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68" r:id="rId4"/>
    <p:sldId id="261" r:id="rId5"/>
    <p:sldId id="258" r:id="rId6"/>
    <p:sldId id="263" r:id="rId7"/>
    <p:sldId id="265" r:id="rId8"/>
    <p:sldId id="266" r:id="rId9"/>
    <p:sldId id="267" r:id="rId10"/>
    <p:sldId id="259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266"/>
    <p:restoredTop sz="94704"/>
  </p:normalViewPr>
  <p:slideViewPr>
    <p:cSldViewPr snapToGrid="0">
      <p:cViewPr varScale="1">
        <p:scale>
          <a:sx n="100" d="100"/>
          <a:sy n="100" d="100"/>
        </p:scale>
        <p:origin x="200" y="28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C657D-ABBC-190E-0582-1E749C34F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EDFC74-B847-C31B-91B9-F98079E10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5F877-917E-1BBC-A0E0-0E90049D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F0E0B-6956-DFB9-D81C-6861A6BF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5B72-1C47-BEE0-6499-1295D8E8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623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48A18-DF5C-84EF-B8E1-8E110A8F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88A22-E1D7-532E-9224-31FC34AD0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69918-B974-570C-BF42-8596F35A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F65FE-F237-F4CC-ECEC-2FD13B4F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5412-52F8-C4E1-0CB0-4DAC809E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21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F6BAF9-3EB6-091A-FC27-DC891A7CD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A5D281-C833-760C-4BE3-FFA0D6DA2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9E587-45F6-FD82-DD13-77A0539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F1DA0-780D-BEF7-092E-146F3293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D5B5C-79F6-B133-D0F5-47F6D0A1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4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F93C-CD3D-7B56-97DA-907CB834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E4018-2DF9-288F-AAD6-D04053C5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FEF17-D145-72B4-DB6A-45FB0446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FBCEE-8048-C424-885C-8A2E636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99F8B-2C31-842E-BCA5-8766D018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832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FA31D-7867-8B64-819C-A45290A6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17015-6686-CD1E-D19A-54B86763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96C41-3F48-E62A-DE18-11A956E9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2ABD-AB34-2CFD-7245-8D7748A2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9423A-BA9D-011A-1C2A-A75261E5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10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A4197-524F-A19A-26DA-9B3DACE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6966C-25F1-274F-B963-33302CC0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8D815-FD4C-9B28-44EF-68709AE9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836D4-8B52-60B2-60CB-1CAE58A6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6E29D-95FF-35B7-FA66-2B0A77AA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A145C-2BA6-7708-A3C7-4DBF5D8F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356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F36E2-8EF5-8949-23CF-3DD6ADFF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73AD6-5448-A151-E124-4EC53ABB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A87F0-0561-72AE-3AC1-6478D730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1DEFF-3A17-6F7F-5366-63A5F00C6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2A180-2393-5455-DA82-7A2CB1ACC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C12FD1-ED45-BF6C-F4BD-3B31F4EF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C6DA21-54D0-AAB5-C303-0FAB9DFA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4A6EF-66AF-A882-EBAA-E5DE7DAA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77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C3680-C0F9-7B76-890D-D6234E80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22E334-1FFD-5645-B017-D48D31BD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32E977-2DF6-0134-E200-E6000E49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75D72B-01AA-A556-7E40-D4DE0D52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489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CEBF-75BD-54FE-5C78-FC9DA2D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A1B6E-8B53-05B0-B730-BB921FC6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37240-C3DD-6CB9-4B41-569992C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6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319CF-2973-A23B-7114-E6FF6E92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4E604-5671-3166-265E-25E0C91D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C7178F-E459-C6D5-4174-B0731B69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97886-3B24-D575-378E-8A0F3051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F5669-E9DE-3F15-8025-2E75ECA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60BCE-5AC0-BCB0-502A-F100E1B2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492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0C535-357A-F015-B0D1-854A62E3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68B8FE-8B81-6311-6DED-F64352992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3F84E-B56D-DD89-8C30-6FA75356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FE5B1-759A-5DBD-9B92-4DAD4219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6DF74-7628-3CC5-E86A-7E87D4CD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41981-5F38-8573-31A7-BA6EC21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5447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A679D8-7B80-7405-19E3-52B35BC3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720F7-0250-58FE-C091-2DB1D52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17FBE-2168-0A40-563B-C865071DA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37A60-8780-0FFC-ECE7-1143A98A3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ECD8A-0BB3-A52A-CBD1-C3121AE6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54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147181-1223-8124-9FE4-BB043FE0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4953001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kumimoji="1"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손 제스처 슬라이드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CAF78-5301-5D3D-B6D7-00FCB6425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endParaRPr kumimoji="1" lang="en-US" altLang="ko-KR" sz="200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kumimoji="1" lang="en-US" altLang="ko-KR" sz="20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kumimoji="1" lang="en-US" altLang="ko-KR" sz="2000"/>
              <a:t>214683 </a:t>
            </a:r>
            <a:r>
              <a:rPr kumimoji="1" lang="ko-KR" altLang="en-US" sz="2000"/>
              <a:t>장인환</a:t>
            </a:r>
            <a:endParaRPr kumimoji="1" lang="en-US" altLang="ko-KR" sz="20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kumimoji="1" lang="en-US" altLang="ko-KR" sz="2000"/>
              <a:t>214691 </a:t>
            </a:r>
            <a:r>
              <a:rPr kumimoji="1" lang="ko-KR" altLang="en-US" sz="200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288215198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70" name="Rectangle 20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kumimoji="1" lang="ko-KR" altLang="en-US"/>
              <a:t>한계점</a:t>
            </a:r>
            <a:r>
              <a:rPr kumimoji="1" lang="en-US" altLang="ko-KR"/>
              <a:t>(</a:t>
            </a:r>
            <a:r>
              <a:rPr kumimoji="1" lang="ko-KR" altLang="en-US"/>
              <a:t>진행</a:t>
            </a:r>
            <a:r>
              <a:rPr kumimoji="1" lang="en-US" altLang="ko-KR"/>
              <a:t>)</a:t>
            </a:r>
            <a:endParaRPr kumimoji="1" lang="ko-KR" altLang="en-US"/>
          </a:p>
        </p:txBody>
      </p:sp>
      <p:pic>
        <p:nvPicPr>
          <p:cNvPr id="2050" name="Picture 2" descr="손 포즈. 여성의 손을 잡고 가리키는 제스처, 손가락, 주먹, 평화, 엄지손가락. 만화 인간의 손바닥과 손목 벡터 세트입니다. 메신저용  이모티콘으로 통신 또는 대화 | 프리미엄 벡터"/>
          <p:cNvPicPr>
            <a:picLocks noChangeAspect="1" noChangeArrowheads="1"/>
          </p:cNvPicPr>
          <p:nvPr/>
        </p:nvPicPr>
        <p:blipFill rotWithShape="1">
          <a:blip r:embed="rId2"/>
          <a:srcRect l="4420" r="4940"/>
          <a:stretch>
            <a:fillRect/>
          </a:stretch>
        </p:blipFill>
        <p:spPr>
          <a:xfrm>
            <a:off x="-11006" y="3105149"/>
            <a:ext cx="6448424" cy="3752849"/>
          </a:xfrm>
          <a:custGeom>
            <a:avLst/>
            <a:gd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kumimoji="1" lang="ko-KR" altLang="en-US" sz="2000"/>
              <a:t>슬라이드 유형의 다양성</a:t>
            </a:r>
            <a:endParaRPr kumimoji="1" lang="ko-KR" altLang="en-US" sz="2000"/>
          </a:p>
          <a:p>
            <a:pPr marL="0" lv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-</a:t>
            </a:r>
            <a:r>
              <a:rPr kumimoji="1" lang="ko-KR" altLang="en-US" sz="2000"/>
              <a:t> 제스처에 따라 다른 슬라이드가 반응하도록 만들고자 하였으나</a:t>
            </a:r>
            <a:r>
              <a:rPr kumimoji="1" lang="en-US" altLang="ko-KR" sz="2000"/>
              <a:t>,</a:t>
            </a:r>
            <a:r>
              <a:rPr kumimoji="1" lang="ko-KR" altLang="en-US" sz="2000"/>
              <a:t> 슬라이드의 실행이 어려움</a:t>
            </a:r>
            <a:endParaRPr kumimoji="1" lang="ko-KR" altLang="en-US" sz="2000"/>
          </a:p>
          <a:p>
            <a:pPr lvl="0">
              <a:defRPr/>
            </a:pPr>
            <a:endParaRPr kumimoji="1" lang="en-US" altLang="ko-KR" sz="2000"/>
          </a:p>
          <a:p>
            <a:pPr lvl="0">
              <a:defRPr/>
            </a:pPr>
            <a:r>
              <a:rPr kumimoji="1" lang="ko-KR" altLang="en-US" sz="2000"/>
              <a:t>특수 제스처의 한계 </a:t>
            </a:r>
            <a:endParaRPr kumimoji="1" lang="ko-KR" altLang="en-US" sz="2000"/>
          </a:p>
          <a:p>
            <a:pPr marL="0" lv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-</a:t>
            </a:r>
            <a:r>
              <a:rPr kumimoji="1" lang="ko-KR" altLang="en-US" sz="2000"/>
              <a:t> 발표 중 사용이 어려운 제스처를 고르고자 하였으나</a:t>
            </a:r>
            <a:r>
              <a:rPr kumimoji="1" lang="en-US" altLang="ko-KR" sz="2000"/>
              <a:t>,</a:t>
            </a:r>
            <a:r>
              <a:rPr kumimoji="1" lang="ko-KR" altLang="en-US" sz="2000"/>
              <a:t> 인식의 어려움 발생</a:t>
            </a:r>
            <a:endParaRPr kumimoji="1" lang="ko-KR" altLang="en-US" sz="2000"/>
          </a:p>
          <a:p>
            <a:pPr marL="0" lvl="0" indent="0">
              <a:buNone/>
              <a:defRPr/>
            </a:pPr>
            <a:endParaRPr kumimoji="1" lang="ko-KR" altLang="en-US" sz="2000"/>
          </a:p>
          <a:p>
            <a:pPr lvl="0">
              <a:defRPr/>
            </a:pPr>
            <a:endParaRPr kumimoji="1" lang="ko-KR" altLang="en-US" sz="2000"/>
          </a:p>
          <a:p>
            <a:pPr lvl="0">
              <a:defRPr/>
            </a:pPr>
            <a:endParaRPr kumimoji="1"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D3E3A-E088-675F-1E12-12332119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B15F4-434B-D229-C7C9-5A46B5AE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42159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ko-KR" altLang="en-US"/>
              <a:t>개요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7634" y="713313"/>
            <a:ext cx="6056165" cy="543137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  <a:defRPr/>
            </a:pPr>
            <a:r>
              <a:rPr kumimoji="1" lang="ko-KR" altLang="en-US" sz="2000"/>
              <a:t>파워포인트 발표시 도움을 위해 개발 진행</a:t>
            </a:r>
            <a:endParaRPr kumimoji="1" lang="ko-KR" altLang="en-US" sz="2000"/>
          </a:p>
          <a:p>
            <a:pPr marL="514350" indent="-514350">
              <a:buAutoNum type="arabicPeriod"/>
              <a:defRPr/>
            </a:pPr>
            <a:r>
              <a:rPr kumimoji="1" lang="ko-KR" altLang="en-US" sz="2000"/>
              <a:t>설정된 특수 제스처를 통해 파워포인트를 제어</a:t>
            </a:r>
            <a:endParaRPr kumimoji="1" lang="ko-KR" altLang="en-US" sz="2000"/>
          </a:p>
          <a:p>
            <a:pPr marL="514350" indent="-514350">
              <a:buAutoNum type="arabicPeriod"/>
              <a:defRPr/>
            </a:pPr>
            <a:r>
              <a:rPr kumimoji="1" lang="ko-KR" altLang="en-US" sz="2000"/>
              <a:t>마우스를 쓰거나</a:t>
            </a:r>
            <a:r>
              <a:rPr kumimoji="1" lang="en-US" altLang="ko-KR" sz="2000"/>
              <a:t>,</a:t>
            </a:r>
            <a:r>
              <a:rPr kumimoji="1" lang="ko-KR" altLang="en-US" sz="2000"/>
              <a:t> 타인의 도움을 필요로하는 불편함을 해소</a:t>
            </a:r>
            <a:endParaRPr kumimoji="1" lang="ko-KR" altLang="en-US" sz="2000"/>
          </a:p>
          <a:p>
            <a:pPr marL="514350" indent="-514350">
              <a:buAutoNum type="arabicPeriod"/>
              <a:defRPr/>
            </a:pPr>
            <a:endParaRPr kumimoji="1"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ko-KR" altLang="en-US"/>
              <a:t>추구성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0065" y="713313"/>
            <a:ext cx="6203735" cy="5431376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1.</a:t>
            </a:r>
            <a:r>
              <a:rPr kumimoji="1" lang="ko-KR" altLang="en-US" sz="2000"/>
              <a:t> 신속성</a:t>
            </a:r>
            <a:endParaRPr kumimoji="1" lang="ko-KR" altLang="en-US" sz="2000"/>
          </a:p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-</a:t>
            </a:r>
            <a:r>
              <a:rPr kumimoji="1" lang="ko-KR" altLang="en-US" sz="2000"/>
              <a:t> 발표 도중 사용하는 만큼 즉각적으로 반응 할 수 있어야함</a:t>
            </a:r>
            <a:r>
              <a:rPr kumimoji="1" lang="en-US" altLang="ko-KR" sz="2000"/>
              <a:t>.</a:t>
            </a:r>
            <a:endParaRPr kumimoji="1" lang="en-US" altLang="ko-KR" sz="2000"/>
          </a:p>
          <a:p>
            <a:pPr marL="0" indent="0">
              <a:buNone/>
              <a:defRPr/>
            </a:pPr>
            <a:endParaRPr kumimoji="1" lang="en-US" altLang="ko-KR" sz="2000"/>
          </a:p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2.</a:t>
            </a:r>
            <a:r>
              <a:rPr kumimoji="1" lang="ko-KR" altLang="en-US" sz="2000"/>
              <a:t> 정확성</a:t>
            </a:r>
            <a:endParaRPr kumimoji="1" lang="ko-KR" altLang="en-US" sz="2000"/>
          </a:p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-</a:t>
            </a:r>
            <a:r>
              <a:rPr kumimoji="1" lang="ko-KR" altLang="en-US" sz="2000"/>
              <a:t> 다른 제스처와 특수 제스처를 정확하게 구분하여 오류를 제거 하고자 함</a:t>
            </a:r>
            <a:r>
              <a:rPr kumimoji="1" lang="en-US" altLang="ko-KR" sz="2000"/>
              <a:t>.</a:t>
            </a:r>
            <a:endParaRPr kumimoji="1" lang="en-US" altLang="ko-KR" sz="2000"/>
          </a:p>
          <a:p>
            <a:pPr marL="0" indent="0">
              <a:buNone/>
              <a:defRPr/>
            </a:pPr>
            <a:endParaRPr kumimoji="1" lang="ko-KR" altLang="en-US" sz="2000"/>
          </a:p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3.</a:t>
            </a:r>
            <a:r>
              <a:rPr kumimoji="1" lang="ko-KR" altLang="en-US" sz="2000"/>
              <a:t> 편의성</a:t>
            </a:r>
            <a:endParaRPr kumimoji="1" lang="ko-KR" altLang="en-US" sz="2000"/>
          </a:p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-</a:t>
            </a:r>
            <a:r>
              <a:rPr kumimoji="1" lang="ko-KR" altLang="en-US" sz="2000"/>
              <a:t> 마우스</a:t>
            </a:r>
            <a:r>
              <a:rPr kumimoji="1" lang="en-US" altLang="ko-KR" sz="2000"/>
              <a:t>,</a:t>
            </a:r>
            <a:r>
              <a:rPr kumimoji="1" lang="ko-KR" altLang="en-US" sz="2000"/>
              <a:t> 타인의 도움이 필요 없는 자립적인 발표를 위해서 만들고자 함</a:t>
            </a:r>
            <a:endParaRPr kumimoji="1"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ko-KR" altLang="en-US"/>
              <a:t>고려할 점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kumimoji="1" lang="ko-KR" altLang="en-US" sz="2000"/>
              <a:t>제스처 인식의 정확성</a:t>
            </a:r>
            <a:endParaRPr kumimoji="1" lang="ko-KR" altLang="en-US" sz="2000"/>
          </a:p>
          <a:p>
            <a:pPr lvl="0">
              <a:defRPr/>
            </a:pPr>
            <a:endParaRPr kumimoji="1" lang="ko-KR" altLang="en-US" sz="2000"/>
          </a:p>
          <a:p>
            <a:pPr lvl="0">
              <a:defRPr/>
            </a:pPr>
            <a:r>
              <a:rPr kumimoji="1" lang="ko-KR" altLang="en-US" sz="2000"/>
              <a:t>제스처에 따른 슬라이드 실행</a:t>
            </a:r>
            <a:endParaRPr kumimoji="1" lang="ko-KR" altLang="en-US" sz="2000"/>
          </a:p>
          <a:p>
            <a:pPr lvl="0">
              <a:defRPr/>
            </a:pPr>
            <a:endParaRPr kumimoji="1" lang="ko-KR" altLang="en-US" sz="2000"/>
          </a:p>
          <a:p>
            <a:pPr lvl="0">
              <a:defRPr/>
            </a:pPr>
            <a:r>
              <a:rPr kumimoji="1" lang="ko-KR" altLang="en-US" sz="2000"/>
              <a:t>제스쳐 다양성</a:t>
            </a:r>
            <a:endParaRPr kumimoji="1"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3" name="Freeform: Shap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ko-KR" altLang="en-US"/>
              <a:t>사용 오픈소스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2623381"/>
            <a:ext cx="5028844" cy="3553581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kumimoji="1" lang="en-US" altLang="ko-KR" sz="2000"/>
              <a:t>OpenCV </a:t>
            </a:r>
            <a:endParaRPr kumimoji="1" lang="en-US" altLang="ko-KR" sz="2000"/>
          </a:p>
          <a:p>
            <a:pPr marL="0" lvl="0" indent="0">
              <a:buNone/>
              <a:defRPr/>
            </a:pPr>
            <a:r>
              <a:rPr kumimoji="1" lang="en-US" altLang="ko-KR" sz="2000"/>
              <a:t> </a:t>
            </a:r>
            <a:r>
              <a:rPr kumimoji="1" lang="ko-KR" altLang="en-US" sz="2000"/>
              <a:t>이미지 처리</a:t>
            </a:r>
            <a:r>
              <a:rPr kumimoji="1" lang="en-US" altLang="ko-KR" sz="2000"/>
              <a:t>,</a:t>
            </a:r>
            <a:r>
              <a:rPr kumimoji="1" lang="ko-KR" altLang="en-US" sz="2000"/>
              <a:t> 빠른 수행</a:t>
            </a:r>
            <a:endParaRPr kumimoji="1" lang="ko-KR" altLang="en-US" sz="2000"/>
          </a:p>
          <a:p>
            <a:pPr marL="0" lvl="0" indent="0">
              <a:buNone/>
              <a:defRPr/>
            </a:pPr>
            <a:endParaRPr kumimoji="1" lang="ko-KR" altLang="en-US" sz="2000"/>
          </a:p>
          <a:p>
            <a:pPr lvl="0">
              <a:defRPr/>
            </a:pPr>
            <a:r>
              <a:rPr kumimoji="1" lang="en-US" altLang="ko-KR" sz="2000"/>
              <a:t>Mediapipe</a:t>
            </a:r>
            <a:endParaRPr kumimoji="1" lang="en-US" altLang="ko-KR" sz="2000"/>
          </a:p>
          <a:p>
            <a:pPr marL="0" lv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Open cv</a:t>
            </a:r>
            <a:r>
              <a:rPr kumimoji="1" lang="ko-KR" altLang="en-US" sz="2000"/>
              <a:t>의 이미 처리 결과를 활용</a:t>
            </a:r>
            <a:endParaRPr kumimoji="1" lang="ko-KR" altLang="en-US" sz="2000"/>
          </a:p>
          <a:p>
            <a:pPr marL="0" lv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YOLO</a:t>
            </a:r>
            <a:r>
              <a:rPr kumimoji="1" lang="ko-KR" altLang="en-US" sz="2000"/>
              <a:t>에서 인식후 제스처 처리</a:t>
            </a:r>
            <a:endParaRPr kumimoji="1" lang="ko-KR" altLang="en-US" sz="2000"/>
          </a:p>
          <a:p>
            <a:pPr marL="0" lvl="0" indent="0">
              <a:buNone/>
              <a:defRPr/>
            </a:pPr>
            <a:endParaRPr kumimoji="1" lang="ko-KR" altLang="en-US" sz="2000"/>
          </a:p>
          <a:p>
            <a:pPr lvl="0">
              <a:defRPr/>
            </a:pPr>
            <a:r>
              <a:rPr kumimoji="1" lang="en-US" altLang="ko-KR" sz="2000"/>
              <a:t>YOLO v8</a:t>
            </a:r>
            <a:endParaRPr kumimoji="1" lang="en-US" altLang="ko-KR" sz="2000"/>
          </a:p>
          <a:p>
            <a:pPr marL="0" indent="0">
              <a:buNone/>
              <a:defRPr/>
            </a:pPr>
            <a:r>
              <a:rPr kumimoji="1" lang="ko-KR" altLang="en-US" sz="2000"/>
              <a:t> 체스처 정확한 인식</a:t>
            </a:r>
            <a:r>
              <a:rPr kumimoji="1" lang="en-US" altLang="ko-KR" sz="2000"/>
              <a:t>,</a:t>
            </a:r>
            <a:r>
              <a:rPr kumimoji="1" lang="ko-KR" altLang="en-US" sz="2000"/>
              <a:t> 작은 모델 크기 인식</a:t>
            </a:r>
            <a:endParaRPr kumimoji="1" lang="ko-KR" altLang="en-US" sz="2000"/>
          </a:p>
          <a:p>
            <a:pPr marL="0" indent="0">
              <a:buNone/>
              <a:defRPr/>
            </a:pPr>
            <a:endParaRPr kumimoji="1" lang="en-US" altLang="ko-KR" sz="2000"/>
          </a:p>
          <a:p>
            <a:pPr marL="0" indent="0">
              <a:buNone/>
              <a:defRPr/>
            </a:pPr>
            <a:r>
              <a:rPr kumimoji="1" lang="ko-KR" altLang="en-US" sz="2000"/>
              <a:t>사용 언어 </a:t>
            </a:r>
            <a:r>
              <a:rPr kumimoji="1" lang="en-US" altLang="ko-KR" sz="2000"/>
              <a:t>=</a:t>
            </a:r>
            <a:r>
              <a:rPr kumimoji="1" lang="ko-KR" altLang="en-US" sz="2000"/>
              <a:t> </a:t>
            </a:r>
            <a:r>
              <a:rPr kumimoji="1" lang="en-US" altLang="ko-KR" sz="2000"/>
              <a:t>Python</a:t>
            </a:r>
            <a:endParaRPr kumimoji="1" lang="en-US" altLang="ko-KR" sz="2000"/>
          </a:p>
          <a:p>
            <a:pPr marL="0" indent="0">
              <a:buNone/>
              <a:defRPr/>
            </a:pPr>
            <a:endParaRPr kumimoji="1" lang="ko-KR" altLang="en-US" sz="2000"/>
          </a:p>
        </p:txBody>
      </p:sp>
      <p:pic>
        <p:nvPicPr>
          <p:cNvPr id="1026" name="Picture 2" descr="OpenCV - 나무위키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9176" y="291155"/>
            <a:ext cx="2546369" cy="3369281"/>
          </a:xfrm>
          <a:prstGeom prst="rect">
            <a:avLst/>
          </a:prstGeom>
          <a:noFill/>
        </p:spPr>
      </p:pic>
      <p:pic>
        <p:nvPicPr>
          <p:cNvPr id="1028" name="Picture 4" descr="MediaPipe: Google's Open Source Framework (2024 Guide) - viso.ai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76111" y="3951590"/>
            <a:ext cx="3492500" cy="2324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ko-KR" altLang="en-US" sz="3500"/>
              <a:t>캠을 통해 실시간으로 움직이는 제스처 인식</a:t>
            </a:r>
            <a:endParaRPr kumimoji="1" lang="ko-KR" altLang="en-US" sz="3500"/>
          </a:p>
        </p:txBody>
      </p:sp>
      <p:pic>
        <p:nvPicPr>
          <p:cNvPr id="4" name="Picture 2" descr="로봇신문사 모바일 모바일 사이트, 한컴MDS, 제스처 인식SW 시장 진출"/>
          <p:cNvPicPr>
            <a:picLocks noChangeAspect="1" noChangeArrowheads="1"/>
          </p:cNvPicPr>
          <p:nvPr/>
        </p:nvPicPr>
        <p:blipFill rotWithShape="1">
          <a:blip r:embed="rId2"/>
          <a:srcRect t="21530" b="9300"/>
          <a:stretch>
            <a:fillRect/>
          </a:stretch>
        </p:blipFill>
        <p:spPr>
          <a:xfrm>
            <a:off x="1399910" y="429954"/>
            <a:ext cx="9392179" cy="3672406"/>
          </a:xfrm>
          <a:custGeom>
            <a:avLst/>
            <a:gd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ko-KR" altLang="en-US" sz="3000"/>
              <a:t>일반적인 제스처에는 작동</a:t>
            </a:r>
            <a:r>
              <a:rPr kumimoji="1" lang="en-US" altLang="ko-KR" sz="3000"/>
              <a:t>X</a:t>
            </a:r>
            <a:br>
              <a:rPr kumimoji="1" lang="en-US" altLang="ko-KR" sz="3000"/>
            </a:br>
            <a:r>
              <a:rPr kumimoji="1" lang="ko-KR" altLang="en-US" sz="3000"/>
              <a:t> 특수한 제스처에 반응하도록 만들기</a:t>
            </a:r>
            <a:endParaRPr kumimoji="1" lang="ko-KR" altLang="en-US" sz="3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6720" y="659774"/>
            <a:ext cx="5772150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ko-KR" altLang="en-US" sz="2500"/>
              <a:t>설정된 제스처가 인식시 프레젠테이션 </a:t>
            </a:r>
            <a:r>
              <a:rPr kumimoji="1" lang="en" altLang="ko-KR" sz="2500"/>
              <a:t>ppt </a:t>
            </a:r>
            <a:r>
              <a:rPr kumimoji="1" lang="ko-KR" altLang="en-US" sz="2500"/>
              <a:t>슬라이드 혹은 애니메이션 작동</a:t>
            </a:r>
            <a:endParaRPr kumimoji="1" lang="ko-KR" altLang="en-US" sz="2500"/>
          </a:p>
        </p:txBody>
      </p:sp>
      <p:pic>
        <p:nvPicPr>
          <p:cNvPr id="4" name="Picture 2" descr="로봇신문사 모바일 모바일 사이트, 한컴MDS, 제스처 인식SW 시장 진출"/>
          <p:cNvPicPr>
            <a:picLocks noChangeAspect="1" noChangeArrowheads="1"/>
          </p:cNvPicPr>
          <p:nvPr/>
        </p:nvPicPr>
        <p:blipFill rotWithShape="1">
          <a:blip r:embed="rId2"/>
          <a:srcRect l="40640" t="11010" r="-10" b="-7130"/>
          <a:stretch>
            <a:fillRect/>
          </a:stretch>
        </p:blipFill>
        <p:spPr>
          <a:xfrm>
            <a:off x="6137924" y="-5023"/>
            <a:ext cx="5553853" cy="5099686"/>
          </a:xfrm>
          <a:custGeom>
            <a:avLst/>
            <a:gdLst>
              <a:gd name="connsiteX0" fmla="*/ 7851926 w 8915971"/>
              <a:gd name="connsiteY0" fmla="*/ 3620 h 3675707"/>
              <a:gd name="connsiteX1" fmla="*/ 7680280 w 8915971"/>
              <a:gd name="connsiteY1" fmla="*/ 369150 h 3675707"/>
              <a:gd name="connsiteX2" fmla="*/ 7779400 w 8915971"/>
              <a:gd name="connsiteY2" fmla="*/ 399844 h 3675707"/>
              <a:gd name="connsiteX3" fmla="*/ 8132360 w 8915971"/>
              <a:gd name="connsiteY3" fmla="*/ 623068 h 3675707"/>
              <a:gd name="connsiteX4" fmla="*/ 8400707 w 8915971"/>
              <a:gd name="connsiteY4" fmla="*/ 759793 h 3675707"/>
              <a:gd name="connsiteX5" fmla="*/ 8536089 w 8915971"/>
              <a:gd name="connsiteY5" fmla="*/ 798858 h 3675707"/>
              <a:gd name="connsiteX6" fmla="*/ 8630374 w 8915971"/>
              <a:gd name="connsiteY6" fmla="*/ 999760 h 3675707"/>
              <a:gd name="connsiteX7" fmla="*/ 8739162 w 8915971"/>
              <a:gd name="connsiteY7" fmla="*/ 1421096 h 3675707"/>
              <a:gd name="connsiteX8" fmla="*/ 8893885 w 8915971"/>
              <a:gd name="connsiteY8" fmla="*/ 1875917 h 3675707"/>
              <a:gd name="connsiteX9" fmla="*/ 8905972 w 8915971"/>
              <a:gd name="connsiteY9" fmla="*/ 2018223 h 3675707"/>
              <a:gd name="connsiteX10" fmla="*/ 8799601 w 8915971"/>
              <a:gd name="connsiteY10" fmla="*/ 2272141 h 3675707"/>
              <a:gd name="connsiteX11" fmla="*/ 8270159 w 8915971"/>
              <a:gd name="connsiteY11" fmla="*/ 2952976 h 3675707"/>
              <a:gd name="connsiteX12" fmla="*/ 7593249 w 8915971"/>
              <a:gd name="connsiteY12" fmla="*/ 3388264 h 3675707"/>
              <a:gd name="connsiteX13" fmla="*/ 6237009 w 8915971"/>
              <a:gd name="connsiteY13" fmla="*/ 3653344 h 3675707"/>
              <a:gd name="connsiteX14" fmla="*/ 5318344 w 8915971"/>
              <a:gd name="connsiteY14" fmla="*/ 3675666 h 3675707"/>
              <a:gd name="connsiteX15" fmla="*/ 4510887 w 8915971"/>
              <a:gd name="connsiteY15" fmla="*/ 3603118 h 3675707"/>
              <a:gd name="connsiteX16" fmla="*/ 2443889 w 8915971"/>
              <a:gd name="connsiteY16" fmla="*/ 3223636 h 3675707"/>
              <a:gd name="connsiteX17" fmla="*/ 995781 w 8915971"/>
              <a:gd name="connsiteY17" fmla="*/ 2699058 h 3675707"/>
              <a:gd name="connsiteX18" fmla="*/ 1244788 w 8915971"/>
              <a:gd name="connsiteY18" fmla="*/ 2685107 h 3675707"/>
              <a:gd name="connsiteX19" fmla="*/ 780620 w 8915971"/>
              <a:gd name="connsiteY19" fmla="*/ 2559543 h 3675707"/>
              <a:gd name="connsiteX20" fmla="*/ 855563 w 8915971"/>
              <a:gd name="connsiteY20" fmla="*/ 2467463 h 3675707"/>
              <a:gd name="connsiteX21" fmla="*/ 7007 w 8915971"/>
              <a:gd name="connsiteY21" fmla="*/ 2233077 h 3675707"/>
              <a:gd name="connsiteX22" fmla="*/ 758862 w 8915971"/>
              <a:gd name="connsiteY22" fmla="*/ 2244238 h 3675707"/>
              <a:gd name="connsiteX23" fmla="*/ 662161 w 8915971"/>
              <a:gd name="connsiteY23" fmla="*/ 2171689 h 3675707"/>
              <a:gd name="connsiteX24" fmla="*/ 616227 w 8915971"/>
              <a:gd name="connsiteY24" fmla="*/ 2060078 h 3675707"/>
              <a:gd name="connsiteX25" fmla="*/ 563041 w 8915971"/>
              <a:gd name="connsiteY25" fmla="*/ 1959627 h 3675707"/>
              <a:gd name="connsiteX26" fmla="*/ 197993 w 8915971"/>
              <a:gd name="connsiteY26" fmla="*/ 1898240 h 3675707"/>
              <a:gd name="connsiteX27" fmla="*/ 38435 w 8915971"/>
              <a:gd name="connsiteY27" fmla="*/ 1856385 h 3675707"/>
              <a:gd name="connsiteX28" fmla="*/ 621875 w 8915971"/>
              <a:gd name="connsiteY28" fmla="*/ 1450177 h 3675707"/>
              <a:gd name="connsiteX29" fmla="*/ 1003033 w 8915971"/>
              <a:gd name="connsiteY29" fmla="*/ 1334597 h 3675707"/>
              <a:gd name="connsiteX30" fmla="*/ 541283 w 8915971"/>
              <a:gd name="connsiteY30" fmla="*/ 1320645 h 3675707"/>
              <a:gd name="connsiteX31" fmla="*/ 463922 w 8915971"/>
              <a:gd name="connsiteY31" fmla="*/ 1315065 h 3675707"/>
              <a:gd name="connsiteX32" fmla="*/ 413154 w 8915971"/>
              <a:gd name="connsiteY32" fmla="*/ 1259258 h 3675707"/>
              <a:gd name="connsiteX33" fmla="*/ 451834 w 8915971"/>
              <a:gd name="connsiteY33" fmla="*/ 1206243 h 3675707"/>
              <a:gd name="connsiteX34" fmla="*/ 616227 w 8915971"/>
              <a:gd name="connsiteY34" fmla="*/ 1197872 h 3675707"/>
              <a:gd name="connsiteX35" fmla="*/ 770950 w 8915971"/>
              <a:gd name="connsiteY35" fmla="*/ 1164388 h 3675707"/>
              <a:gd name="connsiteX36" fmla="*/ 990946 w 8915971"/>
              <a:gd name="connsiteY36" fmla="*/ 1091840 h 3675707"/>
              <a:gd name="connsiteX37" fmla="*/ 1259293 w 8915971"/>
              <a:gd name="connsiteY37" fmla="*/ 1036034 h 3675707"/>
              <a:gd name="connsiteX38" fmla="*/ 741939 w 8915971"/>
              <a:gd name="connsiteY38" fmla="*/ 1010921 h 3675707"/>
              <a:gd name="connsiteX39" fmla="*/ 940177 w 8915971"/>
              <a:gd name="connsiteY39" fmla="*/ 949534 h 3675707"/>
              <a:gd name="connsiteX40" fmla="*/ 1157756 w 8915971"/>
              <a:gd name="connsiteY40" fmla="*/ 918841 h 3675707"/>
              <a:gd name="connsiteX41" fmla="*/ 1358413 w 8915971"/>
              <a:gd name="connsiteY41" fmla="*/ 876986 h 3675707"/>
              <a:gd name="connsiteX42" fmla="*/ 1551816 w 8915971"/>
              <a:gd name="connsiteY42" fmla="*/ 818390 h 3675707"/>
              <a:gd name="connsiteX43" fmla="*/ 1007869 w 8915971"/>
              <a:gd name="connsiteY43" fmla="*/ 723519 h 3675707"/>
              <a:gd name="connsiteX44" fmla="*/ 1155339 w 8915971"/>
              <a:gd name="connsiteY44" fmla="*/ 659342 h 3675707"/>
              <a:gd name="connsiteX45" fmla="*/ 1206107 w 8915971"/>
              <a:gd name="connsiteY45" fmla="*/ 625859 h 3675707"/>
              <a:gd name="connsiteX46" fmla="*/ 1169843 w 8915971"/>
              <a:gd name="connsiteY46" fmla="*/ 556101 h 3675707"/>
              <a:gd name="connsiteX47" fmla="*/ 828971 w 8915971"/>
              <a:gd name="connsiteY47" fmla="*/ 447279 h 3675707"/>
              <a:gd name="connsiteX48" fmla="*/ 635567 w 8915971"/>
              <a:gd name="connsiteY48" fmla="*/ 397053 h 3675707"/>
              <a:gd name="connsiteX49" fmla="*/ 1324567 w 8915971"/>
              <a:gd name="connsiteY49" fmla="*/ 251957 h 3675707"/>
              <a:gd name="connsiteX50" fmla="*/ 2494657 w 8915971"/>
              <a:gd name="connsiteY50" fmla="*/ 257538 h 3675707"/>
              <a:gd name="connsiteX51" fmla="*/ 3454422 w 8915971"/>
              <a:gd name="connsiteY51" fmla="*/ 179409 h 3675707"/>
              <a:gd name="connsiteX52" fmla="*/ 4520557 w 8915971"/>
              <a:gd name="connsiteY52" fmla="*/ 176619 h 3675707"/>
              <a:gd name="connsiteX53" fmla="*/ 5291752 w 8915971"/>
              <a:gd name="connsiteY53" fmla="*/ 182200 h 3675707"/>
              <a:gd name="connsiteX54" fmla="*/ 6198329 w 8915971"/>
              <a:gd name="connsiteY54" fmla="*/ 168248 h 3675707"/>
              <a:gd name="connsiteX55" fmla="*/ 6604476 w 8915971"/>
              <a:gd name="connsiteY55" fmla="*/ 126394 h 3675707"/>
              <a:gd name="connsiteX56" fmla="*/ 7370836 w 8915971"/>
              <a:gd name="connsiteY56" fmla="*/ 62216 h 3675707"/>
              <a:gd name="connsiteX57" fmla="*/ 7851926 w 8915971"/>
              <a:gd name="connsiteY57" fmla="*/ 3620 h 367570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915971" h="3675707">
                <a:moveTo>
                  <a:pt x="7851926" y="3620"/>
                </a:moveTo>
                <a:cubicBezTo>
                  <a:pt x="7830169" y="215683"/>
                  <a:pt x="7733466" y="238006"/>
                  <a:pt x="7680280" y="369150"/>
                </a:cubicBezTo>
                <a:cubicBezTo>
                  <a:pt x="7716544" y="380312"/>
                  <a:pt x="7747972" y="394263"/>
                  <a:pt x="7779400" y="399844"/>
                </a:cubicBezTo>
                <a:cubicBezTo>
                  <a:pt x="7902695" y="427747"/>
                  <a:pt x="8021154" y="500295"/>
                  <a:pt x="8132360" y="623068"/>
                </a:cubicBezTo>
                <a:cubicBezTo>
                  <a:pt x="8216974" y="715148"/>
                  <a:pt x="8308840" y="754213"/>
                  <a:pt x="8400707" y="759793"/>
                </a:cubicBezTo>
                <a:cubicBezTo>
                  <a:pt x="8446640" y="762584"/>
                  <a:pt x="8494991" y="765374"/>
                  <a:pt x="8536089" y="798858"/>
                </a:cubicBezTo>
                <a:cubicBezTo>
                  <a:pt x="8577187" y="832341"/>
                  <a:pt x="8656965" y="818390"/>
                  <a:pt x="8630374" y="999760"/>
                </a:cubicBezTo>
                <a:cubicBezTo>
                  <a:pt x="8734327" y="1072308"/>
                  <a:pt x="8690812" y="1287162"/>
                  <a:pt x="8739162" y="1421096"/>
                </a:cubicBezTo>
                <a:cubicBezTo>
                  <a:pt x="8792348" y="1568983"/>
                  <a:pt x="8823776" y="1750354"/>
                  <a:pt x="8893885" y="1875917"/>
                </a:cubicBezTo>
                <a:cubicBezTo>
                  <a:pt x="8920478" y="1920562"/>
                  <a:pt x="8920478" y="1970788"/>
                  <a:pt x="8905972" y="2018223"/>
                </a:cubicBezTo>
                <a:cubicBezTo>
                  <a:pt x="8879380" y="2118674"/>
                  <a:pt x="8845534" y="2205174"/>
                  <a:pt x="8799601" y="2272141"/>
                </a:cubicBezTo>
                <a:cubicBezTo>
                  <a:pt x="8630374" y="2517688"/>
                  <a:pt x="8456310" y="2760445"/>
                  <a:pt x="8270159" y="2952976"/>
                </a:cubicBezTo>
                <a:cubicBezTo>
                  <a:pt x="8059835" y="3173410"/>
                  <a:pt x="7827751" y="3293394"/>
                  <a:pt x="7593249" y="3388264"/>
                </a:cubicBezTo>
                <a:cubicBezTo>
                  <a:pt x="7148422" y="3569634"/>
                  <a:pt x="6696342" y="3636602"/>
                  <a:pt x="6237009" y="3653344"/>
                </a:cubicBezTo>
                <a:cubicBezTo>
                  <a:pt x="5929982" y="3664505"/>
                  <a:pt x="5625372" y="3678456"/>
                  <a:pt x="5318344" y="3675666"/>
                </a:cubicBezTo>
                <a:cubicBezTo>
                  <a:pt x="5049998" y="3672876"/>
                  <a:pt x="4781651" y="3642182"/>
                  <a:pt x="4510887" y="3603118"/>
                </a:cubicBezTo>
                <a:cubicBezTo>
                  <a:pt x="4160343" y="3550102"/>
                  <a:pt x="2886298" y="3315716"/>
                  <a:pt x="2443889" y="3223636"/>
                </a:cubicBezTo>
                <a:cubicBezTo>
                  <a:pt x="2226310" y="3178991"/>
                  <a:pt x="1022374" y="2766026"/>
                  <a:pt x="995781" y="2699058"/>
                </a:cubicBezTo>
                <a:cubicBezTo>
                  <a:pt x="1077977" y="2654413"/>
                  <a:pt x="1157756" y="2732542"/>
                  <a:pt x="1244788" y="2685107"/>
                </a:cubicBezTo>
                <a:cubicBezTo>
                  <a:pt x="1094900" y="2581865"/>
                  <a:pt x="923255" y="2629301"/>
                  <a:pt x="780620" y="2559543"/>
                </a:cubicBezTo>
                <a:cubicBezTo>
                  <a:pt x="783037" y="2492575"/>
                  <a:pt x="845893" y="2512108"/>
                  <a:pt x="855563" y="2467463"/>
                </a:cubicBezTo>
                <a:cubicBezTo>
                  <a:pt x="584799" y="2339108"/>
                  <a:pt x="282607" y="2344689"/>
                  <a:pt x="7007" y="2233077"/>
                </a:cubicBezTo>
                <a:cubicBezTo>
                  <a:pt x="258431" y="2188432"/>
                  <a:pt x="505020" y="2235867"/>
                  <a:pt x="758862" y="2244238"/>
                </a:cubicBezTo>
                <a:cubicBezTo>
                  <a:pt x="734687" y="2185641"/>
                  <a:pt x="691171" y="2191222"/>
                  <a:pt x="662161" y="2171689"/>
                </a:cubicBezTo>
                <a:cubicBezTo>
                  <a:pt x="623480" y="2146577"/>
                  <a:pt x="592052" y="2124255"/>
                  <a:pt x="616227" y="2060078"/>
                </a:cubicBezTo>
                <a:cubicBezTo>
                  <a:pt x="640402" y="1998691"/>
                  <a:pt x="608974" y="1981949"/>
                  <a:pt x="563041" y="1959627"/>
                </a:cubicBezTo>
                <a:cubicBezTo>
                  <a:pt x="447000" y="1898240"/>
                  <a:pt x="318870" y="1917772"/>
                  <a:pt x="197993" y="1898240"/>
                </a:cubicBezTo>
                <a:cubicBezTo>
                  <a:pt x="142390" y="1889869"/>
                  <a:pt x="52940" y="1903820"/>
                  <a:pt x="38435" y="1856385"/>
                </a:cubicBezTo>
                <a:cubicBezTo>
                  <a:pt x="109082" y="1781708"/>
                  <a:pt x="461109" y="1537142"/>
                  <a:pt x="621875" y="1450177"/>
                </a:cubicBezTo>
                <a:cubicBezTo>
                  <a:pt x="1124723" y="1408323"/>
                  <a:pt x="517108" y="1454580"/>
                  <a:pt x="1003033" y="1334597"/>
                </a:cubicBezTo>
                <a:cubicBezTo>
                  <a:pt x="848311" y="1340177"/>
                  <a:pt x="696006" y="1289952"/>
                  <a:pt x="541283" y="1320645"/>
                </a:cubicBezTo>
                <a:cubicBezTo>
                  <a:pt x="517108" y="1326226"/>
                  <a:pt x="488098" y="1320645"/>
                  <a:pt x="463922" y="1315065"/>
                </a:cubicBezTo>
                <a:cubicBezTo>
                  <a:pt x="437329" y="1309484"/>
                  <a:pt x="413154" y="1298323"/>
                  <a:pt x="413154" y="1259258"/>
                </a:cubicBezTo>
                <a:cubicBezTo>
                  <a:pt x="413154" y="1231355"/>
                  <a:pt x="432494" y="1217404"/>
                  <a:pt x="451834" y="1206243"/>
                </a:cubicBezTo>
                <a:cubicBezTo>
                  <a:pt x="505020" y="1175549"/>
                  <a:pt x="563041" y="1167178"/>
                  <a:pt x="616227" y="1197872"/>
                </a:cubicBezTo>
                <a:cubicBezTo>
                  <a:pt x="676666" y="1231355"/>
                  <a:pt x="725017" y="1222984"/>
                  <a:pt x="770950" y="1164388"/>
                </a:cubicBezTo>
                <a:cubicBezTo>
                  <a:pt x="831388" y="1089050"/>
                  <a:pt x="918419" y="1116953"/>
                  <a:pt x="990946" y="1091840"/>
                </a:cubicBezTo>
                <a:cubicBezTo>
                  <a:pt x="1070725" y="1066727"/>
                  <a:pt x="1155339" y="1080679"/>
                  <a:pt x="1259293" y="1036034"/>
                </a:cubicBezTo>
                <a:cubicBezTo>
                  <a:pt x="1082812" y="985808"/>
                  <a:pt x="920837" y="1061147"/>
                  <a:pt x="741939" y="1010921"/>
                </a:cubicBezTo>
                <a:cubicBezTo>
                  <a:pt x="814465" y="941163"/>
                  <a:pt x="879739" y="960696"/>
                  <a:pt x="940177" y="949534"/>
                </a:cubicBezTo>
                <a:cubicBezTo>
                  <a:pt x="1012703" y="935583"/>
                  <a:pt x="1085230" y="932792"/>
                  <a:pt x="1157756" y="918841"/>
                </a:cubicBezTo>
                <a:cubicBezTo>
                  <a:pt x="1225448" y="907680"/>
                  <a:pt x="1290722" y="888148"/>
                  <a:pt x="1358413" y="876986"/>
                </a:cubicBezTo>
                <a:cubicBezTo>
                  <a:pt x="1423686" y="865825"/>
                  <a:pt x="1491377" y="879777"/>
                  <a:pt x="1551816" y="818390"/>
                </a:cubicBezTo>
                <a:cubicBezTo>
                  <a:pt x="1387423" y="695616"/>
                  <a:pt x="1201272" y="754213"/>
                  <a:pt x="1007869" y="723519"/>
                </a:cubicBezTo>
                <a:cubicBezTo>
                  <a:pt x="1058637" y="664923"/>
                  <a:pt x="1111823" y="676084"/>
                  <a:pt x="1155339" y="659342"/>
                </a:cubicBezTo>
                <a:cubicBezTo>
                  <a:pt x="1174679" y="653762"/>
                  <a:pt x="1198854" y="653762"/>
                  <a:pt x="1206107" y="625859"/>
                </a:cubicBezTo>
                <a:cubicBezTo>
                  <a:pt x="1215777" y="589585"/>
                  <a:pt x="1194019" y="567262"/>
                  <a:pt x="1169843" y="556101"/>
                </a:cubicBezTo>
                <a:cubicBezTo>
                  <a:pt x="1061055" y="503085"/>
                  <a:pt x="945013" y="475182"/>
                  <a:pt x="828971" y="447279"/>
                </a:cubicBezTo>
                <a:cubicBezTo>
                  <a:pt x="763697" y="433327"/>
                  <a:pt x="693589" y="441698"/>
                  <a:pt x="635567" y="397053"/>
                </a:cubicBezTo>
                <a:cubicBezTo>
                  <a:pt x="848311" y="204522"/>
                  <a:pt x="1085230" y="240796"/>
                  <a:pt x="1324567" y="251957"/>
                </a:cubicBezTo>
                <a:cubicBezTo>
                  <a:pt x="1713792" y="268699"/>
                  <a:pt x="2103015" y="285441"/>
                  <a:pt x="2494657" y="257538"/>
                </a:cubicBezTo>
                <a:cubicBezTo>
                  <a:pt x="2811353" y="204522"/>
                  <a:pt x="3132887" y="198942"/>
                  <a:pt x="3454422" y="179409"/>
                </a:cubicBezTo>
                <a:cubicBezTo>
                  <a:pt x="3807381" y="154297"/>
                  <a:pt x="4165178" y="173829"/>
                  <a:pt x="4520557" y="176619"/>
                </a:cubicBezTo>
                <a:cubicBezTo>
                  <a:pt x="4776816" y="179409"/>
                  <a:pt x="5035492" y="204522"/>
                  <a:pt x="5291752" y="182200"/>
                </a:cubicBezTo>
                <a:cubicBezTo>
                  <a:pt x="5591527" y="157087"/>
                  <a:pt x="5896137" y="176619"/>
                  <a:pt x="6198329" y="168248"/>
                </a:cubicBezTo>
                <a:cubicBezTo>
                  <a:pt x="6333712" y="165458"/>
                  <a:pt x="6469093" y="143135"/>
                  <a:pt x="6604476" y="126394"/>
                </a:cubicBezTo>
                <a:cubicBezTo>
                  <a:pt x="6858317" y="92910"/>
                  <a:pt x="7114576" y="48265"/>
                  <a:pt x="7370836" y="62216"/>
                </a:cubicBezTo>
                <a:cubicBezTo>
                  <a:pt x="7530394" y="70587"/>
                  <a:pt x="7687534" y="70587"/>
                  <a:pt x="7851926" y="3620"/>
                </a:cubicBezTo>
                <a:close/>
              </a:path>
            </a:pathLst>
          </a:custGeom>
          <a:noFill/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rcRect l="17580"/>
          <a:stretch>
            <a:fillRect/>
          </a:stretch>
        </p:blipFill>
        <p:spPr>
          <a:xfrm>
            <a:off x="1021455" y="606112"/>
            <a:ext cx="4403769" cy="3848100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1411197" y="1012534"/>
            <a:ext cx="3757735" cy="317863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13" name=""/>
          <p:cNvCxnSpPr/>
          <p:nvPr/>
        </p:nvCxnSpPr>
        <p:spPr>
          <a:xfrm>
            <a:off x="6599082" y="745900"/>
            <a:ext cx="4440528" cy="3863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4" idx="2"/>
          </p:cNvCxnSpPr>
          <p:nvPr/>
        </p:nvCxnSpPr>
        <p:spPr>
          <a:xfrm rot="10800000" flipV="1">
            <a:off x="6813728" y="549726"/>
            <a:ext cx="4170073" cy="403300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ko-KR" altLang="en-US" sz="2500"/>
              <a:t>애니메이션과 슬라이드를 구분하여 특수 제스처를 생성함</a:t>
            </a:r>
            <a:endParaRPr kumimoji="1" lang="en-US" altLang="ko-KR" sz="25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4746" y="791513"/>
            <a:ext cx="3683894" cy="368389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7321" y="892888"/>
            <a:ext cx="2539682" cy="35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1" presetClass="exit" presetSubtype="4" fill="hold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animEffect xmlns:mc="http://schemas.openxmlformats.org/markup-compatibility/2006" xmlns:hp="http://schemas.haansoft.com/office/presentation/8.0" transition="out" filter="wipe(down)" mc:Ignorable="hp" hp:hslFilter="wav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158</ep:Words>
  <ep:PresentationFormat>와이드스크린</ep:PresentationFormat>
  <ep:Paragraphs>36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손 제스처 슬라이드</vt:lpstr>
      <vt:lpstr>개요</vt:lpstr>
      <vt:lpstr>추구성</vt:lpstr>
      <vt:lpstr>고려할 점</vt:lpstr>
      <vt:lpstr>사용 오픈소스</vt:lpstr>
      <vt:lpstr>캠을 통해 실시간으로 움직이는 제스처 인식</vt:lpstr>
      <vt:lpstr>일반적인 제스처에는 작동X  특수한 제스처에 반응하도록 만들기</vt:lpstr>
      <vt:lpstr>설정된 제스처가 인식시 프레젠테이션 ppt 슬라이드 혹은 애니메이션 작동</vt:lpstr>
      <vt:lpstr>애니메이션과 슬라이드를 구분하여 특수 제스처를 생성함</vt:lpstr>
      <vt:lpstr>한계점(진행)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2024-11-13T07:53:20.000</dcterms:created>
  <dc:creator>강민수</dc:creator>
  <cp:lastModifiedBy>user</cp:lastModifiedBy>
  <dcterms:modified xsi:type="dcterms:W3CDTF">2024-12-04T16:20:12.434</dcterms:modified>
  <cp:revision>15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