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65" r:id="rId3"/>
    <p:sldId id="266" r:id="rId4"/>
    <p:sldId id="267" r:id="rId5"/>
    <p:sldId id="257" r:id="rId6"/>
    <p:sldId id="260" r:id="rId7"/>
    <p:sldId id="268" r:id="rId8"/>
    <p:sldId id="258" r:id="rId9"/>
    <p:sldId id="259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71" autoAdjust="0"/>
    <p:restoredTop sz="94626" autoAdjust="0"/>
  </p:normalViewPr>
  <p:slideViewPr>
    <p:cSldViewPr>
      <p:cViewPr varScale="1">
        <p:scale>
          <a:sx n="100" d="100"/>
          <a:sy n="100" d="100"/>
        </p:scale>
        <p:origin x="544" y="216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.png"  /><Relationship Id="rId6" Type="http://schemas.openxmlformats.org/officeDocument/2006/relationships/image" Target="../media/image2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.png"  /><Relationship Id="rId4" Type="http://schemas.openxmlformats.org/officeDocument/2006/relationships/image" Target="../media/image28.png"  /><Relationship Id="rId5" Type="http://schemas.openxmlformats.org/officeDocument/2006/relationships/image" Target="../media/image4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4.png"  /><Relationship Id="rId5" Type="http://schemas.openxmlformats.org/officeDocument/2006/relationships/image" Target="../media/image28.png"  /><Relationship Id="rId6" Type="http://schemas.openxmlformats.org/officeDocument/2006/relationships/hyperlink" Target="https://kmicety1.tistory.com/entry/PythonML-Mediapipe%EB%A5%BC-%EC%9D%B4%EC%9A%A9%ED%95%9C-%EC%86%90%EA%B0%80%EB%9D%BD-%EC%9D%B8%EC%8B%9D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3.jpeg"  /><Relationship Id="rId11" Type="http://schemas.openxmlformats.org/officeDocument/2006/relationships/image" Target="../media/image14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4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jpe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4.png"  /><Relationship Id="rId6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5.png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4.png"  /><Relationship Id="rId6" Type="http://schemas.openxmlformats.org/officeDocument/2006/relationships/image" Target="../media/image2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4.png"  /><Relationship Id="rId6" Type="http://schemas.openxmlformats.org/officeDocument/2006/relationships/image" Target="../media/image2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33.png"  /><Relationship Id="rId4" Type="http://schemas.openxmlformats.org/officeDocument/2006/relationships/image" Target="../media/image4.png"  /><Relationship Id="rId5" Type="http://schemas.openxmlformats.org/officeDocument/2006/relationships/image" Target="../media/image34.jpeg"  /><Relationship Id="rId6" Type="http://schemas.openxmlformats.org/officeDocument/2006/relationships/image" Target="../media/image10.png"  /><Relationship Id="rId7" Type="http://schemas.openxmlformats.org/officeDocument/2006/relationships/image" Target="../media/image3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.png"  /><Relationship Id="rId6" Type="http://schemas.openxmlformats.org/officeDocument/2006/relationships/image" Target="../media/image2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7645400" y="1511300"/>
            <a:ext cx="30480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241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800" y="9182100"/>
            <a:ext cx="171704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40400" y="6350000"/>
            <a:ext cx="6794500" cy="50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51200" y="3746500"/>
            <a:ext cx="11785600" cy="254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altLang="en-US" sz="7400" b="0" i="0" u="none" strike="noStrike" spc="-300">
                <a:solidFill>
                  <a:srgbClr val="000000"/>
                </a:solidFill>
                <a:ea typeface="S-Core Dream 9 Black"/>
              </a:rPr>
              <a:t>손 제스처 슬라이드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532100" y="368300"/>
            <a:ext cx="2120900" cy="33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100" b="0" i="0" u="none" strike="noStrike">
                <a:solidFill>
                  <a:srgbClr val="000000"/>
                </a:solidFill>
                <a:latin typeface="Roboto Light"/>
              </a:rPr>
              <a:t>2024.12.16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6000" y="9385300"/>
            <a:ext cx="41656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100" b="0" i="0" u="none" strike="noStrike" dirty="0">
                <a:solidFill>
                  <a:srgbClr val="000000"/>
                </a:solidFill>
                <a:ea typeface="S-Core Dream 5 Medium"/>
              </a:rPr>
              <a:t>214683</a:t>
            </a:r>
            <a:r>
              <a:rPr lang="ko-KR" altLang="en-US" sz="2100" b="0" i="0" u="none" strike="noStrike" dirty="0">
                <a:solidFill>
                  <a:srgbClr val="000000"/>
                </a:solidFill>
                <a:ea typeface="S-Core Dream 5 Medium"/>
              </a:rPr>
              <a:t> 장인환</a:t>
            </a: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100" b="0" i="0" u="none" strike="noStrike" dirty="0">
                <a:solidFill>
                  <a:srgbClr val="000000"/>
                </a:solidFill>
                <a:ea typeface="S-Core Dream 5 Medium"/>
              </a:rPr>
              <a:t>214691</a:t>
            </a:r>
            <a:r>
              <a:rPr lang="ko-KR" altLang="en-US" sz="2100" b="0" i="0" u="none" strike="noStrike" dirty="0">
                <a:solidFill>
                  <a:srgbClr val="000000"/>
                </a:solidFill>
                <a:ea typeface="S-Core Dream 5 Medium"/>
              </a:rPr>
              <a:t> 강민수</a:t>
            </a:r>
          </a:p>
          <a:p>
            <a:pPr lvl="0" algn="l">
              <a:lnSpc>
                <a:spcPct val="99600"/>
              </a:lnSpc>
              <a:defRPr/>
            </a:pPr>
            <a:endParaRPr lang="ko-KR" altLang="en-US" sz="2100" b="0" i="0" u="none" strike="noStrike" dirty="0">
              <a:solidFill>
                <a:srgbClr val="000000"/>
              </a:solidFill>
              <a:ea typeface="S-Core Dream 5 Medium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227064" y="9258300"/>
            <a:ext cx="2603735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100"/>
            <a:ext cx="18288000" cy="5803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7900"/>
            <a:ext cx="9105900" cy="3721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0" y="2247900"/>
            <a:ext cx="9105900" cy="3721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7900"/>
            <a:ext cx="9105900" cy="3708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0" y="6057900"/>
            <a:ext cx="9105900" cy="3708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49300" y="2730500"/>
            <a:ext cx="5672776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비접촉식 제어로 편리성 향상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9300" y="3505200"/>
            <a:ext cx="78613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발표자가 리모컨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마우스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키보드 등 물리적 도구 없이 슬라이드를 제어 가능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0" algn="l">
              <a:lnSpc>
                <a:spcPct val="99600"/>
              </a:lnSpc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817100" y="2730500"/>
            <a:ext cx="7190236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직관적이고 자연스러운 사용자 경험</a:t>
            </a:r>
            <a:r>
              <a:rPr lang="en-US" altLang="ko-KR" sz="3200" b="0" i="0" u="none" strike="noStrike" dirty="0">
                <a:solidFill>
                  <a:srgbClr val="045BEF"/>
                </a:solidFill>
                <a:ea typeface="S-Core Dream 8 Heavy"/>
              </a:rPr>
              <a:t>(UX)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17100" y="3505200"/>
            <a:ext cx="78613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누구나 쉽게 이해하고 사용할 수 있는 직관적인 동작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예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손 휘젓기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sz="2400" dirty="0" err="1">
                <a:solidFill>
                  <a:srgbClr val="0E0E0E"/>
                </a:solidFill>
                <a:effectLst/>
                <a:latin typeface=".AppleSystemUIFont"/>
              </a:rPr>
              <a:t>으로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 발표 도구 사용을 단순화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0" algn="l">
              <a:lnSpc>
                <a:spcPct val="99600"/>
              </a:lnSpc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49300" y="6591300"/>
            <a:ext cx="45466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발표의 </a:t>
            </a:r>
            <a:r>
              <a:rPr lang="ko-KR" altLang="en-US" sz="3200" b="0" i="0" u="none" strike="noStrike" dirty="0" err="1">
                <a:solidFill>
                  <a:srgbClr val="045BEF"/>
                </a:solidFill>
                <a:ea typeface="S-Core Dream 8 Heavy"/>
              </a:rPr>
              <a:t>몰입감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9300" y="7366000"/>
            <a:ext cx="78613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solidFill>
                  <a:srgbClr val="0E0E0E"/>
                </a:solidFill>
                <a:latin typeface=".AppleSystemUIFont"/>
              </a:rPr>
              <a:t>발표자가 직접 원하는 시간에 직접 넘길 수 있어 청취자들에게 </a:t>
            </a:r>
            <a:r>
              <a:rPr lang="ko-KR" altLang="en-US" sz="2400" dirty="0" err="1">
                <a:solidFill>
                  <a:srgbClr val="0E0E0E"/>
                </a:solidFill>
                <a:latin typeface=".AppleSystemUIFont"/>
              </a:rPr>
              <a:t>몰입감</a:t>
            </a:r>
            <a:r>
              <a:rPr lang="ko-KR" altLang="en-US" sz="2400" dirty="0">
                <a:solidFill>
                  <a:srgbClr val="0E0E0E"/>
                </a:solidFill>
                <a:latin typeface=".AppleSystemUIFont"/>
              </a:rPr>
              <a:t> 형성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817099" y="6591300"/>
            <a:ext cx="6358537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현대적이고 혁신적인 이미지 제공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817100" y="7366000"/>
            <a:ext cx="78613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제스처를 활용한 발표 방식은 발표자와 조직이 기술에 능숙하고 혁신적인 이미지 전달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0" algn="l">
              <a:lnSpc>
                <a:spcPct val="99600"/>
              </a:lnSpc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49300" y="4000500"/>
            <a:ext cx="7861300" cy="1206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9300" y="7861300"/>
            <a:ext cx="7861300" cy="149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17100" y="7861300"/>
            <a:ext cx="7861300" cy="149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2DB89A50-E3B1-7739-87FF-F375682EEBE5}"/>
              </a:ext>
            </a:extLst>
          </p:cNvPr>
          <p:cNvSpPr txBox="1"/>
          <p:nvPr/>
        </p:nvSpPr>
        <p:spPr>
          <a:xfrm>
            <a:off x="4851400" y="901700"/>
            <a:ext cx="85852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b="0" i="0" u="none" strike="noStrike" spc="-200" dirty="0" err="1">
                <a:solidFill>
                  <a:srgbClr val="000000"/>
                </a:solidFill>
                <a:ea typeface="S-Core Dream 8 Heavy"/>
              </a:rPr>
              <a:t>제스쳐</a:t>
            </a: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 슬라이드를 </a:t>
            </a:r>
            <a:r>
              <a:rPr lang="ko-KR" altLang="en-US" sz="5000" spc="-200" dirty="0">
                <a:solidFill>
                  <a:srgbClr val="000000"/>
                </a:solidFill>
                <a:ea typeface="S-Core Dream 8 Heavy"/>
              </a:rPr>
              <a:t>통한 이점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844800"/>
            <a:ext cx="635000" cy="57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4178300"/>
            <a:ext cx="635000" cy="57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5511800"/>
            <a:ext cx="6350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845300"/>
            <a:ext cx="6350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8178800"/>
            <a:ext cx="6350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00100" cy="10287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25700" y="29337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200" dirty="0">
                <a:solidFill>
                  <a:srgbClr val="000000"/>
                </a:solidFill>
                <a:latin typeface="S-Core Dream 6 Bold"/>
              </a:rPr>
              <a:t>라이선스 충돌 가능성이 있지만 프로젝트 발표용으로 사용해도 무관</a:t>
            </a:r>
            <a:endParaRPr lang="en-US" sz="2800" b="0" i="0" u="none" strike="noStrike" spc="-200" dirty="0">
              <a:solidFill>
                <a:srgbClr val="000000"/>
              </a:solidFill>
              <a:latin typeface="S-Core Dream 6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결론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25700" y="42672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altLang="ko-KR" sz="2800" b="0" i="0" u="none" strike="noStrike" spc="-200" dirty="0" err="1">
                <a:solidFill>
                  <a:srgbClr val="000000"/>
                </a:solidFill>
                <a:ea typeface="S-Core Dream 3 Light"/>
              </a:rPr>
              <a:t>Mediapipe</a:t>
            </a:r>
            <a:r>
              <a:rPr lang="ko-KR" altLang="en-US" sz="2800" b="0" i="0" u="none" strike="noStrike" spc="-200" dirty="0" err="1">
                <a:solidFill>
                  <a:srgbClr val="000000"/>
                </a:solidFill>
                <a:ea typeface="S-Core Dream 3 Light"/>
              </a:rPr>
              <a:t>를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 사용한 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손 인식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자세 분석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제스처 구분</a:t>
            </a:r>
          </a:p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25700" y="5600700"/>
            <a:ext cx="15328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2800" spc="-200" dirty="0">
                <a:solidFill>
                  <a:srgbClr val="000000"/>
                </a:solidFill>
                <a:latin typeface="S-Core Dream 3 Light"/>
              </a:rPr>
              <a:t>OpenCV</a:t>
            </a:r>
            <a:r>
              <a:rPr lang="ko-KR" altLang="en-US" sz="2800" spc="-200" dirty="0" err="1">
                <a:solidFill>
                  <a:srgbClr val="000000"/>
                </a:solidFill>
                <a:latin typeface="S-Core Dream 3 Light"/>
              </a:rPr>
              <a:t>를</a:t>
            </a:r>
            <a:r>
              <a:rPr lang="ko-KR" altLang="en-US" sz="2800" spc="-200" dirty="0">
                <a:solidFill>
                  <a:srgbClr val="000000"/>
                </a:solidFill>
                <a:latin typeface="S-Core Dream 3 Light"/>
              </a:rPr>
              <a:t> 사용한 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실시간 이미지 처리 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</a:t>
            </a:r>
            <a:r>
              <a:rPr lang="ko-KR" altLang="en-US" sz="2800" b="0" i="0" u="none" strike="noStrike" spc="-100" dirty="0" err="1">
                <a:solidFill>
                  <a:srgbClr val="000000"/>
                </a:solidFill>
                <a:ea typeface="Noto Sans CJK KR Bold"/>
              </a:rPr>
              <a:t>빠른속도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가벼운 프로그램</a:t>
            </a:r>
          </a:p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25700" y="69342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2800" b="0" i="0" u="none" strike="noStrike" spc="-200" dirty="0">
                <a:solidFill>
                  <a:srgbClr val="000000"/>
                </a:solidFill>
                <a:latin typeface="S-Core Dream 3 Light"/>
              </a:rPr>
              <a:t>Yolov</a:t>
            </a:r>
            <a:r>
              <a:rPr lang="en-US" altLang="ko-KR" sz="2800" b="0" i="0" u="none" strike="noStrike" spc="-200" dirty="0">
                <a:solidFill>
                  <a:srgbClr val="000000"/>
                </a:solidFill>
                <a:latin typeface="S-Core Dream 3 Light"/>
              </a:rPr>
              <a:t>8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latin typeface="S-Core Dream 3 Light"/>
              </a:rPr>
              <a:t>을 </a:t>
            </a:r>
            <a:r>
              <a:rPr lang="ko-KR" altLang="en-US" sz="2800" b="0" i="0" u="none" strike="noStrike" spc="-200" dirty="0" err="1">
                <a:solidFill>
                  <a:srgbClr val="000000"/>
                </a:solidFill>
                <a:latin typeface="S-Core Dream 3 Light"/>
              </a:rPr>
              <a:t>사용한</a:t>
            </a:r>
            <a:r>
              <a:rPr lang="ko-KR" altLang="en-US" sz="2800" b="0" i="0" u="none" strike="noStrike" spc="-100" dirty="0" err="1">
                <a:solidFill>
                  <a:srgbClr val="000000"/>
                </a:solidFill>
                <a:ea typeface="Noto Sans CJK KR Bold"/>
              </a:rPr>
              <a:t>딥러닝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객체 인식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손 인식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추가적 이미지 처리</a:t>
            </a:r>
          </a:p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25700" y="82677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200" dirty="0">
                <a:solidFill>
                  <a:srgbClr val="000000"/>
                </a:solidFill>
                <a:latin typeface="S-Core Dream 3 Light"/>
              </a:rPr>
              <a:t>손 제스처 슬라이드를 통한 위생적이고 혁신적인 발표 가능</a:t>
            </a: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875230"/>
            <a:ext cx="15862300" cy="1066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65" y="3849873"/>
            <a:ext cx="15862300" cy="1066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6874233"/>
            <a:ext cx="158623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866956"/>
            <a:ext cx="241300" cy="1066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858147"/>
            <a:ext cx="241300" cy="1066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6874233"/>
            <a:ext cx="241300" cy="1066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spc="-200" dirty="0">
                <a:solidFill>
                  <a:srgbClr val="000000"/>
                </a:solidFill>
                <a:ea typeface="S-Core Dream 8 Heavy"/>
              </a:rPr>
              <a:t>출처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46300" y="2950839"/>
            <a:ext cx="14446664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altLang="ko-KR" sz="2800" spc="-200" dirty="0">
              <a:solidFill>
                <a:srgbClr val="000000"/>
              </a:solidFill>
              <a:latin typeface="S-Core Dream 6 Bold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2800" spc="-200" dirty="0">
                <a:solidFill>
                  <a:srgbClr val="000000"/>
                </a:solidFill>
                <a:latin typeface="S-Core Dream 6 Bold"/>
              </a:rPr>
              <a:t>참고 코드 출처 </a:t>
            </a:r>
            <a:r>
              <a:rPr lang="en-US" altLang="ko-KR" sz="2800" spc="-200" dirty="0">
                <a:solidFill>
                  <a:srgbClr val="000000"/>
                </a:solidFill>
                <a:latin typeface="S-Core Dream 6 Bold"/>
              </a:rPr>
              <a:t>:</a:t>
            </a:r>
            <a:r>
              <a:rPr lang="ko-KR" altLang="en-US" sz="2800" spc="-200" dirty="0">
                <a:solidFill>
                  <a:srgbClr val="000000"/>
                </a:solidFill>
                <a:latin typeface="S-Core Dream 6 Bold"/>
              </a:rPr>
              <a:t>    </a:t>
            </a:r>
            <a:endParaRPr lang="en-US" altLang="ko-KR" sz="2800" spc="-200" dirty="0">
              <a:solidFill>
                <a:srgbClr val="000000"/>
              </a:solidFill>
              <a:latin typeface="S-Core Dream 6 Bold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2000" spc="-200" dirty="0">
                <a:solidFill>
                  <a:srgbClr val="000000"/>
                </a:solidFill>
                <a:latin typeface="S-Core Dream 6 Bold"/>
                <a:hlinkClick r:id="rId6"/>
              </a:rPr>
              <a:t>https://kmicety1.tistory.com/entry/PythonML-Mediapipe%EB%A5%BC-%EC%9D%B4%EC%9A%A9%ED%95%9C-%EC%86%90%EA%B0%80%EB%9D%BD-%EC%9D%B8%EC%8B%9D</a:t>
            </a:r>
            <a:endParaRPr lang="en-US" altLang="ko-KR" sz="2000" spc="-200" dirty="0">
              <a:solidFill>
                <a:srgbClr val="000000"/>
              </a:solidFill>
              <a:latin typeface="S-Core Dream 6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46300" y="7143297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라이선스  사본</a:t>
            </a:r>
            <a:r>
              <a:rPr lang="en-US" altLang="ko-KR" sz="2800" b="0" i="0" u="none" strike="noStrike" spc="-200" dirty="0">
                <a:solidFill>
                  <a:srgbClr val="000000"/>
                </a:solidFill>
                <a:ea typeface="S-Core Dream 3 Light"/>
              </a:rPr>
              <a:t>: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 소스 코드 </a:t>
            </a:r>
            <a:r>
              <a:rPr lang="ko-KR" altLang="en-US" sz="2800" b="0" i="0" u="none" strike="noStrike" spc="-200" dirty="0" err="1">
                <a:solidFill>
                  <a:srgbClr val="000000"/>
                </a:solidFill>
                <a:ea typeface="S-Core Dream 3 Light"/>
              </a:rPr>
              <a:t>최상단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 디렉토리에 </a:t>
            </a:r>
            <a:r>
              <a:rPr lang="en-US" altLang="ko-KR" sz="2800" b="0" i="0" u="none" strike="noStrike" spc="-200" dirty="0">
                <a:solidFill>
                  <a:srgbClr val="000000"/>
                </a:solidFill>
                <a:ea typeface="S-Core Dream 3 Light"/>
              </a:rPr>
              <a:t>LICENSE 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파일로 첨부 </a:t>
            </a:r>
            <a:endParaRPr lang="en-US" sz="2800" b="0" i="0" u="none" strike="noStrike" spc="-200" dirty="0">
              <a:solidFill>
                <a:srgbClr val="000000"/>
              </a:solidFill>
              <a:latin typeface="S-Core Dream 6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46300" y="7302500"/>
            <a:ext cx="14693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46300" y="87757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8529E-D8E6-3578-D914-CA8B8F11EB2D}"/>
              </a:ext>
            </a:extLst>
          </p:cNvPr>
          <p:cNvSpPr txBox="1"/>
          <p:nvPr/>
        </p:nvSpPr>
        <p:spPr>
          <a:xfrm>
            <a:off x="2146300" y="7252034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9182100"/>
            <a:ext cx="171704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6324600"/>
            <a:ext cx="6172200" cy="50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340100" y="3746500"/>
            <a:ext cx="11620500" cy="254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7400" spc="-300" dirty="0">
                <a:solidFill>
                  <a:srgbClr val="FFFFFF"/>
                </a:solidFill>
                <a:latin typeface="S-Core Dream 3 Light"/>
              </a:rPr>
              <a:t>이상 </a:t>
            </a:r>
            <a:r>
              <a:rPr lang="ko-KR" sz="7400" b="0" i="0" u="none" strike="noStrike" spc="-300" dirty="0">
                <a:solidFill>
                  <a:srgbClr val="FFFFFF"/>
                </a:solidFill>
                <a:ea typeface="S-Core Dream 9 Black"/>
              </a:rPr>
              <a:t>감사합니다</a:t>
            </a:r>
            <a:r>
              <a:rPr lang="en-US" sz="7400" b="0" i="0" u="none" strike="noStrike" spc="-300" dirty="0">
                <a:solidFill>
                  <a:srgbClr val="FFFFFF"/>
                </a:solidFill>
                <a:latin typeface="S-Core Dream 9 Black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566917" y="368300"/>
            <a:ext cx="2120900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Roboto Light"/>
              </a:rPr>
              <a:t>20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Roboto Light"/>
              </a:rPr>
              <a:t>24.</a:t>
            </a:r>
            <a:r>
              <a:rPr lang="en-US" sz="1900" b="0" i="0" u="none" strike="noStrike" dirty="0">
                <a:solidFill>
                  <a:srgbClr val="FFFFFF"/>
                </a:solidFill>
                <a:latin typeface="Roboto Light"/>
              </a:rPr>
              <a:t> 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Roboto Light"/>
              </a:rPr>
              <a:t>12</a:t>
            </a:r>
            <a:r>
              <a:rPr lang="en-US" sz="1900" b="0" i="0" u="none" strike="noStrike" dirty="0">
                <a:solidFill>
                  <a:srgbClr val="FFFFFF"/>
                </a:solidFill>
                <a:latin typeface="Roboto Light"/>
              </a:rPr>
              <a:t>. 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Roboto Light"/>
              </a:rPr>
              <a:t>16</a:t>
            </a:r>
            <a:endParaRPr lang="en-US" sz="1900" b="0" i="0" u="none" strike="noStrike" dirty="0">
              <a:solidFill>
                <a:srgbClr val="FFFFFF"/>
              </a:solidFill>
              <a:latin typeface="Roboto Ligh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5683B4-48A9-7283-36FE-C8412C2BB3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2603735" cy="7620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B711A70-9EC5-CFD3-1D29-45DBC221F83C}"/>
              </a:ext>
            </a:extLst>
          </p:cNvPr>
          <p:cNvSpPr txBox="1"/>
          <p:nvPr/>
        </p:nvSpPr>
        <p:spPr>
          <a:xfrm>
            <a:off x="751401" y="9420790"/>
            <a:ext cx="4763367" cy="848536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100" b="1" i="0" u="none" strike="noStrike" dirty="0">
                <a:solidFill>
                  <a:schemeClr val="bg1"/>
                </a:solidFill>
                <a:ea typeface="S-Core Dream 5 Medium"/>
              </a:rPr>
              <a:t>214683</a:t>
            </a:r>
            <a:r>
              <a:rPr lang="ko-KR" altLang="en-US" sz="2100" b="1" i="0" u="none" strike="noStrike" dirty="0">
                <a:solidFill>
                  <a:schemeClr val="bg1"/>
                </a:solidFill>
                <a:ea typeface="S-Core Dream 5 Medium"/>
              </a:rPr>
              <a:t> 장인환</a:t>
            </a: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100" b="1" i="0" u="none" strike="noStrike" dirty="0">
                <a:solidFill>
                  <a:schemeClr val="bg1"/>
                </a:solidFill>
                <a:ea typeface="S-Core Dream 5 Medium"/>
              </a:rPr>
              <a:t>214691</a:t>
            </a:r>
            <a:r>
              <a:rPr lang="ko-KR" altLang="en-US" sz="2100" b="1" i="0" u="none" strike="noStrike" dirty="0">
                <a:solidFill>
                  <a:schemeClr val="bg1"/>
                </a:solidFill>
                <a:ea typeface="S-Core Dream 5 Medium"/>
              </a:rPr>
              <a:t> 강민수</a:t>
            </a:r>
          </a:p>
          <a:p>
            <a:pPr lvl="0" algn="l">
              <a:lnSpc>
                <a:spcPct val="99600"/>
              </a:lnSpc>
              <a:defRPr/>
            </a:pPr>
            <a:endParaRPr lang="ko-KR" altLang="en-US" sz="2100" b="0" i="0" u="none" strike="noStrike" dirty="0">
              <a:solidFill>
                <a:srgbClr val="000000"/>
              </a:solidFill>
              <a:ea typeface="S-Core Dream 5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483100"/>
            <a:ext cx="18288000" cy="5803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47900"/>
            <a:ext cx="9105900" cy="3721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2100" y="2247900"/>
            <a:ext cx="9105900" cy="3721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057900"/>
            <a:ext cx="9105900" cy="3708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82100" y="6057900"/>
            <a:ext cx="9105900" cy="3708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82600" y="3912137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사용 오픈소스 및 언어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차  </a:t>
            </a:r>
            <a:r>
              <a:rPr lang="ko-KR" altLang="en-US" sz="5000" b="0" i="0" u="none" strike="noStrike" spc="-200" dirty="0" err="1">
                <a:solidFill>
                  <a:srgbClr val="000000"/>
                </a:solidFill>
                <a:ea typeface="S-Core Dream 8 Heavy"/>
              </a:rPr>
              <a:t>례</a:t>
            </a:r>
            <a:endParaRPr lang="ko-KR" altLang="en-US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525000" y="3873142"/>
            <a:ext cx="56515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제스처 선정 사유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25000" y="3543300"/>
            <a:ext cx="5181600" cy="1828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3100" y="786130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dirty="0">
                <a:solidFill>
                  <a:srgbClr val="045BEF"/>
                </a:solidFill>
                <a:ea typeface="S-Core Dream 8 Heavy"/>
              </a:rPr>
              <a:t>코드 설명 및 사용 예시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9300" y="7366000"/>
            <a:ext cx="78613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759388" y="775335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제스처 슬라이드 이점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1000" y="3390900"/>
            <a:ext cx="45720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en-US" altLang="ko-KR" sz="21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9300" y="7861300"/>
            <a:ext cx="7861300" cy="1498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BFDA89-0F7C-B53B-E81E-9A582BF2EA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550" t="18390" r="14980"/>
          <a:stretch>
            <a:fillRect/>
          </a:stretch>
        </p:blipFill>
        <p:spPr>
          <a:xfrm>
            <a:off x="15143954" y="2417699"/>
            <a:ext cx="2387023" cy="1869485"/>
          </a:xfrm>
          <a:prstGeom prst="rect">
            <a:avLst/>
          </a:prstGeom>
        </p:spPr>
      </p:pic>
      <p:pic>
        <p:nvPicPr>
          <p:cNvPr id="2052" name="Picture 4" descr="Mano en el letrero de rock and roll, gesto. icono Vector de stock por  ©RoneDya 139206062">
            <a:extLst>
              <a:ext uri="{FF2B5EF4-FFF2-40B4-BE49-F238E27FC236}">
                <a16:creationId xmlns:a16="http://schemas.microsoft.com/office/drawing/2014/main" id="{05C6B63A-BB62-22FF-AC4E-8199B84C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400" y="4132687"/>
            <a:ext cx="1733358" cy="17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오픈 소스란?">
            <a:extLst>
              <a:ext uri="{FF2B5EF4-FFF2-40B4-BE49-F238E27FC236}">
                <a16:creationId xmlns:a16="http://schemas.microsoft.com/office/drawing/2014/main" id="{48CC4810-8C6D-4925-6F7C-591099B5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23" y="2781300"/>
            <a:ext cx="30734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코딩, 어떤 언어로 시작하지?">
            <a:extLst>
              <a:ext uri="{FF2B5EF4-FFF2-40B4-BE49-F238E27FC236}">
                <a16:creationId xmlns:a16="http://schemas.microsoft.com/office/drawing/2014/main" id="{33F44F0C-91C9-1DAB-AF24-2087EC98D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73" y="66802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좌우 슬라이드 PNG 일러스트 | 이미지 및 PSD 파일 | Pngtree에 무료 다운로드">
            <a:extLst>
              <a:ext uri="{FF2B5EF4-FFF2-40B4-BE49-F238E27FC236}">
                <a16:creationId xmlns:a16="http://schemas.microsoft.com/office/drawing/2014/main" id="{8D01EEA6-9807-A0D7-6A44-625C0316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477" y="65399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7800" y="7429500"/>
            <a:ext cx="2667000" cy="2209800"/>
          </a:xfrm>
          <a:prstGeom prst="rect">
            <a:avLst/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47800" y="4914900"/>
            <a:ext cx="2667000" cy="2209800"/>
          </a:xfrm>
          <a:prstGeom prst="rect">
            <a:avLst/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47800" y="2476500"/>
            <a:ext cx="2667000" cy="2209800"/>
          </a:xfrm>
          <a:prstGeom prst="rect">
            <a:avLst/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9000" y="0"/>
            <a:ext cx="3429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7500" y="2476500"/>
            <a:ext cx="14160500" cy="2247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27500" y="4927600"/>
            <a:ext cx="14160500" cy="2247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7500" y="7416800"/>
            <a:ext cx="14160500" cy="2247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70000" y="2730500"/>
            <a:ext cx="2819400" cy="965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endParaRPr lang="ko-KR" altLang="en-US" sz="28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95800" y="3086100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발표중 사용하는 만큼 빠른 속도의 반응이 중요함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33600" y="5740400"/>
            <a:ext cx="1523999" cy="546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2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정 확 성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22800" y="5765800"/>
            <a:ext cx="10998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 dirty="0">
                <a:solidFill>
                  <a:srgbClr val="000000"/>
                </a:solidFill>
                <a:ea typeface="Noto Sans CJK KR Bold"/>
              </a:rPr>
              <a:t>지정된 특수 제스처만 인식하고 다른  제스처는 인식 되지 않아야 함</a:t>
            </a:r>
            <a:r>
              <a:rPr lang="en-US" altLang="ko-KR" sz="2300" b="0" i="0" u="none" strike="noStrike" spc="-100" dirty="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33600" y="8267700"/>
            <a:ext cx="1523999" cy="584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2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편 의 성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72000" y="8039099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타인이나 추가적인 도구 없이 발표가 가능하도록 해야 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51400" y="901700"/>
            <a:ext cx="85852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추 구 성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22800" y="3390900"/>
            <a:ext cx="12065000" cy="914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ko-KR" altLang="en-US" sz="1900" b="0" i="0" u="none" strike="noStrike" spc="-100">
              <a:solidFill>
                <a:srgbClr val="000000"/>
              </a:solidFill>
              <a:ea typeface="Noto Sans CJK KR Regular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133600" y="3314700"/>
            <a:ext cx="1524000" cy="584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2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신 속 성</a:t>
            </a:r>
          </a:p>
        </p:txBody>
      </p:sp>
      <p:sp>
        <p:nvSpPr>
          <p:cNvPr id="19" name="TextBox 9"/>
          <p:cNvSpPr txBox="1"/>
          <p:nvPr/>
        </p:nvSpPr>
        <p:spPr>
          <a:xfrm>
            <a:off x="4495800" y="3695700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 인식 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-</a:t>
            </a: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 슬라이드 이동 의 시간이 짧도록 만들어야 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4622800" y="6146800"/>
            <a:ext cx="10998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ko-KR" altLang="en-US" sz="23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4622800" y="6057900"/>
            <a:ext cx="10998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 </a:t>
            </a:r>
          </a:p>
        </p:txBody>
      </p:sp>
      <p:sp>
        <p:nvSpPr>
          <p:cNvPr id="25" name="TextBox 13"/>
          <p:cNvSpPr txBox="1"/>
          <p:nvPr/>
        </p:nvSpPr>
        <p:spPr>
          <a:xfrm>
            <a:off x="4572000" y="8724900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 dirty="0">
                <a:solidFill>
                  <a:srgbClr val="000000"/>
                </a:solidFill>
                <a:ea typeface="Noto Sans CJK KR Bold"/>
              </a:rPr>
              <a:t>프로그램을 가볍게 만들어 노트북에서도 돌아 가도록 만들고자 함</a:t>
            </a:r>
            <a:r>
              <a:rPr lang="en-US" altLang="ko-KR" sz="2300" b="0" i="0" u="none" strike="noStrike" spc="-100" dirty="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483100"/>
            <a:ext cx="18288000" cy="5803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47900"/>
            <a:ext cx="9105900" cy="3721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2100" y="2247900"/>
            <a:ext cx="9105900" cy="3721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210299"/>
            <a:ext cx="9105900" cy="3708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95646" y="266700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Open CV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5646" y="3441700"/>
            <a:ext cx="78613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실시간 이미지 처리 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</a:t>
            </a:r>
            <a:r>
              <a:rPr lang="ko-KR" altLang="en-US" sz="2100" b="0" i="0" u="none" strike="noStrike" spc="-100" dirty="0" err="1">
                <a:solidFill>
                  <a:srgbClr val="000000"/>
                </a:solidFill>
                <a:ea typeface="Noto Sans CJK KR Bold"/>
              </a:rPr>
              <a:t>빠른속도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가벼운 프로그램</a:t>
            </a: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사용 라이선스 = Apache </a:t>
            </a:r>
            <a:r>
              <a:rPr lang="ko-KR" altLang="en-US" sz="2100" b="0" i="0" u="none" strike="noStrike" spc="-100" dirty="0" err="1">
                <a:solidFill>
                  <a:srgbClr val="000000"/>
                </a:solidFill>
                <a:ea typeface="Noto Sans CJK KR Bold"/>
              </a:rPr>
              <a:t>License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2.0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사용 오픈 소스 및 언어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798800" y="2743200"/>
            <a:ext cx="21844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Media Pipe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160500" y="3467100"/>
            <a:ext cx="3594100" cy="342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손 인식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자세 분석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제스처 구분</a:t>
            </a:r>
          </a:p>
          <a:p>
            <a:pPr lvl="0" algn="r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사용 라이선스 = Apache </a:t>
            </a:r>
            <a:r>
              <a:rPr lang="ko-KR" altLang="en-US" sz="2100" b="0" i="0" u="none" strike="noStrike" spc="-100" dirty="0" err="1">
                <a:solidFill>
                  <a:srgbClr val="000000"/>
                </a:solidFill>
                <a:ea typeface="Noto Sans CJK KR Bold"/>
              </a:rPr>
              <a:t>License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2.0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0492" y="6580071"/>
            <a:ext cx="1470024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YOLO v8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0492" y="7333797"/>
            <a:ext cx="4997449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딥러닝 객체 인식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손 인식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추가적 이미지 처리</a:t>
            </a:r>
          </a:p>
          <a:p>
            <a:pPr lvl="0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사용 라이선스 = AGPL - 3.0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5646" y="3937000"/>
            <a:ext cx="78613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ko-KR" altLang="en-US" sz="1900" b="0" i="0" u="none" strike="noStrike" spc="-100">
              <a:solidFill>
                <a:srgbClr val="000000"/>
              </a:solidFill>
              <a:ea typeface="Noto Sans CJK KR Regular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39000" y="4000500"/>
            <a:ext cx="1447602" cy="1916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4000" y="4686300"/>
            <a:ext cx="4632158" cy="12573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096000" y="6286500"/>
            <a:ext cx="2857500" cy="1600200"/>
          </a:xfrm>
          <a:prstGeom prst="rect">
            <a:avLst/>
          </a:prstGeom>
        </p:spPr>
      </p:pic>
      <p:pic>
        <p:nvPicPr>
          <p:cNvPr id="28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6210300"/>
            <a:ext cx="9105900" cy="3721100"/>
          </a:xfrm>
          <a:prstGeom prst="rect">
            <a:avLst/>
          </a:prstGeom>
        </p:spPr>
      </p:pic>
      <p:sp>
        <p:nvSpPr>
          <p:cNvPr id="29" name="TextBox 12"/>
          <p:cNvSpPr txBox="1"/>
          <p:nvPr/>
        </p:nvSpPr>
        <p:spPr>
          <a:xfrm>
            <a:off x="15526426" y="6537834"/>
            <a:ext cx="2463826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3200" b="0" i="0" u="none" strike="noStrike" dirty="0">
                <a:solidFill>
                  <a:srgbClr val="045BEF"/>
                </a:solidFill>
                <a:ea typeface="S-Core Dream 8 Heavy"/>
              </a:rPr>
              <a:t>Python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9824482" y="7260552"/>
            <a:ext cx="8014552" cy="1663398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endParaRPr lang="ko-KR" altLang="en-US" sz="2100" b="0" i="0" u="none" strike="noStrike" spc="-100" dirty="0">
              <a:solidFill>
                <a:srgbClr val="000000"/>
              </a:solidFill>
              <a:ea typeface="Noto Sans CJK KR Bold"/>
            </a:endParaRPr>
          </a:p>
        </p:txBody>
      </p:sp>
      <p:pic>
        <p:nvPicPr>
          <p:cNvPr id="1028" name="Picture 4" descr="Python] - 파이썬 설치 (Python 3 Installation)">
            <a:extLst>
              <a:ext uri="{FF2B5EF4-FFF2-40B4-BE49-F238E27FC236}">
                <a16:creationId xmlns:a16="http://schemas.microsoft.com/office/drawing/2014/main" id="{7C03E17E-2A36-22F2-4C45-ECBFB3AB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74" y="6286500"/>
            <a:ext cx="2801542" cy="15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5F7116-D522-A52C-5AA1-D5F5039B592C}"/>
              </a:ext>
            </a:extLst>
          </p:cNvPr>
          <p:cNvSpPr txBox="1"/>
          <p:nvPr/>
        </p:nvSpPr>
        <p:spPr>
          <a:xfrm>
            <a:off x="11978316" y="7074433"/>
            <a:ext cx="60119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Yolo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Mediapipe</a:t>
            </a:r>
            <a:r>
              <a:rPr kumimoji="1" lang="en-US" altLang="ko-KR" dirty="0"/>
              <a:t> </a:t>
            </a:r>
            <a:r>
              <a:rPr kumimoji="1" lang="ko-KR" altLang="en-US" dirty="0"/>
              <a:t>지원</a:t>
            </a:r>
            <a:r>
              <a:rPr kumimoji="1" lang="en-US" altLang="ko-KR" dirty="0"/>
              <a:t>(python</a:t>
            </a:r>
            <a:r>
              <a:rPr kumimoji="1" lang="ko-KR" altLang="en-US" dirty="0"/>
              <a:t> 환경에서 가장 많이 사용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/>
              <a:t>추가적인 설정 없이 쉽게 라이브러리 사용가능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간결성과 높은 가독성으로 인한 빠른 개발속도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위 코드에서는 </a:t>
            </a:r>
            <a:r>
              <a:rPr lang="en" altLang="ko-KR" sz="1300" dirty="0" err="1">
                <a:solidFill>
                  <a:srgbClr val="0E0E0E"/>
                </a:solidFill>
                <a:effectLst/>
                <a:latin typeface=".AppleSystemUIFont"/>
              </a:rPr>
              <a:t>Mediapipe</a:t>
            </a: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로 손 랜드마크 추적</a:t>
            </a:r>
            <a:r>
              <a:rPr lang="en-US" altLang="ko-KR" sz="13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" altLang="ko-KR" sz="1300" dirty="0" err="1">
                <a:solidFill>
                  <a:srgbClr val="0E0E0E"/>
                </a:solidFill>
                <a:effectLst/>
                <a:latin typeface=".AppleSystemUIFont"/>
              </a:rPr>
              <a:t>Pyautogui</a:t>
            </a: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로 키보드 제어</a:t>
            </a:r>
            <a:r>
              <a:rPr lang="en-US" altLang="ko-KR" sz="13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" altLang="ko-KR" sz="1300" dirty="0">
                <a:solidFill>
                  <a:srgbClr val="0E0E0E"/>
                </a:solidFill>
                <a:effectLst/>
                <a:latin typeface=".AppleSystemUIFont"/>
              </a:rPr>
              <a:t>YOLO</a:t>
            </a: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로 객체 탐지가 모두 </a:t>
            </a:r>
            <a:r>
              <a:rPr lang="en" altLang="ko-KR" sz="1300" dirty="0">
                <a:solidFill>
                  <a:srgbClr val="0E0E0E"/>
                </a:solidFill>
                <a:effectLst/>
                <a:latin typeface=".AppleSystemUIFont"/>
              </a:rPr>
              <a:t>Python </a:t>
            </a: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코드 몇 줄로 구현되었습니다</a:t>
            </a:r>
            <a:r>
              <a:rPr lang="en-US" altLang="ko-KR" sz="130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광범위한 라이브러리 생태계</a:t>
            </a:r>
            <a:endParaRPr kumimoji="1"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충돌 - 무료 화살개 아이콘">
            <a:extLst>
              <a:ext uri="{FF2B5EF4-FFF2-40B4-BE49-F238E27FC236}">
                <a16:creationId xmlns:a16="http://schemas.microsoft.com/office/drawing/2014/main" id="{5D65E19C-2A7C-50BC-19D2-528CD1AC3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" y="2822965"/>
            <a:ext cx="5044368" cy="50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4724400" y="2501900"/>
            <a:ext cx="12877800" cy="666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776700" y="342900"/>
            <a:ext cx="812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300" y="1752600"/>
            <a:ext cx="6172200" cy="50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921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439400" y="901700"/>
            <a:ext cx="68199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ko-KR" altLang="en-US" sz="5000" spc="-200" dirty="0">
                <a:solidFill>
                  <a:srgbClr val="000000"/>
                </a:solidFill>
                <a:ea typeface="S-Core Dream 8 Heavy"/>
              </a:rPr>
              <a:t>라이선스 충돌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00700" y="3631320"/>
            <a:ext cx="11569700" cy="5422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/>
            <a:r>
              <a:rPr lang="en" altLang="ko-KR" sz="4000" b="1" i="0" u="none" strike="noStrike" dirty="0">
                <a:effectLst/>
                <a:latin typeface="-apple-system"/>
              </a:rPr>
              <a:t>YOLO(</a:t>
            </a:r>
            <a:r>
              <a:rPr lang="en" altLang="ko-KR" sz="4000" b="1" i="0" u="none" strike="noStrike" dirty="0" err="1">
                <a:effectLst/>
                <a:latin typeface="-apple-system"/>
              </a:rPr>
              <a:t>ultralytics</a:t>
            </a:r>
            <a:r>
              <a:rPr lang="en" altLang="ko-KR" sz="4000" b="1" i="0" u="none" strike="noStrike" dirty="0">
                <a:effectLst/>
                <a:latin typeface="-apple-system"/>
              </a:rPr>
              <a:t> YOLO v8)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u="none" strike="noStrike" dirty="0">
                <a:effectLst/>
                <a:latin typeface="-apple-system"/>
              </a:rPr>
              <a:t>사용 라이선스 </a:t>
            </a:r>
            <a:r>
              <a:rPr lang="en-US" altLang="ko-KR" sz="2300" b="0" i="0" u="none" strike="noStrike" dirty="0">
                <a:effectLst/>
                <a:latin typeface="-apple-system"/>
              </a:rPr>
              <a:t>= </a:t>
            </a:r>
            <a:r>
              <a:rPr lang="en" altLang="ko-KR" sz="2300" b="0" i="0" u="none" strike="noStrike" dirty="0">
                <a:effectLst/>
                <a:latin typeface="-apple-system"/>
              </a:rPr>
              <a:t>AGPL - 3.0</a:t>
            </a:r>
          </a:p>
          <a:p>
            <a:pPr algn="l"/>
            <a:endParaRPr lang="en" altLang="ko-KR" sz="4000" b="1" dirty="0">
              <a:latin typeface="-apple-system"/>
            </a:endParaRPr>
          </a:p>
          <a:p>
            <a:pPr algn="l"/>
            <a:r>
              <a:rPr lang="en" altLang="ko-KR" sz="4000" b="1" i="0" u="none" strike="noStrike" dirty="0" err="1">
                <a:effectLst/>
                <a:latin typeface="-apple-system"/>
              </a:rPr>
              <a:t>MediaPipe</a:t>
            </a:r>
            <a:endParaRPr lang="en" altLang="ko-KR" sz="4000" b="1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u="none" strike="noStrike" dirty="0">
                <a:effectLst/>
                <a:latin typeface="-apple-system"/>
              </a:rPr>
              <a:t>사용 라이선스 </a:t>
            </a:r>
            <a:r>
              <a:rPr lang="en-US" altLang="ko-KR" sz="2300" b="0" i="0" u="none" strike="noStrike" dirty="0">
                <a:effectLst/>
                <a:latin typeface="-apple-system"/>
              </a:rPr>
              <a:t>= </a:t>
            </a:r>
            <a:r>
              <a:rPr lang="en" altLang="ko-KR" sz="2300" b="0" i="0" u="none" strike="noStrike" dirty="0">
                <a:effectLst/>
                <a:latin typeface="-apple-system"/>
              </a:rPr>
              <a:t>Apache License 2.0</a:t>
            </a:r>
          </a:p>
          <a:p>
            <a:endParaRPr lang="en" altLang="ko-KR" sz="2900" b="1" dirty="0">
              <a:effectLst/>
            </a:endParaRPr>
          </a:p>
          <a:p>
            <a:r>
              <a:rPr lang="en" altLang="ko-KR" sz="4000" b="1" dirty="0">
                <a:effectLst/>
              </a:rPr>
              <a:t>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300" dirty="0">
                <a:effectLst/>
              </a:rPr>
              <a:t>사용 라이선스 </a:t>
            </a:r>
            <a:r>
              <a:rPr lang="en-US" altLang="ko-KR" sz="2300" dirty="0">
                <a:effectLst/>
              </a:rPr>
              <a:t>= </a:t>
            </a:r>
            <a:r>
              <a:rPr lang="en" altLang="ko-KR" sz="2300" dirty="0">
                <a:effectLst/>
              </a:rPr>
              <a:t>Apache License 2.0</a:t>
            </a:r>
          </a:p>
          <a:p>
            <a:br>
              <a:rPr lang="en-US" altLang="ko-KR" sz="1600" dirty="0">
                <a:effectLst/>
              </a:rPr>
            </a:br>
            <a:endParaRPr lang="en-US" altLang="ko-KR" sz="16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700" dirty="0">
              <a:latin typeface="-apple-system"/>
            </a:endParaRPr>
          </a:p>
          <a:p>
            <a:pPr algn="l"/>
            <a:endParaRPr lang="en-US" altLang="ko-KR" sz="17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u="none" strike="noStrike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0" y="0"/>
            <a:ext cx="3429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2476500"/>
            <a:ext cx="14160500" cy="2247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0" y="4927600"/>
            <a:ext cx="14160500" cy="2247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7416800"/>
            <a:ext cx="14160500" cy="2247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00183" y="2781300"/>
            <a:ext cx="2819400" cy="965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800" dirty="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직관성과 사용성</a:t>
            </a:r>
            <a:endParaRPr lang="ko-KR" sz="2800" b="0" i="0" u="none" strike="noStrike" dirty="0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622800" y="2857500"/>
            <a:ext cx="112776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프레젠테이션 중에 제스처를 복잡하게 기억해야 하거나 불편하게 느껴지면 집중력 분산 가능성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0183" y="5334000"/>
            <a:ext cx="3527317" cy="1460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800" dirty="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오작동 방지 </a:t>
            </a:r>
            <a:endParaRPr lang="en-US" altLang="ko-KR" sz="2800" dirty="0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2800" dirty="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및 안정성</a:t>
            </a:r>
            <a:endParaRPr lang="ko-KR" sz="2800" b="0" i="0" u="none" strike="noStrike" dirty="0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31851" y="5390147"/>
            <a:ext cx="112776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잘못된 제스처로 인해 슬라이드가 의도치 않게 넘어가는 경우의 감소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96900" y="7589545"/>
            <a:ext cx="2819400" cy="965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800" dirty="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기술적 제한 사항</a:t>
            </a:r>
            <a:endParaRPr lang="ko-KR" sz="2800" b="0" i="0" u="none" strike="noStrike" dirty="0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31851" y="7691145"/>
            <a:ext cx="112776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프레젠테이션이 진행될 환경에서의 제스처 인식 가능성을 고려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0" algn="l">
              <a:lnSpc>
                <a:spcPct val="99600"/>
              </a:lnSpc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51400" y="901700"/>
            <a:ext cx="85852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b="0" i="0" u="none" strike="noStrike" spc="-200" dirty="0" err="1">
                <a:solidFill>
                  <a:srgbClr val="000000"/>
                </a:solidFill>
                <a:ea typeface="S-Core Dream 8 Heavy"/>
              </a:rPr>
              <a:t>제스쳐</a:t>
            </a: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 선정 사유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22800" y="3390900"/>
            <a:ext cx="12065000" cy="91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622800" y="5816600"/>
            <a:ext cx="12065000" cy="91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622800" y="8343900"/>
            <a:ext cx="12065000" cy="91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800100" cy="10287000"/>
          </a:xfrm>
          <a:prstGeom prst="rect">
            <a:avLst/>
          </a:prstGeom>
        </p:spPr>
      </p:pic>
      <p:pic>
        <p:nvPicPr>
          <p:cNvPr id="16" name="Picture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작 동  방 식</a:t>
            </a: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690346" y="4841064"/>
            <a:ext cx="5443847" cy="6048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특수 제스처 인식시 파워포인트 작동</a:t>
            </a:r>
          </a:p>
        </p:txBody>
      </p:sp>
      <p:pic>
        <p:nvPicPr>
          <p:cNvPr id="19" name="Picture 2" descr="로봇신문사 모바일 모바일 사이트, 한컴MDS, 제스처 인식SW 시장 진출"/>
          <p:cNvPicPr>
            <a:picLocks noChangeAspect="1" noChangeArrowheads="1"/>
          </p:cNvPicPr>
          <p:nvPr/>
        </p:nvPicPr>
        <p:blipFill rotWithShape="1">
          <a:blip r:embed="rId5"/>
          <a:srcRect t="21530" b="9300"/>
          <a:stretch>
            <a:fillRect/>
          </a:stretch>
        </p:blipFill>
        <p:spPr>
          <a:xfrm>
            <a:off x="1583100" y="2421576"/>
            <a:ext cx="5324342" cy="2081854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</p:spPr>
      </p:pic>
      <p:sp>
        <p:nvSpPr>
          <p:cNvPr id="21" name="오른쪽 화살표[R] 20"/>
          <p:cNvSpPr/>
          <p:nvPr/>
        </p:nvSpPr>
        <p:spPr>
          <a:xfrm>
            <a:off x="7631820" y="3328884"/>
            <a:ext cx="1209744" cy="378045"/>
          </a:xfrm>
          <a:prstGeom prst="rightArrow">
            <a:avLst>
              <a:gd name="adj1" fmla="val 50000"/>
              <a:gd name="adj2" fmla="val 90078"/>
            </a:avLst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rcRect l="15550" t="18390" r="14980"/>
          <a:stretch>
            <a:fillRect/>
          </a:stretch>
        </p:blipFill>
        <p:spPr>
          <a:xfrm>
            <a:off x="9673262" y="2008733"/>
            <a:ext cx="3326797" cy="2605503"/>
          </a:xfrm>
          <a:prstGeom prst="rect">
            <a:avLst/>
          </a:prstGeom>
        </p:spPr>
      </p:pic>
      <p:sp>
        <p:nvSpPr>
          <p:cNvPr id="23" name="제목 1"/>
          <p:cNvSpPr>
            <a:spLocks noGrp="1"/>
          </p:cNvSpPr>
          <p:nvPr/>
        </p:nvSpPr>
        <p:spPr>
          <a:xfrm>
            <a:off x="1886718" y="4917855"/>
            <a:ext cx="5443847" cy="6048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캠을 통해 실시간으로 움직이는 제스처 인식</a:t>
            </a:r>
          </a:p>
        </p:txBody>
      </p:sp>
      <p:pic>
        <p:nvPicPr>
          <p:cNvPr id="2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E29455E1-117A-0551-E673-77A1AEB89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t="21530" b="9300"/>
          <a:stretch>
            <a:fillRect/>
          </a:stretch>
        </p:blipFill>
        <p:spPr>
          <a:xfrm>
            <a:off x="1583100" y="6824497"/>
            <a:ext cx="5324342" cy="2081854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</p:spPr>
      </p:pic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6697C620-3726-C325-8D6A-E9208EA7FAFC}"/>
              </a:ext>
            </a:extLst>
          </p:cNvPr>
          <p:cNvSpPr/>
          <p:nvPr/>
        </p:nvSpPr>
        <p:spPr>
          <a:xfrm>
            <a:off x="7631820" y="7676401"/>
            <a:ext cx="1209744" cy="378045"/>
          </a:xfrm>
          <a:prstGeom prst="rightArrow">
            <a:avLst>
              <a:gd name="adj1" fmla="val 50000"/>
              <a:gd name="adj2" fmla="val 90078"/>
            </a:avLst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 descr="Rock N Roll Hand Sign transparent PNG - StickPNG">
            <a:extLst>
              <a:ext uri="{FF2B5EF4-FFF2-40B4-BE49-F238E27FC236}">
                <a16:creationId xmlns:a16="http://schemas.microsoft.com/office/drawing/2014/main" id="{DDF917A9-3F94-1E1F-56CD-D2653A6A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10" y="61850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9629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0600" y="2339439"/>
            <a:ext cx="16306800" cy="7340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6776700" y="342900"/>
            <a:ext cx="812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163300" y="1752600"/>
            <a:ext cx="6172200" cy="50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63700" y="2857500"/>
            <a:ext cx="15024100" cy="6426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39400" y="901700"/>
            <a:ext cx="68199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코드 설명</a:t>
            </a:r>
            <a:endParaRPr lang="ko-KR" sz="5000" b="0" i="0" u="none" strike="noStrike" spc="-20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300379" y="2655036"/>
            <a:ext cx="12136251" cy="188359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100"/>
              <a:t>hands = mp_hands.Hands(max_num_hands=1, min_detection_confidence=0.7, min_tracking_confidence=0.7)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ko-KR" altLang="en-US" sz="1900"/>
              <a:t> =&gt; max_num_hands = 1  한번에 한손만 인식 가능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     두손의 경우 한 손에 비해 정확도가 떨어져 한 손만 인식 시킴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=&gt; min_detection_confidence = 0.7,  손을 인식하는 최소 신뢰도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=&gt; min_tracking_confidence=0.7, 추적 성공의 최소 신뢰도</a:t>
            </a:r>
            <a:endParaRPr lang="ko-KR" altLang="en-US" sz="1900"/>
          </a:p>
        </p:txBody>
      </p:sp>
      <p:sp>
        <p:nvSpPr>
          <p:cNvPr id="9" name=""/>
          <p:cNvSpPr txBox="1"/>
          <p:nvPr/>
        </p:nvSpPr>
        <p:spPr>
          <a:xfrm>
            <a:off x="2339190" y="5143500"/>
            <a:ext cx="11795004" cy="41099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/>
              <a:t>frame__skip = 2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if frame_count % frame_skip == 0: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    yolo_results = yolo_model(frame, conf=0.5)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    hand_boxes = []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    for result in yolo_results: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        for box in result.boxes: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            if int(box.cls[0]) == 0: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                coords = box.xyxy[0].tolist()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                hand_boxes.append([int(c) for c in coords])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frame_count += 1</a:t>
            </a:r>
            <a:endParaRPr lang="ko-KR" altLang="en-US" sz="2100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=&gt; 더 늘릴경우 빠른속도의 반응이 이루어지지 않아 2프레임으로 설정</a:t>
            </a:r>
            <a:endParaRPr lang="ko-KR" altLang="en-US"/>
          </a:p>
          <a:p>
            <a:pPr>
              <a:defRPr/>
            </a:pPr>
            <a:r>
              <a:rPr lang="ko-KR" altLang="en-US"/>
              <a:t> =&gt; frame_skip을 이용해 일정 간격의 프레임으로 끊어지도록 만듬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3600"/>
            <a:ext cx="18288000" cy="3073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832100"/>
            <a:ext cx="7543800" cy="786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200" y="2832100"/>
            <a:ext cx="7518400" cy="7861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044700" y="3530600"/>
            <a:ext cx="48768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altLang="ko-KR" sz="3200" b="0" i="0" u="none" strike="noStrike" dirty="0">
                <a:solidFill>
                  <a:srgbClr val="045BEF"/>
                </a:solidFill>
                <a:ea typeface="S-Core Dream 8 Heavy"/>
              </a:rPr>
              <a:t>	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4700" y="4419600"/>
            <a:ext cx="6057900" cy="365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endParaRPr lang="en-US" sz="22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36200" y="3530600"/>
            <a:ext cx="51816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36200" y="4419600"/>
            <a:ext cx="6057900" cy="474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endParaRPr lang="en-US" sz="22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2500" y="901700"/>
            <a:ext cx="87503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실제 사용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467</ep:Words>
  <ep:PresentationFormat>사용자 지정</ep:PresentationFormat>
  <ep:Paragraphs>97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user</cp:lastModifiedBy>
  <dcterms:modified xsi:type="dcterms:W3CDTF">2024-12-15T12:03:12.209</dcterms:modified>
  <cp:revision>40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