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23" r:id="rId2"/>
    <p:sldId id="320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3" r:id="rId32"/>
    <p:sldId id="301" r:id="rId33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>
          <p15:clr>
            <a:srgbClr val="A4A3A4"/>
          </p15:clr>
        </p15:guide>
        <p15:guide id="4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42" autoAdjust="0"/>
    <p:restoredTop sz="94764" autoAdjust="0"/>
  </p:normalViewPr>
  <p:slideViewPr>
    <p:cSldViewPr snapToGrid="0">
      <p:cViewPr varScale="1">
        <p:scale>
          <a:sx n="96" d="100"/>
          <a:sy n="96" d="100"/>
        </p:scale>
        <p:origin x="72" y="202"/>
      </p:cViewPr>
      <p:guideLst>
        <p:guide pos="294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0DC3B59-BCDF-4256-A168-012A2AA16E32}" type="datetime1">
              <a:rPr lang="de-DE" sz="800" smtClean="0"/>
              <a:t>09.07.2018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65612E96-A133-4402-AE1A-771A66978883}" type="datetime1">
              <a:rPr lang="de-DE" smtClean="0"/>
              <a:t>09.07.2018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4853" y="1021051"/>
            <a:ext cx="6155322" cy="38210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6075" y="1020763"/>
            <a:ext cx="6113463" cy="38211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5612E96-A133-4402-AE1A-771A66978883}" type="datetime1">
              <a:rPr lang="de-DE" smtClean="0"/>
              <a:t>09.07.2018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53288" y="5216400"/>
            <a:ext cx="1415910" cy="36720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1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8" name="Titel 14"/>
          <p:cNvSpPr>
            <a:spLocks noGrp="1" noChangeAspect="1"/>
          </p:cNvSpPr>
          <p:nvPr>
            <p:ph type="ctrTitle"/>
          </p:nvPr>
        </p:nvSpPr>
        <p:spPr>
          <a:xfrm>
            <a:off x="3905371" y="0"/>
            <a:ext cx="5238629" cy="5079601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514041" y="4185236"/>
            <a:ext cx="4090003" cy="428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4514363" y="1112473"/>
            <a:ext cx="4102223" cy="297444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3960000" cy="417671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057275"/>
            <a:ext cx="3996512" cy="417671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57275"/>
            <a:ext cx="404371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361074"/>
            <a:ext cx="4043710" cy="387291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057275"/>
            <a:ext cx="3996512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361074"/>
            <a:ext cx="3996512" cy="387291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4176000" cy="417671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57274"/>
            <a:ext cx="3816512" cy="205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181987"/>
            <a:ext cx="3816512" cy="205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43887" cy="27829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4176860" cy="417671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57274"/>
            <a:ext cx="3816512" cy="41767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057275"/>
            <a:ext cx="3239999" cy="230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376246"/>
            <a:ext cx="3240000" cy="23387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057275"/>
            <a:ext cx="2664000" cy="46577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057275"/>
            <a:ext cx="3240000" cy="230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376246"/>
            <a:ext cx="3240000" cy="233875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063661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063661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57322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4146708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46708"/>
            <a:ext cx="6894200" cy="108728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06513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15787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065133"/>
            <a:ext cx="6568090" cy="1079999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57631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57879"/>
            <a:ext cx="6568090" cy="1076109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5" y="2315783"/>
            <a:ext cx="2814039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315783"/>
            <a:ext cx="2520000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918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4"/>
            <a:ext cx="2520000" cy="2918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2564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5" y="2315783"/>
            <a:ext cx="2031501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14850" y="1616529"/>
            <a:ext cx="4160838" cy="3204106"/>
          </a:xfrm>
        </p:spPr>
        <p:txBody>
          <a:bodyPr anchor="b"/>
          <a:lstStyle>
            <a:lvl1pPr marL="0" indent="0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Hier Headline eingeben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4514364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itel 14"/>
          <p:cNvSpPr>
            <a:spLocks noGrp="1" noChangeAspect="1"/>
          </p:cNvSpPr>
          <p:nvPr>
            <p:ph type="ctrTitle"/>
          </p:nvPr>
        </p:nvSpPr>
        <p:spPr>
          <a:xfrm>
            <a:off x="3606692" y="342727"/>
            <a:ext cx="5540464" cy="5372273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589447" y="2096930"/>
            <a:ext cx="1606735" cy="1557959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14364" y="4820635"/>
            <a:ext cx="4197836" cy="428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4514364" y="1747872"/>
            <a:ext cx="4210378" cy="297444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17661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tx1"/>
                </a:solidFill>
              </a:rPr>
              <a:t>E-Mail 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tx1"/>
                </a:solidFill>
              </a:rPr>
              <a:t>Telefon 	+49 (0) 711 685-	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0220"/>
            <a:ext cx="649267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0" y="3249157"/>
            <a:ext cx="1926181" cy="177337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tx1"/>
                </a:solidFill>
              </a:rPr>
              <a:t>Universität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0" y="275760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0220"/>
            <a:ext cx="649267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0" y="3249157"/>
            <a:ext cx="1926181" cy="177337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Universität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0" y="275760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407600"/>
            <a:ext cx="9144000" cy="43073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970584" y="1004398"/>
            <a:ext cx="3913200" cy="3912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0" y="4050000"/>
            <a:ext cx="1329711" cy="1329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618406"/>
            <a:ext cx="4536000" cy="2929317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38" y="4625216"/>
            <a:ext cx="4535487" cy="65405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407601"/>
            <a:ext cx="9144000" cy="36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970584" y="1004398"/>
            <a:ext cx="3913200" cy="3912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53288" y="5216941"/>
            <a:ext cx="1422400" cy="368348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618407"/>
            <a:ext cx="4534828" cy="2712640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38" y="4425551"/>
            <a:ext cx="4535487" cy="65405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057275"/>
            <a:ext cx="8243887" cy="41767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20.01.2016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5418000"/>
            <a:ext cx="6063501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4" y="396000"/>
            <a:ext cx="824547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3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9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360020" y="944925"/>
            <a:ext cx="3615832" cy="3680291"/>
          </a:xfrm>
        </p:spPr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Aerodynamik und Gasdynamik 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>
          <a:xfrm>
            <a:off x="388204" y="1618406"/>
            <a:ext cx="4808263" cy="2929317"/>
          </a:xfrm>
        </p:spPr>
        <p:txBody>
          <a:bodyPr/>
          <a:lstStyle/>
          <a:p>
            <a:r>
              <a:rPr lang="de-DE" dirty="0"/>
              <a:t>Implementierung eines Frameworks für generische Flugzeugsimulationen in C++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Effizient programmieren I &amp; II</a:t>
            </a:r>
          </a:p>
          <a:p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3D9E2DF-00D4-497F-AF48-63F7469E7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345" y="2004432"/>
            <a:ext cx="2899182" cy="14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AA0DAF25-996F-42A9-9286-D3F4EABA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Simulations-Framework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778DE8-5759-4649-95AE-D838D6BC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23AA5-D85D-4D67-9874-440FA24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1E1EE-0F04-4914-9EFF-FEF63FAA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1A04496-612F-4070-B7DF-96D9F98F8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Polymorphie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F3B38AFD-BF47-4BE3-A33A-763267B4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Aufruf der Basisklasse in Modulklasse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Aufruf der Modelle (Kindklassen) über die Modulklasse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EAE321E-92B8-46C4-BAF6-4666713A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96" y="1472883"/>
            <a:ext cx="6050264" cy="174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9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AA0DAF25-996F-42A9-9286-D3F4EABA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Simulations-Framework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778DE8-5759-4649-95AE-D838D6BC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23AA5-D85D-4D67-9874-440FA24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1E1EE-0F04-4914-9EFF-FEF63FAA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11</a:t>
            </a:fld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1A04496-612F-4070-B7DF-96D9F98F8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 der Module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F3B38AFD-BF47-4BE3-A33A-763267B4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DB0EC6-E586-4A38-B446-19448553A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313025"/>
            <a:ext cx="3790043" cy="3288683"/>
          </a:xfrm>
          <a:prstGeom prst="rect">
            <a:avLst/>
          </a:prstGeom>
        </p:spPr>
      </p:pic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DD7F951A-C1CD-49B1-8054-CB9D1B87AEC8}"/>
              </a:ext>
            </a:extLst>
          </p:cNvPr>
          <p:cNvSpPr/>
          <p:nvPr/>
        </p:nvSpPr>
        <p:spPr>
          <a:xfrm>
            <a:off x="4256767" y="1313025"/>
            <a:ext cx="332694" cy="334279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CA2F717D-8BBB-4DAF-85DA-0ADAFC683BF0}"/>
              </a:ext>
            </a:extLst>
          </p:cNvPr>
          <p:cNvSpPr/>
          <p:nvPr/>
        </p:nvSpPr>
        <p:spPr>
          <a:xfrm>
            <a:off x="4781167" y="1919469"/>
            <a:ext cx="670560" cy="4114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315A24A-DC91-4DE6-AAE2-457267E674BE}"/>
              </a:ext>
            </a:extLst>
          </p:cNvPr>
          <p:cNvSpPr txBox="1"/>
          <p:nvPr/>
        </p:nvSpPr>
        <p:spPr>
          <a:xfrm>
            <a:off x="5604510" y="1927258"/>
            <a:ext cx="2392680" cy="563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Aufruf der Modulklassen bis auf einige </a:t>
            </a:r>
            <a:r>
              <a:rPr lang="de-DE" sz="1600" dirty="0">
                <a:solidFill>
                  <a:srgbClr val="FF0000"/>
                </a:solidFill>
              </a:rPr>
              <a:t>Ausnahmen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70961FF0-90A5-4524-833A-7586699B1A16}"/>
              </a:ext>
            </a:extLst>
          </p:cNvPr>
          <p:cNvSpPr/>
          <p:nvPr/>
        </p:nvSpPr>
        <p:spPr>
          <a:xfrm>
            <a:off x="4778690" y="2734151"/>
            <a:ext cx="670560" cy="4114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848D23-1056-423F-B9AC-345196F5154B}"/>
              </a:ext>
            </a:extLst>
          </p:cNvPr>
          <p:cNvSpPr txBox="1"/>
          <p:nvPr/>
        </p:nvSpPr>
        <p:spPr>
          <a:xfrm>
            <a:off x="5604509" y="2658019"/>
            <a:ext cx="2918461" cy="563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Aufbau der Simulation  mit verschiedenen Ausbaustufen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F4DDC30-A2B8-48B6-957D-26D254D5043E}"/>
              </a:ext>
            </a:extLst>
          </p:cNvPr>
          <p:cNvSpPr txBox="1"/>
          <p:nvPr/>
        </p:nvSpPr>
        <p:spPr>
          <a:xfrm>
            <a:off x="5604509" y="3334481"/>
            <a:ext cx="2728332" cy="12844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u="sng" dirty="0"/>
              <a:t>Ausbaustufe: </a:t>
            </a:r>
            <a:r>
              <a:rPr lang="de-DE" sz="1600" dirty="0"/>
              <a:t>Anzahl an Freiheitsgraden und Detaillierungsgrad</a:t>
            </a:r>
          </a:p>
          <a:p>
            <a:pPr marL="179388" indent="-179388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4338575F-D0E4-4014-821C-A1D9A05B411C}"/>
              </a:ext>
            </a:extLst>
          </p:cNvPr>
          <p:cNvSpPr/>
          <p:nvPr/>
        </p:nvSpPr>
        <p:spPr>
          <a:xfrm>
            <a:off x="4778690" y="3600994"/>
            <a:ext cx="670560" cy="4114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EF49807-8E95-461C-A4D8-C95978EABDAF}"/>
              </a:ext>
            </a:extLst>
          </p:cNvPr>
          <p:cNvSpPr/>
          <p:nvPr/>
        </p:nvSpPr>
        <p:spPr>
          <a:xfrm>
            <a:off x="466724" y="2195537"/>
            <a:ext cx="3651793" cy="547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6480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AA0DAF25-996F-42A9-9286-D3F4EABA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Simulations-Framework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778DE8-5759-4649-95AE-D838D6BC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23AA5-D85D-4D67-9874-440FA24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1E1EE-0F04-4914-9EFF-FEF63FAA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12</a:t>
            </a:fld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1A04496-612F-4070-B7DF-96D9F98F8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Ausbaustufen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F3B38AFD-BF47-4BE3-A33A-763267B4C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7275"/>
            <a:ext cx="8243887" cy="4176713"/>
          </a:xfrm>
        </p:spPr>
        <p:txBody>
          <a:bodyPr/>
          <a:lstStyle/>
          <a:p>
            <a:r>
              <a:rPr lang="de-DE" dirty="0"/>
              <a:t>Trajectory-3 </a:t>
            </a:r>
            <a:r>
              <a:rPr lang="de-DE" dirty="0" err="1"/>
              <a:t>Dof</a:t>
            </a:r>
            <a:endParaRPr lang="de-DE" dirty="0"/>
          </a:p>
          <a:p>
            <a:pPr lvl="1"/>
            <a:r>
              <a:rPr lang="de-DE" dirty="0"/>
              <a:t>Untersuchung des Stabilitätsverhalten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Trajectory-6 </a:t>
            </a:r>
            <a:r>
              <a:rPr lang="de-DE" dirty="0" err="1"/>
              <a:t>Dof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Überprüfung der Flugregelung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/>
              <a:t>Real System </a:t>
            </a:r>
            <a:r>
              <a:rPr lang="de-DE" dirty="0" err="1"/>
              <a:t>Trajectory</a:t>
            </a:r>
            <a:endParaRPr lang="de-DE" dirty="0"/>
          </a:p>
          <a:p>
            <a:pPr lvl="1"/>
            <a:r>
              <a:rPr lang="de-DE" dirty="0"/>
              <a:t>Fehlermodell für Sensorik und </a:t>
            </a:r>
            <a:r>
              <a:rPr lang="de-DE" dirty="0" err="1"/>
              <a:t>Aktuatorik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DF5344-0A15-44A8-95AF-988BC1F02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321" y="1790708"/>
            <a:ext cx="4464279" cy="32386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0FEE248-4F89-4F19-9275-9EE6D6091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272" y="3159628"/>
            <a:ext cx="6109014" cy="32386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079424F-BE6E-425D-99C3-FDE7A084B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98" y="4618330"/>
            <a:ext cx="7823602" cy="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6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AA0DAF25-996F-42A9-9286-D3F4EABA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Simulations-Framework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778DE8-5759-4649-95AE-D838D6BC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23AA5-D85D-4D67-9874-440FA24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1E1EE-0F04-4914-9EFF-FEF63FAA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13</a:t>
            </a:fld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1A04496-612F-4070-B7DF-96D9F98F8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Gesamtsimulation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F3B38AFD-BF47-4BE3-A33A-763267B4C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7275"/>
            <a:ext cx="8243887" cy="4176713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Aircraft Modul beschreibt Gesamtflugzeug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i="1" dirty="0" err="1"/>
              <a:t>updateTrajectory</a:t>
            </a:r>
            <a:r>
              <a:rPr lang="de-DE" i="1" dirty="0"/>
              <a:t> </a:t>
            </a:r>
            <a:r>
              <a:rPr lang="de-DE" dirty="0">
                <a:sym typeface="Wingdings" panose="05000000000000000000" pitchFamily="2" charset="2"/>
              </a:rPr>
              <a:t> ausgewählte Ausbaustufe</a:t>
            </a:r>
            <a:endParaRPr lang="de-DE" i="1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E167053-BF4B-4DB7-AAA2-AAD4E65A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07" y="2151478"/>
            <a:ext cx="4858000" cy="11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6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BB5AA-77A7-4DCC-98BF-70CCB96A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28402BA-540C-46F3-A4BF-AFD880FFE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13" y="1817188"/>
            <a:ext cx="8243887" cy="78348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A1EBA9-49FD-44C3-9E72-A528487B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83ADBA-AAC6-461D-8EFF-D40C921E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F082AB-5643-4495-989A-8FEA1EAC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14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69FCC3C-7677-4D81-8C81-DB0062306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Ablauf der Implementierung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C3BF5EFD-0ACE-489E-B635-C0B1CF464D83}"/>
              </a:ext>
            </a:extLst>
          </p:cNvPr>
          <p:cNvSpPr/>
          <p:nvPr/>
        </p:nvSpPr>
        <p:spPr>
          <a:xfrm>
            <a:off x="1583473" y="3033132"/>
            <a:ext cx="683942" cy="4237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A565BA5-0C91-47F7-875E-EAD69855FD8D}"/>
              </a:ext>
            </a:extLst>
          </p:cNvPr>
          <p:cNvSpPr txBox="1"/>
          <p:nvPr/>
        </p:nvSpPr>
        <p:spPr>
          <a:xfrm>
            <a:off x="2327595" y="3112412"/>
            <a:ext cx="3374395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sukzessiver Aufbau des Frameworks </a:t>
            </a:r>
          </a:p>
        </p:txBody>
      </p:sp>
    </p:spTree>
    <p:extLst>
      <p:ext uri="{BB962C8B-B14F-4D97-AF65-F5344CB8AC3E}">
        <p14:creationId xmlns:p14="http://schemas.microsoft.com/office/powerpoint/2010/main" val="348148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BB5AA-77A7-4DCC-98BF-70CCB96A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A1EBA9-49FD-44C3-9E72-A528487B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83ADBA-AAC6-461D-8EFF-D40C921E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F082AB-5643-4495-989A-8FEA1EAC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15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69FCC3C-7677-4D81-8C81-DB0062306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Unit Tests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4AB6DA5-0C67-4CD7-B62B-7E7B952F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Testen der grundlegenden „Simulationswerkzeuge“</a:t>
            </a:r>
          </a:p>
          <a:p>
            <a:pPr lvl="1"/>
            <a:r>
              <a:rPr lang="de-DE" dirty="0"/>
              <a:t>Ein-/Auslesen, Interpolation,…</a:t>
            </a:r>
          </a:p>
          <a:p>
            <a:endParaRPr lang="de-DE" dirty="0"/>
          </a:p>
          <a:p>
            <a:r>
              <a:rPr lang="de-DE" dirty="0"/>
              <a:t>Microsoft-Komponententest-Frameworks</a:t>
            </a:r>
          </a:p>
          <a:p>
            <a:endParaRPr lang="de-DE" dirty="0"/>
          </a:p>
          <a:p>
            <a:r>
              <a:rPr lang="de-DE" dirty="0"/>
              <a:t>AAA-Testschema</a:t>
            </a:r>
          </a:p>
          <a:p>
            <a:pPr lvl="1"/>
            <a:r>
              <a:rPr lang="de-DE" dirty="0" err="1"/>
              <a:t>Arrange</a:t>
            </a:r>
            <a:r>
              <a:rPr lang="de-DE" dirty="0"/>
              <a:t>:  	Initialisierung des Tests.</a:t>
            </a:r>
          </a:p>
          <a:p>
            <a:pPr lvl="1"/>
            <a:r>
              <a:rPr lang="de-DE" dirty="0"/>
              <a:t>Act:  	Durchführung des Tests	</a:t>
            </a:r>
          </a:p>
          <a:p>
            <a:pPr lvl="1"/>
            <a:r>
              <a:rPr lang="de-DE" dirty="0" err="1"/>
              <a:t>Assert</a:t>
            </a:r>
            <a:r>
              <a:rPr lang="de-DE" dirty="0"/>
              <a:t>: 	Vergleich der Testwerte mit den Referenzwerten</a:t>
            </a:r>
          </a:p>
          <a:p>
            <a:pPr marL="176213" lvl="1" indent="0">
              <a:buNone/>
            </a:pPr>
            <a:endParaRPr lang="de-DE" dirty="0"/>
          </a:p>
          <a:p>
            <a:pPr marL="176213" lvl="1" indent="0">
              <a:buNone/>
            </a:pPr>
            <a:endParaRPr lang="de-DE" dirty="0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E5954B0-A670-4E44-9751-93B9BFEB0CA3}"/>
              </a:ext>
            </a:extLst>
          </p:cNvPr>
          <p:cNvSpPr/>
          <p:nvPr/>
        </p:nvSpPr>
        <p:spPr>
          <a:xfrm>
            <a:off x="2029522" y="4676379"/>
            <a:ext cx="579863" cy="32745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BAEF82-8E2A-4E5D-B74E-4B09D9E197C8}"/>
              </a:ext>
            </a:extLst>
          </p:cNvPr>
          <p:cNvSpPr txBox="1"/>
          <p:nvPr/>
        </p:nvSpPr>
        <p:spPr>
          <a:xfrm>
            <a:off x="2672613" y="4705964"/>
            <a:ext cx="2995961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Problem: Definition der Tests</a:t>
            </a:r>
          </a:p>
        </p:txBody>
      </p:sp>
    </p:spTree>
    <p:extLst>
      <p:ext uri="{BB962C8B-B14F-4D97-AF65-F5344CB8AC3E}">
        <p14:creationId xmlns:p14="http://schemas.microsoft.com/office/powerpoint/2010/main" val="73097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BB5AA-77A7-4DCC-98BF-70CCB96A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A1EBA9-49FD-44C3-9E72-A528487B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83ADBA-AAC6-461D-8EFF-D40C921E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F082AB-5643-4495-989A-8FEA1EAC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16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69FCC3C-7677-4D81-8C81-DB0062306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Modul Tests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4AB6DA5-0C67-4CD7-B62B-7E7B952F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Tests der hinterlegten Modelle für die Domänen</a:t>
            </a:r>
          </a:p>
          <a:p>
            <a:endParaRPr lang="de-DE" dirty="0"/>
          </a:p>
          <a:p>
            <a:r>
              <a:rPr lang="de-DE" dirty="0"/>
              <a:t>Problem: Definition der Testfälle</a:t>
            </a:r>
          </a:p>
          <a:p>
            <a:pPr lvl="1"/>
            <a:r>
              <a:rPr lang="de-DE" dirty="0"/>
              <a:t>Ziel: größtmögliche Testabdeckung</a:t>
            </a:r>
          </a:p>
          <a:p>
            <a:pPr lvl="1"/>
            <a:endParaRPr lang="de-DE" dirty="0"/>
          </a:p>
          <a:p>
            <a:r>
              <a:rPr lang="de-DE" dirty="0"/>
              <a:t>bedingte Testbarkeit von einigen Modulen</a:t>
            </a:r>
          </a:p>
          <a:p>
            <a:pPr lvl="1"/>
            <a:r>
              <a:rPr lang="de-DE" dirty="0"/>
              <a:t>z.B. Autopilot </a:t>
            </a:r>
            <a:r>
              <a:rPr lang="de-DE" dirty="0">
                <a:sym typeface="Wingdings" panose="05000000000000000000" pitchFamily="2" charset="2"/>
              </a:rPr>
              <a:t> Zustände  Gesamtsystemtest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  <a:p>
            <a:pPr marL="176213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581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BB5AA-77A7-4DCC-98BF-70CCB96A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A1EBA9-49FD-44C3-9E72-A528487B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83ADBA-AAC6-461D-8EFF-D40C921E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F082AB-5643-4495-989A-8FEA1EAC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69FCC3C-7677-4D81-8C81-DB0062306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Modul Tests- Beispiel Aerodynamik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4AB6DA5-0C67-4CD7-B62B-7E7B952F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Simulation eines „Windkanals“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Idealisierung: Drehraten alle 0, konstante Höhe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nur Längsbewegung</a:t>
            </a:r>
          </a:p>
          <a:p>
            <a:r>
              <a:rPr lang="de-DE" dirty="0">
                <a:sym typeface="Wingdings" panose="05000000000000000000" pitchFamily="2" charset="2"/>
              </a:rPr>
              <a:t>Berechnung der Polare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Ziel: Nachweis charakteristische Verläufe</a:t>
            </a:r>
          </a:p>
          <a:p>
            <a:pPr marL="0" indent="0">
              <a:buNone/>
            </a:pPr>
            <a:endParaRPr lang="de-DE" dirty="0"/>
          </a:p>
          <a:p>
            <a:pPr marL="176213" lvl="1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3EAD24-AA8C-4329-8FC3-C6EEF2E4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5" y="2905020"/>
            <a:ext cx="4289551" cy="209115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D52B5CF-8BC3-4A99-9A28-950BE4EA3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923" y="2825300"/>
            <a:ext cx="4616605" cy="22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59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223FA-31E9-4FA5-A71A-48422437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F0BCD-3EB1-4BB0-AE0F-B508BBC78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Initialisierung der Simulation mit Parametern der </a:t>
            </a:r>
            <a:r>
              <a:rPr lang="de-DE" dirty="0" err="1"/>
              <a:t>Matlab</a:t>
            </a:r>
            <a:r>
              <a:rPr lang="de-DE" dirty="0"/>
              <a:t> Simulation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103BA9-0099-4AD7-A8F1-E5F714CA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A09078-B5F7-40D5-838E-893D5C52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D845B2-D140-4C2F-A94F-EE3103E0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E815032-DE73-4F9C-BB01-DB20DAD4E3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Gesamtsystemtest	</a:t>
            </a: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21ADFCCF-9A7D-4696-93BB-012973A86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258723"/>
              </p:ext>
            </p:extLst>
          </p:nvPr>
        </p:nvGraphicFramePr>
        <p:xfrm>
          <a:off x="2073002" y="1372166"/>
          <a:ext cx="4253456" cy="3190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Acrobat Document" r:id="rId3" imgW="3200222" imgH="2400300" progId="AcroExch.Document.DC">
                  <p:embed/>
                </p:oleObj>
              </mc:Choice>
              <mc:Fallback>
                <p:oleObj name="Acrobat Document" r:id="rId3" imgW="3200222" imgH="24003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3002" y="1372166"/>
                        <a:ext cx="4253456" cy="3190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DA05BDA0-C129-4238-B097-CAAA88854230}"/>
              </a:ext>
            </a:extLst>
          </p:cNvPr>
          <p:cNvSpPr txBox="1"/>
          <p:nvPr/>
        </p:nvSpPr>
        <p:spPr>
          <a:xfrm>
            <a:off x="2036956" y="4580518"/>
            <a:ext cx="4493270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de-DE" sz="1600" dirty="0"/>
              <a:t>Flugregelung folgt Querbeschleunigungen</a:t>
            </a:r>
          </a:p>
        </p:txBody>
      </p:sp>
    </p:spTree>
    <p:extLst>
      <p:ext uri="{BB962C8B-B14F-4D97-AF65-F5344CB8AC3E}">
        <p14:creationId xmlns:p14="http://schemas.microsoft.com/office/powerpoint/2010/main" val="1792937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E815032-DE73-4F9C-BB01-DB20DAD4E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C++ - Simulation	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57D3C51-5B92-4446-AB01-6B51AEEE46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103BA9-0099-4AD7-A8F1-E5F714CA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A09078-B5F7-40D5-838E-893D5C52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D845B2-D140-4C2F-A94F-EE3103E0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19</a:t>
            </a:fld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F3FF362-A1E5-45E4-A29D-052EB31FED15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DE" dirty="0" err="1"/>
              <a:t>Matlab</a:t>
            </a:r>
            <a:r>
              <a:rPr lang="de-DE" dirty="0"/>
              <a:t> - Simulation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884F193F-D0ED-4A50-BE25-C782EA3148C1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1223FA-31E9-4FA5-A71A-48422437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		</a:t>
            </a:r>
            <a:br>
              <a:rPr lang="de-DE" dirty="0"/>
            </a:br>
            <a:r>
              <a:rPr lang="de-DE" b="0" dirty="0"/>
              <a:t>Vergleich C++ und </a:t>
            </a:r>
            <a:r>
              <a:rPr lang="de-DE" b="0" dirty="0" err="1"/>
              <a:t>Matlab</a:t>
            </a:r>
            <a:endParaRPr lang="de-DE" b="0" dirty="0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21ADFCCF-9A7D-4696-93BB-012973A86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393637"/>
              </p:ext>
            </p:extLst>
          </p:nvPr>
        </p:nvGraphicFramePr>
        <p:xfrm>
          <a:off x="399817" y="1296423"/>
          <a:ext cx="4253456" cy="3190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Acrobat Document" r:id="rId3" imgW="3200222" imgH="2400300" progId="AcroExch.Document.DC">
                  <p:embed/>
                </p:oleObj>
              </mc:Choice>
              <mc:Fallback>
                <p:oleObj name="Acrobat Document" r:id="rId3" imgW="3200222" imgH="2400300" progId="AcroExch.Document.DC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21ADFCCF-9A7D-4696-93BB-012973A86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817" y="1296423"/>
                        <a:ext cx="4253456" cy="3190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C5996A75-86DC-400F-B88D-17013D580B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154891"/>
              </p:ext>
            </p:extLst>
          </p:nvPr>
        </p:nvGraphicFramePr>
        <p:xfrm>
          <a:off x="4715688" y="1361074"/>
          <a:ext cx="3992019" cy="2994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Acrobat Document" r:id="rId5" imgW="3200222" imgH="2400300" progId="AcroExch.Document.DC">
                  <p:embed/>
                </p:oleObj>
              </mc:Choice>
              <mc:Fallback>
                <p:oleObj name="Acrobat Document" r:id="rId5" imgW="3200222" imgH="24003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5688" y="1361074"/>
                        <a:ext cx="3992019" cy="2994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D84B0C6B-9C7F-4548-8F7D-20E1EB1B559E}"/>
              </a:ext>
            </a:extLst>
          </p:cNvPr>
          <p:cNvSpPr txBox="1"/>
          <p:nvPr/>
        </p:nvSpPr>
        <p:spPr>
          <a:xfrm>
            <a:off x="676507" y="4661210"/>
            <a:ext cx="5687122" cy="693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/>
              <a:t>numerische Unterschiede </a:t>
            </a:r>
            <a:r>
              <a:rPr lang="de-DE" sz="1600" dirty="0">
                <a:sym typeface="Wingdings" panose="05000000000000000000" pitchFamily="2" charset="2"/>
              </a:rPr>
              <a:t> keine 100% Übereinstimmung</a:t>
            </a:r>
            <a:endParaRPr lang="de-DE" sz="1600" dirty="0"/>
          </a:p>
          <a:p>
            <a:pPr marL="179388" indent="-179388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600" dirty="0"/>
              <a:t>C++ genauer</a:t>
            </a:r>
          </a:p>
        </p:txBody>
      </p:sp>
    </p:spTree>
    <p:extLst>
      <p:ext uri="{BB962C8B-B14F-4D97-AF65-F5344CB8AC3E}">
        <p14:creationId xmlns:p14="http://schemas.microsoft.com/office/powerpoint/2010/main" val="410823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r>
              <a:rPr lang="de-DE" dirty="0"/>
              <a:t>Tools für die effiziente Entwicklung</a:t>
            </a:r>
          </a:p>
          <a:p>
            <a:r>
              <a:rPr lang="de-DE" dirty="0"/>
              <a:t>Simulations-Framework</a:t>
            </a:r>
          </a:p>
          <a:p>
            <a:pPr lvl="1"/>
            <a:r>
              <a:rPr lang="de-DE" dirty="0"/>
              <a:t>Aufbau</a:t>
            </a:r>
          </a:p>
          <a:p>
            <a:pPr lvl="1"/>
            <a:r>
              <a:rPr lang="de-DE" dirty="0"/>
              <a:t>Implementierung</a:t>
            </a:r>
          </a:p>
          <a:p>
            <a:pPr lvl="1"/>
            <a:r>
              <a:rPr lang="de-DE" dirty="0"/>
              <a:t>Live-Demo</a:t>
            </a:r>
          </a:p>
          <a:p>
            <a:r>
              <a:rPr lang="de-DE" dirty="0"/>
              <a:t>Performance-Optimierung</a:t>
            </a:r>
          </a:p>
          <a:p>
            <a:r>
              <a:rPr lang="de-DE" dirty="0"/>
              <a:t>Zusammenfassung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118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66E53B2-C132-4793-820B-011A44D4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FDFEA7A-6456-4697-A223-6EE734A1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68D53B-B9B7-46CD-A418-CE85192E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354285-B2CD-4801-8EB5-CE6DBE6D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A9BA10-CBCA-4BD2-A88B-C7752D91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20</a:t>
            </a:fld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416190F-AA24-4A86-BFB2-0F1D1C76A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Direktvergleich Rechenzeit</a:t>
            </a:r>
          </a:p>
        </p:txBody>
      </p:sp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043BCC13-883D-4201-8D3D-71AA51B6B3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590174"/>
              </p:ext>
            </p:extLst>
          </p:nvPr>
        </p:nvGraphicFramePr>
        <p:xfrm>
          <a:off x="2303937" y="1554558"/>
          <a:ext cx="3851535" cy="288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Acrobat Document" r:id="rId3" imgW="3200222" imgH="2400300" progId="AcroExch.Document.DC">
                  <p:embed/>
                </p:oleObj>
              </mc:Choice>
              <mc:Fallback>
                <p:oleObj name="Acrobat Document" r:id="rId3" imgW="3200222" imgH="24003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3937" y="1554558"/>
                        <a:ext cx="3851535" cy="2888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DDFD018-1688-4031-9450-710BBE076ECE}"/>
              </a:ext>
            </a:extLst>
          </p:cNvPr>
          <p:cNvCxnSpPr>
            <a:cxnSpLocks/>
          </p:cNvCxnSpPr>
          <p:nvPr/>
        </p:nvCxnSpPr>
        <p:spPr>
          <a:xfrm>
            <a:off x="4514163" y="1932801"/>
            <a:ext cx="0" cy="1545729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A58E64F-1B40-4C5E-A11A-BA0139827367}"/>
              </a:ext>
            </a:extLst>
          </p:cNvPr>
          <p:cNvSpPr txBox="1"/>
          <p:nvPr/>
        </p:nvSpPr>
        <p:spPr>
          <a:xfrm>
            <a:off x="4589461" y="2605740"/>
            <a:ext cx="1813932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 </a:t>
            </a:r>
            <a:r>
              <a:rPr lang="de-DE" sz="1600" dirty="0">
                <a:solidFill>
                  <a:srgbClr val="FF0000"/>
                </a:solidFill>
              </a:rPr>
              <a:t>~71%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888CC143-7B3E-4FBB-B2A0-14A1695E78B7}"/>
              </a:ext>
            </a:extLst>
          </p:cNvPr>
          <p:cNvSpPr/>
          <p:nvPr/>
        </p:nvSpPr>
        <p:spPr>
          <a:xfrm>
            <a:off x="2720898" y="4542263"/>
            <a:ext cx="639336" cy="4386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D493719-4862-495A-AE87-2D6223AE82BD}"/>
              </a:ext>
            </a:extLst>
          </p:cNvPr>
          <p:cNvSpPr txBox="1"/>
          <p:nvPr/>
        </p:nvSpPr>
        <p:spPr>
          <a:xfrm>
            <a:off x="3498475" y="4602389"/>
            <a:ext cx="2754228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Performance Gewinn erreicht</a:t>
            </a:r>
          </a:p>
        </p:txBody>
      </p:sp>
    </p:spTree>
    <p:extLst>
      <p:ext uri="{BB962C8B-B14F-4D97-AF65-F5344CB8AC3E}">
        <p14:creationId xmlns:p14="http://schemas.microsoft.com/office/powerpoint/2010/main" val="54043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31F8A-B4D9-43B3-9522-27B0EE0C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196C3-BEE1-4573-A539-58C518730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Testbedingungen</a:t>
            </a:r>
          </a:p>
          <a:p>
            <a:pPr lvl="1"/>
            <a:r>
              <a:rPr lang="de-DE" dirty="0"/>
              <a:t>Mittelwert aus 5 Läufen</a:t>
            </a:r>
          </a:p>
          <a:p>
            <a:pPr lvl="1"/>
            <a:r>
              <a:rPr lang="de-DE" dirty="0"/>
              <a:t>Vermeidung Hintergrundprozesse</a:t>
            </a:r>
          </a:p>
          <a:p>
            <a:pPr lvl="1"/>
            <a:r>
              <a:rPr lang="de-DE" dirty="0"/>
              <a:t>Laptop an Stromquelle angeschlossen</a:t>
            </a:r>
          </a:p>
          <a:p>
            <a:endParaRPr lang="de-DE" dirty="0"/>
          </a:p>
          <a:p>
            <a:r>
              <a:rPr lang="de-DE" dirty="0"/>
              <a:t>Microsoft Visual Studio </a:t>
            </a:r>
            <a:r>
              <a:rPr lang="de-DE" dirty="0" err="1"/>
              <a:t>Leistungsprofiler</a:t>
            </a:r>
            <a:endParaRPr lang="de-DE" dirty="0"/>
          </a:p>
          <a:p>
            <a:pPr lvl="1"/>
            <a:r>
              <a:rPr lang="de-DE" dirty="0"/>
              <a:t>Anzahl der Aufrufe und Durchläufe von Funktionen</a:t>
            </a:r>
          </a:p>
          <a:p>
            <a:pPr lvl="1"/>
            <a:r>
              <a:rPr lang="de-DE" dirty="0"/>
              <a:t>Auffinden von Problembereichen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062F1-E6DD-41FF-B71F-0B405DB4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A4BC86-2708-4205-B25E-F833AA74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83621-A062-4774-8DFC-DBC5799F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21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3103C0A-9976-4A8C-B249-643D17F66D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Testbedingungen und </a:t>
            </a:r>
            <a:r>
              <a:rPr lang="de-DE" dirty="0" err="1"/>
              <a:t>Leistungsprofiler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67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AAAD5-CF3D-4335-9F8D-E3F44245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B69B2-D5E4-4D10-AEB8-18BEF8C2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E3E8B8-E5D5-4F5D-B0EF-F709DA60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5DDE44-0532-4435-8DD1-E651660E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77873E-4A94-4384-9961-6AC689E4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22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F72D494-3FD0-4F78-AC0F-83DF1837D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Profiling</a:t>
            </a:r>
            <a:r>
              <a:rPr lang="de-DE" dirty="0"/>
              <a:t>-Ergebnisse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2B3157F-480D-48D6-BCF8-44223499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798929"/>
            <a:ext cx="8326244" cy="134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1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C0768-A12E-48E7-B8A3-2209A3CD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810D8-80DF-4847-AA2F-40D4D8D3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CF48DE-41ED-42BA-8DFA-0CCA1FA8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EAA3B2-5502-4372-8EE3-69CF98DC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7C47D-5F62-478B-8BD0-D46E036F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23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18C71B4-775F-44BB-A2CB-77C752743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Profiling</a:t>
            </a:r>
            <a:r>
              <a:rPr lang="de-DE" dirty="0"/>
              <a:t>-Ursachen und Lösungsansätze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372111A-09EE-4A3E-B0C4-5F663B3C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55" y="1321147"/>
            <a:ext cx="5731611" cy="18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86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ADA12-832E-4C5B-BE25-F176E7F7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3A6AA-63C9-4501-8E86-8D346E21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C3301-EE43-427E-9156-57D98C86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0537F4-FFA1-4A29-BEC8-AA36535B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24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E6FFCED-D871-46DC-BAF1-A6C8A2D203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Ergebnis der ersten Code Optimierung</a:t>
            </a: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F5889B52-79A3-4B2D-9750-6F85C5A29A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088222"/>
              </p:ext>
            </p:extLst>
          </p:nvPr>
        </p:nvGraphicFramePr>
        <p:xfrm>
          <a:off x="1698277" y="1532256"/>
          <a:ext cx="3954833" cy="296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Acrobat Document" r:id="rId3" imgW="3200222" imgH="2400300" progId="AcroExch.Document.DC">
                  <p:embed/>
                </p:oleObj>
              </mc:Choice>
              <mc:Fallback>
                <p:oleObj name="Acrobat Document" r:id="rId3" imgW="3200222" imgH="24003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8277" y="1532256"/>
                        <a:ext cx="3954833" cy="296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F3D95B5-95CF-4948-93E5-75872CB04D12}"/>
              </a:ext>
            </a:extLst>
          </p:cNvPr>
          <p:cNvCxnSpPr>
            <a:cxnSpLocks/>
          </p:cNvCxnSpPr>
          <p:nvPr/>
        </p:nvCxnSpPr>
        <p:spPr>
          <a:xfrm>
            <a:off x="4015740" y="3515360"/>
            <a:ext cx="10896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0043706-D5DF-4AAF-9D83-EE4710B0EAFA}"/>
              </a:ext>
            </a:extLst>
          </p:cNvPr>
          <p:cNvCxnSpPr>
            <a:cxnSpLocks/>
          </p:cNvCxnSpPr>
          <p:nvPr/>
        </p:nvCxnSpPr>
        <p:spPr>
          <a:xfrm>
            <a:off x="4716780" y="3632200"/>
            <a:ext cx="3886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7840723-4BAF-4FD4-A5E3-484A18F0BCA9}"/>
              </a:ext>
            </a:extLst>
          </p:cNvPr>
          <p:cNvCxnSpPr/>
          <p:nvPr/>
        </p:nvCxnSpPr>
        <p:spPr>
          <a:xfrm>
            <a:off x="5052060" y="3515360"/>
            <a:ext cx="0" cy="1168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65AEAC2-A1C4-4C61-9997-9BC3912CE462}"/>
              </a:ext>
            </a:extLst>
          </p:cNvPr>
          <p:cNvCxnSpPr/>
          <p:nvPr/>
        </p:nvCxnSpPr>
        <p:spPr>
          <a:xfrm>
            <a:off x="5052060" y="3241040"/>
            <a:ext cx="0" cy="2743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349008E-5608-44CC-A10A-4455B0CF45AC}"/>
              </a:ext>
            </a:extLst>
          </p:cNvPr>
          <p:cNvCxnSpPr>
            <a:cxnSpLocks/>
          </p:cNvCxnSpPr>
          <p:nvPr/>
        </p:nvCxnSpPr>
        <p:spPr>
          <a:xfrm flipV="1">
            <a:off x="5052060" y="3632200"/>
            <a:ext cx="0" cy="2489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8BEA33DF-A088-402B-B516-2F224D754A17}"/>
              </a:ext>
            </a:extLst>
          </p:cNvPr>
          <p:cNvSpPr txBox="1"/>
          <p:nvPr/>
        </p:nvSpPr>
        <p:spPr>
          <a:xfrm>
            <a:off x="5363179" y="3632200"/>
            <a:ext cx="527824" cy="26827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solidFill>
                  <a:srgbClr val="FF0000"/>
                </a:solidFill>
              </a:rPr>
              <a:t>~19%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F3F58E5-8414-493A-8FAE-351E6445CB9B}"/>
              </a:ext>
            </a:extLst>
          </p:cNvPr>
          <p:cNvCxnSpPr/>
          <p:nvPr/>
        </p:nvCxnSpPr>
        <p:spPr>
          <a:xfrm flipV="1">
            <a:off x="4205909" y="1979875"/>
            <a:ext cx="0" cy="165232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8AD3FB50-98ED-4442-9031-BC24CB1C2BAB}"/>
              </a:ext>
            </a:extLst>
          </p:cNvPr>
          <p:cNvSpPr txBox="1"/>
          <p:nvPr/>
        </p:nvSpPr>
        <p:spPr>
          <a:xfrm>
            <a:off x="4274513" y="2659638"/>
            <a:ext cx="609600" cy="2954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solidFill>
                  <a:srgbClr val="FF0000"/>
                </a:solidFill>
              </a:rPr>
              <a:t>~77%</a:t>
            </a:r>
          </a:p>
        </p:txBody>
      </p:sp>
    </p:spTree>
    <p:extLst>
      <p:ext uri="{BB962C8B-B14F-4D97-AF65-F5344CB8AC3E}">
        <p14:creationId xmlns:p14="http://schemas.microsoft.com/office/powerpoint/2010/main" val="219569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78A69-17AE-4904-BD98-C13BBB6E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D2A7CA-DDC3-46E4-B2EB-457CC254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929C98-0008-4936-B656-100E38CB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CC5D76-1001-4891-8C1B-99AEED8A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25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8A31A55-9183-4646-B641-9CAFEDD05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Benchmarking-Alternative String Konvertierung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81B008D-D187-411C-B04B-71E066726CAE}"/>
              </a:ext>
            </a:extLst>
          </p:cNvPr>
          <p:cNvSpPr/>
          <p:nvPr/>
        </p:nvSpPr>
        <p:spPr>
          <a:xfrm>
            <a:off x="2267415" y="4341541"/>
            <a:ext cx="631902" cy="4163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814243E-62E7-439B-A415-668C176A486C}"/>
              </a:ext>
            </a:extLst>
          </p:cNvPr>
          <p:cNvSpPr txBox="1"/>
          <p:nvPr/>
        </p:nvSpPr>
        <p:spPr>
          <a:xfrm>
            <a:off x="2927569" y="4363843"/>
            <a:ext cx="3541699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Implementierung von </a:t>
            </a:r>
            <a:r>
              <a:rPr lang="de-DE" sz="1600" dirty="0" err="1"/>
              <a:t>sprintf_s</a:t>
            </a:r>
            <a:r>
              <a:rPr lang="de-DE" sz="1600" dirty="0"/>
              <a:t> </a:t>
            </a:r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09018894-54F8-45FB-BD5B-2B618D20D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743" y="1130891"/>
            <a:ext cx="7145657" cy="3190025"/>
          </a:xfr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054DAD5D-B04D-405A-A8D5-9104F84EFC9D}"/>
              </a:ext>
            </a:extLst>
          </p:cNvPr>
          <p:cNvSpPr/>
          <p:nvPr/>
        </p:nvSpPr>
        <p:spPr>
          <a:xfrm>
            <a:off x="3619500" y="3421380"/>
            <a:ext cx="914400" cy="8995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0015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ADA12-832E-4C5B-BE25-F176E7F7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D71077B-231D-4CDD-BF53-47641E5D1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421" y="1473835"/>
            <a:ext cx="4229259" cy="317194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3A6AA-63C9-4501-8E86-8D346E21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C3301-EE43-427E-9156-57D98C86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0537F4-FFA1-4A29-BEC8-AA36535B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26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E6FFCED-D871-46DC-BAF1-A6C8A2D203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Ergebnis der zweiten Code Optimierung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7C78E89-D03A-4926-9A0C-102EA2B71BCF}"/>
              </a:ext>
            </a:extLst>
          </p:cNvPr>
          <p:cNvSpPr/>
          <p:nvPr/>
        </p:nvSpPr>
        <p:spPr>
          <a:xfrm>
            <a:off x="5753100" y="3764280"/>
            <a:ext cx="487680" cy="32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CFB19C8-F4FA-4C3F-8C0A-88E4B0D26D53}"/>
              </a:ext>
            </a:extLst>
          </p:cNvPr>
          <p:cNvSpPr txBox="1"/>
          <p:nvPr/>
        </p:nvSpPr>
        <p:spPr>
          <a:xfrm>
            <a:off x="6307027" y="3764280"/>
            <a:ext cx="2181973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minimale Verbesserung</a:t>
            </a:r>
          </a:p>
        </p:txBody>
      </p:sp>
    </p:spTree>
    <p:extLst>
      <p:ext uri="{BB962C8B-B14F-4D97-AF65-F5344CB8AC3E}">
        <p14:creationId xmlns:p14="http://schemas.microsoft.com/office/powerpoint/2010/main" val="4058164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ADA12-832E-4C5B-BE25-F176E7F7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C07D6-27E1-47C8-A55A-3D9745FEE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automatische Parallelisierung und </a:t>
            </a:r>
            <a:r>
              <a:rPr lang="de-DE" dirty="0" err="1"/>
              <a:t>Vektorisierung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Compiler Flags</a:t>
            </a:r>
          </a:p>
          <a:p>
            <a:pPr lvl="1"/>
            <a:endParaRPr lang="de-DE" dirty="0"/>
          </a:p>
          <a:p>
            <a:r>
              <a:rPr lang="de-DE" dirty="0"/>
              <a:t>gesteuerte Parallelisierung</a:t>
            </a:r>
          </a:p>
          <a:p>
            <a:pPr lvl="1"/>
            <a:r>
              <a:rPr lang="de-DE" dirty="0" err="1"/>
              <a:t>Befehelsdirektiven</a:t>
            </a:r>
            <a:endParaRPr lang="de-DE" dirty="0"/>
          </a:p>
          <a:p>
            <a:pPr lvl="1"/>
            <a:r>
              <a:rPr lang="de-DE" dirty="0" err="1"/>
              <a:t>OpenMP</a:t>
            </a:r>
            <a:r>
              <a:rPr lang="de-DE" dirty="0"/>
              <a:t> Standard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3A6AA-63C9-4501-8E86-8D346E21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C3301-EE43-427E-9156-57D98C86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0537F4-FFA1-4A29-BEC8-AA36535B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27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E6FFCED-D871-46DC-BAF1-A6C8A2D203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Parallelisierung und </a:t>
            </a:r>
            <a:r>
              <a:rPr lang="de-DE" dirty="0" err="1"/>
              <a:t>Vektorisierung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0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ADA12-832E-4C5B-BE25-F176E7F7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6F7B920-548F-4418-860E-B454509F6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061" y="1148716"/>
            <a:ext cx="5957099" cy="350221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3A6AA-63C9-4501-8E86-8D346E21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C3301-EE43-427E-9156-57D98C86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0537F4-FFA1-4A29-BEC8-AA36535B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28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E6FFCED-D871-46DC-BAF1-A6C8A2D203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automatische Parallelisierung und </a:t>
            </a:r>
            <a:r>
              <a:rPr lang="de-DE" dirty="0" err="1"/>
              <a:t>Vektorisierung</a:t>
            </a:r>
            <a:r>
              <a:rPr lang="de-DE" dirty="0"/>
              <a:t>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5C0308C-B724-4B2B-AA3F-CDE34A72B60F}"/>
              </a:ext>
            </a:extLst>
          </p:cNvPr>
          <p:cNvCxnSpPr>
            <a:cxnSpLocks/>
          </p:cNvCxnSpPr>
          <p:nvPr/>
        </p:nvCxnSpPr>
        <p:spPr>
          <a:xfrm>
            <a:off x="3112770" y="3684270"/>
            <a:ext cx="285521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5165448-4A0F-47E7-9DB1-EAAF67846CF1}"/>
              </a:ext>
            </a:extLst>
          </p:cNvPr>
          <p:cNvSpPr/>
          <p:nvPr/>
        </p:nvSpPr>
        <p:spPr>
          <a:xfrm>
            <a:off x="6156960" y="3773424"/>
            <a:ext cx="591312" cy="3230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C8AE2-F659-4193-8EF9-BC5274AE1202}"/>
              </a:ext>
            </a:extLst>
          </p:cNvPr>
          <p:cNvSpPr txBox="1"/>
          <p:nvPr/>
        </p:nvSpPr>
        <p:spPr>
          <a:xfrm>
            <a:off x="6846073" y="3684270"/>
            <a:ext cx="1866126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Keine Performance-Steigerung</a:t>
            </a:r>
          </a:p>
        </p:txBody>
      </p:sp>
    </p:spTree>
    <p:extLst>
      <p:ext uri="{BB962C8B-B14F-4D97-AF65-F5344CB8AC3E}">
        <p14:creationId xmlns:p14="http://schemas.microsoft.com/office/powerpoint/2010/main" val="3985912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ADA12-832E-4C5B-BE25-F176E7F7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3A6AA-63C9-4501-8E86-8D346E21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C3301-EE43-427E-9156-57D98C86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0537F4-FFA1-4A29-BEC8-AA36535B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29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E6FFCED-D871-46DC-BAF1-A6C8A2D203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gesteuerte Parallelisierung 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4C46DD19-BB74-44E8-92FF-F49C6387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keine brauchbaren Ergebnisse</a:t>
            </a:r>
          </a:p>
          <a:p>
            <a:pPr lvl="1"/>
            <a:r>
              <a:rPr lang="de-DE" dirty="0"/>
              <a:t>Abbruch der Simulation</a:t>
            </a:r>
          </a:p>
          <a:p>
            <a:pPr lvl="1"/>
            <a:endParaRPr lang="de-DE" dirty="0"/>
          </a:p>
          <a:p>
            <a:r>
              <a:rPr lang="de-DE" dirty="0"/>
              <a:t>lauffähig nur im Main Thread</a:t>
            </a:r>
          </a:p>
          <a:p>
            <a:endParaRPr lang="de-DE" dirty="0"/>
          </a:p>
          <a:p>
            <a:r>
              <a:rPr lang="de-DE" dirty="0"/>
              <a:t>physikalisch keine Parallelisierung möglich</a:t>
            </a:r>
          </a:p>
          <a:p>
            <a:pPr lvl="1"/>
            <a:r>
              <a:rPr lang="de-DE" dirty="0"/>
              <a:t>Zeitschritte direkt voneinander abhängig</a:t>
            </a:r>
          </a:p>
        </p:txBody>
      </p:sp>
    </p:spTree>
    <p:extLst>
      <p:ext uri="{BB962C8B-B14F-4D97-AF65-F5344CB8AC3E}">
        <p14:creationId xmlns:p14="http://schemas.microsoft.com/office/powerpoint/2010/main" val="6627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FACA7-BF21-49A5-9413-A5C7B533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D458C-0896-43A6-9B98-1BEFD6E1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7275"/>
            <a:ext cx="8243887" cy="4176713"/>
          </a:xfrm>
        </p:spPr>
        <p:txBody>
          <a:bodyPr/>
          <a:lstStyle/>
          <a:p>
            <a:r>
              <a:rPr lang="de-DE" dirty="0" err="1"/>
              <a:t>Flugzeugentwufsprozess</a:t>
            </a:r>
            <a:r>
              <a:rPr lang="de-DE" dirty="0"/>
              <a:t> iterativ</a:t>
            </a:r>
          </a:p>
          <a:p>
            <a:pPr lvl="1"/>
            <a:r>
              <a:rPr lang="de-DE" dirty="0"/>
              <a:t>Detailierung nimmt zu</a:t>
            </a:r>
          </a:p>
          <a:p>
            <a:pPr lvl="1"/>
            <a:r>
              <a:rPr lang="de-DE" dirty="0"/>
              <a:t>Simulationen zur Entwurfsbewertung</a:t>
            </a:r>
          </a:p>
          <a:p>
            <a:pPr lvl="1"/>
            <a:endParaRPr lang="de-DE" dirty="0"/>
          </a:p>
          <a:p>
            <a:r>
              <a:rPr lang="de-DE" dirty="0" err="1"/>
              <a:t>Matlab</a:t>
            </a:r>
            <a:r>
              <a:rPr lang="de-DE" dirty="0"/>
              <a:t> Programm </a:t>
            </a:r>
            <a:r>
              <a:rPr lang="de-DE" i="1" dirty="0"/>
              <a:t>Aircraft Designer</a:t>
            </a:r>
          </a:p>
          <a:p>
            <a:pPr lvl="1"/>
            <a:r>
              <a:rPr lang="de-DE" dirty="0"/>
              <a:t>Modellierung von Flugzeug-Simulationsmodellen</a:t>
            </a:r>
          </a:p>
          <a:p>
            <a:pPr lvl="1"/>
            <a:r>
              <a:rPr lang="de-DE" dirty="0"/>
              <a:t>6 </a:t>
            </a:r>
            <a:r>
              <a:rPr lang="de-DE" dirty="0" err="1"/>
              <a:t>Dof</a:t>
            </a:r>
            <a:r>
              <a:rPr lang="de-DE" dirty="0"/>
              <a:t> Simulation </a:t>
            </a:r>
            <a:r>
              <a:rPr lang="de-DE" dirty="0">
                <a:sym typeface="Wingdings" panose="05000000000000000000" pitchFamily="2" charset="2"/>
              </a:rPr>
              <a:t> Beurteilung Flugregelung</a:t>
            </a:r>
            <a:endParaRPr lang="de-DE" dirty="0"/>
          </a:p>
          <a:p>
            <a:pPr lvl="1"/>
            <a:endParaRPr lang="de-DE" u="sng" dirty="0"/>
          </a:p>
          <a:p>
            <a:r>
              <a:rPr lang="de-DE" u="sng" dirty="0"/>
              <a:t>Problem-</a:t>
            </a:r>
            <a:r>
              <a:rPr lang="de-DE" u="sng" dirty="0" err="1"/>
              <a:t>Matlab</a:t>
            </a:r>
            <a:r>
              <a:rPr lang="de-DE" u="sng" dirty="0"/>
              <a:t>:</a:t>
            </a:r>
          </a:p>
          <a:p>
            <a:pPr lvl="1"/>
            <a:r>
              <a:rPr lang="de-DE" dirty="0"/>
              <a:t>Rechenzeit</a:t>
            </a:r>
          </a:p>
          <a:p>
            <a:pPr lvl="1"/>
            <a:r>
              <a:rPr lang="de-DE" dirty="0"/>
              <a:t>nur bedingte </a:t>
            </a:r>
            <a:r>
              <a:rPr lang="de-DE" dirty="0" err="1"/>
              <a:t>objektorienetierte</a:t>
            </a:r>
            <a:r>
              <a:rPr lang="de-DE" dirty="0"/>
              <a:t> Programmierung möglich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1A8731-0C96-4301-A990-8E002B8C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46966" y="5418000"/>
            <a:ext cx="532800" cy="126000"/>
          </a:xfrm>
        </p:spPr>
        <p:txBody>
          <a:bodyPr/>
          <a:lstStyle/>
          <a:p>
            <a:r>
              <a:rPr lang="de-DE" dirty="0"/>
              <a:t>20.01.2016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7E89B7-200A-4A40-8925-8FF0B198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172A5A-53EE-41B2-BA6B-644E3244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18225BF-7C4D-4704-915D-3277669F7D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Ausgangslage/ Motivation</a:t>
            </a: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6567E7C6-0288-439C-8FDB-CA28A5ABD12F}"/>
              </a:ext>
            </a:extLst>
          </p:cNvPr>
          <p:cNvSpPr/>
          <p:nvPr/>
        </p:nvSpPr>
        <p:spPr>
          <a:xfrm>
            <a:off x="6415668" y="1057275"/>
            <a:ext cx="364273" cy="3945905"/>
          </a:xfrm>
          <a:prstGeom prst="rightBrace">
            <a:avLst>
              <a:gd name="adj1" fmla="val 8333"/>
              <a:gd name="adj2" fmla="val 498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3EE35E-8CC8-4FD3-B7A4-997AAF375DD4}"/>
              </a:ext>
            </a:extLst>
          </p:cNvPr>
          <p:cNvSpPr txBox="1"/>
          <p:nvPr/>
        </p:nvSpPr>
        <p:spPr>
          <a:xfrm>
            <a:off x="6980663" y="2698595"/>
            <a:ext cx="1813932" cy="988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generische Simulation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Hochsprache</a:t>
            </a:r>
          </a:p>
        </p:txBody>
      </p:sp>
    </p:spTree>
    <p:extLst>
      <p:ext uri="{BB962C8B-B14F-4D97-AF65-F5344CB8AC3E}">
        <p14:creationId xmlns:p14="http://schemas.microsoft.com/office/powerpoint/2010/main" val="3335568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50B62-3FE9-4C9A-BD35-FEA8DF02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8618DB-9DA4-4864-B95D-1C33CEFAF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generisches Simulationsframework</a:t>
            </a:r>
          </a:p>
          <a:p>
            <a:pPr lvl="1"/>
            <a:r>
              <a:rPr lang="de-DE" dirty="0"/>
              <a:t>Methoden sehr allgemein</a:t>
            </a:r>
          </a:p>
          <a:p>
            <a:pPr lvl="1"/>
            <a:r>
              <a:rPr lang="de-DE" dirty="0"/>
              <a:t>modulare Aufbau</a:t>
            </a:r>
          </a:p>
          <a:p>
            <a:pPr lvl="1"/>
            <a:r>
              <a:rPr lang="de-DE" dirty="0"/>
              <a:t>Steuerung über Input-Files</a:t>
            </a:r>
          </a:p>
          <a:p>
            <a:pPr lvl="1"/>
            <a:r>
              <a:rPr lang="de-DE" dirty="0"/>
              <a:t>optimierte Performance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AB2C9-5D17-4A3F-BF56-A270B747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B7122-35E7-459F-876E-5FCEF419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FDF510-ADF5-4A6F-9B53-BE47FF27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30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8899399-BFE9-47A9-BF77-45BAF199B5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Gesamtergebnis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94A1508-085E-48F9-9429-BF207E642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47" y="716400"/>
            <a:ext cx="4572854" cy="342964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2DE5919-87BB-44FF-B97B-8821AD091BF0}"/>
              </a:ext>
            </a:extLst>
          </p:cNvPr>
          <p:cNvCxnSpPr/>
          <p:nvPr/>
        </p:nvCxnSpPr>
        <p:spPr>
          <a:xfrm flipV="1">
            <a:off x="7353300" y="1234880"/>
            <a:ext cx="0" cy="244602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10ED2FE7-4541-47AA-B564-801B204231E9}"/>
              </a:ext>
            </a:extLst>
          </p:cNvPr>
          <p:cNvSpPr txBox="1"/>
          <p:nvPr/>
        </p:nvSpPr>
        <p:spPr>
          <a:xfrm>
            <a:off x="7418519" y="2431220"/>
            <a:ext cx="868681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solidFill>
                  <a:srgbClr val="FF0000"/>
                </a:solidFill>
              </a:rPr>
              <a:t>~98%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ED0F561-2F20-41F4-A4CC-A4ED5C12AD1D}"/>
              </a:ext>
            </a:extLst>
          </p:cNvPr>
          <p:cNvCxnSpPr/>
          <p:nvPr/>
        </p:nvCxnSpPr>
        <p:spPr>
          <a:xfrm>
            <a:off x="6949440" y="3208020"/>
            <a:ext cx="0" cy="47288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1872BD35-E105-420C-B20F-9D4A68C70BF7}"/>
              </a:ext>
            </a:extLst>
          </p:cNvPr>
          <p:cNvSpPr txBox="1"/>
          <p:nvPr/>
        </p:nvSpPr>
        <p:spPr>
          <a:xfrm>
            <a:off x="7010400" y="3322320"/>
            <a:ext cx="541020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>
                <a:solidFill>
                  <a:srgbClr val="FF0000"/>
                </a:solidFill>
              </a:rPr>
              <a:t>~90%</a:t>
            </a:r>
          </a:p>
        </p:txBody>
      </p:sp>
    </p:spTree>
    <p:extLst>
      <p:ext uri="{BB962C8B-B14F-4D97-AF65-F5344CB8AC3E}">
        <p14:creationId xmlns:p14="http://schemas.microsoft.com/office/powerpoint/2010/main" val="19172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11AAF-6BBA-47FA-AB44-4703BBEE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0A6E94-4B6F-4CB6-956F-68FB2ADD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Polymorphie wird als sehr effektiv für modularen Aufbau</a:t>
            </a:r>
          </a:p>
          <a:p>
            <a:endParaRPr lang="de-DE" dirty="0"/>
          </a:p>
          <a:p>
            <a:r>
              <a:rPr lang="de-DE" dirty="0"/>
              <a:t> Tools zur effizienten Programmierung haben sich bewährt</a:t>
            </a:r>
          </a:p>
          <a:p>
            <a:endParaRPr lang="de-DE" dirty="0"/>
          </a:p>
          <a:p>
            <a:r>
              <a:rPr lang="de-DE" dirty="0"/>
              <a:t>Codedokumentation erfordert Selbstdisziplin</a:t>
            </a:r>
          </a:p>
          <a:p>
            <a:endParaRPr lang="de-DE" dirty="0"/>
          </a:p>
          <a:p>
            <a:r>
              <a:rPr lang="de-DE" dirty="0"/>
              <a:t>Testen sehr aufwändig </a:t>
            </a:r>
          </a:p>
          <a:p>
            <a:pPr lvl="1"/>
            <a:r>
              <a:rPr lang="de-DE" dirty="0"/>
              <a:t>schwierig große Testabdeckung zu erhalten</a:t>
            </a:r>
          </a:p>
          <a:p>
            <a:pPr lvl="1"/>
            <a:endParaRPr lang="de-DE" dirty="0"/>
          </a:p>
          <a:p>
            <a:r>
              <a:rPr lang="de-DE" dirty="0"/>
              <a:t>Algorithmische Code Optimierung</a:t>
            </a:r>
          </a:p>
          <a:p>
            <a:pPr lvl="1"/>
            <a:r>
              <a:rPr lang="de-DE" dirty="0"/>
              <a:t>Einsatz der Profilers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B185B0-6EAA-450D-B1B7-45F05FEB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540084-A3E5-4C40-9B31-2399C8A0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92913-FC0A-4A4E-8129-2D8DFE39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31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AFF9571-EDBA-473B-AA0C-E59762AFA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244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81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F52AF-2C5B-47A3-9A85-DA4CDEB2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0047B-DA08-43D3-A0FB-68CCE5EFD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generische Hochsprachen Simulation in C++</a:t>
            </a:r>
          </a:p>
          <a:p>
            <a:endParaRPr lang="de-DE" dirty="0"/>
          </a:p>
          <a:p>
            <a:r>
              <a:rPr lang="de-DE" dirty="0"/>
              <a:t>Simulation mit verschiedenen Ausbaustufen</a:t>
            </a:r>
          </a:p>
          <a:p>
            <a:pPr lvl="1"/>
            <a:r>
              <a:rPr lang="de-DE" dirty="0"/>
              <a:t>keine Code Anpassung</a:t>
            </a:r>
          </a:p>
          <a:p>
            <a:pPr lvl="1"/>
            <a:r>
              <a:rPr lang="de-DE" dirty="0"/>
              <a:t>Steuerung über Input Files</a:t>
            </a:r>
          </a:p>
          <a:p>
            <a:endParaRPr lang="de-DE" dirty="0"/>
          </a:p>
          <a:p>
            <a:r>
              <a:rPr lang="de-DE" dirty="0"/>
              <a:t>modularer Aufbau</a:t>
            </a:r>
          </a:p>
          <a:p>
            <a:endParaRPr lang="de-DE" dirty="0"/>
          </a:p>
          <a:p>
            <a:r>
              <a:rPr lang="de-DE" dirty="0"/>
              <a:t>Rechenzeitoptimierung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3BE03-4442-4479-9467-05AE0C4D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FB655A-047E-4CE6-94FE-0E78BCD3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3AF8AB-972C-4F0E-8C5E-182CE1EA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5854272-6F3C-4EC4-AB62-FD39B1FB2A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</p:spTree>
    <p:extLst>
      <p:ext uri="{BB962C8B-B14F-4D97-AF65-F5344CB8AC3E}">
        <p14:creationId xmlns:p14="http://schemas.microsoft.com/office/powerpoint/2010/main" val="324234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A1229-DA80-45EC-8BE3-12BA3529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 für die effiziente Entwicklung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CFA44-7415-4431-B533-99AD32E7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Microsoft Visual Studio 2017 Community</a:t>
            </a:r>
          </a:p>
          <a:p>
            <a:pPr lvl="1"/>
            <a:r>
              <a:rPr lang="de-DE" dirty="0"/>
              <a:t>einfache Handhabung </a:t>
            </a:r>
          </a:p>
          <a:p>
            <a:pPr lvl="1"/>
            <a:r>
              <a:rPr lang="de-DE" dirty="0"/>
              <a:t>Viele Features(u.a. zum Testen)</a:t>
            </a:r>
          </a:p>
          <a:p>
            <a:endParaRPr lang="de-DE" dirty="0"/>
          </a:p>
          <a:p>
            <a:r>
              <a:rPr lang="de-DE" dirty="0"/>
              <a:t>Versionsmanagement mithilfe von </a:t>
            </a:r>
            <a:r>
              <a:rPr lang="de-DE" dirty="0" err="1"/>
              <a:t>Git</a:t>
            </a:r>
            <a:r>
              <a:rPr lang="de-DE" dirty="0"/>
              <a:t>-Hub</a:t>
            </a:r>
          </a:p>
          <a:p>
            <a:pPr lvl="1"/>
            <a:r>
              <a:rPr lang="de-DE" dirty="0"/>
              <a:t>lauffähige Version im Repository</a:t>
            </a:r>
          </a:p>
          <a:p>
            <a:pPr lvl="1"/>
            <a:r>
              <a:rPr lang="de-DE" dirty="0"/>
              <a:t>Absicherung</a:t>
            </a:r>
          </a:p>
          <a:p>
            <a:pPr lvl="1"/>
            <a:endParaRPr lang="de-DE" dirty="0"/>
          </a:p>
          <a:p>
            <a:r>
              <a:rPr lang="de-DE" dirty="0"/>
              <a:t>Code Dokumentation </a:t>
            </a:r>
          </a:p>
          <a:p>
            <a:pPr lvl="1"/>
            <a:r>
              <a:rPr lang="de-DE" dirty="0" err="1"/>
              <a:t>Doxygen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spezielle Kommentarzeilen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48E139-D754-4536-B6F9-A0A1DC8E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635B7-66AC-4082-B3FC-8BEA81A1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300F3-435E-41FA-BA36-97C3E28B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84A9971-8C64-4E92-873F-F181A8C14F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Entwicklungsumgebung, Versionsmanagement und Dokumentation</a:t>
            </a:r>
          </a:p>
        </p:txBody>
      </p:sp>
    </p:spTree>
    <p:extLst>
      <p:ext uri="{BB962C8B-B14F-4D97-AF65-F5344CB8AC3E}">
        <p14:creationId xmlns:p14="http://schemas.microsoft.com/office/powerpoint/2010/main" val="247470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88C65-BC35-4FA6-9C94-4CFB51F2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 für die effiziente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42E42F-C745-4CE7-AD90-EFF92FC4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i="1" dirty="0"/>
              <a:t>Eigen C++ </a:t>
            </a:r>
            <a:r>
              <a:rPr lang="de-DE" i="1" dirty="0" err="1"/>
              <a:t>template</a:t>
            </a:r>
            <a:r>
              <a:rPr lang="de-DE" i="1" dirty="0"/>
              <a:t> Library</a:t>
            </a:r>
          </a:p>
          <a:p>
            <a:pPr lvl="1"/>
            <a:r>
              <a:rPr lang="de-DE" i="1" dirty="0"/>
              <a:t>Bibliothek für lineare Algebra</a:t>
            </a:r>
          </a:p>
          <a:p>
            <a:pPr lvl="1"/>
            <a:r>
              <a:rPr lang="de-DE" i="1" dirty="0"/>
              <a:t>einfache Handhabung</a:t>
            </a:r>
          </a:p>
          <a:p>
            <a:pPr lvl="1"/>
            <a:endParaRPr lang="de-DE" i="1" dirty="0"/>
          </a:p>
          <a:p>
            <a:r>
              <a:rPr lang="de-DE" i="1" dirty="0" err="1"/>
              <a:t>Matio</a:t>
            </a:r>
            <a:r>
              <a:rPr lang="de-DE" i="1" dirty="0"/>
              <a:t> </a:t>
            </a:r>
          </a:p>
          <a:p>
            <a:pPr lvl="1"/>
            <a:r>
              <a:rPr lang="de-DE" i="1" dirty="0"/>
              <a:t>grundlegende Funktionen zum Verarbeiten von .</a:t>
            </a:r>
            <a:r>
              <a:rPr lang="de-DE" i="1" dirty="0" err="1"/>
              <a:t>mat</a:t>
            </a:r>
            <a:r>
              <a:rPr lang="de-DE" i="1" dirty="0"/>
              <a:t>-Files</a:t>
            </a:r>
          </a:p>
          <a:p>
            <a:pPr lvl="1"/>
            <a:endParaRPr lang="de-DE" i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4883EF-0562-4D9E-A3FE-9E2C6DF6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410FDE-7DD6-435D-AF6B-C495709E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F8A4EE-03E6-487E-B4CC-E47C0D5F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87B10C-1E1F-4593-AFFB-023348CCA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Open Source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75122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A14BD-E249-46D3-87D9-10A8370A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Simulations-Framework</a:t>
            </a:r>
            <a:br>
              <a:rPr lang="de-DE" dirty="0"/>
            </a:b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80D58D7E-2545-4508-8D82-D389347F2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803" y="904047"/>
            <a:ext cx="3304202" cy="176361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B4C9B-3CDC-4319-B2FE-31B1BF8C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0A13C-FB67-4F7E-A067-D0D2536C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87A89-45B6-4D51-96EE-282AD84D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3ACB9A-22ED-4283-B0F3-2B637DD351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Domänen des Flugzeuges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60854BC7-71A3-4456-AF0C-7CC4421DA662}"/>
              </a:ext>
            </a:extLst>
          </p:cNvPr>
          <p:cNvSpPr/>
          <p:nvPr/>
        </p:nvSpPr>
        <p:spPr>
          <a:xfrm rot="5400000">
            <a:off x="3169208" y="695072"/>
            <a:ext cx="1174593" cy="3738220"/>
          </a:xfrm>
          <a:prstGeom prst="rightBrace">
            <a:avLst>
              <a:gd name="adj1" fmla="val 441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36F7C6F-B671-4506-BA07-780B17884C9A}"/>
              </a:ext>
            </a:extLst>
          </p:cNvPr>
          <p:cNvSpPr txBox="1"/>
          <p:nvPr/>
        </p:nvSpPr>
        <p:spPr>
          <a:xfrm rot="1461827">
            <a:off x="1183250" y="2628991"/>
            <a:ext cx="1323278" cy="2682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Aerodynamik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0F6A5E0-C789-47A0-9FF7-9D09D6D97A19}"/>
              </a:ext>
            </a:extLst>
          </p:cNvPr>
          <p:cNvSpPr txBox="1"/>
          <p:nvPr/>
        </p:nvSpPr>
        <p:spPr>
          <a:xfrm rot="21168140">
            <a:off x="2238397" y="3117336"/>
            <a:ext cx="1323278" cy="2682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Triebwerke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4BAD5F-434D-4A11-B382-6C7C222E3F25}"/>
              </a:ext>
            </a:extLst>
          </p:cNvPr>
          <p:cNvSpPr txBox="1"/>
          <p:nvPr/>
        </p:nvSpPr>
        <p:spPr>
          <a:xfrm rot="923483">
            <a:off x="3992817" y="3206268"/>
            <a:ext cx="1879705" cy="2682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Flugführungssystem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FB95ED8-0605-4A6F-8C4B-A79BB03F3549}"/>
              </a:ext>
            </a:extLst>
          </p:cNvPr>
          <p:cNvSpPr txBox="1"/>
          <p:nvPr/>
        </p:nvSpPr>
        <p:spPr>
          <a:xfrm rot="828840">
            <a:off x="4787049" y="2793247"/>
            <a:ext cx="1323278" cy="2682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Autopilot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E018B1D-8DB5-4DAE-BADD-490BDB3AD9B2}"/>
              </a:ext>
            </a:extLst>
          </p:cNvPr>
          <p:cNvSpPr txBox="1"/>
          <p:nvPr/>
        </p:nvSpPr>
        <p:spPr>
          <a:xfrm rot="19180277">
            <a:off x="5925877" y="3040557"/>
            <a:ext cx="1323278" cy="2682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Sensorik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680C9429-1FB0-4102-8EBF-84F12EFA4B80}"/>
              </a:ext>
            </a:extLst>
          </p:cNvPr>
          <p:cNvSpPr/>
          <p:nvPr/>
        </p:nvSpPr>
        <p:spPr>
          <a:xfrm>
            <a:off x="2131382" y="4087700"/>
            <a:ext cx="628857" cy="5575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C04CE41-2D05-4C26-AC01-24D14C12517B}"/>
              </a:ext>
            </a:extLst>
          </p:cNvPr>
          <p:cNvSpPr txBox="1"/>
          <p:nvPr/>
        </p:nvSpPr>
        <p:spPr>
          <a:xfrm>
            <a:off x="2817200" y="4218748"/>
            <a:ext cx="2869921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Domänen als Module auffassen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C6CA36B-806D-4050-AF84-FDCE4C1DE425}"/>
              </a:ext>
            </a:extLst>
          </p:cNvPr>
          <p:cNvSpPr txBox="1"/>
          <p:nvPr/>
        </p:nvSpPr>
        <p:spPr>
          <a:xfrm rot="21168140">
            <a:off x="2836836" y="3583969"/>
            <a:ext cx="1323278" cy="2682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…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15D8DCF0-3651-4DCB-A7B3-7E66CC1E491B}"/>
              </a:ext>
            </a:extLst>
          </p:cNvPr>
          <p:cNvSpPr/>
          <p:nvPr/>
        </p:nvSpPr>
        <p:spPr>
          <a:xfrm>
            <a:off x="2131382" y="4666270"/>
            <a:ext cx="628857" cy="55756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DAB3BE7-8911-4B31-8C0D-8AB3B0A4DD53}"/>
              </a:ext>
            </a:extLst>
          </p:cNvPr>
          <p:cNvSpPr txBox="1"/>
          <p:nvPr/>
        </p:nvSpPr>
        <p:spPr>
          <a:xfrm>
            <a:off x="2817200" y="4797318"/>
            <a:ext cx="4245239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Detaillierungsgrad</a:t>
            </a:r>
            <a:r>
              <a:rPr lang="de-DE" sz="1600" dirty="0">
                <a:sym typeface="Wingdings" panose="05000000000000000000" pitchFamily="2" charset="2"/>
              </a:rPr>
              <a:t> verschieden Modelle (Klassen)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4283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69F1444-1190-4690-B1E9-DC3D56696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Aufbau der Module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C4E22-7CF1-438D-9AB7-BD2EBD252A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Verwendung von Standard-Methoden</a:t>
            </a:r>
          </a:p>
          <a:p>
            <a:pPr lvl="1"/>
            <a:r>
              <a:rPr lang="de-DE" dirty="0"/>
              <a:t>einheitliche Funktionsaufrufe</a:t>
            </a:r>
            <a:endParaRPr lang="de-DE" u="sng" dirty="0"/>
          </a:p>
          <a:p>
            <a:r>
              <a:rPr lang="de-DE" u="sng" dirty="0"/>
              <a:t>Modulklasse</a:t>
            </a:r>
          </a:p>
          <a:p>
            <a:pPr lvl="1"/>
            <a:r>
              <a:rPr lang="de-DE" dirty="0"/>
              <a:t>Initialisierung der Modelle</a:t>
            </a:r>
          </a:p>
          <a:p>
            <a:pPr lvl="1"/>
            <a:r>
              <a:rPr lang="de-DE" dirty="0"/>
              <a:t>Aufruf in Simulation</a:t>
            </a:r>
          </a:p>
          <a:p>
            <a:pPr marL="176213" lvl="1" indent="0">
              <a:buNone/>
            </a:pPr>
            <a:endParaRPr lang="de-DE" dirty="0"/>
          </a:p>
          <a:p>
            <a:r>
              <a:rPr lang="de-DE" dirty="0"/>
              <a:t>objektorientierte Herangehensweise</a:t>
            </a:r>
          </a:p>
          <a:p>
            <a:pPr lvl="1"/>
            <a:r>
              <a:rPr lang="de-DE" dirty="0"/>
              <a:t>Vererbung</a:t>
            </a:r>
          </a:p>
          <a:p>
            <a:pPr lvl="1"/>
            <a:endParaRPr lang="de-DE" dirty="0"/>
          </a:p>
          <a:p>
            <a:r>
              <a:rPr lang="de-DE" dirty="0"/>
              <a:t>Modelle in </a:t>
            </a:r>
            <a:r>
              <a:rPr lang="de-DE" u="sng" dirty="0"/>
              <a:t>Kindklassen</a:t>
            </a:r>
            <a:r>
              <a:rPr lang="de-DE" dirty="0"/>
              <a:t> implementiert</a:t>
            </a:r>
          </a:p>
          <a:p>
            <a:pPr marL="176213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9D2262-2279-4EED-A862-BB2CB830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E6D9BD-212D-42A9-97EE-41F3C66A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E7337-A166-42BC-BC43-0137EE7B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A897FB3-C6FA-43C5-AD78-1F7AA0287888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DE" dirty="0"/>
              <a:t>Klassendiagramm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2D4CF0-605D-4767-A71C-9ED51299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Simulations-Framework</a:t>
            </a:r>
            <a:br>
              <a:rPr lang="de-DE" dirty="0"/>
            </a:b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7272F5C-E144-448D-95A2-6FDE5CA4B5D4}"/>
              </a:ext>
            </a:extLst>
          </p:cNvPr>
          <p:cNvSpPr/>
          <p:nvPr/>
        </p:nvSpPr>
        <p:spPr>
          <a:xfrm>
            <a:off x="5493834" y="1381698"/>
            <a:ext cx="1680117" cy="1168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8497F925-D564-4BD4-B0D0-4E461EF868BB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 rotWithShape="1">
          <a:blip r:embed="rId2"/>
          <a:srcRect t="274" b="-1"/>
          <a:stretch/>
        </p:blipFill>
        <p:spPr>
          <a:xfrm>
            <a:off x="5296240" y="1381698"/>
            <a:ext cx="2467972" cy="38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7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AA0DAF25-996F-42A9-9286-D3F4EABA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Simulations-Framework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778DE8-5759-4649-95AE-D838D6BC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23AA5-D85D-4D67-9874-440FA24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1E1EE-0F04-4914-9EFF-FEF63FAA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1A04496-612F-4070-B7DF-96D9F98F8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Polymorphie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F3B38AFD-BF47-4BE3-A33A-763267B4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Standardmethoden als virtuell deklarieren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Initialisierung des gewünschten Modells </a:t>
            </a:r>
            <a:r>
              <a:rPr lang="de-DE" dirty="0">
                <a:sym typeface="Wingdings" panose="05000000000000000000" pitchFamily="2" charset="2"/>
              </a:rPr>
              <a:t> Auswahl Input File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7" name="Inhaltsplatzhalter 14">
            <a:extLst>
              <a:ext uri="{FF2B5EF4-FFF2-40B4-BE49-F238E27FC236}">
                <a16:creationId xmlns:a16="http://schemas.microsoft.com/office/drawing/2014/main" id="{586661C7-854B-4D2C-85BF-A764899B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24" y="1433812"/>
            <a:ext cx="4847102" cy="58802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B4E96FD-C981-495A-A6B1-B060A1404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86" y="2552701"/>
            <a:ext cx="4966840" cy="204910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30DB8FB9-A207-4E56-92A2-45D35DBB5AA3}"/>
              </a:ext>
            </a:extLst>
          </p:cNvPr>
          <p:cNvSpPr/>
          <p:nvPr/>
        </p:nvSpPr>
        <p:spPr>
          <a:xfrm>
            <a:off x="2732644" y="4763685"/>
            <a:ext cx="3988592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Basisklassenzeiger auf das gewünschte Modell 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4E9651E2-3240-4406-8B16-09A35B8F65F3}"/>
              </a:ext>
            </a:extLst>
          </p:cNvPr>
          <p:cNvSpPr/>
          <p:nvPr/>
        </p:nvSpPr>
        <p:spPr>
          <a:xfrm>
            <a:off x="2008244" y="4749302"/>
            <a:ext cx="663836" cy="36897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ED03423-19F9-443B-83BB-FCEEDDF7AA09}"/>
              </a:ext>
            </a:extLst>
          </p:cNvPr>
          <p:cNvSpPr/>
          <p:nvPr/>
        </p:nvSpPr>
        <p:spPr>
          <a:xfrm>
            <a:off x="1615425" y="2904461"/>
            <a:ext cx="3915580" cy="1600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687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729</Words>
  <Application>Microsoft Office PowerPoint</Application>
  <PresentationFormat>Bildschirmpräsentation (16:10)</PresentationFormat>
  <Paragraphs>380</Paragraphs>
  <Slides>32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Wingdings</vt:lpstr>
      <vt:lpstr>Uni_Stuttgart</vt:lpstr>
      <vt:lpstr>Acrobat Document</vt:lpstr>
      <vt:lpstr>PowerPoint-Präsentation</vt:lpstr>
      <vt:lpstr>Gliederung</vt:lpstr>
      <vt:lpstr>Einleitung </vt:lpstr>
      <vt:lpstr>Einleitung</vt:lpstr>
      <vt:lpstr>Tools für die effiziente Entwicklung </vt:lpstr>
      <vt:lpstr>Tools für die effiziente Entwicklung</vt:lpstr>
      <vt:lpstr>Aufbau des Simulations-Framework </vt:lpstr>
      <vt:lpstr>Aufbau des Simulations-Framework </vt:lpstr>
      <vt:lpstr>Aufbau des Simulations-Framework </vt:lpstr>
      <vt:lpstr>Aufbau des Simulations-Framework </vt:lpstr>
      <vt:lpstr>Aufbau des Simulations-Framework </vt:lpstr>
      <vt:lpstr>Aufbau des Simulations-Framework </vt:lpstr>
      <vt:lpstr>Aufbau des Simulations-Framework </vt:lpstr>
      <vt:lpstr>Implementierung</vt:lpstr>
      <vt:lpstr>Implementierung</vt:lpstr>
      <vt:lpstr>Implementierung</vt:lpstr>
      <vt:lpstr>Implementierung</vt:lpstr>
      <vt:lpstr>Implementierung  </vt:lpstr>
      <vt:lpstr>Implementierung   Vergleich C++ und Matlab</vt:lpstr>
      <vt:lpstr>Implementierung</vt:lpstr>
      <vt:lpstr>Optimierung</vt:lpstr>
      <vt:lpstr>Optimierung</vt:lpstr>
      <vt:lpstr>Optimierung</vt:lpstr>
      <vt:lpstr>Optimierung</vt:lpstr>
      <vt:lpstr>Optimierung </vt:lpstr>
      <vt:lpstr>Optimierung</vt:lpstr>
      <vt:lpstr>Optimierung</vt:lpstr>
      <vt:lpstr>Optimierung</vt:lpstr>
      <vt:lpstr>Optimierung</vt:lpstr>
      <vt:lpstr>Zusammenfassung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2018-07-09T18:02:24Z</dcterms:modified>
</cp:coreProperties>
</file>