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2" r:id="rId3"/>
    <p:sldId id="266" r:id="rId4"/>
    <p:sldId id="269" r:id="rId5"/>
    <p:sldId id="265" r:id="rId6"/>
    <p:sldId id="270" r:id="rId7"/>
    <p:sldId id="273" r:id="rId8"/>
    <p:sldId id="271" r:id="rId9"/>
    <p:sldId id="272" r:id="rId10"/>
    <p:sldId id="267" r:id="rId11"/>
    <p:sldId id="268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E14D4D"/>
    <a:srgbClr val="EDAFE9"/>
    <a:srgbClr val="B5E7E6"/>
    <a:srgbClr val="D0D0CC"/>
    <a:srgbClr val="A6DBF6"/>
    <a:srgbClr val="A4FCA0"/>
    <a:srgbClr val="F2F4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606" autoAdjust="0"/>
    <p:restoredTop sz="78472" autoAdjust="0"/>
  </p:normalViewPr>
  <p:slideViewPr>
    <p:cSldViewPr>
      <p:cViewPr varScale="1">
        <p:scale>
          <a:sx n="90" d="100"/>
          <a:sy n="90" d="100"/>
        </p:scale>
        <p:origin x="-21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52" y="-9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20283-73EB-4053-90A1-99D4EB821689}" type="datetimeFigureOut">
              <a:rPr lang="ko-KR" altLang="en-US" smtClean="0"/>
              <a:pPr/>
              <a:t>2014-02-14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2411-6E41-408C-B115-6E9DB512C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불필요한 시스템 투자의 비용을 절감하고</a:t>
            </a:r>
          </a:p>
          <a:p>
            <a:pPr>
              <a:buFontTx/>
              <a:buChar char="-"/>
            </a:pPr>
            <a:r>
              <a:rPr lang="ko-KR" altLang="en-US" baseline="0" dirty="0" smtClean="0"/>
              <a:t> </a:t>
            </a:r>
            <a:r>
              <a:rPr lang="ko-KR" altLang="en-US" dirty="0" smtClean="0"/>
              <a:t>향후 증가</a:t>
            </a:r>
            <a:r>
              <a:rPr lang="ko-KR" altLang="en-US" baseline="0" dirty="0" smtClean="0"/>
              <a:t> 할 수 있는</a:t>
            </a:r>
            <a:r>
              <a:rPr lang="ko-KR" altLang="en-US" dirty="0" smtClean="0"/>
              <a:t> 시스템 리소스의 사용량을 미리 예측하여 유연한 시스템</a:t>
            </a:r>
            <a:r>
              <a:rPr lang="ko-KR" altLang="en-US" baseline="0" dirty="0" smtClean="0"/>
              <a:t> 확장을 위해</a:t>
            </a:r>
            <a:endParaRPr lang="en-US" altLang="ko-KR" baseline="0" dirty="0" smtClean="0"/>
          </a:p>
          <a:p>
            <a:pPr>
              <a:buFontTx/>
              <a:buChar char="-"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미리 예측된 또는 예측되지 않은 </a:t>
            </a:r>
            <a:r>
              <a:rPr lang="en-US" altLang="ko-KR" baseline="0" dirty="0" smtClean="0"/>
              <a:t>locate bottlenecks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latency outliers</a:t>
            </a:r>
            <a:r>
              <a:rPr lang="ko-KR" altLang="en-US" baseline="0" dirty="0" smtClean="0"/>
              <a:t>를 해결하기 위해</a:t>
            </a:r>
            <a:endParaRPr lang="en-US" altLang="ko-KR" baseline="0" dirty="0" smtClean="0"/>
          </a:p>
          <a:p>
            <a:pPr>
              <a:buFontTx/>
              <a:buNone/>
            </a:pPr>
            <a:r>
              <a:rPr lang="en-US" altLang="ko-KR" baseline="0" dirty="0" smtClean="0"/>
              <a:t>   (outliers : </a:t>
            </a:r>
            <a:r>
              <a:rPr lang="ko-KR" altLang="en-US" baseline="0" dirty="0" smtClean="0"/>
              <a:t>보통의 범주범위를 벗어난</a:t>
            </a:r>
            <a:r>
              <a:rPr lang="en-US" altLang="ko-KR" baseline="0" dirty="0" smtClean="0"/>
              <a:t>)</a:t>
            </a:r>
          </a:p>
          <a:p>
            <a:pPr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서비스의 신뢰성을 위해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2411-6E41-408C-B115-6E9DB512C1E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2411-6E41-408C-B115-6E9DB512C1E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altLang="ko-KR" baseline="0" dirty="0" smtClean="0"/>
              <a:t>Linux</a:t>
            </a:r>
            <a:r>
              <a:rPr lang="ko-KR" altLang="en-US" baseline="0" dirty="0" smtClean="0"/>
              <a:t>의 경우 다양한 각종 부하 테스트 도구에서 테스터가 다양한 옵션으로 성능을 측정이 가능하나</a:t>
            </a:r>
            <a:endParaRPr lang="en-US" altLang="ko-KR" baseline="0" dirty="0" smtClean="0"/>
          </a:p>
          <a:p>
            <a:pPr marL="228600" indent="-228600">
              <a:buAutoNum type="arabicParenR"/>
            </a:pPr>
            <a:r>
              <a:rPr lang="en-US" altLang="ko-KR" baseline="0" dirty="0" smtClean="0"/>
              <a:t>Window</a:t>
            </a:r>
            <a:r>
              <a:rPr lang="ko-KR" altLang="en-US" baseline="0" dirty="0" smtClean="0"/>
              <a:t>의 경우 </a:t>
            </a:r>
            <a:r>
              <a:rPr lang="en-US" altLang="ko-KR" baseline="0" dirty="0" smtClean="0"/>
              <a:t>Linux</a:t>
            </a:r>
            <a:r>
              <a:rPr lang="ko-KR" altLang="en-US" baseline="0" dirty="0" smtClean="0"/>
              <a:t>에 비해 성능을 측정하기 위한 도구에서 다양한 옵션을 지원하지 않아 세밀한 측정이 어렵습니다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arenR"/>
            </a:pPr>
            <a:endParaRPr lang="en-US" altLang="ko-KR" dirty="0" smtClean="0"/>
          </a:p>
          <a:p>
            <a:r>
              <a:rPr lang="en-US" altLang="ko-KR" dirty="0" smtClean="0"/>
              <a:t>- Software</a:t>
            </a:r>
            <a:r>
              <a:rPr lang="ko-KR" altLang="en-US" dirty="0" smtClean="0"/>
              <a:t>에 대한 테스트는 </a:t>
            </a:r>
            <a:r>
              <a:rPr lang="en-US" altLang="ko-KR" dirty="0" smtClean="0"/>
              <a:t>Hardware</a:t>
            </a:r>
            <a:r>
              <a:rPr lang="en-US" altLang="ko-KR" baseline="0" dirty="0" smtClean="0"/>
              <a:t> BMT</a:t>
            </a:r>
            <a:r>
              <a:rPr lang="ko-KR" altLang="en-US" baseline="0" dirty="0" smtClean="0"/>
              <a:t>의 결과 보고서를 완료후에 진행 할 예정입니다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2411-6E41-408C-B115-6E9DB512C1E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- Bios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EIST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C-stat</a:t>
            </a:r>
            <a:r>
              <a:rPr lang="ko-KR" altLang="en-US" baseline="0" dirty="0" smtClean="0"/>
              <a:t>를 비활성화를 하는 이유는 전력절감 기술을 사용 안 함으로 설정해야 시스템 </a:t>
            </a:r>
            <a:r>
              <a:rPr lang="en-US" altLang="ko-KR" baseline="0" dirty="0" smtClean="0"/>
              <a:t>latency </a:t>
            </a:r>
            <a:r>
              <a:rPr lang="ko-KR" altLang="en-US" baseline="0" dirty="0" smtClean="0"/>
              <a:t>현상을 최소화 할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2411-6E41-408C-B115-6E9DB512C1E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A1A3-A863-4C0C-BD69-1CF4C3EB0D65}" type="datetimeFigureOut">
              <a:rPr lang="ko-KR" altLang="en-US" smtClean="0"/>
              <a:pPr/>
              <a:t>2014-02-14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0A50-CB34-4386-9E60-7614587452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A1A3-A863-4C0C-BD69-1CF4C3EB0D65}" type="datetimeFigureOut">
              <a:rPr lang="ko-KR" altLang="en-US" smtClean="0"/>
              <a:pPr/>
              <a:t>2014-02-14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0A50-CB34-4386-9E60-7614587452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A1A3-A863-4C0C-BD69-1CF4C3EB0D65}" type="datetimeFigureOut">
              <a:rPr lang="ko-KR" altLang="en-US" smtClean="0"/>
              <a:pPr/>
              <a:t>2014-02-14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0A50-CB34-4386-9E60-7614587452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A1A3-A863-4C0C-BD69-1CF4C3EB0D65}" type="datetimeFigureOut">
              <a:rPr lang="ko-KR" altLang="en-US" smtClean="0"/>
              <a:pPr/>
              <a:t>2014-02-14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0A50-CB34-4386-9E60-7614587452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A1A3-A863-4C0C-BD69-1CF4C3EB0D65}" type="datetimeFigureOut">
              <a:rPr lang="ko-KR" altLang="en-US" smtClean="0"/>
              <a:pPr/>
              <a:t>2014-02-14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0A50-CB34-4386-9E60-7614587452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A1A3-A863-4C0C-BD69-1CF4C3EB0D65}" type="datetimeFigureOut">
              <a:rPr lang="ko-KR" altLang="en-US" smtClean="0"/>
              <a:pPr/>
              <a:t>2014-02-14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0A50-CB34-4386-9E60-7614587452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A1A3-A863-4C0C-BD69-1CF4C3EB0D65}" type="datetimeFigureOut">
              <a:rPr lang="ko-KR" altLang="en-US" smtClean="0"/>
              <a:pPr/>
              <a:t>2014-02-14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0A50-CB34-4386-9E60-7614587452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A1A3-A863-4C0C-BD69-1CF4C3EB0D65}" type="datetimeFigureOut">
              <a:rPr lang="ko-KR" altLang="en-US" smtClean="0"/>
              <a:pPr/>
              <a:t>2014-02-14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0A50-CB34-4386-9E60-7614587452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A1A3-A863-4C0C-BD69-1CF4C3EB0D65}" type="datetimeFigureOut">
              <a:rPr lang="ko-KR" altLang="en-US" smtClean="0"/>
              <a:pPr/>
              <a:t>2014-02-14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0A50-CB34-4386-9E60-7614587452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A1A3-A863-4C0C-BD69-1CF4C3EB0D65}" type="datetimeFigureOut">
              <a:rPr lang="ko-KR" altLang="en-US" smtClean="0"/>
              <a:pPr/>
              <a:t>2014-02-14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0A50-CB34-4386-9E60-7614587452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A1A3-A863-4C0C-BD69-1CF4C3EB0D65}" type="datetimeFigureOut">
              <a:rPr lang="ko-KR" altLang="en-US" smtClean="0"/>
              <a:pPr/>
              <a:t>2014-02-14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0A50-CB34-4386-9E60-7614587452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CA1A3-A863-4C0C-BD69-1CF4C3EB0D65}" type="datetimeFigureOut">
              <a:rPr lang="ko-KR" altLang="en-US" smtClean="0"/>
              <a:pPr/>
              <a:t>2014-02-14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E0A50-CB34-4386-9E60-7614587452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8514" y="5939988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: IT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지원실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시스템운영팀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이장재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대리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3573016"/>
          </a:xfrm>
          <a:prstGeom prst="rect">
            <a:avLst/>
          </a:prstGeom>
          <a:solidFill>
            <a:srgbClr val="E14D4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System Performance Analysis Scenario</a:t>
            </a:r>
            <a:endParaRPr lang="ko-KR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81" y="5733256"/>
            <a:ext cx="187814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133056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시스템 엔지니어가 테스트 전 알아야 할 사항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- O/S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 err="1" smtClean="0">
                <a:latin typeface="나눔고딕" pitchFamily="50" charset="-127"/>
                <a:ea typeface="나눔고딕" pitchFamily="50" charset="-127"/>
              </a:rPr>
              <a:t>커널구조와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 시스템을 모니터링 할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Performance Tool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의 동작원리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Low latency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를 위하여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Bios configuration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조정 필수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- Bios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항목에서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EIST(Enhanced Intel </a:t>
            </a:r>
            <a:r>
              <a:rPr lang="en-US" altLang="ko-KR" sz="1900" dirty="0" err="1" smtClean="0">
                <a:latin typeface="나눔고딕" pitchFamily="50" charset="-127"/>
                <a:ea typeface="나눔고딕" pitchFamily="50" charset="-127"/>
              </a:rPr>
              <a:t>Speedstep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Technology)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와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C-state(C1, C3, C6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항목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Disable</a:t>
            </a:r>
          </a:p>
          <a:p>
            <a:pPr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테스트에 소요되는 시간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최소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일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 ~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최대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일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76672"/>
            <a:ext cx="311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E14D4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부하 테스트 방침</a:t>
            </a:r>
            <a:endParaRPr lang="ko-KR" altLang="en-US" sz="3200" b="1" dirty="0">
              <a:solidFill>
                <a:srgbClr val="E14D4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1196752"/>
            <a:ext cx="8640960" cy="0"/>
          </a:xfrm>
          <a:prstGeom prst="line">
            <a:avLst/>
          </a:prstGeom>
          <a:ln w="25400">
            <a:solidFill>
              <a:srgbClr val="11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404664"/>
            <a:ext cx="1794365" cy="68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  <a:effectLst/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x86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서버의 도입 시 고려해야 할 시스템사양에 있어 그 선정기준이 명확하지 않으며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동일한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CPU, Memory, Disk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사양에도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Vender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마다 성능측정 방법과 자료가 상이하게 다르기 때문에 시스템 선정시 애로사항이 있다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그러나 직접 테스트하여 나온 결과물을 기준으로 시스템 용량 </a:t>
            </a:r>
            <a:r>
              <a:rPr lang="ko-KR" altLang="en-US" sz="1800" dirty="0" err="1" smtClean="0">
                <a:latin typeface="나눔고딕" pitchFamily="50" charset="-127"/>
                <a:ea typeface="나눔고딕" pitchFamily="50" charset="-127"/>
              </a:rPr>
              <a:t>산정식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 표준안을 마련한다면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표준화 된 시스템 용량 </a:t>
            </a:r>
            <a:r>
              <a:rPr lang="ko-KR" altLang="en-US" sz="1800" dirty="0" err="1" smtClean="0">
                <a:latin typeface="나눔고딕" pitchFamily="50" charset="-127"/>
                <a:ea typeface="나눔고딕" pitchFamily="50" charset="-127"/>
              </a:rPr>
              <a:t>산정식을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 바탕으로 시스템 엔지니어는 신규 배치하는 시스템 사양을 예측 또는 운영중인 시스템 사양의 적합성 판단을 효율적으로 할 수 있으리라 예상됨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Linux / Windows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시스템 리소스 사용량 측정 방법을 표준화 하여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Engineer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간의 측정기준의 혼란을 해소하고 사후관리 등에서 동일한 기준으로 동일한 기준으로 측정이 가능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</a:b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76672"/>
            <a:ext cx="6170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E14D4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부하 테스트 </a:t>
            </a:r>
            <a:r>
              <a:rPr lang="ko-KR" altLang="en-US" sz="3200" b="1" smtClean="0">
                <a:solidFill>
                  <a:srgbClr val="E14D4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후 기대되는 예상 </a:t>
            </a:r>
            <a:r>
              <a:rPr lang="ko-KR" altLang="en-US" sz="3200" b="1" dirty="0" smtClean="0">
                <a:solidFill>
                  <a:srgbClr val="E14D4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효과</a:t>
            </a:r>
            <a:endParaRPr lang="ko-KR" altLang="en-US" sz="3200" b="1" dirty="0">
              <a:solidFill>
                <a:srgbClr val="E14D4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1196752"/>
            <a:ext cx="8640960" cy="0"/>
          </a:xfrm>
          <a:prstGeom prst="line">
            <a:avLst/>
          </a:prstGeom>
          <a:ln w="25400">
            <a:solidFill>
              <a:srgbClr val="11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404664"/>
            <a:ext cx="1794365" cy="68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520" y="476672"/>
            <a:ext cx="4780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E14D4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시스템 성능 분석의 필요성</a:t>
            </a:r>
            <a:endParaRPr lang="ko-KR" altLang="en-US" sz="3200" b="1" dirty="0">
              <a:solidFill>
                <a:srgbClr val="E14D4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3605" y="2060848"/>
            <a:ext cx="530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■ </a:t>
            </a:r>
            <a:r>
              <a:rPr lang="en-US" altLang="ko-KR" sz="2400" b="1" dirty="0" smtClean="0"/>
              <a:t>reduce TCO, system bottlenecks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3605" y="3192651"/>
            <a:ext cx="528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■ </a:t>
            </a:r>
            <a:r>
              <a:rPr lang="en-US" altLang="ko-KR" sz="2400" b="1" dirty="0" smtClean="0"/>
              <a:t>flexible expandability of system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83502" y="4416787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■ </a:t>
            </a:r>
            <a:r>
              <a:rPr lang="en-US" altLang="ko-KR" sz="2400" b="1" dirty="0" smtClean="0"/>
              <a:t>predict or solve issues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79365" y="5559623"/>
            <a:ext cx="308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■ </a:t>
            </a:r>
            <a:r>
              <a:rPr lang="en-US" altLang="ko-KR" sz="2400" b="1" dirty="0" smtClean="0"/>
              <a:t>service reliability</a:t>
            </a:r>
            <a:endParaRPr lang="ko-KR" altLang="en-US" sz="24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1196752"/>
            <a:ext cx="8640960" cy="0"/>
          </a:xfrm>
          <a:prstGeom prst="line">
            <a:avLst/>
          </a:prstGeom>
          <a:ln w="25400">
            <a:solidFill>
              <a:srgbClr val="11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404664"/>
            <a:ext cx="1794365" cy="68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403484"/>
            <a:ext cx="660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시스템 분석은 위에서 아래로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또는 아래에서 위로 양방향 모두 가능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7043" y="2051556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Workload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699792" y="2780928"/>
            <a:ext cx="3600400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Application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181" y="2780928"/>
            <a:ext cx="140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Developers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56619" y="2636912"/>
            <a:ext cx="1246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Workload</a:t>
            </a:r>
          </a:p>
          <a:p>
            <a:pPr algn="ctr"/>
            <a:r>
              <a:rPr lang="en-US" altLang="ko-KR" b="1" dirty="0" smtClean="0"/>
              <a:t>Analysis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22759" y="5807005"/>
            <a:ext cx="1175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Resource</a:t>
            </a:r>
            <a:br>
              <a:rPr lang="en-US" altLang="ko-KR" b="1" dirty="0" smtClean="0"/>
            </a:br>
            <a:r>
              <a:rPr lang="en-US" altLang="ko-KR" b="1" dirty="0" smtClean="0"/>
              <a:t>Analysis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0931" y="5949280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/>
              <a:t>Sysadmins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563888" y="3573016"/>
            <a:ext cx="2736304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System Libraries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792" y="4365104"/>
            <a:ext cx="3600400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System Calls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9792" y="5157192"/>
            <a:ext cx="3600400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Kernel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99792" y="5949280"/>
            <a:ext cx="3600400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Devices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6" idx="2"/>
            <a:endCxn id="7" idx="0"/>
          </p:cNvCxnSpPr>
          <p:nvPr/>
        </p:nvCxnSpPr>
        <p:spPr>
          <a:xfrm flipH="1">
            <a:off x="4499992" y="2420888"/>
            <a:ext cx="171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131840" y="3212976"/>
            <a:ext cx="0" cy="11521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435926" y="3212976"/>
            <a:ext cx="170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435926" y="4005064"/>
            <a:ext cx="170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4499822" y="4797152"/>
            <a:ext cx="170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4499992" y="5589240"/>
            <a:ext cx="170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123728" y="2996952"/>
            <a:ext cx="432048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123728" y="6165304"/>
            <a:ext cx="432048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444208" y="2996952"/>
            <a:ext cx="432048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444208" y="6165304"/>
            <a:ext cx="432048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380312" y="3429000"/>
            <a:ext cx="0" cy="17281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7740352" y="3861048"/>
            <a:ext cx="0" cy="1800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520" y="476672"/>
            <a:ext cx="311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E14D4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시스템 분석 관점</a:t>
            </a:r>
            <a:endParaRPr lang="ko-KR" altLang="en-US" sz="3200" b="1" dirty="0">
              <a:solidFill>
                <a:srgbClr val="E14D4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251520" y="1196752"/>
            <a:ext cx="8640960" cy="0"/>
          </a:xfrm>
          <a:prstGeom prst="line">
            <a:avLst/>
          </a:prstGeom>
          <a:ln w="25400">
            <a:solidFill>
              <a:srgbClr val="11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404664"/>
            <a:ext cx="1794365" cy="68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476672"/>
            <a:ext cx="4394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E14D4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테스트 대상 시스템 사양</a:t>
            </a:r>
            <a:endParaRPr lang="ko-KR" altLang="en-US" sz="3200" b="1" dirty="0">
              <a:solidFill>
                <a:srgbClr val="E14D4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196752"/>
            <a:ext cx="8640960" cy="0"/>
          </a:xfrm>
          <a:prstGeom prst="line">
            <a:avLst/>
          </a:prstGeom>
          <a:ln w="25400">
            <a:solidFill>
              <a:srgbClr val="11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404664"/>
            <a:ext cx="1794365" cy="68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9552" y="2420888"/>
          <a:ext cx="7992888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/>
                <a:gridCol w="1332148"/>
                <a:gridCol w="1332148"/>
                <a:gridCol w="1332148"/>
                <a:gridCol w="1332148"/>
                <a:gridCol w="1332148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Platform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O/S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CPU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HDD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NIC</a:t>
                      </a:r>
                    </a:p>
                  </a:txBody>
                  <a:tcPr anchor="ctr"/>
                </a:tc>
              </a:tr>
              <a:tr h="1080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Intel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SR2600URBRPR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CentOS</a:t>
                      </a:r>
                      <a:r>
                        <a:rPr lang="en-US" altLang="ko-KR" sz="1200" baseline="0" dirty="0" smtClean="0"/>
                        <a:t> 6.4 x64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(Kernel 2.6.32)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Xeon</a:t>
                      </a:r>
                      <a:r>
                        <a:rPr lang="en-US" altLang="ko-KR" sz="1200" baseline="0" dirty="0" smtClean="0"/>
                        <a:t> QC 2.4GHz 2cpu E5620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8GB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PC3-10600R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(4GB</a:t>
                      </a:r>
                      <a:r>
                        <a:rPr lang="en-US" altLang="ko-KR" sz="1200" baseline="0" dirty="0" smtClean="0"/>
                        <a:t> x 2ea)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Hitachi</a:t>
                      </a:r>
                      <a:r>
                        <a:rPr lang="en-US" altLang="ko-KR" sz="1200" baseline="0" dirty="0" smtClean="0"/>
                        <a:t> 6Gbps SAS 300GB 15k rpm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(RAID 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Intel 1Gigabit</a:t>
                      </a:r>
                      <a:r>
                        <a:rPr lang="en-US" altLang="ko-KR" sz="1200" baseline="0" dirty="0" smtClean="0"/>
                        <a:t> 2port</a:t>
                      </a:r>
                    </a:p>
                  </a:txBody>
                  <a:tcPr anchor="ctr"/>
                </a:tc>
              </a:tr>
              <a:tr h="1080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Intel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SR2600URBRPR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Windows</a:t>
                      </a:r>
                      <a:r>
                        <a:rPr lang="en-US" altLang="ko-KR" sz="1200" baseline="0" dirty="0" smtClean="0"/>
                        <a:t> 2008 R2 x64 with sp1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Xeon</a:t>
                      </a:r>
                      <a:r>
                        <a:rPr lang="en-US" altLang="ko-KR" sz="1200" baseline="0" dirty="0" smtClean="0"/>
                        <a:t> QC 2.4GHz 2cpu E5620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8GB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PC3-10600R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(4GB</a:t>
                      </a:r>
                      <a:r>
                        <a:rPr lang="en-US" altLang="ko-KR" sz="1200" baseline="0" dirty="0" smtClean="0"/>
                        <a:t> x 2ea)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Hitachi</a:t>
                      </a:r>
                      <a:r>
                        <a:rPr lang="en-US" altLang="ko-KR" sz="1200" baseline="0" dirty="0" smtClean="0"/>
                        <a:t> 6Gbps SAS 300GB 15k rpm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(RAID 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Intel 1Gigabit</a:t>
                      </a:r>
                      <a:r>
                        <a:rPr lang="en-US" altLang="ko-KR" sz="1200" baseline="0" dirty="0" smtClean="0"/>
                        <a:t> 2port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1520" y="1516464"/>
          <a:ext cx="8640960" cy="500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08112"/>
                <a:gridCol w="1080120"/>
                <a:gridCol w="1368152"/>
                <a:gridCol w="3024336"/>
                <a:gridCol w="14401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운영체제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측정항목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측정기준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추가</a:t>
                      </a:r>
                      <a:r>
                        <a:rPr lang="ko-KR" altLang="en-US" sz="1200" baseline="0" dirty="0" smtClean="0"/>
                        <a:t> 검토 사항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H/W</a:t>
                      </a:r>
                      <a:endParaRPr lang="ko-KR" altLang="en-US" sz="12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CentOS</a:t>
                      </a:r>
                      <a:r>
                        <a:rPr lang="en-US" altLang="ko-KR" sz="1000" baseline="0" dirty="0" smtClean="0"/>
                        <a:t> 6.4 x64</a:t>
                      </a:r>
                    </a:p>
                    <a:p>
                      <a:pPr algn="ctr" latinLnBrk="1"/>
                      <a:r>
                        <a:rPr lang="en-US" altLang="ko-KR" sz="1000" baseline="0" dirty="0" smtClean="0"/>
                        <a:t>(Kernel 2.5.32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CPU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sysbench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cpu</a:t>
                      </a:r>
                      <a:r>
                        <a:rPr lang="en-US" altLang="ko-KR" sz="1000" dirty="0" smtClean="0"/>
                        <a:t>, threads, </a:t>
                      </a:r>
                      <a:r>
                        <a:rPr lang="en-US" altLang="ko-KR" sz="1000" dirty="0" err="1" smtClean="0"/>
                        <a:t>mutex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smtClean="0"/>
                        <a:t>throughput</a:t>
                      </a:r>
                      <a:r>
                        <a:rPr lang="ko-KR" altLang="en-US" sz="1000" baseline="0" dirty="0" smtClean="0"/>
                        <a:t>에 따른 </a:t>
                      </a:r>
                      <a:r>
                        <a:rPr lang="en-US" altLang="ko-KR" sz="1000" dirty="0" smtClean="0"/>
                        <a:t>Utilization </a:t>
                      </a:r>
                      <a:r>
                        <a:rPr lang="en-US" altLang="ko-KR" sz="1000" baseline="0" dirty="0" smtClean="0"/>
                        <a:t>(%</a:t>
                      </a:r>
                      <a:r>
                        <a:rPr lang="en-US" altLang="ko-KR" sz="1000" baseline="0" dirty="0" err="1" smtClean="0"/>
                        <a:t>usr</a:t>
                      </a:r>
                      <a:r>
                        <a:rPr lang="en-US" altLang="ko-KR" sz="1000" baseline="0" dirty="0" smtClean="0"/>
                        <a:t>, %sys, %</a:t>
                      </a:r>
                      <a:r>
                        <a:rPr lang="en-US" altLang="ko-KR" sz="1000" baseline="0" dirty="0" err="1" smtClean="0"/>
                        <a:t>wio</a:t>
                      </a:r>
                      <a:r>
                        <a:rPr lang="en-US" altLang="ko-KR" sz="1000" baseline="0" dirty="0" smtClean="0"/>
                        <a:t>, %idle)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cpu</a:t>
                      </a:r>
                      <a:r>
                        <a:rPr lang="en-US" altLang="ko-KR" sz="1000" dirty="0" smtClean="0"/>
                        <a:t> %</a:t>
                      </a:r>
                      <a:r>
                        <a:rPr lang="ko-KR" altLang="en-US" sz="1000" dirty="0" smtClean="0"/>
                        <a:t>에 따른 </a:t>
                      </a:r>
                      <a:r>
                        <a:rPr lang="en-US" altLang="ko-KR" sz="1000" dirty="0" smtClean="0"/>
                        <a:t>temperature </a:t>
                      </a:r>
                      <a:r>
                        <a:rPr lang="ko-KR" altLang="en-US" sz="1000" dirty="0" smtClean="0"/>
                        <a:t>변화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MEMORY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sysbench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memory size </a:t>
                      </a:r>
                      <a:r>
                        <a:rPr lang="ko-KR" altLang="en-US" sz="1000" dirty="0" smtClean="0"/>
                        <a:t>및 </a:t>
                      </a:r>
                      <a:r>
                        <a:rPr lang="en-US" altLang="ko-KR" sz="1000" dirty="0" smtClean="0"/>
                        <a:t>block</a:t>
                      </a:r>
                      <a:r>
                        <a:rPr lang="ko-KR" altLang="en-US" sz="1000" dirty="0" smtClean="0"/>
                        <a:t>단위의 </a:t>
                      </a:r>
                      <a:r>
                        <a:rPr lang="en-US" altLang="ko-KR" sz="1000" dirty="0" smtClean="0"/>
                        <a:t>sequential reads or writes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DISK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sysbench</a:t>
                      </a:r>
                      <a:r>
                        <a:rPr lang="en-US" altLang="ko-KR" sz="1000" dirty="0" smtClean="0"/>
                        <a:t> /</a:t>
                      </a:r>
                    </a:p>
                    <a:p>
                      <a:pPr latinLnBrk="1"/>
                      <a:r>
                        <a:rPr lang="en-US" altLang="ko-KR" sz="1000" dirty="0" err="1" smtClean="0"/>
                        <a:t>iozone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 size </a:t>
                      </a:r>
                      <a:r>
                        <a:rPr lang="ko-KR" altLang="en-US" sz="1000" dirty="0" smtClean="0"/>
                        <a:t>및 </a:t>
                      </a:r>
                      <a:r>
                        <a:rPr lang="en-US" altLang="ko-KR" sz="1000" dirty="0" smtClean="0"/>
                        <a:t>block</a:t>
                      </a:r>
                      <a:r>
                        <a:rPr lang="ko-KR" altLang="en-US" sz="1000" dirty="0" smtClean="0"/>
                        <a:t>단위의 </a:t>
                      </a:r>
                      <a:r>
                        <a:rPr lang="en-US" altLang="ko-KR" sz="1000" dirty="0" smtClean="0"/>
                        <a:t>sequential reads, sequential writes, random reads, random writes</a:t>
                      </a:r>
                      <a:r>
                        <a:rPr lang="ko-KR" altLang="en-US" sz="1000" baseline="0" dirty="0" smtClean="0"/>
                        <a:t>에 대한 </a:t>
                      </a:r>
                      <a:r>
                        <a:rPr lang="en-US" altLang="ko-KR" sz="1000" baseline="0" dirty="0" smtClean="0"/>
                        <a:t>i/o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 system </a:t>
                      </a:r>
                      <a:r>
                        <a:rPr lang="ko-KR" altLang="en-US" sz="1000" dirty="0" smtClean="0"/>
                        <a:t>종류에 따른 성능변화 측정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ext4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xfs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NETWORK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netperf</a:t>
                      </a:r>
                      <a:r>
                        <a:rPr lang="en-US" altLang="ko-KR" sz="1000" dirty="0" smtClean="0"/>
                        <a:t> /</a:t>
                      </a:r>
                    </a:p>
                    <a:p>
                      <a:pPr latinLnBrk="1"/>
                      <a:r>
                        <a:rPr lang="en-US" altLang="ko-KR" sz="1000" dirty="0" err="1" smtClean="0"/>
                        <a:t>iperf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 </a:t>
                      </a:r>
                      <a:r>
                        <a:rPr lang="en-US" altLang="ko-KR" sz="1000" dirty="0" smtClean="0"/>
                        <a:t>Bandwidth</a:t>
                      </a:r>
                      <a:r>
                        <a:rPr lang="ko-KR" altLang="en-US" sz="1000" dirty="0" smtClean="0"/>
                        <a:t>에 따른 </a:t>
                      </a:r>
                      <a:r>
                        <a:rPr lang="en-US" altLang="ko-KR" sz="1000" dirty="0" smtClean="0"/>
                        <a:t>Throughput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ex) 100Mbit / 1Gbit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Windows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 2008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R2 x64 with sp1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CPU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sysbench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cpu</a:t>
                      </a:r>
                      <a:r>
                        <a:rPr lang="en-US" altLang="ko-KR" sz="1000" dirty="0" smtClean="0"/>
                        <a:t> %</a:t>
                      </a:r>
                      <a:r>
                        <a:rPr lang="ko-KR" altLang="en-US" sz="1000" dirty="0" smtClean="0"/>
                        <a:t>에 따른 </a:t>
                      </a:r>
                      <a:r>
                        <a:rPr lang="en-US" altLang="ko-KR" sz="1000" dirty="0" smtClean="0"/>
                        <a:t>temperature </a:t>
                      </a:r>
                      <a:r>
                        <a:rPr lang="ko-KR" altLang="en-US" sz="1000" dirty="0" smtClean="0"/>
                        <a:t>변화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MEMORY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sysbench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memory size </a:t>
                      </a:r>
                      <a:r>
                        <a:rPr lang="ko-KR" altLang="en-US" sz="1000" dirty="0" smtClean="0"/>
                        <a:t>및 </a:t>
                      </a:r>
                      <a:r>
                        <a:rPr lang="en-US" altLang="ko-KR" sz="1000" dirty="0" smtClean="0"/>
                        <a:t>block</a:t>
                      </a:r>
                      <a:r>
                        <a:rPr lang="ko-KR" altLang="en-US" sz="1000" dirty="0" smtClean="0"/>
                        <a:t>단위의 </a:t>
                      </a:r>
                      <a:r>
                        <a:rPr lang="en-US" altLang="ko-KR" sz="1000" dirty="0" smtClean="0"/>
                        <a:t>sequential reads or writes</a:t>
                      </a:r>
                      <a:r>
                        <a:rPr lang="ko-KR" altLang="en-US" sz="1000" dirty="0" smtClean="0"/>
                        <a:t>에 성능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DISK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sysbench</a:t>
                      </a:r>
                      <a:r>
                        <a:rPr lang="en-US" altLang="ko-KR" sz="1000" baseline="0" dirty="0" smtClean="0"/>
                        <a:t> /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CrystalDiskMark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 size </a:t>
                      </a:r>
                      <a:r>
                        <a:rPr lang="ko-KR" altLang="en-US" sz="1000" dirty="0" smtClean="0"/>
                        <a:t>및 </a:t>
                      </a:r>
                      <a:r>
                        <a:rPr lang="en-US" altLang="ko-KR" sz="1000" dirty="0" smtClean="0"/>
                        <a:t>block</a:t>
                      </a:r>
                      <a:r>
                        <a:rPr lang="ko-KR" altLang="en-US" sz="1000" dirty="0" smtClean="0"/>
                        <a:t>단위의 </a:t>
                      </a:r>
                      <a:r>
                        <a:rPr lang="en-US" altLang="ko-KR" sz="1000" dirty="0" smtClean="0"/>
                        <a:t>sequential reads, sequential writes, random reads, random writes</a:t>
                      </a:r>
                      <a:r>
                        <a:rPr lang="ko-KR" altLang="en-US" sz="1000" baseline="0" dirty="0" smtClean="0"/>
                        <a:t>에 대한 </a:t>
                      </a:r>
                      <a:r>
                        <a:rPr lang="en-US" altLang="ko-KR" sz="1000" baseline="0" dirty="0" smtClean="0"/>
                        <a:t>i/o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NETWORK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netperf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각 </a:t>
                      </a:r>
                      <a:r>
                        <a:rPr lang="en-US" altLang="ko-KR" sz="1000" dirty="0" smtClean="0"/>
                        <a:t>Bandwidth</a:t>
                      </a:r>
                      <a:r>
                        <a:rPr lang="ko-KR" altLang="en-US" sz="1000" dirty="0" smtClean="0"/>
                        <a:t>에 따른 </a:t>
                      </a:r>
                      <a:r>
                        <a:rPr lang="en-US" altLang="ko-KR" sz="1000" dirty="0" smtClean="0"/>
                        <a:t>Throughput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성능 측정 </a:t>
                      </a:r>
                      <a:r>
                        <a:rPr lang="en-US" altLang="ko-KR" sz="1000" baseline="0" dirty="0" smtClean="0"/>
                        <a:t>ex) 100Mbit / 1Gbit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S/W</a:t>
                      </a:r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Linux,</a:t>
                      </a:r>
                      <a:r>
                        <a:rPr lang="en-US" altLang="ko-KR" sz="1000" baseline="0" dirty="0" smtClean="0"/>
                        <a:t> Window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Web server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Jmeter</a:t>
                      </a:r>
                      <a:r>
                        <a:rPr lang="en-US" altLang="ko-KR" sz="1000" baseline="0" dirty="0" smtClean="0"/>
                        <a:t> /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httperf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TPS</a:t>
                      </a:r>
                      <a:r>
                        <a:rPr lang="ko-KR" altLang="en-US" sz="1000" dirty="0" smtClean="0"/>
                        <a:t>와 </a:t>
                      </a:r>
                      <a:r>
                        <a:rPr lang="en-US" altLang="ko-KR" sz="1000" dirty="0" smtClean="0"/>
                        <a:t>connection</a:t>
                      </a:r>
                      <a:r>
                        <a:rPr lang="en-US" altLang="ko-KR" sz="1000" baseline="0" dirty="0" smtClean="0"/>
                        <a:t> count </a:t>
                      </a:r>
                      <a:r>
                        <a:rPr lang="ko-KR" altLang="en-US" sz="1000" dirty="0" smtClean="0"/>
                        <a:t>에 따른 </a:t>
                      </a:r>
                      <a:r>
                        <a:rPr lang="en-US" altLang="ko-KR" sz="1000" dirty="0" err="1" smtClean="0"/>
                        <a:t>cpu</a:t>
                      </a:r>
                      <a:r>
                        <a:rPr lang="en-US" altLang="ko-KR" sz="1000" dirty="0" smtClean="0"/>
                        <a:t>, memory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smtClean="0"/>
                        <a:t>Utilization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측정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동시 </a:t>
                      </a:r>
                      <a:r>
                        <a:rPr lang="ko-KR" altLang="en-US" sz="900" dirty="0" err="1" smtClean="0"/>
                        <a:t>접속자</a:t>
                      </a:r>
                      <a:r>
                        <a:rPr lang="ko-KR" altLang="en-US" sz="900" dirty="0" smtClean="0"/>
                        <a:t> 및 파일크기 변화에 따른 성능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FTP</a:t>
                      </a:r>
                      <a:r>
                        <a:rPr lang="en-US" altLang="ko-KR" sz="1200" baseline="0" dirty="0" smtClean="0"/>
                        <a:t> server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Jmeter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파일개수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err="1" smtClean="0"/>
                        <a:t>용량별</a:t>
                      </a:r>
                      <a:r>
                        <a:rPr lang="ko-KR" altLang="en-US" sz="1000" dirty="0" smtClean="0"/>
                        <a:t> 전송에 따른 </a:t>
                      </a:r>
                      <a:r>
                        <a:rPr lang="en-US" altLang="ko-KR" sz="1000" dirty="0" err="1" smtClean="0"/>
                        <a:t>cpu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memory, disk i/o, network i/o</a:t>
                      </a:r>
                      <a:r>
                        <a:rPr lang="ko-KR" altLang="en-US" sz="1000" baseline="0" dirty="0" smtClean="0"/>
                        <a:t> 각각의 </a:t>
                      </a:r>
                      <a:r>
                        <a:rPr lang="en-US" altLang="ko-KR" sz="1000" baseline="0" dirty="0" smtClean="0"/>
                        <a:t>resource utilization </a:t>
                      </a:r>
                      <a:r>
                        <a:rPr lang="ko-KR" altLang="en-US" sz="1000" baseline="0" dirty="0" smtClean="0"/>
                        <a:t>측정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동시 </a:t>
                      </a:r>
                      <a:r>
                        <a:rPr lang="ko-KR" altLang="en-US" sz="900" dirty="0" err="1" smtClean="0"/>
                        <a:t>접속자</a:t>
                      </a:r>
                      <a:r>
                        <a:rPr lang="ko-KR" altLang="en-US" sz="900" dirty="0" smtClean="0"/>
                        <a:t> 및 파일크기 변화에 따른 성능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DB server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sysbench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OLTP(</a:t>
                      </a:r>
                      <a:r>
                        <a:rPr lang="en-US" altLang="ko-KR" sz="1000" dirty="0" err="1" smtClean="0"/>
                        <a:t>MySQL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baseline="0" dirty="0" smtClean="0"/>
                        <a:t>성능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476672"/>
            <a:ext cx="311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E14D4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부하 테스트 방안</a:t>
            </a:r>
            <a:endParaRPr lang="ko-KR" altLang="en-US" sz="3200" b="1" dirty="0">
              <a:solidFill>
                <a:srgbClr val="E14D4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196752"/>
            <a:ext cx="8640960" cy="0"/>
          </a:xfrm>
          <a:prstGeom prst="line">
            <a:avLst/>
          </a:prstGeom>
          <a:ln w="25400">
            <a:solidFill>
              <a:srgbClr val="11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404664"/>
            <a:ext cx="1794365" cy="68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7544" y="1916832"/>
          <a:ext cx="8208912" cy="3919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177"/>
                <a:gridCol w="1672186"/>
                <a:gridCol w="1672186"/>
                <a:gridCol w="1596177"/>
                <a:gridCol w="1672186"/>
              </a:tblGrid>
              <a:tr h="7920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CPU / Process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Memory / Swap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Disk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22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Basic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top,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htop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uptime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mpstat</a:t>
                      </a:r>
                      <a:r>
                        <a:rPr lang="en-US" altLang="ko-KR" sz="1200" baseline="0" dirty="0" smtClean="0"/>
                        <a:t> -P ALL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vmstat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dstat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err="1" smtClean="0"/>
                        <a:t>iostat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top, </a:t>
                      </a:r>
                      <a:r>
                        <a:rPr lang="en-US" altLang="ko-KR" sz="1200" dirty="0" err="1" smtClean="0"/>
                        <a:t>htop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vmstat</a:t>
                      </a:r>
                      <a:r>
                        <a:rPr lang="en-US" altLang="ko-KR" sz="1200" dirty="0" smtClean="0"/>
                        <a:t> -s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dstat</a:t>
                      </a:r>
                      <a:r>
                        <a:rPr lang="en-US" altLang="ko-KR" sz="1200" baseline="0" dirty="0" smtClean="0"/>
                        <a:t> -m -s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free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ipcs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iostat</a:t>
                      </a:r>
                      <a:r>
                        <a:rPr lang="en-US" altLang="ko-KR" sz="1200" dirty="0" smtClean="0"/>
                        <a:t> -x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vmstat</a:t>
                      </a:r>
                      <a:r>
                        <a:rPr lang="en-US" altLang="ko-KR" sz="1200" baseline="0" dirty="0" smtClean="0"/>
                        <a:t> -D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dstat</a:t>
                      </a:r>
                      <a:r>
                        <a:rPr lang="en-US" altLang="ko-KR" sz="1200" baseline="0" dirty="0" smtClean="0"/>
                        <a:t> -r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nfsiostat</a:t>
                      </a:r>
                      <a:r>
                        <a:rPr lang="en-US" altLang="ko-KR" sz="1200" baseline="0" dirty="0" smtClean="0"/>
                        <a:t> (NFS)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cifsiostat</a:t>
                      </a:r>
                      <a:r>
                        <a:rPr lang="en-US" altLang="ko-KR" sz="1200" baseline="0" dirty="0" smtClean="0"/>
                        <a:t> (CIFS)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ping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nicstat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dstat</a:t>
                      </a:r>
                      <a:r>
                        <a:rPr lang="en-US" altLang="ko-KR" sz="1200" dirty="0" smtClean="0"/>
                        <a:t> -n --</a:t>
                      </a:r>
                      <a:r>
                        <a:rPr lang="en-US" altLang="ko-KR" sz="1200" dirty="0" err="1" smtClean="0"/>
                        <a:t>tcp</a:t>
                      </a:r>
                      <a:r>
                        <a:rPr lang="en-US" altLang="ko-KR" sz="1200" baseline="0" dirty="0" smtClean="0"/>
                        <a:t> --</a:t>
                      </a:r>
                      <a:r>
                        <a:rPr lang="en-US" altLang="ko-KR" sz="1200" baseline="0" dirty="0" err="1" smtClean="0"/>
                        <a:t>udp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999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Intermediate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sar</a:t>
                      </a:r>
                      <a:r>
                        <a:rPr lang="en-US" altLang="ko-KR" sz="1200" dirty="0" smtClean="0"/>
                        <a:t> -u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pidstat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/proc (stat,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cpuinfo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sar</a:t>
                      </a:r>
                      <a:r>
                        <a:rPr lang="en-US" altLang="ko-KR" sz="1200" dirty="0" smtClean="0"/>
                        <a:t> -r -B</a:t>
                      </a:r>
                      <a:r>
                        <a:rPr lang="en-US" altLang="ko-KR" sz="1200" baseline="0" dirty="0" smtClean="0"/>
                        <a:t> -w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sar</a:t>
                      </a:r>
                      <a:r>
                        <a:rPr lang="en-US" altLang="ko-KR" sz="1200" baseline="0" dirty="0" smtClean="0"/>
                        <a:t> -s (swap)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/proc (</a:t>
                      </a:r>
                      <a:r>
                        <a:rPr lang="en-US" altLang="ko-KR" sz="1200" baseline="0" dirty="0" err="1" smtClean="0"/>
                        <a:t>meminfo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iotop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blktrace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sar</a:t>
                      </a:r>
                      <a:r>
                        <a:rPr lang="en-US" altLang="ko-KR" sz="1200" dirty="0" smtClean="0"/>
                        <a:t> -p -d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/proc (</a:t>
                      </a:r>
                      <a:r>
                        <a:rPr lang="en-US" altLang="ko-KR" sz="1200" dirty="0" err="1" smtClean="0"/>
                        <a:t>diskstats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tcpdump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netstat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sar</a:t>
                      </a:r>
                      <a:r>
                        <a:rPr lang="en-US" altLang="ko-KR" sz="1200" baseline="0" dirty="0" smtClean="0"/>
                        <a:t> -n DEV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/proc (net/dev)</a:t>
                      </a:r>
                      <a:endParaRPr lang="ko-KR" altLang="en-US" sz="1200" dirty="0"/>
                    </a:p>
                  </a:txBody>
                  <a:tcPr/>
                </a:tc>
              </a:tr>
              <a:tr h="906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Advanced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perf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dtrace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systemtap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perf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dtrace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systemtap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perf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dtrace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systemtap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perf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dtrace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systemtap</a:t>
                      </a:r>
                      <a:endParaRPr lang="ko-KR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76672"/>
            <a:ext cx="5697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E14D4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시스템 리소스 측정 방안</a:t>
            </a:r>
            <a:r>
              <a:rPr lang="en-US" altLang="ko-KR" sz="3200" b="1" dirty="0" smtClean="0">
                <a:solidFill>
                  <a:srgbClr val="E14D4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(Linux)</a:t>
            </a:r>
            <a:endParaRPr lang="ko-KR" altLang="en-US" sz="3200" b="1" dirty="0">
              <a:solidFill>
                <a:srgbClr val="E14D4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1196752"/>
            <a:ext cx="8640960" cy="0"/>
          </a:xfrm>
          <a:prstGeom prst="line">
            <a:avLst/>
          </a:prstGeom>
          <a:ln w="25400">
            <a:solidFill>
              <a:srgbClr val="11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404664"/>
            <a:ext cx="1794365" cy="68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692696"/>
            <a:ext cx="864096" cy="1440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Application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5" name="L 도형 4"/>
          <p:cNvSpPr/>
          <p:nvPr/>
        </p:nvSpPr>
        <p:spPr>
          <a:xfrm flipV="1">
            <a:off x="2195736" y="692696"/>
            <a:ext cx="6264696" cy="1440160"/>
          </a:xfrm>
          <a:prstGeom prst="corner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87824" y="1484784"/>
            <a:ext cx="5472608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System Libraries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4800" y="749627"/>
            <a:ext cx="485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Applications</a:t>
            </a:r>
          </a:p>
          <a:p>
            <a:pPr algn="ctr"/>
            <a:r>
              <a:rPr lang="en-US" altLang="ko-KR" b="1" dirty="0" smtClean="0"/>
              <a:t>(Webs, DBs, other all server types…)</a:t>
            </a:r>
            <a:endParaRPr lang="ko-KR" altLang="en-US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2204864"/>
            <a:ext cx="7344816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115616" y="2276872"/>
            <a:ext cx="864096" cy="31683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Kernel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b="1" dirty="0" smtClean="0"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5736" y="2276872"/>
            <a:ext cx="6264696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System Call Interface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5736" y="2924944"/>
            <a:ext cx="3384376" cy="576064"/>
          </a:xfrm>
          <a:prstGeom prst="rect">
            <a:avLst/>
          </a:prstGeom>
          <a:solidFill>
            <a:srgbClr val="A4FC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File System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52120" y="2924944"/>
            <a:ext cx="2808312" cy="1872208"/>
          </a:xfrm>
          <a:prstGeom prst="rect">
            <a:avLst/>
          </a:prstGeom>
          <a:solidFill>
            <a:srgbClr val="F2F4A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Process Management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b="1" dirty="0" smtClean="0">
                <a:solidFill>
                  <a:schemeClr val="tx1"/>
                </a:solidFill>
              </a:rPr>
              <a:t>(Memory Manager,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b="1" dirty="0" smtClean="0">
                <a:solidFill>
                  <a:schemeClr val="tx1"/>
                </a:solidFill>
              </a:rPr>
              <a:t>Task Manager,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b="1" dirty="0" smtClean="0">
                <a:solidFill>
                  <a:schemeClr val="tx1"/>
                </a:solidFill>
              </a:rPr>
              <a:t>Network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Manater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95736" y="3573016"/>
            <a:ext cx="1656184" cy="1224136"/>
          </a:xfrm>
          <a:prstGeom prst="rect">
            <a:avLst/>
          </a:prstGeom>
          <a:solidFill>
            <a:srgbClr val="A4FC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Device Driver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23928" y="3573016"/>
            <a:ext cx="1656184" cy="576064"/>
          </a:xfrm>
          <a:prstGeom prst="rect">
            <a:avLst/>
          </a:prstGeom>
          <a:solidFill>
            <a:srgbClr val="A4FC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Buffer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3928" y="4221088"/>
            <a:ext cx="1656184" cy="576064"/>
          </a:xfrm>
          <a:prstGeom prst="rect">
            <a:avLst/>
          </a:prstGeom>
          <a:solidFill>
            <a:srgbClr val="A4FC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Block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Device Driver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95736" y="4869160"/>
            <a:ext cx="6264696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Machine Interface (Interrupt)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15616" y="5517232"/>
            <a:ext cx="7344816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115616" y="5589240"/>
            <a:ext cx="864096" cy="9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Hardware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444208" y="5589240"/>
            <a:ext cx="2016224" cy="936104"/>
          </a:xfrm>
          <a:prstGeom prst="rect">
            <a:avLst/>
          </a:prstGeom>
          <a:solidFill>
            <a:srgbClr val="D0D0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Device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200" b="1" dirty="0" smtClean="0">
                <a:solidFill>
                  <a:schemeClr val="tx1"/>
                </a:solidFill>
              </a:rPr>
              <a:t>(Keyboard, Mouse, ETC)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0472" y="5589240"/>
            <a:ext cx="2016224" cy="936104"/>
          </a:xfrm>
          <a:prstGeom prst="rect">
            <a:avLst/>
          </a:prstGeom>
          <a:solidFill>
            <a:srgbClr val="D0D0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Memory(RAM)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95736" y="5589240"/>
            <a:ext cx="2016224" cy="936104"/>
          </a:xfrm>
          <a:prstGeom prst="rect">
            <a:avLst/>
          </a:prstGeom>
          <a:solidFill>
            <a:srgbClr val="D0D0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Processor(CPU)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536" y="1844824"/>
            <a:ext cx="553998" cy="32981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2400" b="1" u="sng" dirty="0" smtClean="0"/>
              <a:t>Linux Kernel Internals</a:t>
            </a:r>
            <a:endParaRPr lang="ko-KR" altLang="en-US" sz="2400" b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11560" y="1854116"/>
            <a:ext cx="5169146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38"/>
          <p:cNvGrpSpPr/>
          <p:nvPr/>
        </p:nvGrpSpPr>
        <p:grpSpPr>
          <a:xfrm>
            <a:off x="611560" y="773996"/>
            <a:ext cx="5146000" cy="3770490"/>
            <a:chOff x="611560" y="773996"/>
            <a:chExt cx="5146000" cy="3770490"/>
          </a:xfrm>
        </p:grpSpPr>
        <p:grpSp>
          <p:nvGrpSpPr>
            <p:cNvPr id="3" name="그룹 136"/>
            <p:cNvGrpSpPr/>
            <p:nvPr/>
          </p:nvGrpSpPr>
          <p:grpSpPr>
            <a:xfrm>
              <a:off x="611560" y="773996"/>
              <a:ext cx="5146000" cy="997034"/>
              <a:chOff x="611560" y="773996"/>
              <a:chExt cx="5146000" cy="997034"/>
            </a:xfrm>
          </p:grpSpPr>
          <p:sp>
            <p:nvSpPr>
              <p:cNvPr id="5" name="L 도형 4"/>
              <p:cNvSpPr/>
              <p:nvPr/>
            </p:nvSpPr>
            <p:spPr>
              <a:xfrm flipV="1">
                <a:off x="611560" y="773996"/>
                <a:ext cx="5146000" cy="997034"/>
              </a:xfrm>
              <a:prstGeom prst="corner">
                <a:avLst>
                  <a:gd name="adj1" fmla="val 50000"/>
                  <a:gd name="adj2" fmla="val 5797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59632" y="1333444"/>
                <a:ext cx="4495357" cy="4369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System Libraries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390625" y="830928"/>
                <a:ext cx="3988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/>
                  <a:t>Applications</a:t>
                </a:r>
              </a:p>
              <a:p>
                <a:pPr algn="ctr"/>
                <a:r>
                  <a:rPr lang="en-US" altLang="ko-KR" sz="1000" b="1" dirty="0" smtClean="0"/>
                  <a:t>(Webs, DBs, other all server types…)</a:t>
                </a:r>
                <a:endParaRPr lang="ko-KR" altLang="en-US" sz="1000" b="1" dirty="0"/>
              </a:p>
            </p:txBody>
          </p:sp>
        </p:grpSp>
        <p:grpSp>
          <p:nvGrpSpPr>
            <p:cNvPr id="4" name="그룹 137"/>
            <p:cNvGrpSpPr/>
            <p:nvPr/>
          </p:nvGrpSpPr>
          <p:grpSpPr>
            <a:xfrm>
              <a:off x="611560" y="1926124"/>
              <a:ext cx="5146000" cy="2618362"/>
              <a:chOff x="611560" y="1926124"/>
              <a:chExt cx="5146000" cy="261836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611560" y="1926124"/>
                <a:ext cx="5146000" cy="39881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System Call Interface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11560" y="4145672"/>
                <a:ext cx="5146000" cy="39881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Device Drivers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133"/>
              <p:cNvGrpSpPr/>
              <p:nvPr/>
            </p:nvGrpSpPr>
            <p:grpSpPr>
              <a:xfrm>
                <a:off x="611560" y="2391406"/>
                <a:ext cx="2088232" cy="1689565"/>
                <a:chOff x="611560" y="2391406"/>
                <a:chExt cx="2088232" cy="1689565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611561" y="2391406"/>
                  <a:ext cx="2088231" cy="398814"/>
                </a:xfrm>
                <a:prstGeom prst="rect">
                  <a:avLst/>
                </a:prstGeom>
                <a:solidFill>
                  <a:srgbClr val="A4FC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Virtual File System</a:t>
                  </a:r>
                  <a:endParaRPr lang="ko-KR" altLang="en-US" sz="14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813198" y="2832884"/>
                  <a:ext cx="886593" cy="857250"/>
                </a:xfrm>
                <a:prstGeom prst="rect">
                  <a:avLst/>
                </a:prstGeom>
                <a:solidFill>
                  <a:srgbClr val="A4FC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ZFS</a:t>
                  </a:r>
                  <a:endParaRPr lang="ko-KR" altLang="en-US" sz="14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611561" y="2835724"/>
                  <a:ext cx="1152128" cy="398814"/>
                </a:xfrm>
                <a:prstGeom prst="rect">
                  <a:avLst/>
                </a:prstGeom>
                <a:solidFill>
                  <a:srgbClr val="A4FC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>
                      <a:solidFill>
                        <a:schemeClr val="tx1"/>
                      </a:solidFill>
                    </a:rPr>
                    <a:t>ext3/ext4/</a:t>
                  </a:r>
                  <a:r>
                    <a:rPr lang="en-US" altLang="ko-KR" sz="1100" b="1" dirty="0" err="1" smtClean="0">
                      <a:solidFill>
                        <a:schemeClr val="tx1"/>
                      </a:solidFill>
                    </a:rPr>
                    <a:t>xfs</a:t>
                  </a:r>
                  <a:endParaRPr lang="ko-KR" altLang="en-US" sz="11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611561" y="3294276"/>
                  <a:ext cx="1152128" cy="398814"/>
                </a:xfrm>
                <a:prstGeom prst="rect">
                  <a:avLst/>
                </a:prstGeom>
                <a:solidFill>
                  <a:srgbClr val="A4FC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LVM</a:t>
                  </a:r>
                  <a:endParaRPr lang="ko-KR" altLang="en-US" sz="14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611560" y="3726324"/>
                  <a:ext cx="2088232" cy="354647"/>
                </a:xfrm>
                <a:prstGeom prst="rect">
                  <a:avLst/>
                </a:prstGeom>
                <a:solidFill>
                  <a:srgbClr val="A4FC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 smtClean="0">
                      <a:solidFill>
                        <a:schemeClr val="tx1"/>
                      </a:solidFill>
                    </a:rPr>
                    <a:t>Block Device Interface</a:t>
                  </a:r>
                  <a:endParaRPr lang="ko-KR" altLang="en-US" sz="12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34"/>
              <p:cNvGrpSpPr/>
              <p:nvPr/>
            </p:nvGrpSpPr>
            <p:grpSpPr>
              <a:xfrm>
                <a:off x="2771800" y="2391406"/>
                <a:ext cx="1368152" cy="1690394"/>
                <a:chOff x="2771800" y="2391406"/>
                <a:chExt cx="1368152" cy="1690394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2771800" y="2391406"/>
                  <a:ext cx="1368152" cy="398814"/>
                </a:xfrm>
                <a:prstGeom prst="rect">
                  <a:avLst/>
                </a:prstGeom>
                <a:solidFill>
                  <a:srgbClr val="B5E7E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>
                      <a:solidFill>
                        <a:schemeClr val="tx1"/>
                      </a:solidFill>
                    </a:rPr>
                    <a:t>Sockets</a:t>
                  </a:r>
                  <a:endParaRPr lang="ko-KR" altLang="en-US" sz="11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771800" y="2823454"/>
                  <a:ext cx="1368152" cy="398814"/>
                </a:xfrm>
                <a:prstGeom prst="rect">
                  <a:avLst/>
                </a:prstGeom>
                <a:solidFill>
                  <a:srgbClr val="B5E7E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>
                      <a:solidFill>
                        <a:schemeClr val="tx1"/>
                      </a:solidFill>
                    </a:rPr>
                    <a:t>TCP/UDP</a:t>
                  </a:r>
                  <a:endParaRPr lang="ko-KR" altLang="en-US" sz="11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771800" y="3274552"/>
                  <a:ext cx="1368152" cy="379764"/>
                </a:xfrm>
                <a:prstGeom prst="rect">
                  <a:avLst/>
                </a:prstGeom>
                <a:solidFill>
                  <a:srgbClr val="B5E7E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>
                      <a:solidFill>
                        <a:schemeClr val="tx1"/>
                      </a:solidFill>
                    </a:rPr>
                    <a:t>IP</a:t>
                  </a:r>
                  <a:endParaRPr lang="ko-KR" altLang="en-US" sz="11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2771800" y="3687550"/>
                  <a:ext cx="1368152" cy="394250"/>
                </a:xfrm>
                <a:prstGeom prst="rect">
                  <a:avLst/>
                </a:prstGeom>
                <a:solidFill>
                  <a:srgbClr val="B5E7E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>
                      <a:solidFill>
                        <a:schemeClr val="tx1"/>
                      </a:solidFill>
                    </a:rPr>
                    <a:t>Ethernet</a:t>
                  </a:r>
                  <a:endParaRPr lang="ko-KR" altLang="en-US" sz="11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35"/>
              <p:cNvGrpSpPr/>
              <p:nvPr/>
            </p:nvGrpSpPr>
            <p:grpSpPr>
              <a:xfrm>
                <a:off x="4211960" y="2386350"/>
                <a:ext cx="1538238" cy="1695450"/>
                <a:chOff x="4211960" y="2386350"/>
                <a:chExt cx="1538238" cy="169545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4211960" y="2386350"/>
                  <a:ext cx="1538238" cy="838200"/>
                </a:xfrm>
                <a:prstGeom prst="rect">
                  <a:avLst/>
                </a:prstGeom>
                <a:solidFill>
                  <a:srgbClr val="F2F4A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Scheduler</a:t>
                  </a:r>
                  <a:endParaRPr lang="ko-KR" altLang="en-US" sz="14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4211960" y="3275350"/>
                  <a:ext cx="1538238" cy="806450"/>
                </a:xfrm>
                <a:prstGeom prst="rect">
                  <a:avLst/>
                </a:prstGeom>
                <a:solidFill>
                  <a:srgbClr val="F2F4A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Virtual</a:t>
                  </a:r>
                  <a:br>
                    <a:rPr lang="en-US" altLang="ko-KR" sz="1400" b="1" dirty="0" smtClean="0">
                      <a:solidFill>
                        <a:schemeClr val="tx1"/>
                      </a:solidFill>
                    </a:rPr>
                  </a:br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Memory</a:t>
                  </a:r>
                  <a:endParaRPr lang="ko-KR" altLang="en-US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" name="그룹 125"/>
          <p:cNvGrpSpPr/>
          <p:nvPr/>
        </p:nvGrpSpPr>
        <p:grpSpPr>
          <a:xfrm>
            <a:off x="3923928" y="260648"/>
            <a:ext cx="2160240" cy="3240360"/>
            <a:chOff x="2756370" y="188640"/>
            <a:chExt cx="2160240" cy="3240360"/>
          </a:xfrm>
        </p:grpSpPr>
        <p:sp>
          <p:nvSpPr>
            <p:cNvPr id="36" name="TextBox 35"/>
            <p:cNvSpPr txBox="1"/>
            <p:nvPr/>
          </p:nvSpPr>
          <p:spPr>
            <a:xfrm>
              <a:off x="3967311" y="188640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netstat</a:t>
              </a:r>
              <a:endParaRPr lang="ko-KR" altLang="en-US" b="1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H="1">
              <a:off x="2756370" y="557972"/>
              <a:ext cx="1512168" cy="1934924"/>
            </a:xfrm>
            <a:prstGeom prst="straightConnector1">
              <a:avLst/>
            </a:prstGeom>
            <a:ln w="25400">
              <a:solidFill>
                <a:srgbClr val="FF0000">
                  <a:alpha val="8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2756370" y="557972"/>
              <a:ext cx="1664568" cy="2438980"/>
            </a:xfrm>
            <a:prstGeom prst="straightConnector1">
              <a:avLst/>
            </a:prstGeom>
            <a:ln w="25400">
              <a:solidFill>
                <a:srgbClr val="FF0000">
                  <a:alpha val="8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H="1">
              <a:off x="2756370" y="557972"/>
              <a:ext cx="1816968" cy="2871028"/>
            </a:xfrm>
            <a:prstGeom prst="straightConnector1">
              <a:avLst/>
            </a:prstGeom>
            <a:ln w="25400">
              <a:solidFill>
                <a:srgbClr val="FF0000">
                  <a:alpha val="8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모서리가 둥근 직사각형 46"/>
          <p:cNvSpPr/>
          <p:nvPr/>
        </p:nvSpPr>
        <p:spPr>
          <a:xfrm>
            <a:off x="7322108" y="2480196"/>
            <a:ext cx="1224136" cy="648072"/>
          </a:xfrm>
          <a:prstGeom prst="roundRect">
            <a:avLst/>
          </a:prstGeom>
          <a:solidFill>
            <a:srgbClr val="EDAF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CPU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380312" y="3789040"/>
            <a:ext cx="1224136" cy="648072"/>
          </a:xfrm>
          <a:prstGeom prst="roundRect">
            <a:avLst/>
          </a:prstGeom>
          <a:solidFill>
            <a:srgbClr val="EDAFE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RAM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>
            <a:stCxn id="12" idx="3"/>
            <a:endCxn id="47" idx="1"/>
          </p:cNvCxnSpPr>
          <p:nvPr/>
        </p:nvCxnSpPr>
        <p:spPr>
          <a:xfrm flipV="1">
            <a:off x="5750198" y="2804232"/>
            <a:ext cx="1571910" cy="1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7" idx="2"/>
            <a:endCxn id="48" idx="0"/>
          </p:cNvCxnSpPr>
          <p:nvPr/>
        </p:nvCxnSpPr>
        <p:spPr>
          <a:xfrm>
            <a:off x="7934176" y="3128268"/>
            <a:ext cx="58204" cy="6607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27"/>
          <p:cNvGrpSpPr/>
          <p:nvPr/>
        </p:nvGrpSpPr>
        <p:grpSpPr>
          <a:xfrm>
            <a:off x="7221499" y="1004535"/>
            <a:ext cx="950901" cy="1416353"/>
            <a:chOff x="7221499" y="1004535"/>
            <a:chExt cx="950901" cy="1416353"/>
          </a:xfrm>
        </p:grpSpPr>
        <p:sp>
          <p:nvSpPr>
            <p:cNvPr id="57" name="TextBox 56"/>
            <p:cNvSpPr txBox="1"/>
            <p:nvPr/>
          </p:nvSpPr>
          <p:spPr>
            <a:xfrm>
              <a:off x="7221499" y="1004535"/>
              <a:ext cx="95090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 smtClean="0"/>
                <a:t>top</a:t>
              </a:r>
            </a:p>
            <a:p>
              <a:pPr algn="r"/>
              <a:r>
                <a:rPr lang="en-US" altLang="ko-KR" b="1" dirty="0" err="1" smtClean="0"/>
                <a:t>pidstat</a:t>
              </a:r>
              <a:endParaRPr lang="en-US" altLang="ko-KR" b="1" dirty="0" smtClean="0"/>
            </a:p>
            <a:p>
              <a:pPr algn="r"/>
              <a:r>
                <a:rPr lang="en-US" altLang="ko-KR" b="1" dirty="0" err="1" smtClean="0"/>
                <a:t>mpstat</a:t>
              </a:r>
              <a:endParaRPr lang="en-US" altLang="ko-KR" b="1" dirty="0" smtClean="0"/>
            </a:p>
            <a:p>
              <a:pPr algn="r"/>
              <a:r>
                <a:rPr lang="en-US" altLang="ko-KR" b="1" dirty="0" err="1" smtClean="0"/>
                <a:t>dstat</a:t>
              </a:r>
              <a:endParaRPr lang="ko-KR" altLang="en-US" b="1" dirty="0"/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8172400" y="1052736"/>
              <a:ext cx="0" cy="1368152"/>
            </a:xfrm>
            <a:prstGeom prst="straightConnector1">
              <a:avLst/>
            </a:prstGeom>
            <a:ln w="25400">
              <a:solidFill>
                <a:srgbClr val="FF0000">
                  <a:alpha val="8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126"/>
          <p:cNvGrpSpPr/>
          <p:nvPr/>
        </p:nvGrpSpPr>
        <p:grpSpPr>
          <a:xfrm>
            <a:off x="5508105" y="2132856"/>
            <a:ext cx="1584175" cy="1296144"/>
            <a:chOff x="5508105" y="2132856"/>
            <a:chExt cx="1584175" cy="1296144"/>
          </a:xfrm>
        </p:grpSpPr>
        <p:sp>
          <p:nvSpPr>
            <p:cNvPr id="63" name="TextBox 62"/>
            <p:cNvSpPr txBox="1"/>
            <p:nvPr/>
          </p:nvSpPr>
          <p:spPr>
            <a:xfrm>
              <a:off x="6162217" y="2915652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vmstat</a:t>
              </a:r>
              <a:endParaRPr lang="ko-KR" altLang="en-US" b="1" dirty="0"/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 flipH="1" flipV="1">
              <a:off x="5508105" y="2132856"/>
              <a:ext cx="648071" cy="792088"/>
            </a:xfrm>
            <a:prstGeom prst="straightConnector1">
              <a:avLst/>
            </a:prstGeom>
            <a:ln w="25400">
              <a:solidFill>
                <a:srgbClr val="FF0000">
                  <a:alpha val="8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3" idx="1"/>
            </p:cNvCxnSpPr>
            <p:nvPr/>
          </p:nvCxnSpPr>
          <p:spPr>
            <a:xfrm flipH="1" flipV="1">
              <a:off x="5580113" y="2915652"/>
              <a:ext cx="582104" cy="184666"/>
            </a:xfrm>
            <a:prstGeom prst="straightConnector1">
              <a:avLst/>
            </a:prstGeom>
            <a:ln w="25400">
              <a:solidFill>
                <a:srgbClr val="FF0000">
                  <a:alpha val="8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H="1">
              <a:off x="5580112" y="3212976"/>
              <a:ext cx="576064" cy="216024"/>
            </a:xfrm>
            <a:prstGeom prst="straightConnector1">
              <a:avLst/>
            </a:prstGeom>
            <a:ln w="25400">
              <a:solidFill>
                <a:srgbClr val="FF0000">
                  <a:alpha val="8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132"/>
          <p:cNvGrpSpPr/>
          <p:nvPr/>
        </p:nvGrpSpPr>
        <p:grpSpPr>
          <a:xfrm>
            <a:off x="5580112" y="3573016"/>
            <a:ext cx="1656184" cy="1200329"/>
            <a:chOff x="5580112" y="3573016"/>
            <a:chExt cx="1656184" cy="1200329"/>
          </a:xfrm>
        </p:grpSpPr>
        <p:sp>
          <p:nvSpPr>
            <p:cNvPr id="72" name="TextBox 71"/>
            <p:cNvSpPr txBox="1"/>
            <p:nvPr/>
          </p:nvSpPr>
          <p:spPr>
            <a:xfrm>
              <a:off x="6156176" y="3573016"/>
              <a:ext cx="99956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slabtop</a:t>
              </a:r>
              <a:endParaRPr lang="en-US" altLang="ko-KR" b="1" dirty="0" smtClean="0"/>
            </a:p>
            <a:p>
              <a:r>
                <a:rPr lang="en-US" altLang="ko-KR" b="1" dirty="0" err="1" smtClean="0"/>
                <a:t>dstat</a:t>
              </a:r>
              <a:endParaRPr lang="en-US" altLang="ko-KR" b="1" dirty="0" smtClean="0"/>
            </a:p>
            <a:p>
              <a:r>
                <a:rPr lang="en-US" altLang="ko-KR" b="1" dirty="0" smtClean="0"/>
                <a:t>free</a:t>
              </a:r>
            </a:p>
            <a:p>
              <a:r>
                <a:rPr lang="en-US" altLang="ko-KR" b="1" dirty="0" smtClean="0"/>
                <a:t>top</a:t>
              </a:r>
              <a:endParaRPr lang="ko-KR" altLang="en-US" b="1" dirty="0"/>
            </a:p>
          </p:txBody>
        </p:sp>
        <p:cxnSp>
          <p:nvCxnSpPr>
            <p:cNvPr id="73" name="직선 화살표 연결선 72"/>
            <p:cNvCxnSpPr>
              <a:stCxn id="72" idx="1"/>
            </p:cNvCxnSpPr>
            <p:nvPr/>
          </p:nvCxnSpPr>
          <p:spPr>
            <a:xfrm flipH="1" flipV="1">
              <a:off x="5580112" y="3861048"/>
              <a:ext cx="576064" cy="312133"/>
            </a:xfrm>
            <a:prstGeom prst="straightConnector1">
              <a:avLst/>
            </a:prstGeom>
            <a:ln w="25400">
              <a:solidFill>
                <a:srgbClr val="FF0000">
                  <a:alpha val="8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6732240" y="4293096"/>
              <a:ext cx="504056" cy="47906"/>
            </a:xfrm>
            <a:prstGeom prst="straightConnector1">
              <a:avLst/>
            </a:prstGeom>
            <a:ln w="25400">
              <a:solidFill>
                <a:srgbClr val="FF0000">
                  <a:alpha val="8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129"/>
          <p:cNvGrpSpPr/>
          <p:nvPr/>
        </p:nvGrpSpPr>
        <p:grpSpPr>
          <a:xfrm>
            <a:off x="2195736" y="4546600"/>
            <a:ext cx="4248472" cy="2050752"/>
            <a:chOff x="2195736" y="4546600"/>
            <a:chExt cx="4248472" cy="2050752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3635896" y="4725144"/>
              <a:ext cx="1368152" cy="43204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I/O Bridge</a:t>
              </a:r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195736" y="5517232"/>
              <a:ext cx="1368152" cy="43204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I/O Controller</a:t>
              </a:r>
              <a:endParaRPr lang="ko-KR" alt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5076056" y="5517232"/>
              <a:ext cx="1368152" cy="43204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NIC</a:t>
              </a:r>
              <a:endParaRPr lang="ko-KR" alt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2195736" y="6165304"/>
              <a:ext cx="1368152" cy="43204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DISK</a:t>
              </a:r>
              <a:endParaRPr lang="ko-KR" alt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5076056" y="6165304"/>
              <a:ext cx="1368152" cy="43204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Port</a:t>
              </a:r>
              <a:endParaRPr lang="ko-KR" altLang="en-US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2771800" y="5301208"/>
              <a:ext cx="316835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79" idx="2"/>
            </p:cNvCxnSpPr>
            <p:nvPr/>
          </p:nvCxnSpPr>
          <p:spPr>
            <a:xfrm>
              <a:off x="4319972" y="5157192"/>
              <a:ext cx="36004" cy="1440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79" idx="0"/>
            </p:cNvCxnSpPr>
            <p:nvPr/>
          </p:nvCxnSpPr>
          <p:spPr>
            <a:xfrm flipH="1" flipV="1">
              <a:off x="4286250" y="4546600"/>
              <a:ext cx="33722" cy="1785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endCxn id="80" idx="0"/>
            </p:cNvCxnSpPr>
            <p:nvPr/>
          </p:nvCxnSpPr>
          <p:spPr>
            <a:xfrm flipH="1">
              <a:off x="2879812" y="5301208"/>
              <a:ext cx="36004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80" idx="2"/>
              <a:endCxn id="82" idx="0"/>
            </p:cNvCxnSpPr>
            <p:nvPr/>
          </p:nvCxnSpPr>
          <p:spPr>
            <a:xfrm>
              <a:off x="2879812" y="5949280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81" idx="2"/>
              <a:endCxn id="83" idx="0"/>
            </p:cNvCxnSpPr>
            <p:nvPr/>
          </p:nvCxnSpPr>
          <p:spPr>
            <a:xfrm>
              <a:off x="5760132" y="5949280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endCxn id="81" idx="0"/>
            </p:cNvCxnSpPr>
            <p:nvPr/>
          </p:nvCxnSpPr>
          <p:spPr>
            <a:xfrm>
              <a:off x="5724128" y="5301208"/>
              <a:ext cx="36004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128"/>
          <p:cNvGrpSpPr/>
          <p:nvPr/>
        </p:nvGrpSpPr>
        <p:grpSpPr>
          <a:xfrm>
            <a:off x="467544" y="3933056"/>
            <a:ext cx="2304256" cy="2448272"/>
            <a:chOff x="467544" y="3933056"/>
            <a:chExt cx="2304256" cy="2448272"/>
          </a:xfrm>
        </p:grpSpPr>
        <p:sp>
          <p:nvSpPr>
            <p:cNvPr id="46" name="TextBox 45"/>
            <p:cNvSpPr txBox="1"/>
            <p:nvPr/>
          </p:nvSpPr>
          <p:spPr>
            <a:xfrm>
              <a:off x="467544" y="5013176"/>
              <a:ext cx="10633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 smtClean="0"/>
                <a:t>iostat</a:t>
              </a:r>
              <a:endParaRPr lang="en-US" altLang="ko-KR" b="1" dirty="0" smtClean="0"/>
            </a:p>
            <a:p>
              <a:pPr algn="ctr"/>
              <a:r>
                <a:rPr lang="en-US" altLang="ko-KR" b="1" dirty="0" err="1" smtClean="0"/>
                <a:t>iotop</a:t>
              </a:r>
              <a:endParaRPr lang="en-US" altLang="ko-KR" b="1" dirty="0" smtClean="0"/>
            </a:p>
            <a:p>
              <a:pPr algn="ctr"/>
              <a:r>
                <a:rPr lang="en-US" altLang="ko-KR" b="1" dirty="0" err="1" smtClean="0"/>
                <a:t>blktrace</a:t>
              </a:r>
              <a:endParaRPr lang="en-US" altLang="ko-KR" b="1" dirty="0" smtClean="0"/>
            </a:p>
            <a:p>
              <a:pPr algn="ctr"/>
              <a:r>
                <a:rPr lang="en-US" altLang="ko-KR" b="1" dirty="0" err="1" smtClean="0"/>
                <a:t>dtrace</a:t>
              </a:r>
              <a:endParaRPr lang="en-US" altLang="ko-KR" b="1" dirty="0" smtClean="0"/>
            </a:p>
          </p:txBody>
        </p:sp>
        <p:cxnSp>
          <p:nvCxnSpPr>
            <p:cNvPr id="111" name="직선 화살표 연결선 110"/>
            <p:cNvCxnSpPr>
              <a:stCxn id="46" idx="0"/>
            </p:cNvCxnSpPr>
            <p:nvPr/>
          </p:nvCxnSpPr>
          <p:spPr>
            <a:xfrm flipV="1">
              <a:off x="999228" y="3933056"/>
              <a:ext cx="692452" cy="1080120"/>
            </a:xfrm>
            <a:prstGeom prst="straightConnector1">
              <a:avLst/>
            </a:prstGeom>
            <a:ln w="25400">
              <a:solidFill>
                <a:srgbClr val="FF0000">
                  <a:alpha val="8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1475656" y="5301208"/>
              <a:ext cx="1296144" cy="0"/>
            </a:xfrm>
            <a:prstGeom prst="straightConnector1">
              <a:avLst/>
            </a:prstGeom>
            <a:ln w="25400">
              <a:solidFill>
                <a:srgbClr val="FF0000">
                  <a:alpha val="8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>
              <a:off x="1475656" y="6093296"/>
              <a:ext cx="648072" cy="288032"/>
            </a:xfrm>
            <a:prstGeom prst="straightConnector1">
              <a:avLst/>
            </a:prstGeom>
            <a:ln w="25400">
              <a:solidFill>
                <a:srgbClr val="FF0000">
                  <a:alpha val="8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130"/>
          <p:cNvGrpSpPr/>
          <p:nvPr/>
        </p:nvGrpSpPr>
        <p:grpSpPr>
          <a:xfrm>
            <a:off x="3563888" y="5661248"/>
            <a:ext cx="1512168" cy="720080"/>
            <a:chOff x="3563888" y="5661248"/>
            <a:chExt cx="1512168" cy="720080"/>
          </a:xfrm>
        </p:grpSpPr>
        <p:sp>
          <p:nvSpPr>
            <p:cNvPr id="117" name="TextBox 116"/>
            <p:cNvSpPr txBox="1"/>
            <p:nvPr/>
          </p:nvSpPr>
          <p:spPr>
            <a:xfrm>
              <a:off x="3923928" y="5661248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dstat</a:t>
              </a:r>
              <a:endParaRPr lang="ko-KR" altLang="en-US" b="1" dirty="0"/>
            </a:p>
          </p:txBody>
        </p:sp>
        <p:cxnSp>
          <p:nvCxnSpPr>
            <p:cNvPr id="118" name="직선 화살표 연결선 117"/>
            <p:cNvCxnSpPr/>
            <p:nvPr/>
          </p:nvCxnSpPr>
          <p:spPr>
            <a:xfrm>
              <a:off x="4427984" y="6093296"/>
              <a:ext cx="648072" cy="288032"/>
            </a:xfrm>
            <a:prstGeom prst="straightConnector1">
              <a:avLst/>
            </a:prstGeom>
            <a:ln w="25400">
              <a:solidFill>
                <a:srgbClr val="FF0000">
                  <a:alpha val="8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>
              <a:endCxn id="82" idx="3"/>
            </p:cNvCxnSpPr>
            <p:nvPr/>
          </p:nvCxnSpPr>
          <p:spPr>
            <a:xfrm flipH="1">
              <a:off x="3563888" y="6093296"/>
              <a:ext cx="576065" cy="288032"/>
            </a:xfrm>
            <a:prstGeom prst="straightConnector1">
              <a:avLst/>
            </a:prstGeom>
            <a:ln w="25400">
              <a:solidFill>
                <a:srgbClr val="FF0000">
                  <a:alpha val="8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131"/>
          <p:cNvGrpSpPr/>
          <p:nvPr/>
        </p:nvGrpSpPr>
        <p:grpSpPr>
          <a:xfrm>
            <a:off x="6012160" y="4797152"/>
            <a:ext cx="2395098" cy="923330"/>
            <a:chOff x="6012160" y="4797152"/>
            <a:chExt cx="2395098" cy="923330"/>
          </a:xfrm>
        </p:grpSpPr>
        <p:sp>
          <p:nvSpPr>
            <p:cNvPr id="123" name="TextBox 122"/>
            <p:cNvSpPr txBox="1"/>
            <p:nvPr/>
          </p:nvSpPr>
          <p:spPr>
            <a:xfrm>
              <a:off x="7236296" y="4797152"/>
              <a:ext cx="11709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 smtClean="0"/>
                <a:t>tcpdump</a:t>
              </a:r>
              <a:endParaRPr lang="en-US" altLang="ko-KR" b="1" dirty="0" smtClean="0"/>
            </a:p>
            <a:p>
              <a:pPr algn="ctr"/>
              <a:r>
                <a:rPr lang="en-US" altLang="ko-KR" b="1" dirty="0" err="1" smtClean="0"/>
                <a:t>ip</a:t>
              </a:r>
              <a:endParaRPr lang="en-US" altLang="ko-KR" b="1" dirty="0" smtClean="0"/>
            </a:p>
            <a:p>
              <a:pPr algn="ctr"/>
              <a:r>
                <a:rPr lang="en-US" altLang="ko-KR" b="1" dirty="0" err="1" smtClean="0"/>
                <a:t>dtrace</a:t>
              </a:r>
              <a:endParaRPr lang="ko-KR" altLang="en-US" b="1" dirty="0"/>
            </a:p>
          </p:txBody>
        </p:sp>
        <p:cxnSp>
          <p:nvCxnSpPr>
            <p:cNvPr id="124" name="직선 화살표 연결선 123"/>
            <p:cNvCxnSpPr/>
            <p:nvPr/>
          </p:nvCxnSpPr>
          <p:spPr>
            <a:xfrm flipH="1">
              <a:off x="6012160" y="5301208"/>
              <a:ext cx="1440160" cy="0"/>
            </a:xfrm>
            <a:prstGeom prst="straightConnector1">
              <a:avLst/>
            </a:prstGeom>
            <a:ln w="25400">
              <a:solidFill>
                <a:srgbClr val="FF0000">
                  <a:alpha val="8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1115616" y="231031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smtClean="0"/>
              <a:t>Operating System</a:t>
            </a:r>
            <a:endParaRPr lang="ko-KR" altLang="en-US" sz="2400" b="1" u="sng" dirty="0"/>
          </a:p>
        </p:txBody>
      </p:sp>
      <p:sp>
        <p:nvSpPr>
          <p:cNvPr id="147" name="TextBox 146"/>
          <p:cNvSpPr txBox="1"/>
          <p:nvPr/>
        </p:nvSpPr>
        <p:spPr>
          <a:xfrm>
            <a:off x="7092280" y="5877272"/>
            <a:ext cx="1603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smtClean="0"/>
              <a:t>Hardware</a:t>
            </a:r>
            <a:endParaRPr lang="ko-KR" altLang="en-US" sz="2400" b="1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6596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E14D4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시스템 리소스 측정 방안 </a:t>
            </a:r>
            <a:r>
              <a:rPr lang="en-US" altLang="ko-KR" sz="3200" b="1" dirty="0" smtClean="0">
                <a:solidFill>
                  <a:srgbClr val="E14D4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(Windows)</a:t>
            </a:r>
            <a:endParaRPr lang="ko-KR" altLang="en-US" sz="3200" b="1" dirty="0">
              <a:solidFill>
                <a:srgbClr val="E14D4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196752"/>
            <a:ext cx="8640960" cy="0"/>
          </a:xfrm>
          <a:prstGeom prst="line">
            <a:avLst/>
          </a:prstGeom>
          <a:ln w="25400">
            <a:solidFill>
              <a:srgbClr val="11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404664"/>
            <a:ext cx="1794365" cy="68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67544" y="1916832"/>
          <a:ext cx="8208912" cy="3919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177"/>
                <a:gridCol w="1672186"/>
                <a:gridCol w="1672186"/>
                <a:gridCol w="1596177"/>
                <a:gridCol w="1672186"/>
              </a:tblGrid>
              <a:tr h="7920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CPU / Process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Memory / Swap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Disk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22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Basic</a:t>
                      </a:r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Task</a:t>
                      </a:r>
                      <a:r>
                        <a:rPr lang="en-US" altLang="ko-KR" sz="1200" baseline="0" dirty="0" smtClean="0"/>
                        <a:t> Manager /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Resource Monitor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  <a:tr h="999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Intermediate</a:t>
                      </a:r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Process Explorer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/>
                </a:tc>
              </a:tr>
              <a:tr h="906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Advanced</a:t>
                      </a:r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Performon</a:t>
                      </a:r>
                      <a:r>
                        <a:rPr lang="en-US" altLang="ko-KR" sz="1200" baseline="0" dirty="0" smtClean="0"/>
                        <a:t> /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Process Explorer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40000"/>
            <a:lumOff val="6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922</Words>
  <Application>Microsoft Office PowerPoint</Application>
  <PresentationFormat>화면 슬라이드 쇼(4:3)</PresentationFormat>
  <Paragraphs>257</Paragraphs>
  <Slides>11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System Performance Analysis Scenario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이장재</dc:creator>
  <cp:lastModifiedBy>이장재</cp:lastModifiedBy>
  <cp:revision>187</cp:revision>
  <dcterms:created xsi:type="dcterms:W3CDTF">2014-01-19T10:03:49Z</dcterms:created>
  <dcterms:modified xsi:type="dcterms:W3CDTF">2014-02-13T23:57:49Z</dcterms:modified>
</cp:coreProperties>
</file>