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8404800" cy="38404800"/>
  <p:notesSz cx="7004050" cy="9290050"/>
  <p:defaultTextStyle>
    <a:defPPr>
      <a:defRPr lang="en-US"/>
    </a:defPPr>
    <a:lvl1pPr marL="0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920009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840017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760027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680036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600044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520053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440063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360072" algn="l" defTabSz="3840017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A93033-43A3-4F93-94A1-CFD58B0102C1}">
          <p14:sldIdLst/>
        </p14:section>
        <p14:section name="Untitled Section" id="{105AB8F4-5954-47F5-9AFB-A364F11DF130}">
          <p14:sldIdLst/>
        </p14:section>
        <p14:section name="Untitled Section" id="{F79C0C56-8FEC-48A5-AD21-BC4B9C4BFD7D}">
          <p14:sldIdLst/>
        </p14:section>
        <p14:section name="Untitled Section" id="{58E4E83B-1BD2-4A04-AFBE-C649A85500D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FB0F0-FB18-CB4F-A335-B27A5CF8F002}" v="1" dt="2025-05-02T08:13:53.127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18" d="100"/>
          <a:sy n="18" d="100"/>
        </p:scale>
        <p:origin x="2107" y="24"/>
      </p:cViewPr>
      <p:guideLst>
        <p:guide orient="horz" pos="12096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7673280" y="0"/>
            <a:ext cx="731520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31520" cy="384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8404800" cy="480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33604200"/>
            <a:ext cx="38404800" cy="4800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2001500" y="0"/>
            <a:ext cx="11201400" cy="384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0001" tIns="200001" rIns="200001" bIns="20000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4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42” high by 42”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5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5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4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57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57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5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100"/>
              </a:spcAft>
            </a:pPr>
            <a:r>
              <a:rPr lang="en-US" sz="5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100"/>
              </a:spcAft>
            </a:pPr>
            <a:br>
              <a:rPr lang="en-US" sz="4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9204900" y="0"/>
            <a:ext cx="11201400" cy="384048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8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4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4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57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57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8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57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100"/>
                </a:spcAft>
              </a:pP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57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5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0" y="381000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537972"/>
            <a:ext cx="34564320" cy="6400800"/>
          </a:xfrm>
          <a:prstGeom prst="rect">
            <a:avLst/>
          </a:prstGeom>
        </p:spPr>
        <p:txBody>
          <a:bodyPr vert="horz" lIns="384002" tIns="192001" rIns="384002" bIns="19200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8961123"/>
            <a:ext cx="34564320" cy="25345393"/>
          </a:xfrm>
          <a:prstGeom prst="rect">
            <a:avLst/>
          </a:prstGeom>
        </p:spPr>
        <p:txBody>
          <a:bodyPr vert="horz" lIns="384002" tIns="192001" rIns="384002" bIns="19200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5595563"/>
            <a:ext cx="8961120" cy="2044700"/>
          </a:xfrm>
          <a:prstGeom prst="rect">
            <a:avLst/>
          </a:prstGeom>
        </p:spPr>
        <p:txBody>
          <a:bodyPr vert="horz" lIns="384002" tIns="192001" rIns="384002" bIns="192001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5595563"/>
            <a:ext cx="12161520" cy="2044700"/>
          </a:xfrm>
          <a:prstGeom prst="rect">
            <a:avLst/>
          </a:prstGeom>
        </p:spPr>
        <p:txBody>
          <a:bodyPr vert="horz" lIns="384002" tIns="192001" rIns="384002" bIns="192001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5595563"/>
            <a:ext cx="8961120" cy="2044700"/>
          </a:xfrm>
          <a:prstGeom prst="rect">
            <a:avLst/>
          </a:prstGeom>
        </p:spPr>
        <p:txBody>
          <a:bodyPr vert="horz" lIns="384002" tIns="192001" rIns="384002" bIns="192001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840017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002" indent="-400002" algn="l" defTabSz="3840017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800004" indent="-400002" algn="l" defTabSz="3840017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006" indent="-400002" algn="l" defTabSz="3840017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7" indent="-400002" algn="l" defTabSz="3840017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010" indent="-400002" algn="l" defTabSz="3840017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49" indent="-960005" algn="l" defTabSz="3840017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58" indent="-960005" algn="l" defTabSz="3840017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67" indent="-960005" algn="l" defTabSz="3840017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75" indent="-960005" algn="l" defTabSz="3840017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009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017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27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036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044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53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63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72" algn="l" defTabSz="3840017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hyperlink" Target="https://doi.org/10.1002/sim.378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400800" y="-46118"/>
            <a:ext cx="25603200" cy="327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0001" tIns="400002" rIns="160001" bIns="40000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Conditional Logistic Quantile Imputation for Continuous and Bounded Variables with Moderate to Heavy Skew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400800" y="2800350"/>
            <a:ext cx="256032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0001" tIns="160001" rIns="160001" bIns="160001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Daniel Jang</a:t>
            </a:r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; Robert Theismeier</a:t>
            </a:r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; Nicola Orsini</a:t>
            </a:r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</a:p>
          <a:p>
            <a:pPr algn="ctr" eaLnBrk="1" hangingPunct="1"/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1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Amherst College, </a:t>
            </a:r>
            <a:r>
              <a:rPr lang="en-US" sz="48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2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Karolinska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Institutet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: Dept. Global Public Health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200" y="35082480"/>
            <a:ext cx="10392034" cy="2560320"/>
          </a:xfrm>
          <a:prstGeom prst="rect">
            <a:avLst/>
          </a:prstGeom>
          <a:noFill/>
        </p:spPr>
        <p:txBody>
          <a:bodyPr wrap="square" lIns="80000" tIns="80000" rIns="80000" bIns="80000" numCol="1" spcCol="400002" rtlCol="0">
            <a:noAutofit/>
          </a:bodyPr>
          <a:lstStyle/>
          <a:p>
            <a:pPr marL="400002" indent="-400002">
              <a:buFont typeface="+mj-lt"/>
              <a:buAutoNum type="arabicPeriod"/>
            </a:pPr>
            <a:r>
              <a:rPr lang="en-US" sz="2000" dirty="0"/>
              <a:t> Rubin, D. B. (1987). </a:t>
            </a:r>
            <a:r>
              <a:rPr lang="en-US" sz="2000" i="1" dirty="0"/>
              <a:t>Multiple imputation for nonresponse in surveys</a:t>
            </a:r>
            <a:r>
              <a:rPr lang="en-US" sz="2000" dirty="0"/>
              <a:t>. John Wiley &amp; Sons.</a:t>
            </a:r>
          </a:p>
          <a:p>
            <a:pPr marL="400002" indent="-400002">
              <a:buFont typeface="+mj-lt"/>
              <a:buAutoNum type="arabicPeriod"/>
            </a:pPr>
            <a:r>
              <a:rPr lang="en-US" sz="2000" dirty="0"/>
              <a:t> Kleinke, K. (2017). Multiple imputation under violated distributional assumptions: A systematic evaluation of the assumed robustness of predictive mean matching. </a:t>
            </a:r>
            <a:r>
              <a:rPr lang="en-US" sz="2000" i="1" dirty="0"/>
              <a:t>Journal of Educational and Behavioral Statistics</a:t>
            </a:r>
            <a:r>
              <a:rPr lang="en-US" sz="2000" dirty="0"/>
              <a:t>, 42(4), 371–404. https://doi.org/10.3102/1076998616687084</a:t>
            </a:r>
          </a:p>
          <a:p>
            <a:pPr marL="400002" indent="-400002">
              <a:buFont typeface="+mj-lt"/>
              <a:buAutoNum type="arabicPeriod"/>
            </a:pPr>
            <a:r>
              <a:rPr lang="en-US" sz="2000" dirty="0" err="1"/>
              <a:t>Thiesmeier</a:t>
            </a:r>
            <a:r>
              <a:rPr lang="en-US" sz="2000" dirty="0"/>
              <a:t>, R., </a:t>
            </a:r>
            <a:r>
              <a:rPr lang="en-US" sz="2000" dirty="0" err="1"/>
              <a:t>Bottai</a:t>
            </a:r>
            <a:r>
              <a:rPr lang="en-US" sz="2000" dirty="0"/>
              <a:t>, M., &amp; Orsini, N. (2024). Systematically missing data in distributed data networks: Multiple imputation when data cannot be pooled. </a:t>
            </a:r>
            <a:r>
              <a:rPr lang="en-US" sz="2000" i="1" dirty="0"/>
              <a:t>Journal of Statistical Computation and Simulation</a:t>
            </a:r>
            <a:r>
              <a:rPr lang="en-US" sz="2000" dirty="0"/>
              <a:t>, 94(17), 3807–3825. https://doi.org/10.1080/00949655.2024.2404220</a:t>
            </a:r>
          </a:p>
          <a:p>
            <a:pPr marL="400002" indent="-400002">
              <a:buFont typeface="+mj-lt"/>
              <a:buAutoNum type="arabicPeriod"/>
            </a:pPr>
            <a:r>
              <a:rPr lang="en-US" sz="2000" dirty="0" err="1"/>
              <a:t>Bottai</a:t>
            </a:r>
            <a:r>
              <a:rPr lang="en-US" sz="2000" dirty="0"/>
              <a:t>, M., Cai, B., &amp; McKeown, R. E. (2010). Logistic quantile regression for bounded outcomes. </a:t>
            </a:r>
            <a:r>
              <a:rPr lang="en-US" sz="2000" i="1" dirty="0"/>
              <a:t>Statistics in Medicine</a:t>
            </a:r>
            <a:r>
              <a:rPr lang="en-US" sz="2000" dirty="0"/>
              <a:t>, 29(2), 309–317. </a:t>
            </a:r>
            <a:r>
              <a:rPr lang="en-US" sz="2000" dirty="0">
                <a:hlinkClick r:id="rId2"/>
              </a:rPr>
              <a:t>https://doi.org/10.1002/sim.3781</a:t>
            </a:r>
            <a:r>
              <a:rPr lang="en-US" sz="2000" dirty="0"/>
              <a:t>  </a:t>
            </a:r>
          </a:p>
          <a:p>
            <a:pPr marL="400002" indent="-400002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38200" y="34004252"/>
            <a:ext cx="3311592" cy="911778"/>
          </a:xfrm>
          <a:prstGeom prst="rect">
            <a:avLst/>
          </a:prstGeom>
          <a:noFill/>
        </p:spPr>
        <p:txBody>
          <a:bodyPr wrap="none" lIns="80000" tIns="40000" rIns="80000" bIns="40000" rtlCol="0">
            <a:spAutoFit/>
          </a:bodyPr>
          <a:lstStyle/>
          <a:p>
            <a:r>
              <a:rPr lang="en-US" sz="5400" b="1" dirty="0"/>
              <a:t>References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94"/>
              <p:cNvSpPr txBox="1">
                <a:spLocks noChangeArrowheads="1"/>
              </p:cNvSpPr>
              <p:nvPr/>
            </p:nvSpPr>
            <p:spPr bwMode="auto">
              <a:xfrm>
                <a:off x="13335000" y="24821682"/>
                <a:ext cx="11338560" cy="81252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60001" tIns="160001" rIns="160001" bIns="160001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3900" dirty="0">
                    <a:latin typeface="Calibri" pitchFamily="34" charset="0"/>
                  </a:rPr>
                  <a:t>One imputation using CLQI shows that our individual  imputations are approximately following the conditional theoretical distributions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v-SE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3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Calibri" pitchFamily="34" charset="0"/>
                  </a:rPr>
                  <a:t>with 5 and 8 degrees of freedom) in the absence (blue) and presence (orange) of the confounder (</a:t>
                </a:r>
                <a:r>
                  <a:rPr lang="en-US" sz="3900" b="1" dirty="0">
                    <a:latin typeface="Calibri" pitchFamily="34" charset="0"/>
                  </a:rPr>
                  <a:t>Figure 2</a:t>
                </a:r>
                <a:r>
                  <a:rPr lang="en-US" sz="3900" dirty="0">
                    <a:latin typeface="Calibri" pitchFamily="34" charset="0"/>
                  </a:rPr>
                  <a:t>).</a:t>
                </a:r>
              </a:p>
              <a:p>
                <a:pPr eaLnBrk="1" hangingPunct="1"/>
                <a:r>
                  <a:rPr lang="en-US" sz="3900" dirty="0">
                    <a:latin typeface="Calibri" pitchFamily="34" charset="0"/>
                  </a:rPr>
                  <a:t>Under many replications, although there is a </a:t>
                </a:r>
                <a:r>
                  <a:rPr lang="en-US" sz="3900" b="1" dirty="0">
                    <a:latin typeface="Calibri" pitchFamily="34" charset="0"/>
                  </a:rPr>
                  <a:t>slight increase in relative bias </a:t>
                </a:r>
                <a:r>
                  <a:rPr lang="en-US" sz="3900" dirty="0">
                    <a:latin typeface="Calibri" pitchFamily="34" charset="0"/>
                  </a:rPr>
                  <a:t>(3.34%) for CLQI, it is a </a:t>
                </a:r>
                <a:r>
                  <a:rPr lang="en-US" sz="3900" b="1" dirty="0">
                    <a:latin typeface="Calibri" pitchFamily="34" charset="0"/>
                  </a:rPr>
                  <a:t>more efficient method </a:t>
                </a:r>
                <a:r>
                  <a:rPr lang="en-US" sz="3900" dirty="0">
                    <a:latin typeface="Calibri" pitchFamily="34" charset="0"/>
                  </a:rPr>
                  <a:t>compared to traditional PMM. This is noted by the much lower RMSE (0.039) and higher power (85.7%) (</a:t>
                </a:r>
                <a:r>
                  <a:rPr lang="en-US" sz="3900" b="1" dirty="0">
                    <a:latin typeface="Calibri" pitchFamily="34" charset="0"/>
                  </a:rPr>
                  <a:t>Table 1</a:t>
                </a:r>
                <a:r>
                  <a:rPr lang="en-US" sz="3900" dirty="0">
                    <a:latin typeface="Calibri" pitchFamily="34" charset="0"/>
                  </a:rPr>
                  <a:t>), and in the narrower distribution (</a:t>
                </a:r>
                <a:r>
                  <a:rPr lang="en-US" sz="3900" b="1" dirty="0">
                    <a:latin typeface="Calibri" pitchFamily="34" charset="0"/>
                  </a:rPr>
                  <a:t>Figure 3</a:t>
                </a:r>
                <a:r>
                  <a:rPr lang="en-US" sz="3900" dirty="0">
                    <a:latin typeface="Calibri" pitchFamily="34" charset="0"/>
                  </a:rPr>
                  <a:t>). We also have a good coverage (</a:t>
                </a:r>
                <a:r>
                  <a:rPr lang="en-US" sz="3900" b="1" dirty="0">
                    <a:latin typeface="Calibri" pitchFamily="34" charset="0"/>
                  </a:rPr>
                  <a:t>approximately 95%</a:t>
                </a:r>
                <a:r>
                  <a:rPr lang="en-US" sz="3900" dirty="0">
                    <a:latin typeface="Calibri" pitchFamily="34" charset="0"/>
                  </a:rPr>
                  <a:t>)</a:t>
                </a:r>
                <a:r>
                  <a:rPr lang="en-US" sz="3900" b="1" dirty="0">
                    <a:latin typeface="Calibri" pitchFamily="34" charset="0"/>
                  </a:rPr>
                  <a:t> </a:t>
                </a:r>
                <a:r>
                  <a:rPr lang="en-US" sz="3900" dirty="0">
                    <a:latin typeface="Calibri" pitchFamily="34" charset="0"/>
                  </a:rPr>
                  <a:t>for CLQI, so we do not have a negative tradeoff with a smaller standard error. </a:t>
                </a:r>
              </a:p>
            </p:txBody>
          </p:sp>
        </mc:Choice>
        <mc:Fallback>
          <p:sp>
            <p:nvSpPr>
              <p:cNvPr id="15" name="Text 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5000" y="24821682"/>
                <a:ext cx="11338560" cy="8125263"/>
              </a:xfrm>
              <a:prstGeom prst="rect">
                <a:avLst/>
              </a:prstGeom>
              <a:blipFill>
                <a:blip r:embed="rId3"/>
                <a:stretch>
                  <a:fillRect l="-1182" r="-1987" b="-674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438412" y="10782300"/>
            <a:ext cx="1133856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92"/>
              <p:cNvSpPr txBox="1">
                <a:spLocks noChangeArrowheads="1"/>
              </p:cNvSpPr>
              <p:nvPr/>
            </p:nvSpPr>
            <p:spPr bwMode="auto">
              <a:xfrm>
                <a:off x="13411200" y="6433908"/>
                <a:ext cx="11338560" cy="118647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60001" tIns="160001" rIns="160001" bIns="160001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4000" dirty="0">
                    <a:latin typeface="Calibri" pitchFamily="34" charset="0"/>
                  </a:rPr>
                  <a:t>We conducted a </a:t>
                </a:r>
                <a:r>
                  <a:rPr lang="en-US" sz="4000" b="1" dirty="0">
                    <a:latin typeface="Calibri" pitchFamily="34" charset="0"/>
                  </a:rPr>
                  <a:t>Monte-Carlo simulation study</a:t>
                </a:r>
                <a:r>
                  <a:rPr lang="en-US" sz="4000" dirty="0">
                    <a:latin typeface="Calibri" pitchFamily="34" charset="0"/>
                  </a:rPr>
                  <a:t> to test performance of CLQI in a Missing Completely at Random (MCAR) setting with 30% of biomarker missing. We compared performance with another standard MI method – Predictive Mean Matching (PMM) – and a Complete Case (CC) analysis. We used four performance metrics: </a:t>
                </a:r>
                <a:r>
                  <a:rPr lang="en-US" sz="4000" b="1" dirty="0">
                    <a:latin typeface="Calibri" pitchFamily="34" charset="0"/>
                  </a:rPr>
                  <a:t>Bias (Relative), RMSE, Coverage, and Power </a:t>
                </a:r>
                <a:r>
                  <a:rPr lang="en-US" sz="4000" dirty="0">
                    <a:latin typeface="Calibri" pitchFamily="34" charset="0"/>
                  </a:rPr>
                  <a:t>for the </a:t>
                </a:r>
                <a:r>
                  <a:rPr lang="en-US" sz="4000" b="1" dirty="0">
                    <a:latin typeface="Calibri" pitchFamily="34" charset="0"/>
                  </a:rPr>
                  <a:t>adjusted effect of the biomarker </a:t>
                </a:r>
                <a:r>
                  <a:rPr lang="en-US" sz="4000" dirty="0">
                    <a:latin typeface="Calibri" pitchFamily="34" charset="0"/>
                  </a:rPr>
                  <a:t>on the outcome probability.</a:t>
                </a:r>
              </a:p>
              <a:p>
                <a:pPr eaLnBrk="1" hangingPunct="1"/>
                <a:endParaRPr lang="en-US" sz="4000" dirty="0">
                  <a:latin typeface="Calibri" pitchFamily="34" charset="0"/>
                </a:endParaRPr>
              </a:p>
              <a:p>
                <a:pPr eaLnBrk="1" hangingPunct="1"/>
                <a:r>
                  <a:rPr lang="en-US" sz="4000" dirty="0">
                    <a:latin typeface="Calibri" pitchFamily="34" charset="0"/>
                  </a:rPr>
                  <a:t>Individual data were generated as follows from the Data Generating Mechanism shown in </a:t>
                </a:r>
                <a:r>
                  <a:rPr lang="en-US" sz="4000" b="1" dirty="0">
                    <a:latin typeface="Calibri" pitchFamily="34" charset="0"/>
                  </a:rPr>
                  <a:t>Figure 1</a:t>
                </a:r>
                <a:r>
                  <a:rPr lang="en-US" sz="4000" dirty="0">
                    <a:latin typeface="Calibri" pitchFamily="34" charset="0"/>
                  </a:rPr>
                  <a:t>. A sample of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4000" dirty="0">
                    <a:latin typeface="Calibri" pitchFamily="34" charset="0"/>
                  </a:rPr>
                  <a:t> is drawn from:</a:t>
                </a:r>
              </a:p>
              <a:p>
                <a:pPr eaLnBrk="1" hangingPunct="1"/>
                <a:endParaRPr lang="en-US" sz="4000" dirty="0">
                  <a:latin typeface="Calibri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Calibri" pitchFamily="34" charset="0"/>
                  </a:rPr>
                  <a:t>Confounder </a:t>
                </a:r>
                <a:r>
                  <a:rPr lang="en-US" sz="4000" i="1" dirty="0">
                    <a:latin typeface="Calibri" pitchFamily="34" charset="0"/>
                  </a:rPr>
                  <a:t>C</a:t>
                </a:r>
                <a:r>
                  <a:rPr lang="en-US" sz="40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(0.4)</m:t>
                    </m:r>
                  </m:oMath>
                </a14:m>
                <a:r>
                  <a:rPr lang="en-US" sz="4000" dirty="0">
                    <a:latin typeface="Calibri" pitchFamily="34" charset="0"/>
                  </a:rPr>
                  <a:t> </a:t>
                </a: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Calibri" pitchFamily="34" charset="0"/>
                  </a:rPr>
                  <a:t>Biomarker </a:t>
                </a:r>
                <a:r>
                  <a:rPr lang="en-US" sz="4000" i="1" dirty="0">
                    <a:latin typeface="Calibri" pitchFamily="34" charset="0"/>
                  </a:rPr>
                  <a:t>B</a:t>
                </a:r>
                <a:r>
                  <a:rPr lang="en-US" sz="40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v-SE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sz="4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(5+3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>
                  <a:latin typeface="+mj-lt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Calibri" pitchFamily="34" charset="0"/>
                  </a:rPr>
                  <a:t>Predictor </a:t>
                </a:r>
                <a:r>
                  <a:rPr lang="en-US" sz="4000" i="1" dirty="0">
                    <a:latin typeface="Calibri" pitchFamily="34" charset="0"/>
                  </a:rPr>
                  <a:t>V</a:t>
                </a:r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(0, 2.5)</m:t>
                    </m:r>
                  </m:oMath>
                </a14:m>
                <a:endParaRPr lang="en-US" sz="4000" dirty="0">
                  <a:latin typeface="Calibri" pitchFamily="34" charset="0"/>
                </a:endParaRPr>
              </a:p>
              <a:p>
                <a:pPr marL="571500" indent="-571500" eaLnBrk="1" hangingPunct="1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Calibri" pitchFamily="34" charset="0"/>
                  </a:rPr>
                  <a:t>Outcome </a:t>
                </a:r>
                <a:r>
                  <a:rPr lang="en-US" sz="4000" i="1" dirty="0">
                    <a:latin typeface="Calibri" pitchFamily="34" charset="0"/>
                  </a:rPr>
                  <a:t>O</a:t>
                </a:r>
                <a:r>
                  <a:rPr lang="en-US" sz="40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4000" dirty="0">
                    <a:latin typeface="Calibri" pitchFamily="34" charset="0"/>
                  </a:rPr>
                  <a:t>) with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3000" i="0" smtClean="0">
                          <a:latin typeface="Cambria Math" panose="02040503050406030204" pitchFamily="18" charset="0"/>
                        </a:rPr>
                        <m:t>expit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logit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(0.1) +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⁡(1.1)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⁡(0.7)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⁡(0.85)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) </m:t>
                      </m:r>
                    </m:oMath>
                  </m:oMathPara>
                </a14:m>
                <a:endParaRPr lang="en-US" sz="3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3" name="Text 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11200" y="6433908"/>
                <a:ext cx="11338560" cy="11864748"/>
              </a:xfrm>
              <a:prstGeom prst="rect">
                <a:avLst/>
              </a:prstGeom>
              <a:blipFill>
                <a:blip r:embed="rId4"/>
                <a:stretch>
                  <a:fillRect l="-1235" r="-1719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3415789" y="5638800"/>
            <a:ext cx="1133856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91"/>
              <p:cNvSpPr txBox="1">
                <a:spLocks noChangeArrowheads="1"/>
              </p:cNvSpPr>
              <p:nvPr/>
            </p:nvSpPr>
            <p:spPr bwMode="auto">
              <a:xfrm>
                <a:off x="25322703" y="26826695"/>
                <a:ext cx="11338560" cy="647865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60001" tIns="160001" rIns="160001" bIns="160001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4000" dirty="0">
                    <a:latin typeface="Calibri" pitchFamily="34" charset="0"/>
                  </a:rPr>
                  <a:t>CLQI is a valid and promising alternative MI method to PMM that can be more efficient when dealing with continuous and bounded variables with moderate to heavy skew. </a:t>
                </a:r>
                <a:r>
                  <a:rPr lang="en-US" sz="4000" b="1" dirty="0">
                    <a:latin typeface="Calibri" pitchFamily="34" charset="0"/>
                  </a:rPr>
                  <a:t>R code </a:t>
                </a:r>
                <a:r>
                  <a:rPr lang="en-US" sz="4000" dirty="0">
                    <a:latin typeface="Calibri" pitchFamily="34" charset="0"/>
                  </a:rPr>
                  <a:t>for the simulation study can be found on </a:t>
                </a:r>
                <a:r>
                  <a:rPr lang="en-US" sz="4000" b="1" dirty="0" err="1">
                    <a:latin typeface="Calibri" pitchFamily="34" charset="0"/>
                  </a:rPr>
                  <a:t>Github</a:t>
                </a:r>
                <a:r>
                  <a:rPr lang="en-US" sz="4000" dirty="0">
                    <a:latin typeface="Calibri" pitchFamily="34" charset="0"/>
                  </a:rPr>
                  <a:t> (See QR code below). </a:t>
                </a:r>
              </a:p>
              <a:p>
                <a:pPr eaLnBrk="1" hangingPunct="1"/>
                <a:endParaRPr lang="en-US" sz="4000" dirty="0">
                  <a:latin typeface="Calibri" pitchFamily="34" charset="0"/>
                </a:endParaRPr>
              </a:p>
              <a:p>
                <a:pPr eaLnBrk="1" hangingPunct="1"/>
                <a:r>
                  <a:rPr lang="en-US" sz="4000" dirty="0">
                    <a:latin typeface="Calibri" pitchFamily="34" charset="0"/>
                  </a:rPr>
                  <a:t>However, more testing must be done to confirm our initial results. or example, testing with Missing at Random (MAR), under different settings, and a higher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>
                    <a:latin typeface="Calibri" pitchFamily="34" charset="0"/>
                  </a:rPr>
                  <a:t> to see if any performance metrics improve.</a:t>
                </a:r>
              </a:p>
            </p:txBody>
          </p:sp>
        </mc:Choice>
        <mc:Fallback>
          <p:sp>
            <p:nvSpPr>
              <p:cNvPr id="12" name="Text 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2703" y="26826695"/>
                <a:ext cx="11338560" cy="6478658"/>
              </a:xfrm>
              <a:prstGeom prst="rect">
                <a:avLst/>
              </a:prstGeom>
              <a:blipFill>
                <a:blip r:embed="rId5"/>
                <a:stretch>
                  <a:fillRect l="-1235" b="-1222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25322703" y="26022300"/>
            <a:ext cx="1133856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438412" y="11582400"/>
            <a:ext cx="11338560" cy="955642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60001" tIns="160001" rIns="160001" bIns="16000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4000" b="1" dirty="0">
                <a:latin typeface="+mj-lt"/>
              </a:rPr>
              <a:t>Biomarker</a:t>
            </a:r>
            <a:r>
              <a:rPr lang="en-GB" sz="4000" dirty="0">
                <a:latin typeface="+mj-lt"/>
              </a:rPr>
              <a:t> data, though critical in epidemiological and clinical research, are </a:t>
            </a:r>
            <a:r>
              <a:rPr lang="en-GB" sz="4000" b="1" dirty="0">
                <a:latin typeface="+mj-lt"/>
              </a:rPr>
              <a:t>costly and difficult to measure</a:t>
            </a:r>
            <a:r>
              <a:rPr lang="en-GB" sz="4000" dirty="0">
                <a:latin typeface="+mj-lt"/>
              </a:rPr>
              <a:t>. Thus, they are collected in only a subset of participants, losing fully observed information.</a:t>
            </a:r>
          </a:p>
          <a:p>
            <a:pPr eaLnBrk="1" hangingPunct="1"/>
            <a:endParaRPr lang="en-GB" sz="4000" dirty="0">
              <a:latin typeface="+mj-lt"/>
            </a:endParaRPr>
          </a:p>
          <a:p>
            <a:pPr eaLnBrk="1" hangingPunct="1"/>
            <a:r>
              <a:rPr lang="en-GB" sz="4000" dirty="0">
                <a:latin typeface="+mj-lt"/>
              </a:rPr>
              <a:t>Moreover, biomarkers are</a:t>
            </a:r>
            <a:r>
              <a:rPr lang="en-GB" sz="4000" b="1" dirty="0">
                <a:latin typeface="+mj-lt"/>
              </a:rPr>
              <a:t> continuous, bounded, skewed</a:t>
            </a:r>
            <a:r>
              <a:rPr lang="en-GB" sz="4000" dirty="0">
                <a:latin typeface="+mj-lt"/>
              </a:rPr>
              <a:t> measures that make it difficult for Multiple Imputation (MI) Algorithms to capture extremes without imputing implausible values.</a:t>
            </a:r>
          </a:p>
          <a:p>
            <a:pPr eaLnBrk="1" hangingPunct="1"/>
            <a:endParaRPr lang="en-GB" sz="4000" dirty="0">
              <a:latin typeface="+mj-lt"/>
            </a:endParaRPr>
          </a:p>
          <a:p>
            <a:pPr eaLnBrk="1" hangingPunct="1"/>
            <a:r>
              <a:rPr lang="en-GB" sz="4000" dirty="0">
                <a:latin typeface="+mj-lt"/>
              </a:rPr>
              <a:t>We present the first simulation study evaluating a novel method called </a:t>
            </a:r>
            <a:r>
              <a:rPr lang="en-GB" sz="4000" b="1" dirty="0">
                <a:latin typeface="+mj-lt"/>
              </a:rPr>
              <a:t>Conditional Logistic Quantile Imputation </a:t>
            </a:r>
            <a:r>
              <a:rPr lang="en-GB" sz="4000" dirty="0">
                <a:latin typeface="+mj-lt"/>
              </a:rPr>
              <a:t>(CLQI) for a missing biomarker, demonstrating its ability to produce unbiased and efficient estimates of the parameter of interest.</a:t>
            </a:r>
            <a:endParaRPr lang="en-US" sz="3200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335000" y="24041100"/>
            <a:ext cx="1133856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25413265" y="12773444"/>
            <a:ext cx="11238935" cy="94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000" tIns="40000" rIns="80000" bIns="4000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Figure 2: Distribution of Imputed Values (solid color) from CLQI and Theoretical Distributions (dotted lines) faceted by the binary confounder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25334426" y="25243932"/>
            <a:ext cx="11607334" cy="51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000" tIns="40000" rIns="80000" bIns="4000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Table 1: Results of Simulation with Performance metrics for 30% missing data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C93221-1947-A276-3FA3-2784189E3589}"/>
              </a:ext>
            </a:extLst>
          </p:cNvPr>
          <p:cNvSpPr/>
          <p:nvPr/>
        </p:nvSpPr>
        <p:spPr>
          <a:xfrm>
            <a:off x="1463040" y="21412200"/>
            <a:ext cx="1133856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Description of CLQI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90">
                <a:extLst>
                  <a:ext uri="{FF2B5EF4-FFF2-40B4-BE49-F238E27FC236}">
                    <a16:creationId xmlns:a16="http://schemas.microsoft.com/office/drawing/2014/main" id="{51FAA70B-ACC4-93B4-AA32-5A0218D0A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3040" y="22174200"/>
                <a:ext cx="11338560" cy="112446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60001" tIns="160001" rIns="160001" bIns="160001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3700" dirty="0">
                    <a:latin typeface="+mn-lt"/>
                  </a:rPr>
                  <a:t>(1) </a:t>
                </a:r>
                <a:r>
                  <a:rPr lang="en-US" sz="3700" dirty="0">
                    <a:latin typeface="Calibri" pitchFamily="34" charset="0"/>
                  </a:rPr>
                  <a:t>Transform all observed values of the biomarker </a:t>
                </a:r>
                <a14:m>
                  <m:oMath xmlns:m="http://schemas.openxmlformats.org/officeDocument/2006/math">
                    <m:r>
                      <a:rPr lang="sv-SE" sz="37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700" dirty="0">
                    <a:latin typeface="Calibri" pitchFamily="34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3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700" dirty="0">
                    <a:latin typeface="Calibri" pitchFamily="34" charset="0"/>
                  </a:rPr>
                  <a:t> =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3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3700" dirty="0">
                    <a:latin typeface="Calibri" pitchFamily="34" charset="0"/>
                  </a:rPr>
                  <a:t> to obtain a logit transformation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7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3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>
                    <a:latin typeface="Calibri" pitchFamily="34" charset="0"/>
                  </a:rPr>
                  <a:t>. In our study, we choose the 99.9999</a:t>
                </a:r>
                <a:r>
                  <a:rPr lang="en-US" sz="3700" baseline="30000" dirty="0">
                    <a:latin typeface="Calibri" pitchFamily="34" charset="0"/>
                  </a:rPr>
                  <a:t>th</a:t>
                </a:r>
                <a:r>
                  <a:rPr lang="en-US" sz="3700" dirty="0">
                    <a:latin typeface="Calibri" pitchFamily="34" charset="0"/>
                  </a:rPr>
                  <a:t> quantile of the theoretical distribution.</a:t>
                </a:r>
              </a:p>
              <a:p>
                <a:pPr eaLnBrk="1" hangingPunct="1"/>
                <a:endParaRPr lang="en-US" sz="3700" dirty="0">
                  <a:latin typeface="Calibri" pitchFamily="34" charset="0"/>
                </a:endParaRPr>
              </a:p>
              <a:p>
                <a:pPr eaLnBrk="1" hangingPunct="1"/>
                <a:r>
                  <a:rPr lang="en-US" sz="3700" dirty="0">
                    <a:latin typeface="Calibri" pitchFamily="34" charset="0"/>
                  </a:rPr>
                  <a:t>(2) For each missing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3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700" dirty="0">
                    <a:latin typeface="Calibri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7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3700" dirty="0">
                    <a:latin typeface="Calibri" pitchFamily="34" charset="0"/>
                  </a:rPr>
                  <a:t>, draw a random value from </a:t>
                </a:r>
                <a14:m>
                  <m:oMath xmlns:m="http://schemas.openxmlformats.org/officeDocument/2006/math"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7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sv-SE" sz="37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700" b="0" i="1" smtClean="0">
                            <a:latin typeface="Cambria Math" panose="02040503050406030204" pitchFamily="18" charset="0"/>
                          </a:rPr>
                          <m:t>0, 99</m:t>
                        </m:r>
                      </m:e>
                    </m:d>
                  </m:oMath>
                </a14:m>
                <a:r>
                  <a:rPr lang="en-US" sz="3700" b="0" dirty="0">
                    <a:latin typeface="Calibri" pitchFamily="34" charset="0"/>
                  </a:rPr>
                  <a:t> and fit a Logistic Quantile Regression (LQR) model on the </a:t>
                </a:r>
                <a14:m>
                  <m:oMath xmlns:m="http://schemas.openxmlformats.org/officeDocument/2006/math">
                    <m:r>
                      <a:rPr lang="sv-SE" sz="37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700" b="0" dirty="0">
                    <a:latin typeface="Calibri" pitchFamily="34" charset="0"/>
                  </a:rPr>
                  <a:t>-quantile of the biomarkers using the rest of observed variables as predictors:</a:t>
                </a:r>
              </a:p>
              <a:p>
                <a:pPr eaLnBrk="1" hangingPunct="1"/>
                <a:endParaRPr lang="en-US" sz="3700" i="1" dirty="0">
                  <a:latin typeface="Calibri" pitchFamily="34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sv-SE" sz="3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sv-SE" sz="3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37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sv-SE" sz="3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3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3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700" dirty="0">
                  <a:latin typeface="Calibri" pitchFamily="34" charset="0"/>
                </a:endParaRPr>
              </a:p>
              <a:p>
                <a:pPr eaLnBrk="1" hangingPunct="1"/>
                <a:endParaRPr lang="en-US" sz="3700" b="0" dirty="0">
                  <a:latin typeface="Calibri" pitchFamily="34" charset="0"/>
                </a:endParaRPr>
              </a:p>
              <a:p>
                <a:pPr eaLnBrk="1" hangingPunct="1"/>
                <a:r>
                  <a:rPr lang="en-US" sz="3700" dirty="0">
                    <a:latin typeface="Calibri" pitchFamily="34" charset="0"/>
                  </a:rPr>
                  <a:t>T</a:t>
                </a:r>
                <a:r>
                  <a:rPr lang="en-US" sz="3700" b="0" dirty="0">
                    <a:latin typeface="Calibri" pitchFamily="34" charset="0"/>
                  </a:rPr>
                  <a:t>he estimated regression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3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3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3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sz="37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700" b="0" dirty="0">
                    <a:latin typeface="Calibri" pitchFamily="34" charset="0"/>
                  </a:rPr>
                  <a:t>are then used to obtain an imputation for the missing biomarker.</a:t>
                </a:r>
                <a:endParaRPr lang="en-US" sz="3700" dirty="0">
                  <a:latin typeface="Calibri" pitchFamily="34" charset="0"/>
                </a:endParaRPr>
              </a:p>
              <a:p>
                <a:pPr eaLnBrk="1" hangingPunct="1"/>
                <a:endParaRPr lang="en-US" sz="3700" dirty="0">
                  <a:latin typeface="Calibri" pitchFamily="34" charset="0"/>
                </a:endParaRPr>
              </a:p>
              <a:p>
                <a:pPr eaLnBrk="1" hangingPunct="1"/>
                <a:r>
                  <a:rPr lang="en-US" sz="3700" dirty="0">
                    <a:latin typeface="Calibri" pitchFamily="34" charset="0"/>
                  </a:rPr>
                  <a:t>(3) Apply the inverse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sv-SE" sz="3700" b="0" i="0" smtClean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p>
                        <m:r>
                          <a:rPr lang="sv-SE" sz="37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700" dirty="0">
                    <a:latin typeface="Calibri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3700" b="0" i="0" smtClean="0">
                        <a:latin typeface="Cambria Math" panose="02040503050406030204" pitchFamily="18" charset="0"/>
                      </a:rPr>
                      <m:t>predicted</m:t>
                    </m:r>
                    <m:r>
                      <a:rPr lang="sv-SE" sz="3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sv-SE" sz="3700" b="0" i="0" smtClean="0">
                        <a:latin typeface="Cambria Math" panose="02040503050406030204" pitchFamily="18" charset="0"/>
                      </a:rPr>
                      <m:t>biomarker</m:t>
                    </m:r>
                    <m:r>
                      <a:rPr lang="sv-SE" sz="3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700" i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en-US" sz="37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7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3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3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700" dirty="0">
                    <a:latin typeface="Calibri" pitchFamily="34" charset="0"/>
                  </a:rPr>
                  <a:t> using the same boundary values defined in step 1.</a:t>
                </a:r>
              </a:p>
            </p:txBody>
          </p:sp>
        </mc:Choice>
        <mc:Fallback xmlns="">
          <p:sp>
            <p:nvSpPr>
              <p:cNvPr id="6" name="Text Box 190">
                <a:extLst>
                  <a:ext uri="{FF2B5EF4-FFF2-40B4-BE49-F238E27FC236}">
                    <a16:creationId xmlns:a16="http://schemas.microsoft.com/office/drawing/2014/main" id="{51FAA70B-ACC4-93B4-AA32-5A0218D0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3040" y="22174200"/>
                <a:ext cx="11338560" cy="11244643"/>
              </a:xfrm>
              <a:prstGeom prst="rect">
                <a:avLst/>
              </a:prstGeom>
              <a:blipFill>
                <a:blip r:embed="rId6"/>
                <a:stretch>
                  <a:fillRect l="-1020" r="-1504" b="-108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289E9B2-9C68-D557-5515-CC43586E2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60075" y="5667798"/>
            <a:ext cx="11238935" cy="6905202"/>
          </a:xfrm>
          <a:prstGeom prst="rect">
            <a:avLst/>
          </a:prstGeom>
        </p:spPr>
      </p:pic>
      <p:sp>
        <p:nvSpPr>
          <p:cNvPr id="19" name="Text Box 180">
            <a:extLst>
              <a:ext uri="{FF2B5EF4-FFF2-40B4-BE49-F238E27FC236}">
                <a16:creationId xmlns:a16="http://schemas.microsoft.com/office/drawing/2014/main" id="{ACB76FC6-1B3E-1E0B-43D0-309EECDE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0" y="23045799"/>
            <a:ext cx="9906216" cy="94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000" tIns="40000" rIns="80000" bIns="4000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Figure 1: Causal Diagram of Data Generating Mechanism (DGM) of the simulated study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E65828-3B97-0E98-5C2E-3871AEC31D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7381" y="18662600"/>
            <a:ext cx="8458200" cy="4019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DB1745-996B-4A4B-3069-271E3AC5B2F1}"/>
              </a:ext>
            </a:extLst>
          </p:cNvPr>
          <p:cNvSpPr txBox="1"/>
          <p:nvPr/>
        </p:nvSpPr>
        <p:spPr>
          <a:xfrm>
            <a:off x="30345493" y="34978951"/>
            <a:ext cx="2209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QR code to </a:t>
            </a:r>
            <a:r>
              <a:rPr lang="en-US" sz="3500" dirty="0" err="1"/>
              <a:t>Github</a:t>
            </a:r>
            <a:r>
              <a:rPr lang="en-US" sz="3500" dirty="0"/>
              <a:t> Repository</a:t>
            </a:r>
          </a:p>
        </p:txBody>
      </p:sp>
      <p:sp>
        <p:nvSpPr>
          <p:cNvPr id="40" name="Text Box 180">
            <a:extLst>
              <a:ext uri="{FF2B5EF4-FFF2-40B4-BE49-F238E27FC236}">
                <a16:creationId xmlns:a16="http://schemas.microsoft.com/office/drawing/2014/main" id="{63CF996E-3C53-B534-4D36-676D3D807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426" y="21231644"/>
            <a:ext cx="11338560" cy="137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000" tIns="40000" rIns="80000" bIns="4000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Calibri" pitchFamily="34" charset="0"/>
              </a:rPr>
              <a:t>Figure 3: Distribution of Estimates for the Biomarker given by PMM and CLQI respectively over 1000 simulations for 30% missing data, with a line at the set parameter value of ln(1.1)=0.095.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C7F1B2-0A15-79EF-8ADF-3EF4BBEF1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566" y="670777"/>
            <a:ext cx="3205697" cy="320569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37F2F61-B2E8-7AE3-5680-B9F71B6CF3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20048" y="22631400"/>
            <a:ext cx="12161718" cy="24155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E5B040-4EE5-4477-17FF-B2693469A532}"/>
              </a:ext>
            </a:extLst>
          </p:cNvPr>
          <p:cNvSpPr/>
          <p:nvPr/>
        </p:nvSpPr>
        <p:spPr>
          <a:xfrm>
            <a:off x="1447800" y="5715000"/>
            <a:ext cx="11338560" cy="8001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000" tIns="40000" rIns="80000" bIns="40000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7" name="Text Box 190">
            <a:extLst>
              <a:ext uri="{FF2B5EF4-FFF2-40B4-BE49-F238E27FC236}">
                <a16:creationId xmlns:a16="http://schemas.microsoft.com/office/drawing/2014/main" id="{BBE7BBE1-EA34-F574-6EEC-1FF9B0A41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477000"/>
            <a:ext cx="11338560" cy="401644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60001" tIns="160001" rIns="160001" bIns="160001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>
                <a:latin typeface="+mn-lt"/>
              </a:rPr>
              <a:t>Conditional Logistic Quantile Imputation (CLQI) – under random missing data scenario – is unbiased and efficient in drawing statistical inference. Comparisons with Predictive Mean Matching show that CLQI is more efficient with continuous, bounded variables with skew.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DB30E-327F-4D88-ABBB-254B6B6BEA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99895" y="13982700"/>
            <a:ext cx="11599115" cy="7130713"/>
          </a:xfrm>
          <a:prstGeom prst="rect">
            <a:avLst/>
          </a:prstGeom>
        </p:spPr>
      </p:pic>
      <p:pic>
        <p:nvPicPr>
          <p:cNvPr id="10" name="Picture 9" descr="A logo with text and a book&#10;&#10;AI-generated content may be incorrect.">
            <a:extLst>
              <a:ext uri="{FF2B5EF4-FFF2-40B4-BE49-F238E27FC236}">
                <a16:creationId xmlns:a16="http://schemas.microsoft.com/office/drawing/2014/main" id="{586C39C7-D8B0-E113-BE44-EE05146B36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2" y="727008"/>
            <a:ext cx="3311592" cy="33115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3E0FFD-F177-673E-BD04-3D1F01DBA3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87295" y="33808686"/>
            <a:ext cx="409632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969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42x42</dc:title>
  <dc:creator>Jay Larson</dc:creator>
  <dc:description>Quality poster printing
www.genigraphics.com
1-800-790-4001</dc:description>
  <cp:lastModifiedBy>Daniel Jang</cp:lastModifiedBy>
  <cp:revision>93</cp:revision>
  <cp:lastPrinted>2013-02-12T02:21:55Z</cp:lastPrinted>
  <dcterms:created xsi:type="dcterms:W3CDTF">2013-02-10T21:14:48Z</dcterms:created>
  <dcterms:modified xsi:type="dcterms:W3CDTF">2025-05-25T22:33:56Z</dcterms:modified>
</cp:coreProperties>
</file>