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1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gplr7a7Xa5s3POrCAa9Zd+CgtH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D87C49-59A9-443D-B1BC-47C31E7B6550}">
  <a:tblStyle styleId="{45D87C49-59A9-443D-B1BC-47C31E7B655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15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우리집을 맛집으로 만들어 주는 고기 듬뿍 밀키트</a:t>
            </a:r>
            <a:endParaRPr/>
          </a:p>
        </p:txBody>
      </p:sp>
      <p:sp>
        <p:nvSpPr>
          <p:cNvPr id="101" name="Google Shape;101;p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우리집을 맛집으로 만들어 주는 고기 듬뿍 밀키트</a:t>
            </a:r>
            <a:endParaRPr/>
          </a:p>
        </p:txBody>
      </p:sp>
      <p:sp>
        <p:nvSpPr>
          <p:cNvPr id="113" name="Google Shape;113;p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edu@ablearn.kr" TargetMode="External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및 내용">
  <p:cSld name="1_제목 및 내용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320040" y="364245"/>
            <a:ext cx="9342120" cy="534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7"/>
          <p:cNvSpPr txBox="1"/>
          <p:nvPr>
            <p:ph idx="1" type="body"/>
          </p:nvPr>
        </p:nvSpPr>
        <p:spPr>
          <a:xfrm>
            <a:off x="320040" y="1259840"/>
            <a:ext cx="11033760" cy="4917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27"/>
          <p:cNvSpPr txBox="1"/>
          <p:nvPr/>
        </p:nvSpPr>
        <p:spPr>
          <a:xfrm>
            <a:off x="9239702" y="63532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ABLEARN┃Page  </a:t>
            </a:r>
            <a:fld id="{00000000-1234-1234-1234-123412341234}" type="slidenum">
              <a:rPr b="0" i="0" lang="ko-KR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b="0" i="0" lang="ko-KR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b="0" i="0" sz="1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6;p27"/>
          <p:cNvSpPr/>
          <p:nvPr/>
        </p:nvSpPr>
        <p:spPr>
          <a:xfrm rot="-5400000">
            <a:off x="5370320" y="1870494"/>
            <a:ext cx="96183" cy="934094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9098" y="6336750"/>
            <a:ext cx="457201" cy="40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>
  <p:cSld name="캡션 있는 콘텐츠">
    <p:bg>
      <p:bgPr>
        <a:solidFill>
          <a:srgbClr val="262626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8"/>
          <p:cNvSpPr txBox="1"/>
          <p:nvPr>
            <p:ph idx="1" type="body"/>
          </p:nvPr>
        </p:nvSpPr>
        <p:spPr>
          <a:xfrm>
            <a:off x="5394960" y="3139440"/>
            <a:ext cx="5960428" cy="272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3200"/>
              <a:buNone/>
              <a:defRPr b="1" sz="3200">
                <a:solidFill>
                  <a:srgbClr val="F2F2F2"/>
                </a:solidFill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800"/>
              <a:buChar char="•"/>
              <a:defRPr sz="2800">
                <a:solidFill>
                  <a:srgbClr val="F2F2F2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Char char="•"/>
              <a:defRPr sz="2400">
                <a:solidFill>
                  <a:srgbClr val="F2F2F2"/>
                </a:solidFill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000"/>
              <a:buChar char="•"/>
              <a:defRPr sz="2000">
                <a:solidFill>
                  <a:srgbClr val="F2F2F2"/>
                </a:solidFill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000"/>
              <a:buChar char="•"/>
              <a:defRPr sz="2000">
                <a:solidFill>
                  <a:srgbClr val="F2F2F2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pic>
        <p:nvPicPr>
          <p:cNvPr id="20" name="Google Shape;2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3069" y="5603538"/>
            <a:ext cx="811307" cy="816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캡션 있는 콘텐츠">
  <p:cSld name="1_캡션 있는 콘텐츠">
    <p:bg>
      <p:bgPr>
        <a:solidFill>
          <a:srgbClr val="262626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/>
        </p:nvSpPr>
        <p:spPr>
          <a:xfrm>
            <a:off x="5976690" y="3503601"/>
            <a:ext cx="4136773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주식회사 에이블런</a:t>
            </a:r>
            <a:endParaRPr b="0" i="0" sz="1800" u="none" cap="none" strike="noStrike">
              <a:solidFill>
                <a:srgbClr val="F2F2F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(04044) 서울 마포구 양화로8길 38, 2F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ko-KR" sz="1800" u="sng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edu@ablearn.kr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비전문가를 위한 데이터교육 ablearn.kr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교육준비를 대신해주는 운영지원서비스 andspace.kr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9"/>
          <p:cNvSpPr/>
          <p:nvPr/>
        </p:nvSpPr>
        <p:spPr>
          <a:xfrm>
            <a:off x="1697977" y="2512814"/>
            <a:ext cx="234391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29"/>
          <p:cNvCxnSpPr/>
          <p:nvPr/>
        </p:nvCxnSpPr>
        <p:spPr>
          <a:xfrm>
            <a:off x="2789782" y="3429000"/>
            <a:ext cx="0" cy="2324346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" name="Google Shape;2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0964" y="1574859"/>
            <a:ext cx="1626347" cy="1636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0" sz="2000">
                <a:solidFill>
                  <a:srgbClr val="7F7F7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30"/>
          <p:cNvSpPr txBox="1"/>
          <p:nvPr>
            <p:ph idx="10" type="dt"/>
          </p:nvPr>
        </p:nvSpPr>
        <p:spPr>
          <a:xfrm>
            <a:off x="838200" y="6356350"/>
            <a:ext cx="43389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0" name="Google Shape;30;p30"/>
          <p:cNvSpPr txBox="1"/>
          <p:nvPr>
            <p:ph idx="12" type="sldNum"/>
          </p:nvPr>
        </p:nvSpPr>
        <p:spPr>
          <a:xfrm>
            <a:off x="8153400" y="6356350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비전문가를 위한 데이터 활용교육 전문그룹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16135" y="4608513"/>
            <a:ext cx="2159730" cy="3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type="title"/>
          </p:nvPr>
        </p:nvSpPr>
        <p:spPr>
          <a:xfrm>
            <a:off x="320040" y="364245"/>
            <a:ext cx="9382760" cy="534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" type="body"/>
          </p:nvPr>
        </p:nvSpPr>
        <p:spPr>
          <a:xfrm>
            <a:off x="320040" y="1259840"/>
            <a:ext cx="11033760" cy="4917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1"/>
          <p:cNvSpPr txBox="1"/>
          <p:nvPr/>
        </p:nvSpPr>
        <p:spPr>
          <a:xfrm>
            <a:off x="9239702" y="63532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ABLEARN┃Page  </a:t>
            </a:r>
            <a:fld id="{00000000-1234-1234-1234-123412341234}" type="slidenum">
              <a:rPr b="0" i="0" lang="ko-KR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b="0" i="0" lang="ko-KR" sz="12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b="0" i="0" sz="12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36;p31"/>
          <p:cNvSpPr/>
          <p:nvPr/>
        </p:nvSpPr>
        <p:spPr>
          <a:xfrm rot="-5400000">
            <a:off x="5370320" y="1870494"/>
            <a:ext cx="96183" cy="934094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9098" y="6336750"/>
            <a:ext cx="457201" cy="40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/>
          <p:nvPr>
            <p:ph type="title"/>
          </p:nvPr>
        </p:nvSpPr>
        <p:spPr>
          <a:xfrm>
            <a:off x="351692" y="365125"/>
            <a:ext cx="9340948" cy="552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9239702" y="638372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ABLEARN┃Page  ‹#› </a:t>
            </a:r>
            <a:endParaRPr/>
          </a:p>
        </p:txBody>
      </p:sp>
      <p:sp>
        <p:nvSpPr>
          <p:cNvPr id="41" name="Google Shape;41;p32"/>
          <p:cNvSpPr/>
          <p:nvPr/>
        </p:nvSpPr>
        <p:spPr>
          <a:xfrm rot="-5400000">
            <a:off x="5370320" y="1870494"/>
            <a:ext cx="96183" cy="934094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9098" y="6336750"/>
            <a:ext cx="457201" cy="40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 1" type="obj">
  <p:cSld name="OBJEC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type="title"/>
          </p:nvPr>
        </p:nvSpPr>
        <p:spPr>
          <a:xfrm>
            <a:off x="838200" y="36512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0" type="dt"/>
          </p:nvPr>
        </p:nvSpPr>
        <p:spPr>
          <a:xfrm>
            <a:off x="838200" y="635635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34"/>
          <p:cNvSpPr txBox="1"/>
          <p:nvPr>
            <p:ph idx="11" type="ftr"/>
          </p:nvPr>
        </p:nvSpPr>
        <p:spPr>
          <a:xfrm>
            <a:off x="4038600" y="635635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610600" y="635635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50" name="Google Shape;50;p34"/>
          <p:cNvPicPr preferRelativeResize="0"/>
          <p:nvPr/>
        </p:nvPicPr>
        <p:blipFill rotWithShape="1">
          <a:blip r:embed="rId2">
            <a:alphaModFix/>
          </a:blip>
          <a:srcRect b="0" l="0" r="0" t="1166"/>
          <a:stretch/>
        </p:blipFill>
        <p:spPr>
          <a:xfrm>
            <a:off x="0" y="263769"/>
            <a:ext cx="9144000" cy="6406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336177" y="365126"/>
            <a:ext cx="4899212" cy="567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336177" y="1246094"/>
            <a:ext cx="11017623" cy="4930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1526225" y="2990550"/>
            <a:ext cx="9831600" cy="8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ko-KR" sz="4800"/>
              <a:t>김예슬, 김민정, 장주은, 권소은</a:t>
            </a:r>
            <a:r>
              <a:rPr lang="ko-KR" sz="4800"/>
              <a:t>조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title"/>
          </p:nvPr>
        </p:nvSpPr>
        <p:spPr>
          <a:xfrm>
            <a:off x="535950" y="364275"/>
            <a:ext cx="10658700" cy="534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/>
              <a:t>주제: 마이데이터 홍보</a:t>
            </a:r>
            <a:endParaRPr/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88" y="1537925"/>
            <a:ext cx="11372824" cy="18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 txBox="1"/>
          <p:nvPr/>
        </p:nvSpPr>
        <p:spPr>
          <a:xfrm>
            <a:off x="4268050" y="2124500"/>
            <a:ext cx="2270400" cy="6465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-KR" sz="3000">
                <a:latin typeface="Malgun Gothic"/>
                <a:ea typeface="Malgun Gothic"/>
                <a:cs typeface="Malgun Gothic"/>
                <a:sym typeface="Malgun Gothic"/>
              </a:rPr>
              <a:t>마이데이터</a:t>
            </a:r>
            <a:endParaRPr b="1" i="0" sz="3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409600" y="972250"/>
            <a:ext cx="398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썸트렌드: https://some.co.kr</a:t>
            </a:r>
            <a:endParaRPr b="1" i="0" sz="14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650" y="3430650"/>
            <a:ext cx="2111500" cy="28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1150" y="3505200"/>
            <a:ext cx="9195700" cy="1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 txBox="1"/>
          <p:nvPr/>
        </p:nvSpPr>
        <p:spPr>
          <a:xfrm>
            <a:off x="4588150" y="3736050"/>
            <a:ext cx="2270400" cy="64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9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-KR" sz="3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r>
              <a:rPr b="1" lang="ko-KR" sz="3000">
                <a:latin typeface="Malgun Gothic"/>
                <a:ea typeface="Malgun Gothic"/>
                <a:cs typeface="Malgun Gothic"/>
                <a:sym typeface="Malgun Gothic"/>
              </a:rPr>
              <a:t>21</a:t>
            </a:r>
            <a:r>
              <a:rPr b="1" i="0" lang="ko-KR" sz="3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.10.06</a:t>
            </a:r>
            <a:endParaRPr b="1" i="0" sz="3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9287700" y="3736050"/>
            <a:ext cx="2270400" cy="64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9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-KR" sz="3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2021.10.06</a:t>
            </a:r>
            <a:endParaRPr b="1" i="0" sz="3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2653350" y="4894800"/>
            <a:ext cx="8904900" cy="110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9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-KR" sz="3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커뮤니티(○),  인스타(</a:t>
            </a:r>
            <a:r>
              <a:rPr b="1" i="0" lang="ko-KR" sz="3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○</a:t>
            </a:r>
            <a:r>
              <a:rPr b="1" i="0" lang="ko-KR" sz="3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),  블로그(</a:t>
            </a:r>
            <a:r>
              <a:rPr b="1" i="0" lang="ko-KR" sz="3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○</a:t>
            </a:r>
            <a:r>
              <a:rPr b="1" i="0" lang="ko-KR" sz="3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), </a:t>
            </a:r>
            <a:br>
              <a:rPr b="1" i="0" lang="ko-KR" sz="3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ko-KR" sz="3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뉴스(</a:t>
            </a:r>
            <a:r>
              <a:rPr b="1" i="0" lang="ko-KR" sz="3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○</a:t>
            </a:r>
            <a:r>
              <a:rPr b="1" i="0" lang="ko-KR" sz="3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),  트위터(</a:t>
            </a:r>
            <a:r>
              <a:rPr b="1" i="0" lang="ko-KR" sz="3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○</a:t>
            </a:r>
            <a:r>
              <a:rPr b="1" i="0" lang="ko-KR" sz="3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1" i="0" sz="3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/>
          <p:nvPr>
            <p:ph type="title"/>
          </p:nvPr>
        </p:nvSpPr>
        <p:spPr>
          <a:xfrm>
            <a:off x="409652" y="364275"/>
            <a:ext cx="11372700" cy="534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주제: 마이데이터 홍보</a:t>
            </a:r>
            <a:endParaRPr/>
          </a:p>
        </p:txBody>
      </p:sp>
      <p:pic>
        <p:nvPicPr>
          <p:cNvPr id="77" name="Google Shape;7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600" y="1016575"/>
            <a:ext cx="6772275" cy="53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409652" y="364275"/>
            <a:ext cx="11372700" cy="534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주제: 마이데이터 홍보</a:t>
            </a:r>
            <a:endParaRPr/>
          </a:p>
        </p:txBody>
      </p:sp>
      <p:pic>
        <p:nvPicPr>
          <p:cNvPr id="84" name="Google Shape;84;p9"/>
          <p:cNvPicPr preferRelativeResize="0"/>
          <p:nvPr/>
        </p:nvPicPr>
        <p:blipFill rotWithShape="1">
          <a:blip r:embed="rId3">
            <a:alphaModFix/>
          </a:blip>
          <a:srcRect b="0" l="0" r="17471" t="0"/>
          <a:stretch/>
        </p:blipFill>
        <p:spPr>
          <a:xfrm>
            <a:off x="1249675" y="1109100"/>
            <a:ext cx="9385626" cy="960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" name="Google Shape;85;p9"/>
          <p:cNvGraphicFramePr/>
          <p:nvPr/>
        </p:nvGraphicFramePr>
        <p:xfrm>
          <a:off x="1166392" y="273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{45D87C49-59A9-443D-B1BC-47C31E7B6550}</a:tableStyleId>
              </a:tblPr>
              <a:tblGrid>
                <a:gridCol w="776150"/>
                <a:gridCol w="141137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 u="none" cap="none" strike="noStrike">
                          <a:solidFill>
                            <a:srgbClr val="38761D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b="1" sz="2000" u="none" cap="none" strike="noStrike">
                        <a:solidFill>
                          <a:srgbClr val="38761D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 u="none" cap="none" strike="noStrike">
                          <a:solidFill>
                            <a:srgbClr val="38761D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키워드</a:t>
                      </a:r>
                      <a:endParaRPr b="1" sz="2000" u="none" cap="none" strike="noStrike">
                        <a:solidFill>
                          <a:srgbClr val="38761D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금융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신용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" name="Google Shape;86;p9"/>
          <p:cNvGraphicFramePr/>
          <p:nvPr/>
        </p:nvGraphicFramePr>
        <p:xfrm>
          <a:off x="4418530" y="273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{45D87C49-59A9-443D-B1BC-47C31E7B6550}</a:tableStyleId>
              </a:tblPr>
              <a:tblGrid>
                <a:gridCol w="806625"/>
                <a:gridCol w="1711700"/>
              </a:tblGrid>
              <a:tr h="51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 u="none" cap="none" strike="noStrike">
                          <a:solidFill>
                            <a:srgbClr val="38761D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b="1" sz="2000" u="none" cap="none" strike="noStrike">
                        <a:solidFill>
                          <a:srgbClr val="38761D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 u="none" cap="none" strike="noStrike">
                          <a:solidFill>
                            <a:srgbClr val="38761D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키워드</a:t>
                      </a:r>
                      <a:endParaRPr b="1" sz="2000" u="none" cap="none" strike="noStrike">
                        <a:solidFill>
                          <a:srgbClr val="38761D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증권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지능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인공지능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계획</a:t>
                      </a:r>
                      <a:endParaRPr b="1"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금융상품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" name="Google Shape;87;p9"/>
          <p:cNvGraphicFramePr/>
          <p:nvPr/>
        </p:nvGraphicFramePr>
        <p:xfrm>
          <a:off x="8324642" y="273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{45D87C49-59A9-443D-B1BC-47C31E7B6550}</a:tableStyleId>
              </a:tblPr>
              <a:tblGrid>
                <a:gridCol w="776150"/>
                <a:gridCol w="141137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 u="none" cap="none" strike="noStrike">
                          <a:solidFill>
                            <a:srgbClr val="38761D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b="1" sz="2000" u="none" cap="none" strike="noStrike">
                        <a:solidFill>
                          <a:srgbClr val="38761D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 u="none" cap="none" strike="noStrike">
                          <a:solidFill>
                            <a:srgbClr val="38761D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키워드</a:t>
                      </a:r>
                      <a:endParaRPr b="1" sz="2000" u="none" cap="none" strike="noStrike">
                        <a:solidFill>
                          <a:srgbClr val="38761D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b="1"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부동산</a:t>
                      </a:r>
                      <a:endParaRPr b="1"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대출</a:t>
                      </a:r>
                      <a:endParaRPr b="1"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</a:t>
                      </a:r>
                      <a:endParaRPr b="1"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</a:t>
                      </a:r>
                      <a:endParaRPr b="1"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>
            <p:ph type="title"/>
          </p:nvPr>
        </p:nvSpPr>
        <p:spPr>
          <a:xfrm>
            <a:off x="409652" y="364275"/>
            <a:ext cx="11372700" cy="534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주제:</a:t>
            </a:r>
            <a:r>
              <a:rPr lang="ko-KR">
                <a:solidFill>
                  <a:srgbClr val="FF0000"/>
                </a:solidFill>
              </a:rPr>
              <a:t> 마이데이터 홍보</a:t>
            </a:r>
            <a:endParaRPr/>
          </a:p>
        </p:txBody>
      </p:sp>
      <p:sp>
        <p:nvSpPr>
          <p:cNvPr id="94" name="Google Shape;94;p10"/>
          <p:cNvSpPr txBox="1"/>
          <p:nvPr/>
        </p:nvSpPr>
        <p:spPr>
          <a:xfrm>
            <a:off x="409600" y="972250"/>
            <a:ext cx="812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네이버 데이터랩(여러데이터 다운 가능): https://datalab.naver.com/</a:t>
            </a:r>
            <a:endParaRPr b="1" i="0" sz="14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5" name="Google Shape;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825" y="1654525"/>
            <a:ext cx="3687075" cy="17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0"/>
          <p:cNvPicPr preferRelativeResize="0"/>
          <p:nvPr/>
        </p:nvPicPr>
        <p:blipFill rotWithShape="1">
          <a:blip r:embed="rId4">
            <a:alphaModFix/>
          </a:blip>
          <a:srcRect b="11761" l="0" r="0" t="0"/>
          <a:stretch/>
        </p:blipFill>
        <p:spPr>
          <a:xfrm>
            <a:off x="4690275" y="1654525"/>
            <a:ext cx="6756624" cy="47436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0"/>
          <p:cNvSpPr txBox="1"/>
          <p:nvPr/>
        </p:nvSpPr>
        <p:spPr>
          <a:xfrm>
            <a:off x="487825" y="3547250"/>
            <a:ext cx="3687000" cy="27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9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algun Gothic"/>
              <a:buChar char="●"/>
            </a:pPr>
            <a:r>
              <a:rPr b="1" i="0" lang="ko-KR" sz="3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기간: 전체, 월간</a:t>
            </a:r>
            <a:endParaRPr b="1" i="0" sz="3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algun Gothic"/>
              <a:buChar char="●"/>
            </a:pPr>
            <a:r>
              <a:rPr b="1" i="0" lang="ko-KR" sz="3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범위: 전체</a:t>
            </a:r>
            <a:endParaRPr b="1" i="0" sz="3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algun Gothic"/>
              <a:buChar char="●"/>
            </a:pPr>
            <a:r>
              <a:rPr b="1" i="0" lang="ko-KR" sz="3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성별: 전체</a:t>
            </a:r>
            <a:endParaRPr b="1" i="0" sz="3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algun Gothic"/>
              <a:buChar char="●"/>
            </a:pPr>
            <a:r>
              <a:rPr b="1" i="0" lang="ko-KR" sz="3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연령: 전체</a:t>
            </a:r>
            <a:endParaRPr b="1" i="0" sz="3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409652" y="364275"/>
            <a:ext cx="11372700" cy="534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주제: 마이데이터 홍보</a:t>
            </a:r>
            <a:endParaRPr/>
          </a:p>
        </p:txBody>
      </p:sp>
      <p:graphicFrame>
        <p:nvGraphicFramePr>
          <p:cNvPr id="104" name="Google Shape;104;p23"/>
          <p:cNvGraphicFramePr/>
          <p:nvPr/>
        </p:nvGraphicFramePr>
        <p:xfrm>
          <a:off x="409650" y="322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{45D87C49-59A9-443D-B1BC-47C31E7B6550}</a:tableStyleId>
              </a:tblPr>
              <a:tblGrid>
                <a:gridCol w="776150"/>
                <a:gridCol w="1411375"/>
                <a:gridCol w="147517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 u="none" cap="none" strike="noStrike">
                          <a:solidFill>
                            <a:srgbClr val="38761D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b="1" sz="2000" u="none" cap="none" strike="noStrike">
                        <a:solidFill>
                          <a:srgbClr val="38761D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 u="none" cap="none" strike="noStrike">
                          <a:solidFill>
                            <a:srgbClr val="38761D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키워드</a:t>
                      </a:r>
                      <a:endParaRPr b="1" sz="2000" u="none" cap="none" strike="noStrike">
                        <a:solidFill>
                          <a:srgbClr val="38761D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 u="none" cap="none" strike="noStrike">
                          <a:solidFill>
                            <a:srgbClr val="38761D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상관계수</a:t>
                      </a:r>
                      <a:endParaRPr b="1" sz="2000" u="none" cap="none" strike="noStrike">
                        <a:solidFill>
                          <a:srgbClr val="38761D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b="1"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0.40095</a:t>
                      </a:r>
                      <a:endParaRPr b="1"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금융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b="1"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0.12532</a:t>
                      </a:r>
                      <a:endParaRPr b="1"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b="1"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0.22545</a:t>
                      </a:r>
                      <a:endParaRPr b="1"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신용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0.2396</a:t>
                      </a:r>
                      <a:r>
                        <a:rPr b="1"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76</a:t>
                      </a:r>
                      <a:endParaRPr b="1"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b="1"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0.26998</a:t>
                      </a:r>
                      <a:endParaRPr b="1"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5" name="Google Shape;105;p23"/>
          <p:cNvGraphicFramePr/>
          <p:nvPr/>
        </p:nvGraphicFramePr>
        <p:xfrm>
          <a:off x="4197838" y="322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{45D87C49-59A9-443D-B1BC-47C31E7B6550}</a:tableStyleId>
              </a:tblPr>
              <a:tblGrid>
                <a:gridCol w="806625"/>
                <a:gridCol w="1711700"/>
                <a:gridCol w="1288150"/>
              </a:tblGrid>
              <a:tr h="51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 u="none" cap="none" strike="noStrike">
                          <a:solidFill>
                            <a:srgbClr val="38761D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b="1" sz="2000" u="none" cap="none" strike="noStrike">
                        <a:solidFill>
                          <a:srgbClr val="38761D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 u="none" cap="none" strike="noStrike">
                          <a:solidFill>
                            <a:srgbClr val="38761D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키워드</a:t>
                      </a:r>
                      <a:endParaRPr b="1" sz="2000" u="none" cap="none" strike="noStrike">
                        <a:solidFill>
                          <a:srgbClr val="38761D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 u="none" cap="none" strike="noStrike">
                          <a:solidFill>
                            <a:srgbClr val="38761D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상관계수</a:t>
                      </a:r>
                      <a:endParaRPr b="1" sz="2000" u="none" cap="none" strike="noStrike">
                        <a:solidFill>
                          <a:srgbClr val="38761D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증권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b="1"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0.0116</a:t>
                      </a:r>
                      <a:endParaRPr b="1"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지능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0.2704</a:t>
                      </a:r>
                      <a:endParaRPr b="1"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인공지능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0.15208</a:t>
                      </a:r>
                      <a:endParaRPr b="1"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계획</a:t>
                      </a:r>
                      <a:endParaRPr b="1"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b="1"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0.09156</a:t>
                      </a:r>
                      <a:endParaRPr b="1"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금융상품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b="1"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0.40008</a:t>
                      </a:r>
                      <a:endParaRPr b="1"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6" name="Google Shape;106;p23"/>
          <p:cNvGraphicFramePr/>
          <p:nvPr/>
        </p:nvGraphicFramePr>
        <p:xfrm>
          <a:off x="8119675" y="322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{45D87C49-59A9-443D-B1BC-47C31E7B6550}</a:tableStyleId>
              </a:tblPr>
              <a:tblGrid>
                <a:gridCol w="776150"/>
                <a:gridCol w="1411375"/>
                <a:gridCol w="147517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 u="none" cap="none" strike="noStrike">
                          <a:solidFill>
                            <a:srgbClr val="38761D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 b="1" sz="2000" u="none" cap="none" strike="noStrike">
                        <a:solidFill>
                          <a:srgbClr val="38761D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 u="none" cap="none" strike="noStrike">
                          <a:solidFill>
                            <a:srgbClr val="38761D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키워드</a:t>
                      </a:r>
                      <a:endParaRPr b="1" sz="2000" u="none" cap="none" strike="noStrike">
                        <a:solidFill>
                          <a:srgbClr val="38761D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ko-KR" sz="2000" u="none" cap="none" strike="noStrike">
                          <a:solidFill>
                            <a:srgbClr val="38761D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상관계수</a:t>
                      </a:r>
                      <a:endParaRPr b="1" sz="2000" u="none" cap="none" strike="noStrike">
                        <a:solidFill>
                          <a:srgbClr val="38761D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b="1"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-0.131757</a:t>
                      </a:r>
                      <a:endParaRPr b="1"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부동산</a:t>
                      </a:r>
                      <a:endParaRPr b="1"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-0.254904</a:t>
                      </a:r>
                      <a:endParaRPr b="1"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대출</a:t>
                      </a:r>
                      <a:endParaRPr b="1"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0.193</a:t>
                      </a:r>
                      <a:endParaRPr b="1"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</a:t>
                      </a:r>
                      <a:endParaRPr b="1"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0.311</a:t>
                      </a:r>
                      <a:endParaRPr b="1"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</a:t>
                      </a:r>
                      <a:endParaRPr b="1"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-0.314</a:t>
                      </a:r>
                      <a:endParaRPr b="1"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74E1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" name="Google Shape;107;p23"/>
          <p:cNvSpPr txBox="1"/>
          <p:nvPr/>
        </p:nvSpPr>
        <p:spPr>
          <a:xfrm>
            <a:off x="409650" y="988250"/>
            <a:ext cx="11372700" cy="210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9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●"/>
            </a:pPr>
            <a:r>
              <a:rPr b="1" i="0" lang="ko-KR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상관분석 결과 상관성이 있는 키워드 (상관계수 크기가 0.4 이상인 것 또는 0.2 이상인 것)</a:t>
            </a:r>
            <a:br>
              <a:rPr b="1" i="0" lang="ko-KR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●"/>
            </a:pPr>
            <a:r>
              <a:rPr b="1" i="0" lang="ko-KR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3개 키워드 고르기</a:t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i="0" sz="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23"/>
          <p:cNvSpPr txBox="1"/>
          <p:nvPr/>
        </p:nvSpPr>
        <p:spPr>
          <a:xfrm>
            <a:off x="973350" y="1502550"/>
            <a:ext cx="10245300" cy="492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서비스, 정보, 신용, 상품, 지능, 금융상품, 부동산, 결제, 평가</a:t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23"/>
          <p:cNvSpPr txBox="1"/>
          <p:nvPr/>
        </p:nvSpPr>
        <p:spPr>
          <a:xfrm>
            <a:off x="973350" y="2464925"/>
            <a:ext cx="10245300" cy="492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서비스, 금융상품, 평가</a:t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409652" y="364275"/>
            <a:ext cx="11372700" cy="534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주제: 마이데이터 기획_연관어 키워드 회귀분석 결과</a:t>
            </a:r>
            <a:endParaRPr/>
          </a:p>
        </p:txBody>
      </p:sp>
      <p:sp>
        <p:nvSpPr>
          <p:cNvPr id="116" name="Google Shape;116;p24"/>
          <p:cNvSpPr txBox="1"/>
          <p:nvPr/>
        </p:nvSpPr>
        <p:spPr>
          <a:xfrm>
            <a:off x="409650" y="988250"/>
            <a:ext cx="11372700" cy="349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9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●"/>
            </a:pPr>
            <a:r>
              <a:rPr b="1" i="0" lang="ko-KR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3개 키워드로 회귀분석하기</a:t>
            </a:r>
            <a:br>
              <a:rPr b="1" i="0" lang="ko-KR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●"/>
            </a:pPr>
            <a:r>
              <a:rPr b="1" i="0" lang="ko-KR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결정계수(회귀계수): </a:t>
            </a: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</a:t>
            </a:r>
            <a:endParaRPr b="1" i="0" sz="20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Char char="●"/>
            </a:pPr>
            <a:r>
              <a:rPr b="1" i="0" lang="ko-KR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유의미한 F값, P-value 검증여부: </a:t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-유의미한 F값은 검증 완료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-P-value 값은 모두 0.05 이상이므로 유의미한 결과 X 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i="0" sz="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973350" y="1503800"/>
            <a:ext cx="10245300" cy="492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서비스, 금융상품, 평가</a:t>
            </a:r>
            <a:endParaRPr b="1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24"/>
          <p:cNvSpPr txBox="1"/>
          <p:nvPr/>
        </p:nvSpPr>
        <p:spPr>
          <a:xfrm>
            <a:off x="409650" y="4795525"/>
            <a:ext cx="11372700" cy="149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Malgun Gothic"/>
              <a:buChar char="●"/>
            </a:pPr>
            <a:r>
              <a:rPr b="1" i="0" lang="ko-KR" sz="3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</a:t>
            </a:r>
            <a:r>
              <a:rPr b="1" lang="ko-KR" sz="3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ko-KR" sz="3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 : </a:t>
            </a:r>
            <a:r>
              <a:rPr b="1" lang="ko-KR" sz="3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연관어 분석 실패! </a:t>
            </a:r>
            <a:endParaRPr b="1" i="0" sz="30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-KR" sz="25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썸트렌드의 연관어만 참고하는 것보다는 다른 자료도 검토하여 연관어를 설정하는 것이 유의미한 결과가 나오는 것에 도움이 될 것 같다. </a:t>
            </a:r>
            <a:endParaRPr b="1" i="0" sz="25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i="0" sz="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gram</dc:creator>
</cp:coreProperties>
</file>