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8"/>
  </p:notesMasterIdLst>
  <p:sldIdLst>
    <p:sldId id="303" r:id="rId3"/>
    <p:sldId id="323" r:id="rId4"/>
    <p:sldId id="328" r:id="rId5"/>
    <p:sldId id="344" r:id="rId6"/>
    <p:sldId id="342" r:id="rId7"/>
    <p:sldId id="345" r:id="rId8"/>
    <p:sldId id="333" r:id="rId9"/>
    <p:sldId id="346" r:id="rId10"/>
    <p:sldId id="334" r:id="rId11"/>
    <p:sldId id="336" r:id="rId12"/>
    <p:sldId id="347" r:id="rId13"/>
    <p:sldId id="348" r:id="rId14"/>
    <p:sldId id="349" r:id="rId15"/>
    <p:sldId id="339" r:id="rId16"/>
    <p:sldId id="343" r:id="rId17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03"/>
            <p14:sldId id="323"/>
            <p14:sldId id="328"/>
            <p14:sldId id="344"/>
            <p14:sldId id="342"/>
            <p14:sldId id="345"/>
            <p14:sldId id="333"/>
            <p14:sldId id="346"/>
            <p14:sldId id="334"/>
            <p14:sldId id="336"/>
            <p14:sldId id="347"/>
            <p14:sldId id="348"/>
            <p14:sldId id="349"/>
            <p14:sldId id="339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9" autoAdjust="0"/>
    <p:restoredTop sz="94660"/>
  </p:normalViewPr>
  <p:slideViewPr>
    <p:cSldViewPr>
      <p:cViewPr varScale="1">
        <p:scale>
          <a:sx n="77" d="100"/>
          <a:sy n="77" d="100"/>
        </p:scale>
        <p:origin x="1122" y="90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규" userId="39825991-0408-44f3-81be-1d1cdb54b29e" providerId="ADAL" clId="{CC101A1D-2B78-46CE-9C16-D75AFAB95A2E}"/>
    <pc:docChg chg="undo custSel addSld delSld modSld">
      <pc:chgData name="박종규" userId="39825991-0408-44f3-81be-1d1cdb54b29e" providerId="ADAL" clId="{CC101A1D-2B78-46CE-9C16-D75AFAB95A2E}" dt="2018-02-19T09:48:17.686" v="54" actId="404"/>
      <pc:docMkLst>
        <pc:docMk/>
      </pc:docMkLst>
      <pc:sldChg chg="modSp">
        <pc:chgData name="박종규" userId="39825991-0408-44f3-81be-1d1cdb54b29e" providerId="ADAL" clId="{CC101A1D-2B78-46CE-9C16-D75AFAB95A2E}" dt="2018-02-19T09:46:40.658" v="8" actId="404"/>
        <pc:sldMkLst>
          <pc:docMk/>
          <pc:sldMk cId="901309696" sldId="302"/>
        </pc:sldMkLst>
        <pc:spChg chg="mod">
          <ac:chgData name="박종규" userId="39825991-0408-44f3-81be-1d1cdb54b29e" providerId="ADAL" clId="{CC101A1D-2B78-46CE-9C16-D75AFAB95A2E}" dt="2018-02-19T09:46:40.658" v="8" actId="404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CC101A1D-2B78-46CE-9C16-D75AFAB95A2E}" dt="2018-02-19T09:45:35.704" v="1" actId="400"/>
        <pc:sldMkLst>
          <pc:docMk/>
          <pc:sldMk cId="3562649309" sldId="303"/>
        </pc:sldMkLst>
        <pc:spChg chg="mod">
          <ac:chgData name="박종규" userId="39825991-0408-44f3-81be-1d1cdb54b29e" providerId="ADAL" clId="{CC101A1D-2B78-46CE-9C16-D75AFAB95A2E}" dt="2018-02-19T09:45:35.704" v="1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Sp delSp modSp add del">
        <pc:chgData name="박종규" userId="39825991-0408-44f3-81be-1d1cdb54b29e" providerId="ADAL" clId="{CC101A1D-2B78-46CE-9C16-D75AFAB95A2E}" dt="2018-02-19T09:48:17.686" v="54" actId="404"/>
        <pc:sldMkLst>
          <pc:docMk/>
          <pc:sldMk cId="2532299408" sldId="322"/>
        </pc:sldMkLst>
        <pc:spChg chg="add del mod">
          <ac:chgData name="박종규" userId="39825991-0408-44f3-81be-1d1cdb54b29e" providerId="ADAL" clId="{CC101A1D-2B78-46CE-9C16-D75AFAB95A2E}" dt="2018-02-19T09:47:47.660" v="36" actId="478"/>
          <ac:spMkLst>
            <pc:docMk/>
            <pc:sldMk cId="2532299408" sldId="322"/>
            <ac:spMk id="3" creationId="{B7AD4D40-7957-4B34-A0DC-74DA9B6F4FEC}"/>
          </ac:spMkLst>
        </pc:spChg>
        <pc:spChg chg="del mod">
          <ac:chgData name="박종규" userId="39825991-0408-44f3-81be-1d1cdb54b29e" providerId="ADAL" clId="{CC101A1D-2B78-46CE-9C16-D75AFAB95A2E}" dt="2018-02-19T09:47:44.880" v="33" actId="478"/>
          <ac:spMkLst>
            <pc:docMk/>
            <pc:sldMk cId="2532299408" sldId="322"/>
            <ac:spMk id="4" creationId="{00000000-0000-0000-0000-000000000000}"/>
          </ac:spMkLst>
        </pc:spChg>
        <pc:spChg chg="mod">
          <ac:chgData name="박종규" userId="39825991-0408-44f3-81be-1d1cdb54b29e" providerId="ADAL" clId="{CC101A1D-2B78-46CE-9C16-D75AFAB95A2E}" dt="2018-02-19T09:48:09.440" v="48" actId="403"/>
          <ac:spMkLst>
            <pc:docMk/>
            <pc:sldMk cId="2532299408" sldId="322"/>
            <ac:spMk id="6" creationId="{00000000-0000-0000-0000-000000000000}"/>
          </ac:spMkLst>
        </pc:spChg>
        <pc:spChg chg="del">
          <ac:chgData name="박종규" userId="39825991-0408-44f3-81be-1d1cdb54b29e" providerId="ADAL" clId="{CC101A1D-2B78-46CE-9C16-D75AFAB95A2E}" dt="2018-02-19T09:47:20.054" v="22" actId="478"/>
          <ac:spMkLst>
            <pc:docMk/>
            <pc:sldMk cId="2532299408" sldId="322"/>
            <ac:spMk id="55" creationId="{4BEA1696-E91A-43DB-865E-25E6507BA3A8}"/>
          </ac:spMkLst>
        </pc:spChg>
        <pc:spChg chg="add mod">
          <ac:chgData name="박종규" userId="39825991-0408-44f3-81be-1d1cdb54b29e" providerId="ADAL" clId="{CC101A1D-2B78-46CE-9C16-D75AFAB95A2E}" dt="2018-02-19T09:47:53.412" v="39" actId="27636"/>
          <ac:spMkLst>
            <pc:docMk/>
            <pc:sldMk cId="2532299408" sldId="322"/>
            <ac:spMk id="57" creationId="{F5240894-7B32-45F1-B868-291F7AAAE1BC}"/>
          </ac:spMkLst>
        </pc:spChg>
        <pc:spChg chg="mod">
          <ac:chgData name="박종규" userId="39825991-0408-44f3-81be-1d1cdb54b29e" providerId="ADAL" clId="{CC101A1D-2B78-46CE-9C16-D75AFAB95A2E}" dt="2018-02-19T09:48:11.615" v="49" actId="113"/>
          <ac:spMkLst>
            <pc:docMk/>
            <pc:sldMk cId="2532299408" sldId="322"/>
            <ac:spMk id="135" creationId="{CAA225C0-FC33-4538-A862-0F87498F75D5}"/>
          </ac:spMkLst>
        </pc:spChg>
        <pc:spChg chg="mod">
          <ac:chgData name="박종규" userId="39825991-0408-44f3-81be-1d1cdb54b29e" providerId="ADAL" clId="{CC101A1D-2B78-46CE-9C16-D75AFAB95A2E}" dt="2018-02-19T09:48:17.686" v="54" actId="404"/>
          <ac:spMkLst>
            <pc:docMk/>
            <pc:sldMk cId="2532299408" sldId="322"/>
            <ac:spMk id="230" creationId="{2BB00A20-B13D-4E59-AF58-AB8EFDD67E1B}"/>
          </ac:spMkLst>
        </pc:spChg>
      </pc:sldChg>
    </pc:docChg>
  </pc:docChgLst>
  <pc:docChgLst>
    <pc:chgData name="박종규" userId="39825991-0408-44f3-81be-1d1cdb54b29e" providerId="ADAL" clId="{1C4C2134-0005-4C52-9B83-C1934079882E}"/>
    <pc:docChg chg="undo redo custSel addSld delSld modSld modSection">
      <pc:chgData name="박종규" userId="39825991-0408-44f3-81be-1d1cdb54b29e" providerId="ADAL" clId="{1C4C2134-0005-4C52-9B83-C1934079882E}" dt="2018-01-08T09:38:09.165" v="421" actId="20577"/>
      <pc:docMkLst>
        <pc:docMk/>
      </pc:docMkLst>
      <pc:sldChg chg="modSp">
        <pc:chgData name="박종규" userId="39825991-0408-44f3-81be-1d1cdb54b29e" providerId="ADAL" clId="{1C4C2134-0005-4C52-9B83-C1934079882E}" dt="2018-01-08T08:56:24.327" v="7" actId="20577"/>
        <pc:sldMkLst>
          <pc:docMk/>
          <pc:sldMk cId="3239601407" sldId="272"/>
        </pc:sldMkLst>
        <pc:spChg chg="mod">
          <ac:chgData name="박종규" userId="39825991-0408-44f3-81be-1d1cdb54b29e" providerId="ADAL" clId="{1C4C2134-0005-4C52-9B83-C1934079882E}" dt="2018-01-08T08:56:18.320" v="1" actId="20577"/>
          <ac:spMkLst>
            <pc:docMk/>
            <pc:sldMk cId="3239601407" sldId="272"/>
            <ac:spMk id="2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6:24.327" v="7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7:24.812" v="8" actId="20577"/>
        <pc:sldMkLst>
          <pc:docMk/>
          <pc:sldMk cId="3994400370" sldId="273"/>
        </pc:sldMkLst>
        <pc:spChg chg="mod">
          <ac:chgData name="박종규" userId="39825991-0408-44f3-81be-1d1cdb54b29e" providerId="ADAL" clId="{1C4C2134-0005-4C52-9B83-C1934079882E}" dt="2018-01-08T08:57:24.812" v="8" actId="20577"/>
          <ac:spMkLst>
            <pc:docMk/>
            <pc:sldMk cId="3994400370" sldId="273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9:51.235" v="46" actId="20578"/>
        <pc:sldMkLst>
          <pc:docMk/>
          <pc:sldMk cId="901309696" sldId="302"/>
        </pc:sldMkLst>
        <pc:spChg chg="mod">
          <ac:chgData name="박종규" userId="39825991-0408-44f3-81be-1d1cdb54b29e" providerId="ADAL" clId="{1C4C2134-0005-4C52-9B83-C1934079882E}" dt="2018-01-08T08:59:51.235" v="46" actId="20578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9:00:04.064" v="52" actId="20577"/>
        <pc:sldMkLst>
          <pc:docMk/>
          <pc:sldMk cId="3562649309" sldId="303"/>
        </pc:sldMkLst>
        <pc:spChg chg="mod">
          <ac:chgData name="박종규" userId="39825991-0408-44f3-81be-1d1cdb54b29e" providerId="ADAL" clId="{1C4C2134-0005-4C52-9B83-C1934079882E}" dt="2018-01-08T09:00:04.064" v="52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8:38.899" v="33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">
        <pc:chgData name="박종규" userId="39825991-0408-44f3-81be-1d1cdb54b29e" providerId="ADAL" clId="{1C4C2134-0005-4C52-9B83-C1934079882E}" dt="2018-01-08T08:57:59.381" v="26" actId="20577"/>
        <pc:sldMkLst>
          <pc:docMk/>
          <pc:sldMk cId="295627002" sldId="319"/>
        </pc:sldMkLst>
      </pc:sldChg>
      <pc:sldChg chg="add">
        <pc:chgData name="박종규" userId="39825991-0408-44f3-81be-1d1cdb54b29e" providerId="ADAL" clId="{1C4C2134-0005-4C52-9B83-C1934079882E}" dt="2018-01-08T08:58:10.067" v="28" actId="20577"/>
        <pc:sldMkLst>
          <pc:docMk/>
          <pc:sldMk cId="1149487285" sldId="320"/>
        </pc:sldMkLst>
      </pc:sldChg>
      <pc:sldChg chg="add">
        <pc:chgData name="박종규" userId="39825991-0408-44f3-81be-1d1cdb54b29e" providerId="ADAL" clId="{1C4C2134-0005-4C52-9B83-C1934079882E}" dt="2018-01-08T08:58:19.206" v="31" actId="20577"/>
        <pc:sldMkLst>
          <pc:docMk/>
          <pc:sldMk cId="1486401860" sldId="321"/>
        </pc:sldMkLst>
      </pc:sldChg>
    </pc:docChg>
  </pc:docChgLst>
  <pc:docChgLst>
    <pc:chgData name="박종규" userId="39825991-0408-44f3-81be-1d1cdb54b29e" providerId="ADAL" clId="{E681BB0B-FA03-483A-8A32-73267E3D7515}"/>
    <pc:docChg chg="modSld">
      <pc:chgData name="박종규" userId="39825991-0408-44f3-81be-1d1cdb54b29e" providerId="ADAL" clId="{E681BB0B-FA03-483A-8A32-73267E3D7515}" dt="2018-02-05T09:08:44.829" v="3" actId="20577"/>
      <pc:docMkLst>
        <pc:docMk/>
      </pc:docMkLst>
      <pc:sldChg chg="modSp">
        <pc:chgData name="박종규" userId="39825991-0408-44f3-81be-1d1cdb54b29e" providerId="ADAL" clId="{E681BB0B-FA03-483A-8A32-73267E3D7515}" dt="2018-02-05T09:08:44.829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E681BB0B-FA03-483A-8A32-73267E3D7515}" dt="2018-02-05T09:08:44.829" v="3" actId="20577"/>
          <ac:spMkLst>
            <pc:docMk/>
            <pc:sldMk cId="3239601407" sldId="272"/>
            <ac:spMk id="3" creationId="{00000000-0000-0000-0000-000000000000}"/>
          </ac:spMkLst>
        </pc:spChg>
      </pc:sldChg>
    </pc:docChg>
  </pc:docChgLst>
  <pc:docChgLst>
    <pc:chgData name="박종규" userId="39825991-0408-44f3-81be-1d1cdb54b29e" providerId="ADAL" clId="{87D63DAF-73C8-47E7-B37A-51FFB4B602D6}"/>
    <pc:docChg chg="modSld">
      <pc:chgData name="박종규" userId="39825991-0408-44f3-81be-1d1cdb54b29e" providerId="ADAL" clId="{87D63DAF-73C8-47E7-B37A-51FFB4B602D6}" dt="2017-12-27T02:59:58.118" v="0"/>
      <pc:docMkLst>
        <pc:docMk/>
      </pc:docMkLst>
    </pc:docChg>
  </pc:docChgLst>
  <pc:docChgLst>
    <pc:chgData name="박종규" userId="39825991-0408-44f3-81be-1d1cdb54b29e" providerId="ADAL" clId="{6BEB2897-714A-4B38-B5AC-C1B97C21AA61}"/>
    <pc:docChg chg="undo custSel addSld delSld modSld modSection">
      <pc:chgData name="박종규" userId="39825991-0408-44f3-81be-1d1cdb54b29e" providerId="ADAL" clId="{6BEB2897-714A-4B38-B5AC-C1B97C21AA61}" dt="2017-12-26T09:14:43.907" v="499" actId="20577"/>
      <pc:docMkLst>
        <pc:docMk/>
      </pc:docMkLst>
      <pc:sldChg chg="modSp">
        <pc:chgData name="박종규" userId="39825991-0408-44f3-81be-1d1cdb54b29e" providerId="ADAL" clId="{6BEB2897-714A-4B38-B5AC-C1B97C21AA61}" dt="2017-12-26T08:52:26.081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6BEB2897-714A-4B38-B5AC-C1B97C21AA61}" dt="2017-12-26T08:52:26.081" v="3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9:00:37.787" v="355" actId="20577"/>
        <pc:sldMkLst>
          <pc:docMk/>
          <pc:sldMk cId="901309696" sldId="302"/>
        </pc:sldMkLst>
        <pc:spChg chg="mod">
          <ac:chgData name="박종규" userId="39825991-0408-44f3-81be-1d1cdb54b29e" providerId="ADAL" clId="{6BEB2897-714A-4B38-B5AC-C1B97C21AA61}" dt="2017-12-26T09:00:37.787" v="355" actId="20577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8:58:32.761" v="338" actId="20577"/>
        <pc:sldMkLst>
          <pc:docMk/>
          <pc:sldMk cId="3562649309" sldId="303"/>
        </pc:sldMkLst>
        <pc:spChg chg="mod">
          <ac:chgData name="박종규" userId="39825991-0408-44f3-81be-1d1cdb54b29e" providerId="ADAL" clId="{6BEB2897-714A-4B38-B5AC-C1B97C21AA61}" dt="2017-12-26T08:58:32.761" v="338" actId="20577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  <pc:docChgLst>
    <pc:chgData name="박종규" userId="39825991-0408-44f3-81be-1d1cdb54b29e" providerId="ADAL" clId="{A356AC07-6D6A-4FBD-899D-679BA56C46E2}"/>
    <pc:docChg chg="delSld modSld modSection">
      <pc:chgData name="박종규" userId="39825991-0408-44f3-81be-1d1cdb54b29e" providerId="ADAL" clId="{A356AC07-6D6A-4FBD-899D-679BA56C46E2}" dt="2018-01-22T08:37:55.390" v="10" actId="20577"/>
      <pc:docMkLst>
        <pc:docMk/>
      </pc:docMkLst>
      <pc:sldChg chg="modSp">
        <pc:chgData name="박종규" userId="39825991-0408-44f3-81be-1d1cdb54b29e" providerId="ADAL" clId="{A356AC07-6D6A-4FBD-899D-679BA56C46E2}" dt="2018-01-22T08:37:55.390" v="10" actId="20577"/>
        <pc:sldMkLst>
          <pc:docMk/>
          <pc:sldMk cId="3239601407" sldId="272"/>
        </pc:sldMkLst>
        <pc:spChg chg="mod">
          <ac:chgData name="박종규" userId="39825991-0408-44f3-81be-1d1cdb54b29e" providerId="ADAL" clId="{A356AC07-6D6A-4FBD-899D-679BA56C46E2}" dt="2018-01-22T08:37:55.390" v="10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A356AC07-6D6A-4FBD-899D-679BA56C46E2}" dt="2018-01-22T08:37:44.926" v="5" actId="6549"/>
        <pc:sldMkLst>
          <pc:docMk/>
          <pc:sldMk cId="3562649309" sldId="303"/>
        </pc:sldMkLst>
        <pc:spChg chg="mod">
          <ac:chgData name="박종규" userId="39825991-0408-44f3-81be-1d1cdb54b29e" providerId="ADAL" clId="{A356AC07-6D6A-4FBD-899D-679BA56C46E2}" dt="2018-01-22T08:37:41.134" v="4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A356AC07-6D6A-4FBD-899D-679BA56C46E2}" dt="2018-01-22T08:37:44.926" v="5" actId="6549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/>
            </a:lvl1pPr>
            <a:lvl2pPr algn="just">
              <a:defRPr sz="1800" b="1"/>
            </a:lvl2pPr>
            <a:lvl3pPr algn="just">
              <a:defRPr sz="1800" b="1"/>
            </a:lvl3pPr>
            <a:lvl4pPr algn="just">
              <a:defRPr sz="1800" b="1"/>
            </a:lvl4pPr>
            <a:lvl5pPr algn="just">
              <a:defRPr sz="18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31323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bg1"/>
                </a:solidFill>
                <a:latin typeface="+mn-lt"/>
              </a:rPr>
              <a:t>The Design of an Efficient Swap Mechanism for</a:t>
            </a:r>
          </a:p>
          <a:p>
            <a:r>
              <a:rPr lang="en-US" altLang="ko-KR" sz="2300" dirty="0">
                <a:solidFill>
                  <a:schemeClr val="bg1"/>
                </a:solidFill>
                <a:latin typeface="+mn-lt"/>
              </a:rPr>
              <a:t>Hybrid DRAM-NVM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2351" y="3852441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Xianzhang</a:t>
            </a:r>
            <a:r>
              <a:rPr lang="en-US" altLang="ko-KR" dirty="0"/>
              <a:t> Chen, Edwin H.-M. Sha, </a:t>
            </a:r>
            <a:r>
              <a:rPr lang="en-US" altLang="ko-KR" dirty="0" err="1"/>
              <a:t>Weiwen</a:t>
            </a:r>
            <a:r>
              <a:rPr lang="en-US" altLang="ko-KR" dirty="0"/>
              <a:t> Jiang, </a:t>
            </a:r>
            <a:r>
              <a:rPr lang="en-US" altLang="ko-KR" dirty="0" err="1"/>
              <a:t>Qingfeng</a:t>
            </a:r>
            <a:r>
              <a:rPr lang="en-US" altLang="ko-KR" dirty="0"/>
              <a:t> </a:t>
            </a:r>
            <a:r>
              <a:rPr lang="en-US" altLang="ko-KR" dirty="0" err="1"/>
              <a:t>Zhuge</a:t>
            </a:r>
            <a:r>
              <a:rPr lang="en-US" altLang="ko-KR" dirty="0"/>
              <a:t>, </a:t>
            </a:r>
            <a:r>
              <a:rPr lang="en-US" altLang="ko-KR" dirty="0" err="1"/>
              <a:t>Junxi</a:t>
            </a:r>
            <a:r>
              <a:rPr lang="en-US" altLang="ko-KR" dirty="0"/>
              <a:t> Chen, </a:t>
            </a:r>
            <a:r>
              <a:rPr lang="en-US" altLang="ko-KR" dirty="0" err="1"/>
              <a:t>Jiejie</a:t>
            </a:r>
            <a:r>
              <a:rPr lang="en-US" altLang="ko-KR" dirty="0"/>
              <a:t> Qin, and </a:t>
            </a:r>
            <a:r>
              <a:rPr lang="en-US" altLang="ko-KR" dirty="0" err="1"/>
              <a:t>Yuansong</a:t>
            </a:r>
            <a:r>
              <a:rPr lang="en-US" altLang="ko-KR" dirty="0"/>
              <a:t> Zeng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EMSOFT 2016</a:t>
            </a:r>
          </a:p>
        </p:txBody>
      </p:sp>
    </p:spTree>
    <p:extLst>
      <p:ext uri="{BB962C8B-B14F-4D97-AF65-F5344CB8AC3E}">
        <p14:creationId xmlns:p14="http://schemas.microsoft.com/office/powerpoint/2010/main" val="356264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10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9C1A0-69A9-429B-937B-EC1D3F6C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94" y="2268265"/>
            <a:ext cx="4152900" cy="2838450"/>
          </a:xfrm>
          <a:prstGeom prst="rect">
            <a:avLst/>
          </a:prstGeom>
        </p:spPr>
      </p:pic>
      <p:sp>
        <p:nvSpPr>
          <p:cNvPr id="15" name="내용 개체 틀 134">
            <a:extLst>
              <a:ext uri="{FF2B5EF4-FFF2-40B4-BE49-F238E27FC236}">
                <a16:creationId xmlns:a16="http://schemas.microsoft.com/office/drawing/2014/main" id="{5FBCBB60-3820-492E-9AE8-6886E176666D}"/>
              </a:ext>
            </a:extLst>
          </p:cNvPr>
          <p:cNvSpPr txBox="1">
            <a:spLocks/>
          </p:cNvSpPr>
          <p:nvPr/>
        </p:nvSpPr>
        <p:spPr>
          <a:xfrm>
            <a:off x="279996" y="881734"/>
            <a:ext cx="8768967" cy="5164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lt"/>
              </a:rPr>
              <a:t>The number of NVM writes</a:t>
            </a:r>
          </a:p>
          <a:p>
            <a:pPr lvl="1"/>
            <a:r>
              <a:rPr lang="en-US" altLang="ko-KR" sz="1600" dirty="0">
                <a:latin typeface="+mn-lt"/>
              </a:rPr>
              <a:t>Refinery Swap reduces the number of NVM writes by 96.7%, 91.6%, and 90.8% on average for Linux Swap, </a:t>
            </a:r>
            <a:r>
              <a:rPr lang="en-US" altLang="ko-KR" sz="1600" dirty="0" err="1">
                <a:latin typeface="+mn-lt"/>
              </a:rPr>
              <a:t>DR.Swap</a:t>
            </a:r>
            <a:r>
              <a:rPr lang="en-US" altLang="ko-KR" sz="1600" dirty="0">
                <a:latin typeface="+mn-lt"/>
              </a:rPr>
              <a:t>, and M-CLOCK, respectively.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400" dirty="0">
                <a:latin typeface="+mn-lt"/>
              </a:rPr>
              <a:t>                                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Comparing the number of NVM writes obtained from each swap mechanism.</a:t>
            </a:r>
          </a:p>
          <a:p>
            <a:pPr marL="457200" lvl="1" indent="0">
              <a:buFont typeface="Arial" pitchFamily="34" charset="0"/>
              <a:buNone/>
            </a:pPr>
            <a:endParaRPr lang="en-US" altLang="ko-KR" sz="14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A7521-3921-4DA0-849E-25F16390BD53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Effect on Lifetime</a:t>
            </a:r>
          </a:p>
          <a:p>
            <a:pPr lvl="1"/>
            <a:r>
              <a:rPr lang="en-US" altLang="ko-KR" sz="1600" dirty="0">
                <a:latin typeface="+mn-lt"/>
              </a:rPr>
              <a:t>The lifetime of NVM for the system with Refinery Swap is 85.6 times, 69.5times, and 60.8 times that of Linux Swap, </a:t>
            </a:r>
            <a:r>
              <a:rPr lang="en-US" altLang="ko-KR" sz="1600" dirty="0" err="1">
                <a:latin typeface="+mn-lt"/>
              </a:rPr>
              <a:t>DR.Swap</a:t>
            </a:r>
            <a:r>
              <a:rPr lang="en-US" altLang="ko-KR" sz="1600" dirty="0">
                <a:latin typeface="+mn-lt"/>
              </a:rPr>
              <a:t>, and M-CLOCK, respectively.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       Comparison of the lifetime of NVM.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11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6FFFCA-FF3A-48B4-9F8C-D58C3F9B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04" y="2246387"/>
            <a:ext cx="4019550" cy="2609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E85723-66FF-47EB-8645-59440562A9B7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Effect on System Performance</a:t>
            </a:r>
          </a:p>
          <a:p>
            <a:pPr lvl="1"/>
            <a:r>
              <a:rPr lang="en-US" altLang="ko-KR" sz="1600" dirty="0">
                <a:latin typeface="+mn-lt"/>
              </a:rPr>
              <a:t>Measuring the time for completing all the data access of the workloads.</a:t>
            </a:r>
          </a:p>
          <a:p>
            <a:pPr lvl="1"/>
            <a:r>
              <a:rPr lang="en-US" altLang="ko-KR" sz="1600" dirty="0">
                <a:latin typeface="+mn-lt"/>
              </a:rPr>
              <a:t>The average performance of Refinery Swap achieves 48 times, 17 times, and 15 times higher than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Linux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Swap,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DR.Swap</a:t>
            </a:r>
            <a:r>
              <a:rPr lang="en-US" altLang="ko-KR" sz="1600" dirty="0">
                <a:latin typeface="+mn-lt"/>
              </a:rPr>
              <a:t>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and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M-CLOCK,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respectively.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</a:t>
            </a:r>
          </a:p>
          <a:p>
            <a:pPr marL="457200" lvl="1" indent="0">
              <a:buNone/>
            </a:pPr>
            <a:endParaRPr lang="en-US" altLang="ko-KR" sz="1400" dirty="0">
              <a:latin typeface="+mn-lt"/>
            </a:endParaRPr>
          </a:p>
          <a:p>
            <a:pPr marL="457200" lvl="1" indent="0">
              <a:buNone/>
            </a:pPr>
            <a:endParaRPr lang="en-US" altLang="ko-KR" sz="900" dirty="0">
              <a:latin typeface="+mn-lt"/>
            </a:endParaRPr>
          </a:p>
          <a:p>
            <a:pPr marL="457200" lvl="1" indent="0">
              <a:buNone/>
            </a:pPr>
            <a:endParaRPr lang="en-US" altLang="ko-KR" sz="900" dirty="0">
              <a:latin typeface="+mn-lt"/>
            </a:endParaRPr>
          </a:p>
          <a:p>
            <a:pPr marL="457200" lvl="1" indent="0">
              <a:buNone/>
            </a:pPr>
            <a:endParaRPr lang="en-US" altLang="ko-KR" sz="9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The total elapsed time with different NVM-based swap areas.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12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8A7AEB-B6E4-4789-92C5-C0C1973B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7" y="2570679"/>
            <a:ext cx="7708223" cy="29225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2F6C01-A4FB-4A7E-BABD-BA02AEDDD4F4}"/>
              </a:ext>
            </a:extLst>
          </p:cNvPr>
          <p:cNvSpPr/>
          <p:nvPr/>
        </p:nvSpPr>
        <p:spPr>
          <a:xfrm rot="19843369">
            <a:off x="1219557" y="4739903"/>
            <a:ext cx="729156" cy="17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E27ED3-BD15-4080-806E-EDC1A146B5B9}"/>
              </a:ext>
            </a:extLst>
          </p:cNvPr>
          <p:cNvSpPr/>
          <p:nvPr/>
        </p:nvSpPr>
        <p:spPr>
          <a:xfrm rot="19843369">
            <a:off x="7826767" y="4740423"/>
            <a:ext cx="729156" cy="17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61A1A6-6D8D-4942-BDDE-B8AA138305FD}"/>
              </a:ext>
            </a:extLst>
          </p:cNvPr>
          <p:cNvSpPr/>
          <p:nvPr/>
        </p:nvSpPr>
        <p:spPr>
          <a:xfrm rot="19843369">
            <a:off x="5113109" y="4739903"/>
            <a:ext cx="729156" cy="17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F00B2-D6C5-48E0-B560-C83A7E44F438}"/>
              </a:ext>
            </a:extLst>
          </p:cNvPr>
          <p:cNvSpPr/>
          <p:nvPr/>
        </p:nvSpPr>
        <p:spPr>
          <a:xfrm rot="19843369">
            <a:off x="3952769" y="4739903"/>
            <a:ext cx="729156" cy="17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2C37E-1F07-415F-97DA-3F57BAF9E112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9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Effect on Energy Consumption</a:t>
            </a:r>
          </a:p>
          <a:p>
            <a:pPr lvl="1"/>
            <a:r>
              <a:rPr lang="en-US" altLang="ko-KR" sz="1600" dirty="0">
                <a:latin typeface="+mn-lt"/>
              </a:rPr>
              <a:t>The average energy consumption of the proposed Refinery Swap is 47.9 times, 17.3 times, and 15.6 times lower than that of Linux Swap, </a:t>
            </a:r>
            <a:r>
              <a:rPr lang="en-US" altLang="ko-KR" sz="1600" dirty="0" err="1">
                <a:latin typeface="+mn-lt"/>
              </a:rPr>
              <a:t>DR.Swap</a:t>
            </a:r>
            <a:r>
              <a:rPr lang="en-US" altLang="ko-KR" sz="1600" dirty="0">
                <a:latin typeface="+mn-lt"/>
              </a:rPr>
              <a:t>, and M-CLOCK, respectively.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      Comparison of energy consumption.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13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ACEE2-093E-4FBD-87C9-30E3D47E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79" y="2499218"/>
            <a:ext cx="3962400" cy="26193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45D138-3254-4B38-A3E1-8EED58ECBB1D}"/>
              </a:ext>
            </a:extLst>
          </p:cNvPr>
          <p:cNvSpPr/>
          <p:nvPr/>
        </p:nvSpPr>
        <p:spPr>
          <a:xfrm rot="19843369">
            <a:off x="3045495" y="4724684"/>
            <a:ext cx="729156" cy="17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31CCE7-1DA0-4016-92C3-C30356D65BEE}"/>
              </a:ext>
            </a:extLst>
          </p:cNvPr>
          <p:cNvSpPr/>
          <p:nvPr/>
        </p:nvSpPr>
        <p:spPr>
          <a:xfrm rot="19843369">
            <a:off x="5946613" y="4724683"/>
            <a:ext cx="729156" cy="17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ABE71-310D-4653-9F25-58F8A68F4B52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4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lt"/>
              </a:rPr>
              <a:t>Replace part of the DRAM with NVM, and use it as a swap area.</a:t>
            </a:r>
          </a:p>
          <a:p>
            <a:endParaRPr lang="en-US" altLang="ko-KR" sz="10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Most of swap mechanisms proposed for the hybrid DRAM-NVM systems have limited performance without considering the data access features of applications.</a:t>
            </a:r>
          </a:p>
          <a:p>
            <a:endParaRPr lang="en-US" altLang="ko-KR" sz="10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Refinery Swap presented two algorithms to exploit the data access feature of applications.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→ the NPS algorithm</a:t>
            </a: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	→ WA-LRU algorithm</a:t>
            </a:r>
          </a:p>
          <a:p>
            <a:pPr marL="0" indent="0">
              <a:buNone/>
            </a:pPr>
            <a:endParaRPr lang="en-US" altLang="ko-KR" sz="10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Refinery Swap reduces the number of swap operations and the number of writes on NVM.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→ extends the lifetime of NVM, improves the performance, reduces the 		energy consumption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14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Conclusion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B52C4-063F-4D31-8124-91AFD9CD4628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3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15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64087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7D5A-2319-47C6-8B36-6C4ED0DD29C5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3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2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Motivation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66FC42-7C4A-4323-8735-12994B40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92" y="1270465"/>
            <a:ext cx="4616269" cy="2473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633931-8334-49B1-9ABD-E2E6B4125B00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6"/>
            <a:ext cx="8768967" cy="1890585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lt"/>
              </a:rPr>
              <a:t>A system with a NVM-based swap area is expected to achieve high performance and low energy consumption.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+mn-lt"/>
              </a:rPr>
              <a:t>directly linked to the memory bus (a)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+mn-lt"/>
              </a:rPr>
              <a:t>sharing the address space with DRAM (b)</a:t>
            </a: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14" name="내용 개체 틀 134">
            <a:extLst>
              <a:ext uri="{FF2B5EF4-FFF2-40B4-BE49-F238E27FC236}">
                <a16:creationId xmlns:a16="http://schemas.microsoft.com/office/drawing/2014/main" id="{94321E2D-6597-4C28-A4DF-E67E7BBE16AD}"/>
              </a:ext>
            </a:extLst>
          </p:cNvPr>
          <p:cNvSpPr txBox="1">
            <a:spLocks/>
          </p:cNvSpPr>
          <p:nvPr/>
        </p:nvSpPr>
        <p:spPr>
          <a:xfrm>
            <a:off x="296260" y="2681936"/>
            <a:ext cx="4816532" cy="189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</a:rPr>
              <a:t>NVM Problem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+mn-lt"/>
              </a:rPr>
              <a:t>larger write latency and write energy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+mn-lt"/>
              </a:rPr>
              <a:t>limited number of programming cycles</a:t>
            </a: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15" name="내용 개체 틀 134">
            <a:extLst>
              <a:ext uri="{FF2B5EF4-FFF2-40B4-BE49-F238E27FC236}">
                <a16:creationId xmlns:a16="http://schemas.microsoft.com/office/drawing/2014/main" id="{A5931741-56E1-4A6E-A453-0BF9DDA91F85}"/>
              </a:ext>
            </a:extLst>
          </p:cNvPr>
          <p:cNvSpPr txBox="1">
            <a:spLocks/>
          </p:cNvSpPr>
          <p:nvPr/>
        </p:nvSpPr>
        <p:spPr>
          <a:xfrm>
            <a:off x="288256" y="4356497"/>
            <a:ext cx="8569196" cy="1195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</a:rPr>
              <a:t>The data access features of the applications, especially the write operations, should be considered in designing the swap mechanisms for the systems with NVM-based swap area.</a:t>
            </a:r>
          </a:p>
        </p:txBody>
      </p:sp>
    </p:spTree>
    <p:extLst>
      <p:ext uri="{BB962C8B-B14F-4D97-AF65-F5344CB8AC3E}">
        <p14:creationId xmlns:p14="http://schemas.microsoft.com/office/powerpoint/2010/main" val="4734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3978819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Linux systems</a:t>
            </a:r>
          </a:p>
          <a:p>
            <a:pPr lvl="1"/>
            <a:r>
              <a:rPr lang="en-US" altLang="ko-KR" sz="1600" dirty="0">
                <a:latin typeface="+mn-lt"/>
              </a:rPr>
              <a:t>generally block devices</a:t>
            </a:r>
          </a:p>
          <a:p>
            <a:pPr lvl="1"/>
            <a:r>
              <a:rPr lang="en-US" altLang="ko-KR" sz="1600" dirty="0">
                <a:latin typeface="+mn-lt"/>
              </a:rPr>
              <a:t>cannot be directly accessed via virtual addresses</a:t>
            </a:r>
          </a:p>
          <a:p>
            <a:pPr marL="914400" lvl="2" indent="0">
              <a:buNone/>
            </a:pPr>
            <a:r>
              <a:rPr lang="en-US" altLang="ko-KR" sz="1600" dirty="0"/>
              <a:t>→ If the system needs to access the data on swap zones, the system should first swap the corresponding page into the main memory.</a:t>
            </a: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Hybrid memory systems</a:t>
            </a:r>
          </a:p>
          <a:p>
            <a:pPr lvl="1"/>
            <a:r>
              <a:rPr lang="en-US" altLang="ko-KR" sz="1600" dirty="0">
                <a:latin typeface="+mn-lt"/>
              </a:rPr>
              <a:t>NVM</a:t>
            </a:r>
          </a:p>
          <a:p>
            <a:pPr lvl="1"/>
            <a:r>
              <a:rPr lang="en-US" altLang="ko-KR" sz="1600" dirty="0">
                <a:latin typeface="+mn-lt"/>
              </a:rPr>
              <a:t>sharing virtual address space of DRAM and NVM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→ directly read any times without swap-in (Direct Read Swap)</a:t>
            </a: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3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Swapping Mechanisms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989EE-9073-4693-B5F8-FC4BB1BD91DE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3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20295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Design Motive</a:t>
            </a:r>
          </a:p>
          <a:p>
            <a:pPr lvl="1"/>
            <a:r>
              <a:rPr lang="en-US" altLang="ko-KR" sz="1600" dirty="0">
                <a:latin typeface="+mn-lt"/>
              </a:rPr>
              <a:t>the high overhead of swap operations</a:t>
            </a:r>
          </a:p>
          <a:p>
            <a:pPr lvl="1"/>
            <a:r>
              <a:rPr lang="en-US" altLang="ko-KR" sz="1600" dirty="0">
                <a:latin typeface="+mn-lt"/>
              </a:rPr>
              <a:t>write count disparity</a:t>
            </a:r>
          </a:p>
          <a:p>
            <a:pPr marL="914400" lvl="2" indent="0">
              <a:buNone/>
            </a:pPr>
            <a:r>
              <a:rPr lang="en-US" altLang="ko-KR" sz="1600" dirty="0"/>
              <a:t>→ The counts of pages are unequally distributed among all the pages.</a:t>
            </a: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Reduce the number of swap operations and the number of NVM writes by extracting the data access features of the applications</a:t>
            </a:r>
          </a:p>
          <a:p>
            <a:pPr lvl="1"/>
            <a:r>
              <a:rPr lang="en-US" altLang="ko-KR" sz="1600" dirty="0">
                <a:latin typeface="+mn-lt"/>
              </a:rPr>
              <a:t>NVM Page Screening</a:t>
            </a:r>
          </a:p>
          <a:p>
            <a:pPr lvl="1"/>
            <a:r>
              <a:rPr lang="en-US" altLang="ko-KR" sz="1600" dirty="0">
                <a:latin typeface="+mn-lt"/>
              </a:rPr>
              <a:t>Write-aware Swap-out</a:t>
            </a: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4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Refinery Swap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989EE-9073-4693-B5F8-FC4BB1BD91DE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8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5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Refinery Swap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84DBB-01E0-4F00-9245-08351477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39" y="1972398"/>
            <a:ext cx="5109409" cy="3287528"/>
          </a:xfrm>
          <a:prstGeom prst="rect">
            <a:avLst/>
          </a:prstGeom>
        </p:spPr>
      </p:pic>
      <p:sp>
        <p:nvSpPr>
          <p:cNvPr id="13" name="내용 개체 틀 134">
            <a:extLst>
              <a:ext uri="{FF2B5EF4-FFF2-40B4-BE49-F238E27FC236}">
                <a16:creationId xmlns:a16="http://schemas.microsoft.com/office/drawing/2014/main" id="{8D347B42-E69F-45A4-B609-BCEF053A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5"/>
            <a:ext cx="8768967" cy="111492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NVM Page Screening</a:t>
            </a:r>
          </a:p>
          <a:p>
            <a:pPr lvl="1"/>
            <a:r>
              <a:rPr lang="en-US" altLang="ko-KR" sz="1600" dirty="0">
                <a:latin typeface="+mn-lt"/>
              </a:rPr>
              <a:t>Tolerating small writes to NVM for reducing the number of swap operations</a:t>
            </a:r>
            <a:endParaRPr lang="ko-KR" altLang="en-US" sz="16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E6BE5-BBD6-4FE8-9B96-5A48288D6D78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6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Refinery Swap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13" name="내용 개체 틀 134">
            <a:extLst>
              <a:ext uri="{FF2B5EF4-FFF2-40B4-BE49-F238E27FC236}">
                <a16:creationId xmlns:a16="http://schemas.microsoft.com/office/drawing/2014/main" id="{8D347B42-E69F-45A4-B609-BCEF053A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5"/>
            <a:ext cx="8768967" cy="433885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Write-aware Swap-out</a:t>
            </a:r>
          </a:p>
          <a:p>
            <a:pPr lvl="1"/>
            <a:r>
              <a:rPr lang="en-US" altLang="ko-KR" sz="1600" dirty="0">
                <a:latin typeface="+mn-lt"/>
              </a:rPr>
              <a:t>Write Aware Least Recently Used (WA-LRU)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→ define three LRU queues for the pages in DRAM</a:t>
            </a: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               WA-LRU algorithm</a:t>
            </a:r>
            <a:endParaRPr lang="ko-KR" altLang="en-US" sz="14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D28C5C-6B41-45E5-920C-35F97997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79" y="2283964"/>
            <a:ext cx="5073730" cy="1840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57986-1B73-463B-9B0D-012A9908871C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lt"/>
              </a:rPr>
              <a:t>Using simulator which characterizes the DRAM and NVM hybrid memory architecture for different kinds of swap mechanisms</a:t>
            </a:r>
            <a:endParaRPr lang="en-US" altLang="ko-KR" sz="1600" dirty="0"/>
          </a:p>
          <a:p>
            <a:pPr lvl="1"/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Swap mechanisms</a:t>
            </a:r>
          </a:p>
          <a:p>
            <a:pPr lvl="1"/>
            <a:r>
              <a:rPr lang="en-US" altLang="ko-KR" sz="1600" dirty="0"/>
              <a:t>Linux Swap (baseline)</a:t>
            </a:r>
          </a:p>
          <a:p>
            <a:pPr lvl="1"/>
            <a:r>
              <a:rPr lang="en-US" altLang="ko-KR" sz="1600" dirty="0" err="1"/>
              <a:t>DR.Swap</a:t>
            </a:r>
            <a:endParaRPr lang="en-US" altLang="ko-KR" sz="1600" dirty="0"/>
          </a:p>
          <a:p>
            <a:pPr lvl="1"/>
            <a:r>
              <a:rPr lang="en-US" altLang="ko-KR" sz="1600" dirty="0"/>
              <a:t>M-CLOCK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DRAM 1GB</a:t>
            </a:r>
          </a:p>
          <a:p>
            <a:r>
              <a:rPr lang="en-US" altLang="ko-KR" sz="1600" dirty="0">
                <a:latin typeface="+mn-lt"/>
              </a:rPr>
              <a:t>NVM 512MB</a:t>
            </a:r>
          </a:p>
          <a:p>
            <a:r>
              <a:rPr lang="en-US" altLang="ko-KR" sz="1600" dirty="0">
                <a:latin typeface="+mn-lt"/>
              </a:rPr>
              <a:t>Page 4KB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MiBench</a:t>
            </a:r>
            <a:r>
              <a:rPr lang="en-US" altLang="ko-KR" sz="1600" dirty="0">
                <a:latin typeface="+mn-lt"/>
              </a:rPr>
              <a:t> (twelve benchmarks)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7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Experimental Setup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6D306-96A9-47A2-BB2D-85DEB808395B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9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8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Experimental Setup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10" name="내용 개체 틀 134">
            <a:extLst>
              <a:ext uri="{FF2B5EF4-FFF2-40B4-BE49-F238E27FC236}">
                <a16:creationId xmlns:a16="http://schemas.microsoft.com/office/drawing/2014/main" id="{C6A342C9-50E1-4B37-BB1E-A2E455C4A236}"/>
              </a:ext>
            </a:extLst>
          </p:cNvPr>
          <p:cNvSpPr txBox="1">
            <a:spLocks/>
          </p:cNvSpPr>
          <p:nvPr/>
        </p:nvSpPr>
        <p:spPr>
          <a:xfrm>
            <a:off x="279996" y="881734"/>
            <a:ext cx="8768967" cy="491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lt"/>
              </a:rPr>
              <a:t>Threshold Setting of NPS</a:t>
            </a:r>
          </a:p>
          <a:p>
            <a:pPr lvl="1"/>
            <a:r>
              <a:rPr lang="en-US" altLang="ko-KR" sz="1600" dirty="0">
                <a:latin typeface="+mn-lt"/>
              </a:rPr>
              <a:t>Set the general configuration of T as 90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400" dirty="0">
                <a:latin typeface="+mn-lt"/>
              </a:rPr>
              <a:t>      The number of NVM writes related to different configurations of the threshold in NPS.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60822-36C0-4888-BABA-9806E73C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44" y="1924134"/>
            <a:ext cx="4114800" cy="2800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7FE214-029E-481F-8CF5-3F1B29ED83D1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The number of swap operations</a:t>
            </a:r>
          </a:p>
          <a:p>
            <a:pPr lvl="1"/>
            <a:r>
              <a:rPr lang="en-US" altLang="ko-KR" sz="1600" dirty="0">
                <a:latin typeface="+mn-lt"/>
              </a:rPr>
              <a:t>Refinery Swap reduces the number of swap operations by 97.4%, 92.9%, and 92.3% on average for Linux Swap, </a:t>
            </a:r>
            <a:r>
              <a:rPr lang="en-US" altLang="ko-KR" sz="1600" dirty="0" err="1">
                <a:latin typeface="+mn-lt"/>
              </a:rPr>
              <a:t>DR.Swap</a:t>
            </a:r>
            <a:r>
              <a:rPr lang="en-US" altLang="ko-KR" sz="1600" dirty="0">
                <a:latin typeface="+mn-lt"/>
              </a:rPr>
              <a:t>, and M-CLOCK, respectively.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Comparing the number of swap operations obtained from each swap mechanism.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9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721FCD-FB53-4C95-BD79-E5178B42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31" y="2268265"/>
            <a:ext cx="4162425" cy="277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AAF97-71DD-4663-8A22-09373BDBED0D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0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673</Words>
  <Application>Microsoft Office PowerPoint</Application>
  <PresentationFormat>사용자 지정</PresentationFormat>
  <Paragraphs>196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Century Gothic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장유진</cp:lastModifiedBy>
  <cp:revision>1043</cp:revision>
  <dcterms:created xsi:type="dcterms:W3CDTF">2006-10-05T04:04:58Z</dcterms:created>
  <dcterms:modified xsi:type="dcterms:W3CDTF">2018-03-26T18:25:49Z</dcterms:modified>
</cp:coreProperties>
</file>