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8"/>
  </p:notesMasterIdLst>
  <p:sldIdLst>
    <p:sldId id="290" r:id="rId3"/>
    <p:sldId id="288" r:id="rId4"/>
    <p:sldId id="291" r:id="rId5"/>
    <p:sldId id="293" r:id="rId6"/>
    <p:sldId id="294" r:id="rId7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 autoAdjust="0"/>
    <p:restoredTop sz="94270" autoAdjust="0"/>
  </p:normalViewPr>
  <p:slideViewPr>
    <p:cSldViewPr>
      <p:cViewPr varScale="1">
        <p:scale>
          <a:sx n="110" d="100"/>
          <a:sy n="110" d="100"/>
        </p:scale>
        <p:origin x="1320" y="64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Jun</a:t>
            </a:r>
            <a:r>
              <a:rPr lang="ko-KR" altLang="en-US" dirty="0"/>
              <a:t> </a:t>
            </a:r>
            <a:r>
              <a:rPr lang="en-US" altLang="ko-KR" dirty="0"/>
              <a:t>He, </a:t>
            </a:r>
            <a:r>
              <a:rPr lang="en-US" altLang="ko-KR" dirty="0" err="1"/>
              <a:t>Duy</a:t>
            </a:r>
            <a:r>
              <a:rPr lang="en-US" altLang="ko-KR" dirty="0"/>
              <a:t> Nguyen, Andrea C. </a:t>
            </a:r>
            <a:r>
              <a:rPr lang="en-US" altLang="ko-KR" dirty="0" err="1"/>
              <a:t>Arpaci-Dusseau</a:t>
            </a:r>
            <a:r>
              <a:rPr lang="en-US" altLang="ko-KR" dirty="0"/>
              <a:t>, and </a:t>
            </a:r>
            <a:r>
              <a:rPr lang="en-US" altLang="ko-KR" dirty="0" err="1"/>
              <a:t>Remzi</a:t>
            </a:r>
            <a:r>
              <a:rPr lang="en-US" altLang="ko-KR" dirty="0"/>
              <a:t> H. </a:t>
            </a:r>
            <a:r>
              <a:rPr lang="en-US" altLang="ko-KR" dirty="0" err="1"/>
              <a:t>Arpaci-Dusseau</a:t>
            </a:r>
            <a:endParaRPr lang="en-US" altLang="ko-KR" dirty="0"/>
          </a:p>
          <a:p>
            <a:pPr lvl="1"/>
            <a:r>
              <a:rPr lang="en-US" altLang="ko-KR" dirty="0"/>
              <a:t>The 13</a:t>
            </a:r>
            <a:r>
              <a:rPr lang="en-US" altLang="ko-KR" baseline="30000" dirty="0"/>
              <a:t>th</a:t>
            </a:r>
            <a:r>
              <a:rPr lang="en-US" altLang="ko-KR" dirty="0"/>
              <a:t> USENIX Conference on File and Storage Technologies (FAST), 2015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Important to avoid long latencies at every node in the data center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Important to avoid long latencies in local file systems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Find problematic corner cases in file system block allocator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File system input space is huge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unexpected behaviors in ext4 can be explained by four design issue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Special End Policy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: Treat non-ending and ending extents equally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Scheduler Dependency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: Choose locations based on </a:t>
            </a:r>
            <a:r>
              <a:rPr lang="en-US" altLang="ko-KR" dirty="0" err="1">
                <a:sym typeface="Wingdings" panose="05000000000000000000" pitchFamily="2" charset="2"/>
              </a:rPr>
              <a:t>inode</a:t>
            </a:r>
            <a:r>
              <a:rPr lang="en-US" altLang="ko-KR" dirty="0">
                <a:sym typeface="Wingdings" panose="05000000000000000000" pitchFamily="2" charset="2"/>
              </a:rPr>
              <a:t> number, instead of CPU id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Policies for different circumstances should be harmonious with one another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Policies should not depend on environmental factors that may change and are outside the control of the file system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Reducing File System Tail Latencies with Chopper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170285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Sangwook</a:t>
            </a:r>
            <a:r>
              <a:rPr lang="en-US" altLang="ko-KR" dirty="0"/>
              <a:t> Shane Hahn, </a:t>
            </a:r>
            <a:r>
              <a:rPr lang="en-US" altLang="ko-KR" dirty="0" err="1"/>
              <a:t>Sungjin</a:t>
            </a:r>
            <a:r>
              <a:rPr lang="en-US" altLang="ko-KR" dirty="0"/>
              <a:t> Lee, </a:t>
            </a:r>
            <a:r>
              <a:rPr lang="en-US" altLang="ko-KR" dirty="0" err="1"/>
              <a:t>Inhyuk</a:t>
            </a:r>
            <a:r>
              <a:rPr lang="en-US" altLang="ko-KR" dirty="0"/>
              <a:t> Yee, </a:t>
            </a:r>
            <a:r>
              <a:rPr lang="en-US" altLang="ko-KR" dirty="0" err="1"/>
              <a:t>Donguk</a:t>
            </a:r>
            <a:r>
              <a:rPr lang="en-US" altLang="ko-KR" dirty="0"/>
              <a:t> Ryu, and </a:t>
            </a:r>
            <a:r>
              <a:rPr lang="en-US" altLang="ko-KR" dirty="0" err="1"/>
              <a:t>Jihong</a:t>
            </a:r>
            <a:r>
              <a:rPr lang="en-US" altLang="ko-KR" dirty="0"/>
              <a:t> Kim</a:t>
            </a:r>
          </a:p>
          <a:p>
            <a:pPr lvl="1"/>
            <a:r>
              <a:rPr lang="en-US" altLang="ko-KR" dirty="0"/>
              <a:t>The 8</a:t>
            </a:r>
            <a:r>
              <a:rPr lang="en-US" altLang="ko-KR" baseline="30000" dirty="0"/>
              <a:t>th</a:t>
            </a:r>
            <a:r>
              <a:rPr lang="en-US" altLang="ko-KR" dirty="0"/>
              <a:t> ACM SIGOPS Asia-Pacific Workshop on Systems (</a:t>
            </a:r>
            <a:r>
              <a:rPr lang="en-US" altLang="ko-KR" dirty="0" err="1"/>
              <a:t>APSys</a:t>
            </a:r>
            <a:r>
              <a:rPr lang="en-US" altLang="ko-KR" dirty="0"/>
              <a:t>), 2017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BG I/</a:t>
            </a:r>
            <a:r>
              <a:rPr lang="en-US" altLang="ko-KR" dirty="0" err="1" smtClean="0">
                <a:sym typeface="Wingdings" panose="05000000000000000000" pitchFamily="2" charset="2"/>
              </a:rPr>
              <a:t>Os</a:t>
            </a:r>
            <a:r>
              <a:rPr lang="en-US" altLang="ko-KR" dirty="0" smtClean="0">
                <a:sym typeface="Wingdings" panose="05000000000000000000" pitchFamily="2" charset="2"/>
              </a:rPr>
              <a:t> degrade </a:t>
            </a:r>
            <a:r>
              <a:rPr lang="en-US" altLang="ko-KR" dirty="0" smtClean="0">
                <a:sym typeface="Wingdings" panose="05000000000000000000" pitchFamily="2" charset="2"/>
              </a:rPr>
              <a:t>foreground </a:t>
            </a:r>
            <a:r>
              <a:rPr lang="en-US" altLang="ko-KR" dirty="0" smtClean="0">
                <a:sym typeface="Wingdings" panose="05000000000000000000" pitchFamily="2" charset="2"/>
              </a:rPr>
              <a:t>app performance + BG I/</a:t>
            </a:r>
            <a:r>
              <a:rPr lang="en-US" altLang="ko-KR" dirty="0" err="1" smtClean="0">
                <a:sym typeface="Wingdings" panose="05000000000000000000" pitchFamily="2" charset="2"/>
              </a:rPr>
              <a:t>Os</a:t>
            </a:r>
            <a:r>
              <a:rPr lang="en-US" altLang="ko-KR" dirty="0" smtClean="0">
                <a:sym typeface="Wingdings" panose="05000000000000000000" pitchFamily="2" charset="2"/>
              </a:rPr>
              <a:t> occur frequently and long-lasting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sym typeface="Wingdings" panose="05000000000000000000" pitchFamily="2" charset="2"/>
              </a:rPr>
              <a:t> BG I/</a:t>
            </a:r>
            <a:r>
              <a:rPr lang="en-US" altLang="ko-KR" dirty="0" err="1" smtClean="0">
                <a:sym typeface="Wingdings" panose="05000000000000000000" pitchFamily="2" charset="2"/>
              </a:rPr>
              <a:t>Os</a:t>
            </a:r>
            <a:r>
              <a:rPr lang="en-US" altLang="ko-KR" dirty="0" smtClean="0">
                <a:sym typeface="Wingdings" panose="05000000000000000000" pitchFamily="2" charset="2"/>
              </a:rPr>
              <a:t> harm Android user experience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Linux I/O scheduler dispatches block I/O without distinguishing FG I/O from BF I/O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I/O scheduler optimization with foreground app information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Detects I/O </a:t>
            </a:r>
            <a:r>
              <a:rPr lang="en-US" altLang="ko-KR" b="0" dirty="0">
                <a:sym typeface="Wingdings" panose="05000000000000000000" pitchFamily="2" charset="2"/>
              </a:rPr>
              <a:t>requests</a:t>
            </a:r>
            <a:r>
              <a:rPr lang="en-US" altLang="ko-KR" dirty="0">
                <a:sym typeface="Wingdings" panose="05000000000000000000" pitchFamily="2" charset="2"/>
              </a:rPr>
              <a:t> from FG app at Android platform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Gives high priority to FG I/O in I/O </a:t>
            </a:r>
            <a:r>
              <a:rPr lang="en-US" altLang="ko-KR" dirty="0" smtClean="0">
                <a:sym typeface="Wingdings" panose="05000000000000000000" pitchFamily="2" charset="2"/>
              </a:rPr>
              <a:t>scheduler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Page cache does not flush FG I/O and BG I/</a:t>
            </a:r>
            <a:r>
              <a:rPr lang="en-US" altLang="ko-KR" dirty="0" err="1" smtClean="0">
                <a:sym typeface="Wingdings" panose="05000000000000000000" pitchFamily="2" charset="2"/>
              </a:rPr>
              <a:t>Os</a:t>
            </a:r>
            <a:r>
              <a:rPr lang="en-US" altLang="ko-KR" dirty="0" smtClean="0">
                <a:sym typeface="Wingdings" panose="05000000000000000000" pitchFamily="2" charset="2"/>
              </a:rPr>
              <a:t> concurrently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</a:t>
            </a:r>
            <a:r>
              <a:rPr lang="en-US" altLang="ko-KR" dirty="0" smtClean="0">
                <a:sym typeface="Wingdings" panose="05000000000000000000" pitchFamily="2" charset="2"/>
              </a:rPr>
              <a:t>Preempt BG process’ operation in page cache when FG process accesses the page cache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FG app-aware I/O management (FAIO)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sym typeface="Wingdings" panose="05000000000000000000" pitchFamily="2" charset="2"/>
              </a:rPr>
              <a:t> Creates a quick I/O path for latency-sensitive FG I/O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</a:t>
            </a:r>
            <a:r>
              <a:rPr lang="en-US" altLang="ko-KR" dirty="0" smtClean="0">
                <a:sym typeface="Wingdings" panose="05000000000000000000" pitchFamily="2" charset="2"/>
              </a:rPr>
              <a:t>by </a:t>
            </a:r>
            <a:r>
              <a:rPr lang="en-US" altLang="ko-KR" dirty="0" smtClean="0">
                <a:sym typeface="Wingdings" panose="05000000000000000000" pitchFamily="2" charset="2"/>
              </a:rPr>
              <a:t>preempting BG I/</a:t>
            </a:r>
            <a:r>
              <a:rPr lang="en-US" altLang="ko-KR" dirty="0" err="1" smtClean="0">
                <a:sym typeface="Wingdings" panose="05000000000000000000" pitchFamily="2" charset="2"/>
              </a:rPr>
              <a:t>Os</a:t>
            </a:r>
            <a:r>
              <a:rPr lang="en-US" altLang="ko-KR" dirty="0" smtClean="0">
                <a:sym typeface="Wingdings" panose="05000000000000000000" pitchFamily="2" charset="2"/>
              </a:rPr>
              <a:t> in both page cache &amp; I/O scheduler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FAIO can reduce camera app launch time delay from BG I/O by up to 91%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Improving User Experience of Android Smartphones Using Foreground App-Aware I/O Management</a:t>
            </a:r>
            <a:endParaRPr lang="ko-KR" altLang="en-US" sz="1486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88" y="4085630"/>
            <a:ext cx="3243871" cy="1698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367" y="2556297"/>
            <a:ext cx="4396897" cy="12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Youjip</a:t>
            </a:r>
            <a:r>
              <a:rPr lang="en-US" altLang="ko-KR" dirty="0"/>
              <a:t> Won, </a:t>
            </a:r>
            <a:r>
              <a:rPr lang="en-US" altLang="ko-KR" dirty="0" err="1"/>
              <a:t>Jaemin</a:t>
            </a:r>
            <a:r>
              <a:rPr lang="en-US" altLang="ko-KR" dirty="0"/>
              <a:t> Jung, </a:t>
            </a:r>
            <a:r>
              <a:rPr lang="en-US" altLang="ko-KR" dirty="0" err="1"/>
              <a:t>Gyeongyeol</a:t>
            </a:r>
            <a:r>
              <a:rPr lang="en-US" altLang="ko-KR" dirty="0"/>
              <a:t> Choi, </a:t>
            </a:r>
            <a:r>
              <a:rPr lang="en-US" altLang="ko-KR" dirty="0" err="1"/>
              <a:t>Joontak</a:t>
            </a:r>
            <a:r>
              <a:rPr lang="ko-KR" altLang="en-US" dirty="0"/>
              <a:t> </a:t>
            </a:r>
            <a:r>
              <a:rPr lang="en-US" altLang="ko-KR" dirty="0"/>
              <a:t>Oh,</a:t>
            </a:r>
            <a:r>
              <a:rPr lang="ko-KR" altLang="en-US" dirty="0"/>
              <a:t> </a:t>
            </a:r>
            <a:r>
              <a:rPr lang="en-US" altLang="ko-KR" dirty="0" err="1"/>
              <a:t>Sedongbase</a:t>
            </a:r>
            <a:r>
              <a:rPr lang="ko-KR" altLang="en-US" dirty="0"/>
              <a:t> </a:t>
            </a:r>
            <a:r>
              <a:rPr lang="en-US" altLang="ko-KR" dirty="0"/>
              <a:t>Son,</a:t>
            </a:r>
            <a:r>
              <a:rPr lang="ko-KR" altLang="en-US" dirty="0"/>
              <a:t> </a:t>
            </a:r>
            <a:r>
              <a:rPr lang="en-US" altLang="ko-KR" dirty="0" err="1"/>
              <a:t>Jooyoung</a:t>
            </a:r>
            <a:r>
              <a:rPr lang="ko-KR" altLang="en-US" dirty="0"/>
              <a:t> </a:t>
            </a:r>
            <a:r>
              <a:rPr lang="en-US" altLang="ko-KR" dirty="0"/>
              <a:t>Hwang,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err="1"/>
              <a:t>Sangyeun</a:t>
            </a:r>
            <a:r>
              <a:rPr lang="en-US" altLang="ko-KR" dirty="0"/>
              <a:t> Cho</a:t>
            </a:r>
          </a:p>
          <a:p>
            <a:pPr lvl="1"/>
            <a:r>
              <a:rPr lang="en-US" altLang="ko-KR" dirty="0"/>
              <a:t>The 16</a:t>
            </a:r>
            <a:r>
              <a:rPr lang="en-US" altLang="ko-KR" baseline="30000" dirty="0"/>
              <a:t>th</a:t>
            </a:r>
            <a:r>
              <a:rPr lang="en-US" altLang="ko-KR" dirty="0"/>
              <a:t> USENIX Conference on File and Storage Technologies (FAST), 2018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Motivation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Moder</a:t>
            </a:r>
            <a:r>
              <a:rPr lang="en-US" altLang="ko-KR" dirty="0" smtClean="0">
                <a:sym typeface="Wingdings" panose="05000000000000000000" pitchFamily="2" charset="2"/>
              </a:rPr>
              <a:t> IO stack is fundamentally driven by the legacy of rotating media.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Application need to control the storage order.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In flash storage, the persist order can be controlled while in HDD, it cannot.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Solution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Barrier-enabled IO stack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en-US" altLang="ko-KR" dirty="0">
                <a:sym typeface="Wingdings" panose="05000000000000000000" pitchFamily="2" charset="2"/>
              </a:rPr>
              <a:t>New request types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    : farrier(), </a:t>
            </a:r>
            <a:r>
              <a:rPr lang="en-US" altLang="ko-KR" dirty="0" err="1" smtClean="0">
                <a:sym typeface="Wingdings" panose="05000000000000000000" pitchFamily="2" charset="2"/>
              </a:rPr>
              <a:t>fdatabarrier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Order Preserving Dispatch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: control storage order without Transfer-and-Flush</a:t>
            </a:r>
          </a:p>
          <a:p>
            <a:pPr marL="849203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Epoch Based IO scheduling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</a:t>
            </a:r>
            <a:r>
              <a:rPr lang="en-US" altLang="ko-KR" dirty="0" smtClean="0">
                <a:sym typeface="Wingdings" panose="05000000000000000000" pitchFamily="2" charset="2"/>
              </a:rPr>
              <a:t>    : OP requests between the barriers can be freely scheduled, but they does not cross barrier boundary.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Eliminating the transfer overhead is critical.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Concurrent journaling makes journaling more scalable.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Barrier enabled IO stack gets more effective as the parallelism of the Flash storage increases.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Barrier-Enabled IO Stack for Flash Storage</a:t>
            </a:r>
            <a:endParaRPr lang="ko-KR" altLang="en-US" sz="1486" dirty="0"/>
          </a:p>
        </p:txBody>
      </p:sp>
      <p:grpSp>
        <p:nvGrpSpPr>
          <p:cNvPr id="8" name="Group 7"/>
          <p:cNvGrpSpPr/>
          <p:nvPr/>
        </p:nvGrpSpPr>
        <p:grpSpPr>
          <a:xfrm>
            <a:off x="5976888" y="1692201"/>
            <a:ext cx="3114637" cy="2592289"/>
            <a:chOff x="5904880" y="1620193"/>
            <a:chExt cx="3114637" cy="25922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4880" y="1620193"/>
              <a:ext cx="3057626" cy="100146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4178" y="2519570"/>
              <a:ext cx="3019029" cy="9368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b="14354"/>
            <a:stretch/>
          </p:blipFill>
          <p:spPr>
            <a:xfrm>
              <a:off x="5958470" y="3357536"/>
              <a:ext cx="3061047" cy="854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4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22" y="2628305"/>
            <a:ext cx="4659644" cy="27957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Distributed Computing Lab.</a:t>
            </a:r>
            <a:endParaRPr lang="ko-KR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NVMe</a:t>
            </a:r>
            <a:r>
              <a:rPr lang="en-US" altLang="ko-KR" dirty="0" smtClean="0"/>
              <a:t> (Non-Volatile Memory express) </a:t>
            </a:r>
            <a:endParaRPr lang="ko-KR" alt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6641" y="569444"/>
            <a:ext cx="9228206" cy="534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8451" indent="-318451" algn="l" defTabSz="849203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11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9978" indent="-265376" algn="l" defTabSz="849203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02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61504" indent="-212301" algn="l" defTabSz="849203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929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6106" indent="-212301" algn="l" defTabSz="849203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0707" indent="-212301" algn="l" defTabSz="849203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5309" indent="-212301" algn="l" defTabSz="84920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59911" indent="-212301" algn="l" defTabSz="84920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4512" indent="-212301" algn="l" defTabSz="84920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9114" indent="-212301" algn="l" defTabSz="84920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NVMe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규격의 </a:t>
            </a:r>
            <a:r>
              <a:rPr lang="en-US" altLang="ko-KR" dirty="0" smtClean="0"/>
              <a:t>SSD</a:t>
            </a:r>
            <a:r>
              <a:rPr lang="ko-KR" altLang="en-US" dirty="0" smtClean="0"/>
              <a:t>에서는</a:t>
            </a:r>
            <a:r>
              <a:rPr lang="en-US" altLang="ko-KR" dirty="0" smtClean="0"/>
              <a:t>  64K</a:t>
            </a:r>
            <a:r>
              <a:rPr lang="ko-KR" altLang="en-US" dirty="0" smtClean="0"/>
              <a:t>개의 큐를 제공하고 각 큐당 </a:t>
            </a:r>
            <a:r>
              <a:rPr lang="en-US" altLang="ko-KR" dirty="0" smtClean="0"/>
              <a:t>64K</a:t>
            </a:r>
            <a:r>
              <a:rPr lang="ko-KR" altLang="en-US" dirty="0" smtClean="0"/>
              <a:t>개의 명령어를 저장할 수 있어 기존의 논리 장치 인터페이스 규격보다 빠른 속도를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NVMe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드라이버는 각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코어에 대해서 환형 큐 형태의 </a:t>
            </a:r>
            <a:r>
              <a:rPr lang="en-US" altLang="ko-KR" dirty="0" smtClean="0"/>
              <a:t>SQ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CQ</a:t>
            </a:r>
            <a:r>
              <a:rPr lang="ko-KR" altLang="en-US" dirty="0" smtClean="0"/>
              <a:t>의 쌍을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SQ(Submission Queue): </a:t>
            </a:r>
            <a:r>
              <a:rPr lang="ko-KR" altLang="en-US" dirty="0" smtClean="0"/>
              <a:t>입출력 요청 제출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CQ(Completion Queue): </a:t>
            </a:r>
            <a:r>
              <a:rPr lang="ko-KR" altLang="en-US" dirty="0" smtClean="0"/>
              <a:t>입출력 완료 통지를 받음</a:t>
            </a:r>
            <a:endParaRPr lang="en-US" altLang="ko-KR" dirty="0" smtClean="0"/>
          </a:p>
          <a:p>
            <a:pPr marL="424602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여러 개의 코어들은 병렬적으로 입출력 요청들을 제출할 수 있고 그 완료 통지들을 병렬적으로 받을 수 있음</a:t>
            </a:r>
            <a:endParaRPr lang="ko-KR" altLang="en-US" dirty="0"/>
          </a:p>
        </p:txBody>
      </p:sp>
      <p:sp>
        <p:nvSpPr>
          <p:cNvPr id="7" name="직사각형 12">
            <a:extLst>
              <a:ext uri="{FF2B5EF4-FFF2-40B4-BE49-F238E27FC236}">
                <a16:creationId xmlns:a16="http://schemas.microsoft.com/office/drawing/2014/main" xmlns="" id="{F8A252DE-542E-4602-BDDC-0CFF1638F371}"/>
              </a:ext>
            </a:extLst>
          </p:cNvPr>
          <p:cNvSpPr/>
          <p:nvPr/>
        </p:nvSpPr>
        <p:spPr>
          <a:xfrm>
            <a:off x="170663" y="5638475"/>
            <a:ext cx="9020167" cy="374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927" dirty="0">
                <a:solidFill>
                  <a:schemeClr val="tx1"/>
                </a:solidFill>
              </a:rPr>
              <a:t>[1] </a:t>
            </a:r>
            <a:r>
              <a:rPr lang="ko-KR" altLang="en-US" sz="927" dirty="0" smtClean="0">
                <a:solidFill>
                  <a:schemeClr val="tx1"/>
                </a:solidFill>
              </a:rPr>
              <a:t>박종우</a:t>
            </a:r>
            <a:r>
              <a:rPr lang="en-US" altLang="ko-KR" sz="927" dirty="0" smtClean="0">
                <a:solidFill>
                  <a:schemeClr val="tx1"/>
                </a:solidFill>
              </a:rPr>
              <a:t>, </a:t>
            </a:r>
            <a:r>
              <a:rPr lang="ko-KR" altLang="en-US" sz="927" dirty="0" smtClean="0">
                <a:solidFill>
                  <a:schemeClr val="tx1"/>
                </a:solidFill>
              </a:rPr>
              <a:t>이주현</a:t>
            </a:r>
            <a:r>
              <a:rPr lang="en-US" altLang="ko-KR" sz="927" dirty="0" smtClean="0">
                <a:solidFill>
                  <a:schemeClr val="tx1"/>
                </a:solidFill>
              </a:rPr>
              <a:t>, </a:t>
            </a:r>
            <a:r>
              <a:rPr lang="ko-KR" altLang="en-US" sz="927" dirty="0" smtClean="0">
                <a:solidFill>
                  <a:schemeClr val="tx1"/>
                </a:solidFill>
              </a:rPr>
              <a:t>서대화</a:t>
            </a:r>
            <a:r>
              <a:rPr lang="en-US" altLang="ko-KR" sz="927" dirty="0" smtClean="0">
                <a:solidFill>
                  <a:schemeClr val="tx1"/>
                </a:solidFill>
              </a:rPr>
              <a:t>, “</a:t>
            </a:r>
            <a:r>
              <a:rPr lang="en-US" altLang="ko-KR" sz="927" dirty="0" err="1" smtClean="0">
                <a:solidFill>
                  <a:schemeClr val="tx1"/>
                </a:solidFill>
              </a:rPr>
              <a:t>NVMe</a:t>
            </a:r>
            <a:r>
              <a:rPr lang="en-US" altLang="ko-KR" sz="927" dirty="0" smtClean="0">
                <a:solidFill>
                  <a:schemeClr val="tx1"/>
                </a:solidFill>
              </a:rPr>
              <a:t> SSD</a:t>
            </a:r>
            <a:r>
              <a:rPr lang="ko-KR" altLang="en-US" sz="927" dirty="0" smtClean="0">
                <a:solidFill>
                  <a:schemeClr val="tx1"/>
                </a:solidFill>
              </a:rPr>
              <a:t>에서 쓰기 간섭 현상 완화를 위한 멀티 큐 블록 입출력 기법</a:t>
            </a:r>
            <a:r>
              <a:rPr lang="en-US" altLang="ko-KR" sz="927" dirty="0" smtClean="0">
                <a:solidFill>
                  <a:schemeClr val="tx1"/>
                </a:solidFill>
              </a:rPr>
              <a:t>,” </a:t>
            </a:r>
            <a:r>
              <a:rPr lang="en-US" altLang="ko-KR" sz="1000" dirty="0" smtClean="0">
                <a:solidFill>
                  <a:schemeClr val="tx1"/>
                </a:solidFill>
              </a:rPr>
              <a:t>KICS 2017.</a:t>
            </a:r>
            <a:endParaRPr lang="en-US" altLang="ko-KR" sz="927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27" dirty="0">
                <a:solidFill>
                  <a:schemeClr val="tx1"/>
                </a:solidFill>
              </a:rPr>
              <a:t>[2] </a:t>
            </a:r>
            <a:r>
              <a:rPr lang="ko-KR" altLang="en-US" sz="927" dirty="0" smtClean="0">
                <a:solidFill>
                  <a:schemeClr val="tx1"/>
                </a:solidFill>
              </a:rPr>
              <a:t>조민정</a:t>
            </a:r>
            <a:r>
              <a:rPr lang="en-US" altLang="ko-KR" sz="927" dirty="0" smtClean="0">
                <a:solidFill>
                  <a:schemeClr val="tx1"/>
                </a:solidFill>
              </a:rPr>
              <a:t>, </a:t>
            </a:r>
            <a:r>
              <a:rPr lang="ko-KR" altLang="en-US" sz="927" dirty="0" smtClean="0">
                <a:solidFill>
                  <a:schemeClr val="tx1"/>
                </a:solidFill>
              </a:rPr>
              <a:t>강형석</a:t>
            </a:r>
            <a:r>
              <a:rPr lang="en-US" altLang="ko-KR" sz="927" dirty="0" smtClean="0">
                <a:solidFill>
                  <a:schemeClr val="tx1"/>
                </a:solidFill>
              </a:rPr>
              <a:t>, </a:t>
            </a:r>
            <a:r>
              <a:rPr lang="ko-KR" altLang="en-US" sz="927" dirty="0" smtClean="0">
                <a:solidFill>
                  <a:schemeClr val="tx1"/>
                </a:solidFill>
              </a:rPr>
              <a:t>김강희</a:t>
            </a:r>
            <a:r>
              <a:rPr lang="en-US" altLang="ko-KR" sz="927" dirty="0" smtClean="0">
                <a:solidFill>
                  <a:schemeClr val="tx1"/>
                </a:solidFill>
              </a:rPr>
              <a:t>, “</a:t>
            </a:r>
            <a:r>
              <a:rPr lang="ko-KR" altLang="en-US" sz="927" b="1" dirty="0" smtClean="0">
                <a:solidFill>
                  <a:schemeClr val="tx1"/>
                </a:solidFill>
              </a:rPr>
              <a:t>멀티큐 </a:t>
            </a:r>
            <a:r>
              <a:rPr lang="en-US" altLang="ko-KR" sz="927" b="1" dirty="0" smtClean="0">
                <a:solidFill>
                  <a:schemeClr val="tx1"/>
                </a:solidFill>
              </a:rPr>
              <a:t>SSD</a:t>
            </a:r>
            <a:r>
              <a:rPr lang="ko-KR" altLang="en-US" sz="927" b="1" dirty="0" smtClean="0">
                <a:solidFill>
                  <a:schemeClr val="tx1"/>
                </a:solidFill>
              </a:rPr>
              <a:t>를 위해 멀티코어 확장성을 제공한 입출력 스케줄링</a:t>
            </a:r>
            <a:r>
              <a:rPr lang="en-US" altLang="ko-KR" sz="927" dirty="0" smtClean="0">
                <a:solidFill>
                  <a:schemeClr val="tx1"/>
                </a:solidFill>
              </a:rPr>
              <a:t>,” </a:t>
            </a:r>
            <a:r>
              <a:rPr lang="en-US" altLang="ko-KR" sz="1000" dirty="0">
                <a:solidFill>
                  <a:schemeClr val="tx1"/>
                </a:solidFill>
              </a:rPr>
              <a:t>Journal of KIISE, Vol. 44, No. 5, pp. 469-475, 2017. </a:t>
            </a:r>
            <a:r>
              <a:rPr lang="en-US" altLang="ko-KR" sz="1000" dirty="0" smtClean="0">
                <a:solidFill>
                  <a:schemeClr val="tx1"/>
                </a:solidFill>
              </a:rPr>
              <a:t>5.</a:t>
            </a:r>
            <a:endParaRPr lang="en-US" altLang="ko-KR" sz="92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4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NVMe</a:t>
            </a:r>
            <a:r>
              <a:rPr lang="en-US" altLang="ko-KR" dirty="0" smtClean="0"/>
              <a:t> SSD </a:t>
            </a:r>
            <a:r>
              <a:rPr lang="ko-KR" altLang="en-US" dirty="0" smtClean="0"/>
              <a:t>사용을 위해 </a:t>
            </a:r>
            <a:r>
              <a:rPr lang="en-US" altLang="ko-KR" dirty="0" smtClean="0"/>
              <a:t>Linux</a:t>
            </a:r>
            <a:r>
              <a:rPr lang="ko-KR" altLang="en-US" dirty="0" smtClean="0"/>
              <a:t>에서 제공하는 새로운 </a:t>
            </a:r>
            <a:r>
              <a:rPr lang="en-US" altLang="ko-KR" dirty="0" smtClean="0"/>
              <a:t>Block Layer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파일 시스템에서 생성된 </a:t>
            </a:r>
            <a:r>
              <a:rPr lang="en-US" altLang="ko-KR" dirty="0" smtClean="0"/>
              <a:t>bio request</a:t>
            </a:r>
            <a:r>
              <a:rPr lang="ko-KR" altLang="en-US" dirty="0" smtClean="0"/>
              <a:t>들은 </a:t>
            </a:r>
            <a:r>
              <a:rPr lang="en-US" altLang="ko-KR" dirty="0" smtClean="0"/>
              <a:t>block-my layer</a:t>
            </a:r>
            <a:r>
              <a:rPr lang="ko-KR" altLang="en-US" dirty="0" smtClean="0"/>
              <a:t>의 큐들을 거쳐 </a:t>
            </a:r>
            <a:r>
              <a:rPr lang="en-US" altLang="ko-KR" dirty="0" err="1" smtClean="0"/>
              <a:t>NVMe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드라이버의 </a:t>
            </a:r>
            <a:r>
              <a:rPr lang="en-US" altLang="ko-KR" dirty="0" smtClean="0"/>
              <a:t>SQ</a:t>
            </a:r>
            <a:r>
              <a:rPr lang="ko-KR" altLang="en-US" dirty="0" smtClean="0"/>
              <a:t>에 도달</a:t>
            </a:r>
            <a:endParaRPr lang="en-US" altLang="ko-KR" dirty="0" smtClean="0"/>
          </a:p>
          <a:p>
            <a:pPr lvl="1"/>
            <a:r>
              <a:rPr lang="en-US" altLang="ko-KR" dirty="0"/>
              <a:t>SSQ(Software Staging Queue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코어마다 하나씩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HDQ(Hardware Dispatch Queue): </a:t>
            </a:r>
            <a:r>
              <a:rPr lang="en-US" altLang="ko-KR" dirty="0" err="1" smtClean="0"/>
              <a:t>NVMe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드라이버의 </a:t>
            </a:r>
            <a:r>
              <a:rPr lang="en-US" altLang="ko-KR" dirty="0" smtClean="0"/>
              <a:t>SQ</a:t>
            </a:r>
            <a:r>
              <a:rPr lang="ko-KR" altLang="en-US" dirty="0" smtClean="0"/>
              <a:t>마다 하나씩 생성</a:t>
            </a:r>
            <a:endParaRPr lang="en-US" altLang="ko-KR" dirty="0" smtClean="0"/>
          </a:p>
          <a:p>
            <a:pPr lvl="1"/>
            <a:r>
              <a:rPr lang="en-US" altLang="ko-KR" dirty="0"/>
              <a:t>1:1 </a:t>
            </a:r>
            <a:r>
              <a:rPr lang="en-US" altLang="ko-KR" dirty="0" err="1"/>
              <a:t>vs</a:t>
            </a:r>
            <a:r>
              <a:rPr lang="en-US" altLang="ko-KR" dirty="0"/>
              <a:t> 1:N </a:t>
            </a:r>
            <a:r>
              <a:rPr lang="en-US" altLang="ko-KR" dirty="0" err="1"/>
              <a:t>vs</a:t>
            </a:r>
            <a:r>
              <a:rPr lang="en-US" altLang="ko-KR" dirty="0"/>
              <a:t> </a:t>
            </a:r>
            <a:r>
              <a:rPr lang="en-US" altLang="ko-KR" dirty="0" smtClean="0"/>
              <a:t>N:1</a:t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/>
              <a:t>각 코어마다 개별적인 락 </a:t>
            </a:r>
            <a:r>
              <a:rPr lang="en-US" altLang="ko-KR" dirty="0"/>
              <a:t>(lock)</a:t>
            </a:r>
            <a:r>
              <a:rPr lang="ko-KR" altLang="en-US" dirty="0"/>
              <a:t>을 가지고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/</a:t>
            </a:r>
            <a:r>
              <a:rPr lang="en-US" altLang="ko-KR" dirty="0"/>
              <a:t>block/</a:t>
            </a:r>
            <a:r>
              <a:rPr lang="en-US" altLang="ko-KR" dirty="0" err="1"/>
              <a:t>blk-mq.h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Distributed Computing Lab.</a:t>
            </a:r>
            <a:endParaRPr lang="ko-KR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Blcok-mq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72" y="2401353"/>
            <a:ext cx="3119254" cy="3094693"/>
          </a:xfrm>
          <a:prstGeom prst="rect">
            <a:avLst/>
          </a:prstGeom>
        </p:spPr>
      </p:pic>
      <p:sp>
        <p:nvSpPr>
          <p:cNvPr id="6" name="직사각형 12">
            <a:extLst>
              <a:ext uri="{FF2B5EF4-FFF2-40B4-BE49-F238E27FC236}">
                <a16:creationId xmlns:a16="http://schemas.microsoft.com/office/drawing/2014/main" xmlns="" id="{F8A252DE-542E-4602-BDDC-0CFF1638F371}"/>
              </a:ext>
            </a:extLst>
          </p:cNvPr>
          <p:cNvSpPr/>
          <p:nvPr/>
        </p:nvSpPr>
        <p:spPr>
          <a:xfrm>
            <a:off x="170663" y="5638475"/>
            <a:ext cx="9020167" cy="374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927" dirty="0">
                <a:solidFill>
                  <a:schemeClr val="tx1"/>
                </a:solidFill>
              </a:rPr>
              <a:t>[1] </a:t>
            </a:r>
            <a:r>
              <a:rPr lang="ko-KR" altLang="en-US" sz="927" dirty="0" smtClean="0">
                <a:solidFill>
                  <a:schemeClr val="tx1"/>
                </a:solidFill>
              </a:rPr>
              <a:t>박종우</a:t>
            </a:r>
            <a:r>
              <a:rPr lang="en-US" altLang="ko-KR" sz="927" dirty="0" smtClean="0">
                <a:solidFill>
                  <a:schemeClr val="tx1"/>
                </a:solidFill>
              </a:rPr>
              <a:t>, </a:t>
            </a:r>
            <a:r>
              <a:rPr lang="ko-KR" altLang="en-US" sz="927" dirty="0" smtClean="0">
                <a:solidFill>
                  <a:schemeClr val="tx1"/>
                </a:solidFill>
              </a:rPr>
              <a:t>이주현</a:t>
            </a:r>
            <a:r>
              <a:rPr lang="en-US" altLang="ko-KR" sz="927" dirty="0" smtClean="0">
                <a:solidFill>
                  <a:schemeClr val="tx1"/>
                </a:solidFill>
              </a:rPr>
              <a:t>, </a:t>
            </a:r>
            <a:r>
              <a:rPr lang="ko-KR" altLang="en-US" sz="927" dirty="0" smtClean="0">
                <a:solidFill>
                  <a:schemeClr val="tx1"/>
                </a:solidFill>
              </a:rPr>
              <a:t>서대화</a:t>
            </a:r>
            <a:r>
              <a:rPr lang="en-US" altLang="ko-KR" sz="927" dirty="0" smtClean="0">
                <a:solidFill>
                  <a:schemeClr val="tx1"/>
                </a:solidFill>
              </a:rPr>
              <a:t>, “</a:t>
            </a:r>
            <a:r>
              <a:rPr lang="en-US" altLang="ko-KR" sz="927" dirty="0" err="1" smtClean="0">
                <a:solidFill>
                  <a:schemeClr val="tx1"/>
                </a:solidFill>
              </a:rPr>
              <a:t>NVMe</a:t>
            </a:r>
            <a:r>
              <a:rPr lang="en-US" altLang="ko-KR" sz="927" dirty="0" smtClean="0">
                <a:solidFill>
                  <a:schemeClr val="tx1"/>
                </a:solidFill>
              </a:rPr>
              <a:t> SSD</a:t>
            </a:r>
            <a:r>
              <a:rPr lang="ko-KR" altLang="en-US" sz="927" dirty="0" smtClean="0">
                <a:solidFill>
                  <a:schemeClr val="tx1"/>
                </a:solidFill>
              </a:rPr>
              <a:t>에서 쓰기 간섭 현상 완화를 위한 멀티 큐 블록 입출력 기법</a:t>
            </a:r>
            <a:r>
              <a:rPr lang="en-US" altLang="ko-KR" sz="927" dirty="0" smtClean="0">
                <a:solidFill>
                  <a:schemeClr val="tx1"/>
                </a:solidFill>
              </a:rPr>
              <a:t>,” </a:t>
            </a:r>
            <a:r>
              <a:rPr lang="en-US" altLang="ko-KR" sz="1000" dirty="0" smtClean="0">
                <a:solidFill>
                  <a:schemeClr val="tx1"/>
                </a:solidFill>
              </a:rPr>
              <a:t>KICS 2017.</a:t>
            </a:r>
            <a:endParaRPr lang="en-US" altLang="ko-KR" sz="927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27" dirty="0">
                <a:solidFill>
                  <a:schemeClr val="tx1"/>
                </a:solidFill>
              </a:rPr>
              <a:t>[2] </a:t>
            </a:r>
            <a:r>
              <a:rPr lang="ko-KR" altLang="en-US" sz="927" dirty="0" smtClean="0">
                <a:solidFill>
                  <a:schemeClr val="tx1"/>
                </a:solidFill>
              </a:rPr>
              <a:t>조민정</a:t>
            </a:r>
            <a:r>
              <a:rPr lang="en-US" altLang="ko-KR" sz="927" dirty="0" smtClean="0">
                <a:solidFill>
                  <a:schemeClr val="tx1"/>
                </a:solidFill>
              </a:rPr>
              <a:t>, </a:t>
            </a:r>
            <a:r>
              <a:rPr lang="ko-KR" altLang="en-US" sz="927" dirty="0" smtClean="0">
                <a:solidFill>
                  <a:schemeClr val="tx1"/>
                </a:solidFill>
              </a:rPr>
              <a:t>강형석</a:t>
            </a:r>
            <a:r>
              <a:rPr lang="en-US" altLang="ko-KR" sz="927" dirty="0" smtClean="0">
                <a:solidFill>
                  <a:schemeClr val="tx1"/>
                </a:solidFill>
              </a:rPr>
              <a:t>, </a:t>
            </a:r>
            <a:r>
              <a:rPr lang="ko-KR" altLang="en-US" sz="927" dirty="0" smtClean="0">
                <a:solidFill>
                  <a:schemeClr val="tx1"/>
                </a:solidFill>
              </a:rPr>
              <a:t>김강희</a:t>
            </a:r>
            <a:r>
              <a:rPr lang="en-US" altLang="ko-KR" sz="927" dirty="0" smtClean="0">
                <a:solidFill>
                  <a:schemeClr val="tx1"/>
                </a:solidFill>
              </a:rPr>
              <a:t>, “</a:t>
            </a:r>
            <a:r>
              <a:rPr lang="ko-KR" altLang="en-US" sz="927" b="1" dirty="0" smtClean="0">
                <a:solidFill>
                  <a:schemeClr val="tx1"/>
                </a:solidFill>
              </a:rPr>
              <a:t>멀티큐 </a:t>
            </a:r>
            <a:r>
              <a:rPr lang="en-US" altLang="ko-KR" sz="927" b="1" dirty="0" smtClean="0">
                <a:solidFill>
                  <a:schemeClr val="tx1"/>
                </a:solidFill>
              </a:rPr>
              <a:t>SSD</a:t>
            </a:r>
            <a:r>
              <a:rPr lang="ko-KR" altLang="en-US" sz="927" b="1" dirty="0" smtClean="0">
                <a:solidFill>
                  <a:schemeClr val="tx1"/>
                </a:solidFill>
              </a:rPr>
              <a:t>를 위해 멀티코어 확장성을 제공한 입출력 스케줄링</a:t>
            </a:r>
            <a:r>
              <a:rPr lang="en-US" altLang="ko-KR" sz="927" dirty="0" smtClean="0">
                <a:solidFill>
                  <a:schemeClr val="tx1"/>
                </a:solidFill>
              </a:rPr>
              <a:t>,” </a:t>
            </a:r>
            <a:r>
              <a:rPr lang="en-US" altLang="ko-KR" sz="1000" dirty="0">
                <a:solidFill>
                  <a:schemeClr val="tx1"/>
                </a:solidFill>
              </a:rPr>
              <a:t>Journal of KIISE, Vol. 44, No. 5, pp. 469-475, 2017. </a:t>
            </a:r>
            <a:r>
              <a:rPr lang="en-US" altLang="ko-KR" sz="1000" dirty="0" smtClean="0">
                <a:solidFill>
                  <a:schemeClr val="tx1"/>
                </a:solidFill>
              </a:rPr>
              <a:t>5.</a:t>
            </a:r>
            <a:endParaRPr lang="en-US" altLang="ko-KR" sz="92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97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9083</TotalTime>
  <Words>783</Words>
  <Application>Microsoft Office PowerPoint</Application>
  <PresentationFormat>Custom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Wingdings</vt:lpstr>
      <vt:lpstr>1_Office 테마</vt:lpstr>
      <vt:lpstr>2_Office 테마</vt:lpstr>
      <vt:lpstr>Reducing File System Tail Latencies with Chopper</vt:lpstr>
      <vt:lpstr>Improving User Experience of Android Smartphones Using Foreground App-Aware I/O Management</vt:lpstr>
      <vt:lpstr>Barrier-Enabled IO Stack for Flash Storage</vt:lpstr>
      <vt:lpstr>NVMe (Non-Volatile Memory express) </vt:lpstr>
      <vt:lpstr>Blcok-mq Layer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 유진</cp:lastModifiedBy>
  <cp:revision>1173</cp:revision>
  <cp:lastPrinted>2017-03-06T04:51:37Z</cp:lastPrinted>
  <dcterms:created xsi:type="dcterms:W3CDTF">2006-10-05T04:04:58Z</dcterms:created>
  <dcterms:modified xsi:type="dcterms:W3CDTF">2018-05-29T07:20:21Z</dcterms:modified>
</cp:coreProperties>
</file>