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  <p:sldMasterId id="2147484082" r:id="rId2"/>
  </p:sldMasterIdLst>
  <p:notesMasterIdLst>
    <p:notesMasterId r:id="rId5"/>
  </p:notesMasterIdLst>
  <p:sldIdLst>
    <p:sldId id="288" r:id="rId3"/>
    <p:sldId id="289" r:id="rId4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9">
          <p15:clr>
            <a:srgbClr val="A4A3A4"/>
          </p15:clr>
        </p15:guide>
        <p15:guide id="4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4" autoAdjust="0"/>
    <p:restoredTop sz="94270" autoAdjust="0"/>
  </p:normalViewPr>
  <p:slideViewPr>
    <p:cSldViewPr>
      <p:cViewPr varScale="1">
        <p:scale>
          <a:sx n="74" d="100"/>
          <a:sy n="74" d="100"/>
        </p:scale>
        <p:origin x="52" y="768"/>
      </p:cViewPr>
      <p:guideLst>
        <p:guide orient="horz" pos="2160"/>
        <p:guide pos="2880"/>
        <p:guide orient="horz" pos="201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996" y="1990863"/>
            <a:ext cx="8492624" cy="1373725"/>
          </a:xfrm>
        </p:spPr>
        <p:txBody>
          <a:bodyPr/>
          <a:lstStyle>
            <a:lvl1pPr>
              <a:defRPr sz="2972" b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40257" y="3631654"/>
            <a:ext cx="6553042" cy="1637789"/>
          </a:xfrm>
        </p:spPr>
        <p:txBody>
          <a:bodyPr>
            <a:normAutofit/>
          </a:bodyPr>
          <a:lstStyle>
            <a:lvl1pPr marL="0" indent="0" algn="r">
              <a:buNone/>
              <a:defRPr sz="1114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4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9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3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7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2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6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7D06-122A-4527-8541-6B8D55CB7F2C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3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569444"/>
            <a:ext cx="9228206" cy="5341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EC023C37-D51B-4AF6-A9CA-006E995823AB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458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854300"/>
            <a:ext cx="9228206" cy="50562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E876FF6-D79E-4F55-8EE3-03B941A057BE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783087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783086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640926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1" y="4606430"/>
            <a:ext cx="9228206" cy="854475"/>
          </a:xfrm>
        </p:spPr>
        <p:txBody>
          <a:bodyPr anchor="t">
            <a:normAutofit/>
          </a:bodyPr>
          <a:lstStyle>
            <a:lvl1pPr algn="l">
              <a:defRPr sz="2600" b="1" cap="all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554492"/>
            <a:ext cx="9228206" cy="498444"/>
          </a:xfrm>
        </p:spPr>
        <p:txBody>
          <a:bodyPr anchor="t">
            <a:normAutofit/>
          </a:bodyPr>
          <a:lstStyle>
            <a:lvl1pPr marL="0" indent="0" algn="r">
              <a:buNone/>
              <a:defRPr sz="1672" b="1">
                <a:solidFill>
                  <a:schemeClr val="tx1">
                    <a:tint val="75000"/>
                  </a:schemeClr>
                </a:solidFill>
              </a:defRPr>
            </a:lvl1pPr>
            <a:lvl2pPr marL="424602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2pPr>
            <a:lvl3pPr marL="849203" indent="0">
              <a:buNone/>
              <a:defRPr sz="1486">
                <a:solidFill>
                  <a:schemeClr val="tx1">
                    <a:tint val="75000"/>
                  </a:schemeClr>
                </a:solidFill>
              </a:defRPr>
            </a:lvl3pPr>
            <a:lvl4pPr marL="12738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84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30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76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22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68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1565DC42-E2E1-478B-9FC2-89D2DEB1BA46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3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5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8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81D3-400D-45C9-AFF7-8F061DB93CFE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8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641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47614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47614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11EF-B0AB-441B-968F-0E68792EFA81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88101" y="6124150"/>
            <a:ext cx="2206745" cy="213643"/>
          </a:xfrm>
        </p:spPr>
        <p:txBody>
          <a:bodyPr/>
          <a:lstStyle>
            <a:lvl1pPr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7" name="직사각형 16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66641" y="70947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직사각형 21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23" name="직사각형 22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2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910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2A34CEF8-D9F9-434C-B28F-06E962311CA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4" name="직사각형 13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270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0DA5ECC4-EB52-4951-8374-F1E13E34EE96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5696867"/>
            <a:ext cx="3276682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467531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80418A0-EB9A-4DB2-89C8-1F58E90B2D9F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05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5" y="255163"/>
            <a:ext cx="3079865" cy="1085925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3"/>
            <a:ext cx="5233332" cy="5469680"/>
          </a:xfrm>
        </p:spPr>
        <p:txBody>
          <a:bodyPr/>
          <a:lstStyle>
            <a:lvl1pPr>
              <a:defRPr sz="2972"/>
            </a:lvl1pPr>
            <a:lvl2pPr>
              <a:defRPr sz="2600"/>
            </a:lvl2pPr>
            <a:lvl3pPr>
              <a:defRPr sz="2229"/>
            </a:lvl3pPr>
            <a:lvl4pPr>
              <a:defRPr sz="1857"/>
            </a:lvl4pPr>
            <a:lvl5pPr>
              <a:defRPr sz="1857"/>
            </a:lvl5pPr>
            <a:lvl6pPr>
              <a:defRPr sz="1857"/>
            </a:lvl6pPr>
            <a:lvl7pPr>
              <a:defRPr sz="1857"/>
            </a:lvl7pPr>
            <a:lvl8pPr>
              <a:defRPr sz="1857"/>
            </a:lvl8pPr>
            <a:lvl9pPr>
              <a:defRPr sz="18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5" y="1341088"/>
            <a:ext cx="3079865" cy="4383755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03C-8F55-4739-9DEE-475B0ABB7508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60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8" y="4486117"/>
            <a:ext cx="5616893" cy="529612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8" y="572634"/>
            <a:ext cx="5616893" cy="3845243"/>
          </a:xfrm>
        </p:spPr>
        <p:txBody>
          <a:bodyPr/>
          <a:lstStyle>
            <a:lvl1pPr marL="0" indent="0">
              <a:buNone/>
              <a:defRPr sz="2972"/>
            </a:lvl1pPr>
            <a:lvl2pPr marL="424602" indent="0">
              <a:buNone/>
              <a:defRPr sz="2600"/>
            </a:lvl2pPr>
            <a:lvl3pPr marL="849203" indent="0">
              <a:buNone/>
              <a:defRPr sz="2229"/>
            </a:lvl3pPr>
            <a:lvl4pPr marL="1273805" indent="0">
              <a:buNone/>
              <a:defRPr sz="1857"/>
            </a:lvl4pPr>
            <a:lvl5pPr marL="1698407" indent="0">
              <a:buNone/>
              <a:defRPr sz="1857"/>
            </a:lvl5pPr>
            <a:lvl6pPr marL="2123008" indent="0">
              <a:buNone/>
              <a:defRPr sz="1857"/>
            </a:lvl6pPr>
            <a:lvl7pPr marL="2547610" indent="0">
              <a:buNone/>
              <a:defRPr sz="1857"/>
            </a:lvl7pPr>
            <a:lvl8pPr marL="2972211" indent="0">
              <a:buNone/>
              <a:defRPr sz="1857"/>
            </a:lvl8pPr>
            <a:lvl9pPr marL="3396813" indent="0">
              <a:buNone/>
              <a:defRPr sz="185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8" y="5015728"/>
            <a:ext cx="5616893" cy="752136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80A1-4452-402D-8BF1-AE39D0CF729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44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5E0-F0E6-4E17-A58D-0318DEC5EA62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05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49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9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355-08C4-4A82-BFC4-C7700A950F3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6" y="256649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6" y="1495372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5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916C-F677-4146-BF14-A436F6E3A07C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10" y="5939953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" y="6051803"/>
            <a:ext cx="534969" cy="3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  <p:sldLayoutId id="2147484095" r:id="rId13"/>
  </p:sldLayoutIdLst>
  <p:hf sldNum="0" hdr="0" dt="0"/>
  <p:txStyles>
    <p:titleStyle>
      <a:lvl1pPr algn="ctr" defTabSz="849203" rtl="0" eaLnBrk="1" latinLnBrk="1" hangingPunct="1">
        <a:spcBef>
          <a:spcPct val="0"/>
        </a:spcBef>
        <a:buNone/>
        <a:defRPr sz="4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451" indent="-318451" algn="l" defTabSz="849203" rtl="0" eaLnBrk="1" latinLnBrk="1" hangingPunct="1">
        <a:spcBef>
          <a:spcPct val="20000"/>
        </a:spcBef>
        <a:buFont typeface="Arial" pitchFamily="34" charset="0"/>
        <a:buChar char="•"/>
        <a:defRPr sz="2972" kern="1200">
          <a:solidFill>
            <a:schemeClr val="tx1"/>
          </a:solidFill>
          <a:latin typeface="+mn-lt"/>
          <a:ea typeface="+mn-ea"/>
          <a:cs typeface="+mn-cs"/>
        </a:defRPr>
      </a:lvl1pPr>
      <a:lvl2pPr marL="689978" indent="-265376" algn="l" defTabSz="849203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50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3pPr>
      <a:lvl4pPr marL="1486106" indent="-212301" algn="l" defTabSz="849203" rtl="0" eaLnBrk="1" latinLnBrk="1" hangingPunct="1">
        <a:spcBef>
          <a:spcPct val="20000"/>
        </a:spcBef>
        <a:buFont typeface="Arial" pitchFamily="34" charset="0"/>
        <a:buChar char="–"/>
        <a:defRPr sz="1857" kern="1200">
          <a:solidFill>
            <a:schemeClr val="tx1"/>
          </a:solidFill>
          <a:latin typeface="+mn-lt"/>
          <a:ea typeface="+mn-ea"/>
          <a:cs typeface="+mn-cs"/>
        </a:defRPr>
      </a:lvl4pPr>
      <a:lvl5pPr marL="1910707" indent="-212301" algn="l" defTabSz="849203" rtl="0" eaLnBrk="1" latinLnBrk="1" hangingPunct="1">
        <a:spcBef>
          <a:spcPct val="20000"/>
        </a:spcBef>
        <a:buFont typeface="Arial" pitchFamily="34" charset="0"/>
        <a:buChar char="»"/>
        <a:defRPr sz="1857" kern="1200">
          <a:solidFill>
            <a:schemeClr val="tx1"/>
          </a:solidFill>
          <a:latin typeface="+mn-lt"/>
          <a:ea typeface="+mn-ea"/>
          <a:cs typeface="+mn-cs"/>
        </a:defRPr>
      </a:lvl5pPr>
      <a:lvl6pPr marL="2335309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6pPr>
      <a:lvl7pPr marL="2759911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7pPr>
      <a:lvl8pPr marL="3184512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8pPr>
      <a:lvl9pPr marL="360911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02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20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805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407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008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61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211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681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 err="1" smtClean="0"/>
              <a:t>Hyeong</a:t>
            </a:r>
            <a:r>
              <a:rPr lang="en-US" altLang="ko-KR" dirty="0" smtClean="0"/>
              <a:t>-Jun Kim, Young-</a:t>
            </a:r>
            <a:r>
              <a:rPr lang="en-US" altLang="ko-KR" dirty="0" err="1" smtClean="0"/>
              <a:t>Sik</a:t>
            </a:r>
            <a:r>
              <a:rPr lang="en-US" altLang="ko-KR" dirty="0" smtClean="0"/>
              <a:t> Lee, Jin-</a:t>
            </a:r>
            <a:r>
              <a:rPr lang="en-US" altLang="ko-KR" dirty="0" err="1" smtClean="0"/>
              <a:t>Soo</a:t>
            </a:r>
            <a:r>
              <a:rPr lang="en-US" altLang="ko-KR" dirty="0" smtClean="0"/>
              <a:t> Kim</a:t>
            </a:r>
            <a:endParaRPr lang="en-US" altLang="ko-KR" dirty="0"/>
          </a:p>
          <a:p>
            <a:pPr lvl="1"/>
            <a:r>
              <a:rPr lang="en-US" altLang="ko-KR" dirty="0"/>
              <a:t>The </a:t>
            </a:r>
            <a:r>
              <a:rPr lang="en-US" altLang="ko-KR" dirty="0" smtClean="0"/>
              <a:t>8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USENIX Workshop on Hot Topics in Storage and File Systems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 smtClean="0"/>
              <a:t>HotStorage</a:t>
            </a:r>
            <a:r>
              <a:rPr lang="en-US" altLang="ko-KR" dirty="0" smtClean="0"/>
              <a:t>), 2016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endParaRPr lang="en-US" altLang="ko-KR" dirty="0"/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General scheme: User Apps -&gt; VFS/File System -&gt; Block Layer -&gt; </a:t>
            </a:r>
            <a:r>
              <a:rPr lang="en-US" altLang="ko-KR" dirty="0" err="1" smtClean="0">
                <a:sym typeface="Wingdings" panose="05000000000000000000" pitchFamily="2" charset="2"/>
              </a:rPr>
              <a:t>NVMe</a:t>
            </a:r>
            <a:r>
              <a:rPr lang="en-US" altLang="ko-KR" dirty="0" smtClean="0">
                <a:sym typeface="Wingdings" panose="05000000000000000000" pitchFamily="2" charset="2"/>
              </a:rPr>
              <a:t> Driver -&gt; </a:t>
            </a:r>
            <a:r>
              <a:rPr lang="en-US" altLang="ko-KR" dirty="0" err="1" smtClean="0">
                <a:sym typeface="Wingdings" panose="05000000000000000000" pitchFamily="2" charset="2"/>
              </a:rPr>
              <a:t>NVMe</a:t>
            </a:r>
            <a:r>
              <a:rPr lang="en-US" altLang="ko-KR" dirty="0" smtClean="0">
                <a:sym typeface="Wingdings" panose="05000000000000000000" pitchFamily="2" charset="2"/>
              </a:rPr>
              <a:t> SSD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2460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 </a:t>
            </a:r>
            <a:r>
              <a:rPr lang="en-US" altLang="ko-KR" dirty="0" smtClean="0">
                <a:sym typeface="Wingdings" panose="05000000000000000000" pitchFamily="2" charset="2"/>
              </a:rPr>
              <a:t>there are overheads occurred by storage stack layers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24602" lvl="1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Scheme: User Apps -&gt; </a:t>
            </a:r>
            <a:r>
              <a:rPr lang="en-US" altLang="ko-KR" dirty="0" err="1" smtClean="0">
                <a:sym typeface="Wingdings" panose="05000000000000000000" pitchFamily="2" charset="2"/>
              </a:rPr>
              <a:t>NVMeDirect</a:t>
            </a:r>
            <a:r>
              <a:rPr lang="en-US" altLang="ko-KR" dirty="0" smtClean="0">
                <a:sym typeface="Wingdings" panose="05000000000000000000" pitchFamily="2" charset="2"/>
              </a:rPr>
              <a:t> Framework(</a:t>
            </a:r>
            <a:r>
              <a:rPr lang="en-US" altLang="ko-KR" dirty="0" err="1" smtClean="0">
                <a:sym typeface="Wingdings" panose="05000000000000000000" pitchFamily="2" charset="2"/>
              </a:rPr>
              <a:t>NVMe</a:t>
            </a:r>
            <a:r>
              <a:rPr lang="en-US" altLang="ko-KR" dirty="0" smtClean="0">
                <a:sym typeface="Wingdings" panose="05000000000000000000" pitchFamily="2" charset="2"/>
              </a:rPr>
              <a:t> I/O Queue) -&gt; control/data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NVMe</a:t>
            </a:r>
            <a:r>
              <a:rPr lang="en-US" altLang="ko-KR" dirty="0" err="1" smtClean="0">
                <a:sym typeface="Wingdings" panose="05000000000000000000" pitchFamily="2" charset="2"/>
              </a:rPr>
              <a:t>Direct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Allows user-space applications to directly access </a:t>
            </a:r>
            <a:r>
              <a:rPr lang="en-US" altLang="ko-KR" dirty="0" err="1" smtClean="0">
                <a:sym typeface="Wingdings" panose="05000000000000000000" pitchFamily="2" charset="2"/>
              </a:rPr>
              <a:t>NVMe</a:t>
            </a:r>
            <a:r>
              <a:rPr lang="en-US" altLang="ko-KR" dirty="0" smtClean="0">
                <a:sym typeface="Wingdings" panose="05000000000000000000" pitchFamily="2" charset="2"/>
              </a:rPr>
              <a:t> SSDs without any hardware modifications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Support various I/O policies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Designed to maximize performance for trusted </a:t>
            </a:r>
            <a:r>
              <a:rPr lang="en-US" altLang="ko-KR" dirty="0" err="1" smtClean="0">
                <a:sym typeface="Wingdings" panose="05000000000000000000" pitchFamily="2" charset="2"/>
              </a:rPr>
              <a:t>applicatioins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Advantage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Enable high performance I/O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Easy to support new interfaces and develop and debug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Provide various I/O policies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Conclusion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First full frame work for I/O in the user-space based on stock </a:t>
            </a:r>
            <a:r>
              <a:rPr lang="en-US" altLang="ko-KR" dirty="0" err="1" smtClean="0">
                <a:sym typeface="Wingdings" panose="05000000000000000000" pitchFamily="2" charset="2"/>
              </a:rPr>
              <a:t>NVMe</a:t>
            </a:r>
            <a:r>
              <a:rPr lang="en-US" altLang="ko-KR" dirty="0" smtClean="0">
                <a:sym typeface="Wingdings" panose="05000000000000000000" pitchFamily="2" charset="2"/>
              </a:rPr>
              <a:t> devices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Can be easily applied to many applications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Useful for emerging storage device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 err="1" smtClean="0"/>
              <a:t>NVMeDirect</a:t>
            </a:r>
            <a:r>
              <a:rPr lang="en-US" altLang="ko-KR" sz="1486" dirty="0" smtClean="0"/>
              <a:t>: A User-Space I/O Framework for Application-specific Optimization on </a:t>
            </a:r>
            <a:r>
              <a:rPr lang="en-US" altLang="ko-KR" sz="1486" dirty="0" err="1" smtClean="0"/>
              <a:t>NVMe</a:t>
            </a:r>
            <a:r>
              <a:rPr lang="en-US" altLang="ko-KR" sz="1486" dirty="0" smtClean="0"/>
              <a:t> SSDs</a:t>
            </a:r>
            <a:endParaRPr lang="ko-KR" altLang="en-US" sz="1486" dirty="0"/>
          </a:p>
        </p:txBody>
      </p:sp>
    </p:spTree>
    <p:extLst>
      <p:ext uri="{BB962C8B-B14F-4D97-AF65-F5344CB8AC3E}">
        <p14:creationId xmlns:p14="http://schemas.microsoft.com/office/powerpoint/2010/main" val="33154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 err="1" smtClean="0"/>
              <a:t>Arash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Tavakkol</a:t>
            </a:r>
            <a:r>
              <a:rPr lang="en-US" altLang="ko-KR" dirty="0" smtClean="0"/>
              <a:t>, Juan Gomez-Luna, Mohammad </a:t>
            </a:r>
            <a:r>
              <a:rPr lang="en-US" altLang="ko-KR" dirty="0" err="1" smtClean="0"/>
              <a:t>Sadrosadati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Saugata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Ghose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Onur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Mutlu</a:t>
            </a:r>
            <a:endParaRPr lang="en-US" altLang="ko-KR" dirty="0"/>
          </a:p>
          <a:p>
            <a:pPr lvl="1"/>
            <a:r>
              <a:rPr lang="en-US" altLang="ko-KR" dirty="0"/>
              <a:t>The </a:t>
            </a:r>
            <a:r>
              <a:rPr lang="en-US" altLang="ko-KR" dirty="0" smtClean="0"/>
              <a:t>16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USENIX Conference on File and Storage Technologies (FAST), 2018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Major feature missing in most </a:t>
            </a:r>
            <a:r>
              <a:rPr lang="en-US" altLang="ko-KR" dirty="0">
                <a:sym typeface="Wingdings" panose="05000000000000000000" pitchFamily="2" charset="2"/>
              </a:rPr>
              <a:t>existing </a:t>
            </a:r>
            <a:r>
              <a:rPr lang="en-US" altLang="ko-KR" dirty="0" smtClean="0">
                <a:sym typeface="Wingdings" panose="05000000000000000000" pitchFamily="2" charset="2"/>
              </a:rPr>
              <a:t>simulators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Multi-queue protocols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Steady-state behavior: difficult to reach steady state in most simulators / Very slow, widely-used trace are not large enough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End-to-end request: operations which occurred near flash </a:t>
            </a:r>
            <a:r>
              <a:rPr lang="en-US" altLang="ko-KR" dirty="0" smtClean="0">
                <a:sym typeface="Wingdings" panose="05000000000000000000" pitchFamily="2" charset="2"/>
              </a:rPr>
              <a:t>do not have big overhead</a:t>
            </a:r>
          </a:p>
          <a:p>
            <a:pPr marL="424602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Major features of </a:t>
            </a:r>
            <a:r>
              <a:rPr lang="en-US" altLang="ko-KR" dirty="0" err="1" smtClean="0">
                <a:sym typeface="Wingdings" panose="05000000000000000000" pitchFamily="2" charset="2"/>
              </a:rPr>
              <a:t>MQSim</a:t>
            </a:r>
            <a:endParaRPr lang="en-US" altLang="ko-KR" sz="836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Accurately models conventional STA-based SSD and modern MQ SSDs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Flexible design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Open source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How to solve </a:t>
            </a:r>
            <a:r>
              <a:rPr lang="en-US" altLang="ko-KR" dirty="0">
                <a:sym typeface="Wingdings" panose="05000000000000000000" pitchFamily="2" charset="2"/>
              </a:rPr>
              <a:t>the challenges?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Support to types of mode according to SSD policy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Preconditioning -&gt; show similar performance with real SSD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MQSim</a:t>
            </a:r>
            <a:r>
              <a:rPr lang="en-US" altLang="ko-KR" dirty="0" smtClean="0">
                <a:sym typeface="Wingdings" panose="05000000000000000000" pitchFamily="2" charset="2"/>
              </a:rPr>
              <a:t> is highly accurate!!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 err="1" smtClean="0"/>
              <a:t>MQSim</a:t>
            </a:r>
            <a:r>
              <a:rPr lang="en-US" altLang="ko-KR" sz="1486" dirty="0" smtClean="0"/>
              <a:t>: A Framework for Enabling Realistic Studies of Modern Multi-Queue SSD Devices</a:t>
            </a:r>
            <a:endParaRPr lang="ko-KR" altLang="en-US" sz="1486" dirty="0"/>
          </a:p>
        </p:txBody>
      </p:sp>
    </p:spTree>
    <p:extLst>
      <p:ext uri="{BB962C8B-B14F-4D97-AF65-F5344CB8AC3E}">
        <p14:creationId xmlns:p14="http://schemas.microsoft.com/office/powerpoint/2010/main" val="15993497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8258</TotalTime>
  <Words>289</Words>
  <Application>Microsoft Office PowerPoint</Application>
  <PresentationFormat>Custom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Wingdings</vt:lpstr>
      <vt:lpstr>1_Office 테마</vt:lpstr>
      <vt:lpstr>2_Office 테마</vt:lpstr>
      <vt:lpstr>NVMeDirect: A User-Space I/O Framework for Application-specific Optimization on NVMe SSDs</vt:lpstr>
      <vt:lpstr>MQSim: A Framework for Enabling Realistic Studies of Modern Multi-Queue SSD Devices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유진 장</cp:lastModifiedBy>
  <cp:revision>1113</cp:revision>
  <cp:lastPrinted>2017-03-06T04:51:37Z</cp:lastPrinted>
  <dcterms:created xsi:type="dcterms:W3CDTF">2006-10-05T04:04:58Z</dcterms:created>
  <dcterms:modified xsi:type="dcterms:W3CDTF">2018-04-10T02:00:13Z</dcterms:modified>
</cp:coreProperties>
</file>