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2" r:id="rId2"/>
  </p:sldMasterIdLst>
  <p:notesMasterIdLst>
    <p:notesMasterId r:id="rId8"/>
  </p:notesMasterIdLst>
  <p:sldIdLst>
    <p:sldId id="290" r:id="rId3"/>
    <p:sldId id="288" r:id="rId4"/>
    <p:sldId id="291" r:id="rId5"/>
    <p:sldId id="292" r:id="rId6"/>
    <p:sldId id="293" r:id="rId7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4" autoAdjust="0"/>
    <p:restoredTop sz="94270" autoAdjust="0"/>
  </p:normalViewPr>
  <p:slideViewPr>
    <p:cSldViewPr>
      <p:cViewPr varScale="1">
        <p:scale>
          <a:sx n="110" d="100"/>
          <a:sy n="110" d="100"/>
        </p:scale>
        <p:origin x="1320" y="64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996" y="1990863"/>
            <a:ext cx="8492624" cy="1373725"/>
          </a:xfrm>
        </p:spPr>
        <p:txBody>
          <a:bodyPr/>
          <a:lstStyle>
            <a:lvl1pPr>
              <a:defRPr sz="2972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0257" y="3631654"/>
            <a:ext cx="6553042" cy="1637789"/>
          </a:xfrm>
        </p:spPr>
        <p:txBody>
          <a:bodyPr>
            <a:normAutofit/>
          </a:bodyPr>
          <a:lstStyle>
            <a:lvl1pPr marL="0" indent="0" algn="r">
              <a:buNone/>
              <a:defRPr sz="1114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569444"/>
            <a:ext cx="9228206" cy="5341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EC023C37-D51B-4AF6-A9CA-006E995823AB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458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854300"/>
            <a:ext cx="9228206" cy="50562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E876FF6-D79E-4F55-8EE3-03B941A057BE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83087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783086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640926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1" y="4606430"/>
            <a:ext cx="9228206" cy="854475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554492"/>
            <a:ext cx="9228206" cy="498444"/>
          </a:xfrm>
        </p:spPr>
        <p:txBody>
          <a:bodyPr anchor="t">
            <a:normAutofit/>
          </a:bodyPr>
          <a:lstStyle>
            <a:lvl1pPr marL="0" indent="0" algn="r">
              <a:buNone/>
              <a:defRPr sz="1672" b="1">
                <a:solidFill>
                  <a:schemeClr val="tx1">
                    <a:tint val="75000"/>
                  </a:schemeClr>
                </a:solidFill>
              </a:defRPr>
            </a:lvl1pPr>
            <a:lvl2pPr marL="424602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2pPr>
            <a:lvl3pPr marL="849203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3pPr>
            <a:lvl4pPr marL="1273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0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2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1565DC42-E2E1-478B-9FC2-89D2DEB1BA46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8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41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7614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7614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88101" y="6124150"/>
            <a:ext cx="2206745" cy="213643"/>
          </a:xfrm>
        </p:spPr>
        <p:txBody>
          <a:bodyPr/>
          <a:lstStyle>
            <a:lvl1pPr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7" name="직사각형 16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6641" y="70947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1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2A34CEF8-D9F9-434C-B28F-06E962311CA4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4" name="직사각형 13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7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0DA5ECC4-EB52-4951-8374-F1E13E34EE96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5696867"/>
            <a:ext cx="3276682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675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80418A0-EB9A-4DB2-89C8-1F58E90B2D9F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5" y="255163"/>
            <a:ext cx="3079865" cy="1085925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3"/>
            <a:ext cx="5233332" cy="5469680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5" y="1341088"/>
            <a:ext cx="3079865" cy="4383755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8" y="4486117"/>
            <a:ext cx="5616893" cy="529612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8" y="572634"/>
            <a:ext cx="5616893" cy="3845243"/>
          </a:xfrm>
        </p:spPr>
        <p:txBody>
          <a:bodyPr/>
          <a:lstStyle>
            <a:lvl1pPr marL="0" indent="0">
              <a:buNone/>
              <a:defRPr sz="2972"/>
            </a:lvl1pPr>
            <a:lvl2pPr marL="424602" indent="0">
              <a:buNone/>
              <a:defRPr sz="2600"/>
            </a:lvl2pPr>
            <a:lvl3pPr marL="849203" indent="0">
              <a:buNone/>
              <a:defRPr sz="2229"/>
            </a:lvl3pPr>
            <a:lvl4pPr marL="1273805" indent="0">
              <a:buNone/>
              <a:defRPr sz="1857"/>
            </a:lvl4pPr>
            <a:lvl5pPr marL="1698407" indent="0">
              <a:buNone/>
              <a:defRPr sz="1857"/>
            </a:lvl5pPr>
            <a:lvl6pPr marL="2123008" indent="0">
              <a:buNone/>
              <a:defRPr sz="1857"/>
            </a:lvl6pPr>
            <a:lvl7pPr marL="2547610" indent="0">
              <a:buNone/>
              <a:defRPr sz="1857"/>
            </a:lvl7pPr>
            <a:lvl8pPr marL="2972211" indent="0">
              <a:buNone/>
              <a:defRPr sz="1857"/>
            </a:lvl8pPr>
            <a:lvl9pPr marL="3396813" indent="0">
              <a:buNone/>
              <a:defRPr sz="185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8" y="5015728"/>
            <a:ext cx="5616893" cy="752136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4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49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9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6" y="256649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6" y="1495372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10" y="5939953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" y="6051803"/>
            <a:ext cx="534969" cy="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hf sldNum="0" hdr="0" dt="0"/>
  <p:txStyles>
    <p:titleStyle>
      <a:lvl1pPr algn="ctr" defTabSz="849203" rtl="0" eaLnBrk="1" latinLnBrk="1" hangingPunct="1">
        <a:spcBef>
          <a:spcPct val="0"/>
        </a:spcBef>
        <a:buNone/>
        <a:defRPr sz="4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451" indent="-318451" algn="l" defTabSz="849203" rtl="0" eaLnBrk="1" latinLnBrk="1" hangingPunct="1">
        <a:spcBef>
          <a:spcPct val="20000"/>
        </a:spcBef>
        <a:buFont typeface="Arial" pitchFamily="34" charset="0"/>
        <a:buChar char="•"/>
        <a:defRPr sz="2972" kern="1200">
          <a:solidFill>
            <a:schemeClr val="tx1"/>
          </a:solidFill>
          <a:latin typeface="+mn-lt"/>
          <a:ea typeface="+mn-ea"/>
          <a:cs typeface="+mn-cs"/>
        </a:defRPr>
      </a:lvl1pPr>
      <a:lvl2pPr marL="689978" indent="-265376" algn="l" defTabSz="8492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50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3pPr>
      <a:lvl4pPr marL="1486106" indent="-212301" algn="l" defTabSz="849203" rtl="0" eaLnBrk="1" latinLnBrk="1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+mn-lt"/>
          <a:ea typeface="+mn-ea"/>
          <a:cs typeface="+mn-cs"/>
        </a:defRPr>
      </a:lvl4pPr>
      <a:lvl5pPr marL="1910707" indent="-212301" algn="l" defTabSz="849203" rtl="0" eaLnBrk="1" latinLnBrk="1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+mn-lt"/>
          <a:ea typeface="+mn-ea"/>
          <a:cs typeface="+mn-cs"/>
        </a:defRPr>
      </a:lvl5pPr>
      <a:lvl6pPr marL="2335309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59911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84512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60911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02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20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05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407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008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61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211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81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Assaf</a:t>
            </a:r>
            <a:r>
              <a:rPr lang="en-US" altLang="ko-KR" dirty="0"/>
              <a:t> </a:t>
            </a:r>
            <a:r>
              <a:rPr lang="en-US" altLang="ko-KR" dirty="0" err="1"/>
              <a:t>Eisenman</a:t>
            </a:r>
            <a:r>
              <a:rPr lang="en-US" altLang="ko-KR" dirty="0"/>
              <a:t>, Darryl Gardner, Islam </a:t>
            </a:r>
            <a:r>
              <a:rPr lang="en-US" altLang="ko-KR" dirty="0" err="1"/>
              <a:t>AbdelRahman</a:t>
            </a:r>
            <a:r>
              <a:rPr lang="en-US" altLang="ko-KR" dirty="0"/>
              <a:t>, Jens </a:t>
            </a:r>
            <a:r>
              <a:rPr lang="en-US" altLang="ko-KR" dirty="0" err="1"/>
              <a:t>Axboe</a:t>
            </a:r>
            <a:r>
              <a:rPr lang="en-US" altLang="ko-KR" dirty="0"/>
              <a:t>, </a:t>
            </a:r>
            <a:r>
              <a:rPr lang="en-US" altLang="ko-KR" dirty="0" err="1"/>
              <a:t>Siying</a:t>
            </a:r>
            <a:r>
              <a:rPr lang="en-US" altLang="ko-KR" dirty="0"/>
              <a:t> Dong, Kim Hazelwood, Chris Petersen, </a:t>
            </a:r>
            <a:r>
              <a:rPr lang="en-US" altLang="ko-KR" dirty="0" err="1"/>
              <a:t>Asaf</a:t>
            </a:r>
            <a:r>
              <a:rPr lang="en-US" altLang="ko-KR" dirty="0"/>
              <a:t> </a:t>
            </a:r>
            <a:r>
              <a:rPr lang="en-US" altLang="ko-KR" dirty="0" err="1"/>
              <a:t>Cidon</a:t>
            </a:r>
            <a:r>
              <a:rPr lang="en-US" altLang="ko-KR" dirty="0"/>
              <a:t>, and </a:t>
            </a:r>
            <a:r>
              <a:rPr lang="en-US" altLang="ko-KR" dirty="0" err="1"/>
              <a:t>Sachin</a:t>
            </a:r>
            <a:r>
              <a:rPr lang="en-US" altLang="ko-KR" dirty="0"/>
              <a:t> </a:t>
            </a:r>
            <a:r>
              <a:rPr lang="en-US" altLang="ko-KR" dirty="0" err="1"/>
              <a:t>Katti</a:t>
            </a:r>
            <a:endParaRPr lang="en-US" altLang="ko-KR" dirty="0"/>
          </a:p>
          <a:p>
            <a:pPr lvl="1"/>
            <a:r>
              <a:rPr lang="en-US" altLang="ko-KR" dirty="0"/>
              <a:t>The 21</a:t>
            </a:r>
            <a:r>
              <a:rPr lang="en-US" altLang="ko-KR" baseline="30000" dirty="0"/>
              <a:t>st</a:t>
            </a:r>
            <a:r>
              <a:rPr lang="en-US" altLang="ko-KR" dirty="0"/>
              <a:t> European Conference on Computer Systems (</a:t>
            </a:r>
            <a:r>
              <a:rPr lang="en-US" altLang="ko-KR" dirty="0" err="1"/>
              <a:t>EuroSys</a:t>
            </a:r>
            <a:r>
              <a:rPr lang="en-US" altLang="ko-KR" dirty="0"/>
              <a:t>), 2018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Motivation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Modern SSD-based key-value stores are highly dependent on DRAM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DRAM is still faster than Flash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DRAM faces major scaling challenges</a:t>
            </a: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Bandwidth bottleneck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Endurance limitation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Low latency relative to other block devices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NVM is used as a second level block cache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Reduce block size : only to read top-level index and loaded to memory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Only stores blocks in NVM that are not likely to get quickly evicted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Hybrid polling: the process sleeps for a fixed time threshold after that I/O was issued until it starts polling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MyNVM</a:t>
            </a:r>
            <a:r>
              <a:rPr lang="en-US" altLang="ko-KR" dirty="0">
                <a:sym typeface="Wingdings" panose="05000000000000000000" pitchFamily="2" charset="2"/>
              </a:rPr>
              <a:t> reduces the size of the DRAM cache from 96GB to 16GB, and incurs a negligible impact on latency and queries-per-second compared to </a:t>
            </a:r>
            <a:r>
              <a:rPr lang="en-US" altLang="ko-KR" dirty="0" err="1">
                <a:sym typeface="Wingdings" panose="05000000000000000000" pitchFamily="2" charset="2"/>
              </a:rPr>
              <a:t>MyRockcs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Reducing DRAM Footprint with NVM in Facebook</a:t>
            </a:r>
            <a:endParaRPr lang="ko-KR" altLang="en-US" sz="1486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72" y="1332161"/>
            <a:ext cx="3033356" cy="1677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14" y="3060353"/>
            <a:ext cx="2919214" cy="17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/>
              <a:t>Wei Chen, </a:t>
            </a:r>
            <a:r>
              <a:rPr lang="en-US" altLang="ko-KR" dirty="0" err="1"/>
              <a:t>Jia</a:t>
            </a:r>
            <a:r>
              <a:rPr lang="en-US" altLang="ko-KR" dirty="0"/>
              <a:t> Rao, and </a:t>
            </a:r>
            <a:r>
              <a:rPr lang="en-US" altLang="ko-KR" dirty="0" err="1"/>
              <a:t>Xiaobo</a:t>
            </a:r>
            <a:r>
              <a:rPr lang="en-US" altLang="ko-KR" dirty="0"/>
              <a:t> Zhou</a:t>
            </a:r>
          </a:p>
          <a:p>
            <a:pPr lvl="1"/>
            <a:r>
              <a:rPr lang="en-US" altLang="ko-KR" dirty="0"/>
              <a:t>The USENIX Annual Technical Conference (ATC), 2017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Motivation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Long jobs help improve hardware utilization while short jobs are important to </a:t>
            </a:r>
            <a:r>
              <a:rPr lang="en-US" altLang="ko-KR" dirty="0" err="1" smtClean="0">
                <a:sym typeface="Wingdings" panose="05000000000000000000" pitchFamily="2" charset="2"/>
              </a:rPr>
              <a:t>QoS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Short jobs have higher priority and most preempted(evicted) tasks belong to long jobs</a:t>
            </a:r>
          </a:p>
          <a:p>
            <a:pPr lvl="2"/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Overhead of Kill-based Preemption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en-US" altLang="ko-KR" dirty="0" err="1">
                <a:sym typeface="Wingdings" panose="05000000000000000000" pitchFamily="2" charset="2"/>
              </a:rPr>
              <a:t>MapReduce</a:t>
            </a:r>
            <a:r>
              <a:rPr lang="en-US" altLang="ko-KR" dirty="0">
                <a:sym typeface="Wingdings" panose="05000000000000000000" pitchFamily="2" charset="2"/>
              </a:rPr>
              <a:t> jobs experience various degrees of slowdowns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Spark jobs suffer from more slowdowns due to frequent inter-task synchronization and the re-computation of failed RDDs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Fail to identify blocking operations that are previously unknown or hidden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Container-based task preemption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Preemptive fair share scheduler</a:t>
            </a: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Big-C maintains short job latency close to reservation-based scheduling while achieving similar long job performance compared to FIFO scheduling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Preemptive, Low Latency Datacenter Scheduling via Lightweight Virtualization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33154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Duy</a:t>
            </a:r>
            <a:r>
              <a:rPr lang="en-US" altLang="ko-KR" dirty="0"/>
              <a:t> Le, </a:t>
            </a:r>
            <a:r>
              <a:rPr lang="en-US" altLang="ko-KR" dirty="0" err="1"/>
              <a:t>Hai</a:t>
            </a:r>
            <a:r>
              <a:rPr lang="en-US" altLang="ko-KR" dirty="0"/>
              <a:t> Huang, and </a:t>
            </a:r>
            <a:r>
              <a:rPr lang="en-US" altLang="ko-KR" dirty="0" err="1"/>
              <a:t>Haining</a:t>
            </a:r>
            <a:r>
              <a:rPr lang="en-US" altLang="ko-KR" dirty="0"/>
              <a:t> Wang</a:t>
            </a:r>
          </a:p>
          <a:p>
            <a:pPr lvl="1"/>
            <a:r>
              <a:rPr lang="en-US" altLang="ko-KR" dirty="0"/>
              <a:t>The 10</a:t>
            </a:r>
            <a:r>
              <a:rPr lang="en-US" altLang="ko-KR" baseline="30000" dirty="0"/>
              <a:t>th</a:t>
            </a:r>
            <a:r>
              <a:rPr lang="en-US" altLang="ko-KR" dirty="0"/>
              <a:t> USENIX Conference on File and Storage Technologies (FAST), 2012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Motivation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Latency is sensitive to nested file systems</a:t>
            </a:r>
          </a:p>
          <a:p>
            <a:pPr lvl="2"/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Observations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Read dominated workloads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Unaffected performance by nested file systems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Write dominated workloads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Heavily affected performance by nested file systems</a:t>
            </a:r>
          </a:p>
          <a:p>
            <a:pPr marL="424602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Findings and Advice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Read dominated workloads </a:t>
            </a:r>
            <a:r>
              <a:rPr lang="en-US" altLang="ko-KR" dirty="0" err="1">
                <a:sym typeface="Wingdings" panose="05000000000000000000" pitchFamily="2" charset="2"/>
              </a:rPr>
              <a:t>workloads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Minimum impact on I/O throughput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Write dominated workloads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Journaling degrades performance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I/O sensitive workloads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I/O latency increased by 10-30%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Data allocation scheme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Pass-through host file system is even better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Tuning file system parameters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Understanding Performance Implications of Nested File Systems in a Virtualized Environment</a:t>
            </a:r>
            <a:endParaRPr lang="ko-KR" altLang="en-US" sz="1486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408AA2F-B54A-4B25-8D2A-FADE19C5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32" y="1250677"/>
            <a:ext cx="3275807" cy="22322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7A8FEB8-E794-4091-9278-21EAEE2DF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6" b="59208"/>
          <a:stretch/>
        </p:blipFill>
        <p:spPr>
          <a:xfrm>
            <a:off x="3916155" y="3465615"/>
            <a:ext cx="5480905" cy="13004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51A0BD5-CC17-4C70-924D-5955328C1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53" b="12563"/>
          <a:stretch/>
        </p:blipFill>
        <p:spPr>
          <a:xfrm>
            <a:off x="3987823" y="4788545"/>
            <a:ext cx="5478924" cy="12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/>
              <a:t>Hyeong-Jun Kim, Young-</a:t>
            </a:r>
            <a:r>
              <a:rPr lang="en-US" altLang="ko-KR" dirty="0" err="1"/>
              <a:t>Sik</a:t>
            </a:r>
            <a:r>
              <a:rPr lang="en-US" altLang="ko-KR" dirty="0"/>
              <a:t> Lee, and </a:t>
            </a:r>
            <a:r>
              <a:rPr lang="en-US" altLang="ko-KR" dirty="0" err="1"/>
              <a:t>Jin</a:t>
            </a:r>
            <a:r>
              <a:rPr lang="en-US" altLang="ko-KR" dirty="0"/>
              <a:t>-Soo Kim</a:t>
            </a:r>
          </a:p>
          <a:p>
            <a:pPr lvl="1"/>
            <a:r>
              <a:rPr lang="en-US" altLang="ko-KR" dirty="0"/>
              <a:t>The 8</a:t>
            </a:r>
            <a:r>
              <a:rPr lang="en-US" altLang="ko-KR" baseline="30000" dirty="0"/>
              <a:t>th</a:t>
            </a:r>
            <a:r>
              <a:rPr lang="en-US" altLang="ko-KR" dirty="0"/>
              <a:t> USENIX Workshop on Hot Topics in Storage and File Systems (</a:t>
            </a:r>
            <a:r>
              <a:rPr lang="en-US" altLang="ko-KR" dirty="0" err="1"/>
              <a:t>HotStorage</a:t>
            </a:r>
            <a:r>
              <a:rPr lang="en-US" altLang="ko-KR" dirty="0"/>
              <a:t>), 2016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Motivation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The complex I/O stack of the kernel impedes utilizing the full performance of </a:t>
            </a:r>
            <a:r>
              <a:rPr lang="en-US" altLang="ko-KR" dirty="0" err="1">
                <a:sym typeface="Wingdings" panose="05000000000000000000" pitchFamily="2" charset="2"/>
              </a:rPr>
              <a:t>NVMe</a:t>
            </a:r>
            <a:r>
              <a:rPr lang="en-US" altLang="ko-KR" dirty="0">
                <a:sym typeface="Wingdings" panose="05000000000000000000" pitchFamily="2" charset="2"/>
              </a:rPr>
              <a:t> SSD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The application-specific optimization is difficult on kernel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should be general to provide an abstraction layer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cannot implement any policy that favors a certain application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requires a constant effort to port application-specific optimizations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NVMe</a:t>
            </a:r>
            <a:r>
              <a:rPr lang="en-US" altLang="ko-KR" dirty="0">
                <a:sym typeface="Wingdings" panose="05000000000000000000" pitchFamily="2" charset="2"/>
              </a:rPr>
              <a:t> Direct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Allows user-specific applications to directly access </a:t>
            </a:r>
            <a:r>
              <a:rPr lang="en-US" altLang="ko-KR" dirty="0" err="1">
                <a:sym typeface="Wingdings" panose="05000000000000000000" pitchFamily="2" charset="2"/>
              </a:rPr>
              <a:t>NVMe</a:t>
            </a:r>
            <a:r>
              <a:rPr lang="en-US" altLang="ko-KR" dirty="0">
                <a:sym typeface="Wingdings" panose="05000000000000000000" pitchFamily="2" charset="2"/>
              </a:rPr>
              <a:t> SSDs without any hardware modifications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Support various I/O policies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NVMe</a:t>
            </a:r>
            <a:r>
              <a:rPr lang="en-US" altLang="ko-KR" dirty="0">
                <a:sym typeface="Wingdings" panose="05000000000000000000" pitchFamily="2" charset="2"/>
              </a:rPr>
              <a:t> Direct outperforms the kernel-based I/O by up to 30% on microbenchmarks and by up to 15% on Redis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NVMe</a:t>
            </a:r>
            <a:r>
              <a:rPr lang="en-US" altLang="ko-KR" dirty="0">
                <a:sym typeface="Wingdings" panose="05000000000000000000" pitchFamily="2" charset="2"/>
              </a:rPr>
              <a:t> Direct can provide the differentiated I/O service without any software overhead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 err="1"/>
              <a:t>NVMeDirect</a:t>
            </a:r>
            <a:r>
              <a:rPr lang="en-US" altLang="ko-KR" sz="1486" dirty="0"/>
              <a:t>: A User-space I/O Framework for Application-specific Optimization on </a:t>
            </a:r>
            <a:r>
              <a:rPr lang="en-US" altLang="ko-KR" sz="1486" dirty="0" err="1"/>
              <a:t>NVMe</a:t>
            </a:r>
            <a:r>
              <a:rPr lang="en-US" altLang="ko-KR" sz="1486" dirty="0"/>
              <a:t> SSDs</a:t>
            </a:r>
            <a:endParaRPr lang="ko-KR" altLang="en-US" sz="1486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CDD667C-AF81-4A84-8774-F6B90D41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2"/>
          <a:stretch/>
        </p:blipFill>
        <p:spPr>
          <a:xfrm>
            <a:off x="6487028" y="2322586"/>
            <a:ext cx="2736528" cy="10394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3B289D5-3AF4-4916-9D0C-F9766482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246" y="509162"/>
            <a:ext cx="2796010" cy="1854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79750F9-EF93-4AE1-8ABE-597D7B4ED9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05"/>
          <a:stretch/>
        </p:blipFill>
        <p:spPr>
          <a:xfrm>
            <a:off x="5890165" y="2322586"/>
            <a:ext cx="3371850" cy="12614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B429504-48D1-4797-B43A-1395953C0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969" y="4600552"/>
            <a:ext cx="71151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DC7BC51-33F8-4215-AB7E-F8DE3829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AC690C-A385-4027-A6DA-670359B6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F443D70-CC66-42F6-B64D-89DD6C86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연구결과 공개발표회</a:t>
            </a:r>
            <a:r>
              <a:rPr lang="en-US" altLang="ko-KR"/>
              <a:t>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1D12F4-9FB9-4D07-8E59-12400EEFB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51"/>
          <a:stretch/>
        </p:blipFill>
        <p:spPr>
          <a:xfrm>
            <a:off x="80169" y="529572"/>
            <a:ext cx="9201150" cy="28055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8BADD6B-1897-420B-8585-D2940FB11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56" y="3493779"/>
            <a:ext cx="58959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66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8850</TotalTime>
  <Words>600</Words>
  <Application>Microsoft Office PowerPoint</Application>
  <PresentationFormat>Custom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Wingdings</vt:lpstr>
      <vt:lpstr>1_Office 테마</vt:lpstr>
      <vt:lpstr>2_Office 테마</vt:lpstr>
      <vt:lpstr>Reducing DRAM Footprint with NVM in Facebook</vt:lpstr>
      <vt:lpstr>Preemptive, Low Latency Datacenter Scheduling via Lightweight Virtualization</vt:lpstr>
      <vt:lpstr>Understanding Performance Implications of Nested File Systems in a Virtualized Environment</vt:lpstr>
      <vt:lpstr>NVMeDirect: A User-space I/O Framework for Application-specific Optimization on NVMe SSDs</vt:lpstr>
      <vt:lpstr>연구결과 공개발표회…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 유진</cp:lastModifiedBy>
  <cp:revision>1153</cp:revision>
  <cp:lastPrinted>2017-03-06T04:51:37Z</cp:lastPrinted>
  <dcterms:created xsi:type="dcterms:W3CDTF">2006-10-05T04:04:58Z</dcterms:created>
  <dcterms:modified xsi:type="dcterms:W3CDTF">2018-05-23T09:45:00Z</dcterms:modified>
</cp:coreProperties>
</file>