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17"/>
  </p:notesMasterIdLst>
  <p:sldIdLst>
    <p:sldId id="256" r:id="rId2"/>
    <p:sldId id="260" r:id="rId3"/>
    <p:sldId id="257" r:id="rId4"/>
    <p:sldId id="287" r:id="rId5"/>
    <p:sldId id="276" r:id="rId6"/>
    <p:sldId id="277" r:id="rId7"/>
    <p:sldId id="279" r:id="rId8"/>
    <p:sldId id="278" r:id="rId9"/>
    <p:sldId id="280" r:id="rId10"/>
    <p:sldId id="282" r:id="rId11"/>
    <p:sldId id="283" r:id="rId12"/>
    <p:sldId id="284" r:id="rId13"/>
    <p:sldId id="261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80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DDE9C-DC98-4419-84A8-5F6D565A9900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DF60D-22EC-4369-B3E7-00B2E92FE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0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06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02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10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046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70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12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62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441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71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82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65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61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F60D-22EC-4369-B3E7-00B2E92FE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9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347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3E7E-4593-4FB3-B817-E9C86A27B404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FA13-13BF-4880-B1D3-E17D1EC3190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5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3A8F-F932-47FD-978E-E08ED42BD273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FA13-13BF-4880-B1D3-E17D1EC31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06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5006-661E-41CD-A9D6-54918D627A6D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FA13-13BF-4880-B1D3-E17D1EC31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889F-5007-4733-A9BC-AADB2E02D092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0C45E-548A-4BB6-9782-BC387F6F10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41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16A4-0671-42F1-A149-C899F94FE6D5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FA13-13BF-4880-B1D3-E17D1EC3190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63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247E-0682-47C6-87EC-E07B314642F3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FA13-13BF-4880-B1D3-E17D1EC31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3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F722-EDFB-46F2-BD24-D223AE28C4C2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FA13-13BF-4880-B1D3-E17D1EC31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9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A790-5A2F-4E63-9F25-DC73EE242116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FA13-13BF-4880-B1D3-E17D1EC31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90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63AF-5433-4DC9-9669-D3BCE146E9E2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FA13-13BF-4880-B1D3-E17D1EC31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515E88-8BFD-4F72-9281-4DF3FC89DEC8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DDFA13-13BF-4880-B1D3-E17D1EC31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37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BDC1-E2CD-4138-8D84-FABEE52A149B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FA13-13BF-4880-B1D3-E17D1EC31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5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B00A3D-0A87-42D2-85B3-3F792871F4ED}" type="datetime1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1DDFA13-13BF-4880-B1D3-E17D1EC319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34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응용 </a:t>
            </a:r>
            <a:r>
              <a:rPr lang="ko-KR" altLang="en-US" dirty="0" err="1"/>
              <a:t>패턴마이닝</a:t>
            </a:r>
            <a:r>
              <a:rPr lang="ko-KR" altLang="en-US" dirty="0"/>
              <a:t> </a:t>
            </a:r>
            <a:r>
              <a:rPr lang="ko-KR" altLang="en-US" dirty="0" err="1"/>
              <a:t>특론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Chapter7 </a:t>
            </a:r>
            <a:r>
              <a:rPr lang="ko-KR" altLang="en-US" dirty="0"/>
              <a:t>베이지안 결정 이론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FA13-13BF-4880-B1D3-E17D1EC3190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8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3 . </a:t>
            </a:r>
            <a:r>
              <a:rPr lang="ko-KR" altLang="en-US" dirty="0"/>
              <a:t>세미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/>
            <a:endParaRPr lang="en-US" altLang="ko-KR" dirty="0"/>
          </a:p>
          <a:p>
            <a:pPr lvl="1"/>
            <a:r>
              <a:rPr lang="ko-KR" altLang="en-US" sz="6400" dirty="0"/>
              <a:t>사후 확률 계산 부분의 어려움을 낮추고자 속성 조건 독립 가설을 사용했지만 실제로는 이 가설이</a:t>
            </a:r>
            <a:endParaRPr lang="en-US" altLang="ko-KR" sz="6400" dirty="0"/>
          </a:p>
          <a:p>
            <a:pPr marL="201168" lvl="1" indent="0">
              <a:buNone/>
            </a:pPr>
            <a:r>
              <a:rPr lang="ko-KR" altLang="en-US" sz="6400" dirty="0"/>
              <a:t>성립되기 쉽지 않아서 속성 조건 독립 가설을 조금 느슨하게 만드는 시도를 한 것이 세미 </a:t>
            </a:r>
            <a:r>
              <a:rPr lang="ko-KR" altLang="en-US" sz="6400" dirty="0" err="1"/>
              <a:t>나이브</a:t>
            </a:r>
            <a:endParaRPr lang="en-US" altLang="ko-KR" sz="6400" dirty="0"/>
          </a:p>
          <a:p>
            <a:pPr marL="201168" lvl="1" indent="0">
              <a:buNone/>
            </a:pPr>
            <a:r>
              <a:rPr lang="ko-KR" altLang="en-US" sz="6400" dirty="0" err="1"/>
              <a:t>베이즈</a:t>
            </a:r>
            <a:r>
              <a:rPr lang="ko-KR" altLang="en-US" sz="6400" dirty="0"/>
              <a:t> 분류기 입니다</a:t>
            </a:r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r>
              <a:rPr lang="ko-KR" altLang="en-US" sz="6400" dirty="0"/>
              <a:t>단독 의존 예측기는 세미 </a:t>
            </a:r>
            <a:r>
              <a:rPr lang="ko-KR" altLang="en-US" sz="6400" dirty="0" err="1"/>
              <a:t>나이브</a:t>
            </a:r>
            <a:r>
              <a:rPr lang="ko-KR" altLang="en-US" sz="6400" dirty="0"/>
              <a:t> </a:t>
            </a:r>
            <a:r>
              <a:rPr lang="ko-KR" altLang="en-US" sz="6400" dirty="0" err="1"/>
              <a:t>베이즈</a:t>
            </a:r>
            <a:r>
              <a:rPr lang="ko-KR" altLang="en-US" sz="6400" dirty="0"/>
              <a:t> 분류기에서 가장 많이 쓰는 전략입니다</a:t>
            </a:r>
            <a:r>
              <a:rPr lang="en-US" altLang="ko-KR" sz="6400" dirty="0"/>
              <a:t>. </a:t>
            </a:r>
            <a:r>
              <a:rPr lang="ko-KR" altLang="en-US" sz="6400" dirty="0"/>
              <a:t>아래는 단독 의존 </a:t>
            </a:r>
            <a:r>
              <a:rPr lang="ko-KR" altLang="en-US" sz="6400" dirty="0" err="1"/>
              <a:t>예측기</a:t>
            </a:r>
            <a:r>
              <a:rPr lang="ko-KR" altLang="en-US" sz="6400" dirty="0"/>
              <a:t> 식입니다</a:t>
            </a:r>
            <a:r>
              <a:rPr lang="en-US" altLang="ko-KR" sz="6400" dirty="0"/>
              <a:t>.</a:t>
            </a:r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r>
              <a:rPr lang="en-US" altLang="ko-KR" sz="6400" dirty="0"/>
              <a:t>           </a:t>
            </a:r>
            <a:r>
              <a:rPr lang="ko-KR" altLang="en-US" sz="6400" dirty="0"/>
              <a:t>는  속성          가</a:t>
            </a:r>
            <a:r>
              <a:rPr lang="en-US" altLang="ko-KR" sz="6400" dirty="0"/>
              <a:t> </a:t>
            </a:r>
            <a:r>
              <a:rPr lang="ko-KR" altLang="en-US" sz="6400" dirty="0"/>
              <a:t>의존하는 모든 속성</a:t>
            </a:r>
            <a:r>
              <a:rPr lang="en-US" altLang="ko-KR" sz="6400" dirty="0"/>
              <a:t>, </a:t>
            </a:r>
            <a:r>
              <a:rPr lang="ko-KR" altLang="en-US" sz="6400" dirty="0"/>
              <a:t>           의 부모 속성이라고 부름</a:t>
            </a:r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r>
              <a:rPr lang="ko-KR" altLang="en-US" sz="6400" dirty="0"/>
              <a:t>부모 속성을 이미 알고 있다면                                         확률 값 추정가능하기 때문에 각 속성의 부모속성이  어떻게 결정하지가 중요함</a:t>
            </a:r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r>
              <a:rPr lang="en-US" altLang="ko-KR" dirty="0"/>
              <a:t>         </a:t>
            </a:r>
          </a:p>
          <a:p>
            <a:pPr marL="201168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DF2620-E573-4721-9B07-8FD8B41DE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16" y="3606674"/>
            <a:ext cx="3887482" cy="9076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13032C-9CC1-4FDB-9595-06DE05E4C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047" y="4798122"/>
            <a:ext cx="447619" cy="4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438503-E1AD-4020-ACAF-14802A509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413" y="4753033"/>
            <a:ext cx="400000" cy="40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8939DE-4CF2-4C69-B740-424C94BC5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998" y="4721390"/>
            <a:ext cx="400000" cy="40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7C70BB-F8ED-447C-BEFE-F61086275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4541" y="5198122"/>
            <a:ext cx="1460421" cy="4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2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3 . </a:t>
            </a:r>
            <a:r>
              <a:rPr lang="ko-KR" altLang="en-US" dirty="0"/>
              <a:t>세미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r>
              <a:rPr lang="en-US" altLang="ko-KR" sz="6400" dirty="0"/>
              <a:t>SPODE : </a:t>
            </a:r>
            <a:r>
              <a:rPr lang="ko-KR" altLang="en-US" sz="6400" dirty="0"/>
              <a:t>모든  속성이 똑같은 하나의 속성에 의존한다고 가정하고 교차 검증 등의 방법을 통해 상위 부모 속성</a:t>
            </a:r>
            <a:endParaRPr lang="en-US" altLang="ko-KR" sz="6400" dirty="0"/>
          </a:p>
          <a:p>
            <a:pPr marL="201168" lvl="1" indent="0">
              <a:buNone/>
            </a:pPr>
            <a:r>
              <a:rPr lang="ko-KR" altLang="en-US" sz="6400" dirty="0"/>
              <a:t>결정함</a:t>
            </a:r>
            <a:endParaRPr lang="en-US" altLang="ko-KR" sz="6400" dirty="0"/>
          </a:p>
          <a:p>
            <a:pPr lvl="1"/>
            <a:r>
              <a:rPr lang="en-US" altLang="ko-KR" sz="6400" dirty="0"/>
              <a:t>TAN : </a:t>
            </a:r>
            <a:r>
              <a:rPr lang="ko-KR" altLang="en-US" sz="6400" dirty="0"/>
              <a:t> 최대 가중치 </a:t>
            </a:r>
            <a:r>
              <a:rPr lang="ko-KR" altLang="en-US" sz="6400" dirty="0" err="1"/>
              <a:t>스패닝</a:t>
            </a:r>
            <a:r>
              <a:rPr lang="ko-KR" altLang="en-US" sz="6400" dirty="0"/>
              <a:t> 트리  알고리즘에 기반해 속성 간의 의존관계를 </a:t>
            </a:r>
            <a:r>
              <a:rPr lang="en-US" altLang="ko-KR" sz="6400" dirty="0"/>
              <a:t>(c)</a:t>
            </a:r>
            <a:r>
              <a:rPr lang="ko-KR" altLang="en-US" sz="6400" dirty="0"/>
              <a:t>와 같은 트리 구조로</a:t>
            </a:r>
            <a:endParaRPr lang="en-US" altLang="ko-KR" sz="6400" dirty="0"/>
          </a:p>
          <a:p>
            <a:pPr marL="201168" lvl="1" indent="0">
              <a:buNone/>
            </a:pPr>
            <a:r>
              <a:rPr lang="ko-KR" altLang="en-US" sz="6400" dirty="0"/>
              <a:t>단순화한 알고리즘 입니다</a:t>
            </a:r>
            <a:r>
              <a:rPr lang="en-US" altLang="ko-KR" sz="6400" dirty="0"/>
              <a:t>.</a:t>
            </a:r>
          </a:p>
          <a:p>
            <a:pPr marL="201168" lvl="1" indent="0">
              <a:buNone/>
            </a:pPr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r>
              <a:rPr lang="en-US" altLang="ko-KR" dirty="0"/>
              <a:t>         </a:t>
            </a:r>
          </a:p>
          <a:p>
            <a:pPr marL="201168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8E38E9-17D8-4F38-9068-7BC2BD395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438" y="1845734"/>
            <a:ext cx="8131020" cy="226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53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3 . </a:t>
            </a:r>
            <a:r>
              <a:rPr lang="ko-KR" altLang="en-US" dirty="0"/>
              <a:t>베이지안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sz="6400" dirty="0"/>
          </a:p>
          <a:p>
            <a:pPr lvl="1"/>
            <a:r>
              <a:rPr lang="ko-KR" altLang="en-US" sz="6400" dirty="0"/>
              <a:t>아래 그림은 베이지안 네트워크는 방향성 비사이클 그래프를 통해 속성 간의 의존관계를</a:t>
            </a:r>
            <a:endParaRPr lang="en-US" altLang="ko-KR" sz="6400" dirty="0"/>
          </a:p>
          <a:p>
            <a:pPr marL="201168" lvl="1" indent="0">
              <a:buNone/>
            </a:pPr>
            <a:r>
              <a:rPr lang="ko-KR" altLang="en-US" sz="6400" dirty="0"/>
              <a:t>나타내고 조건 확률표를 사용해 속성의 결합 확률 분포를 나타냅니다</a:t>
            </a:r>
            <a:r>
              <a:rPr lang="en-US" altLang="ko-KR" sz="6400" dirty="0"/>
              <a:t>.</a:t>
            </a:r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r>
              <a:rPr lang="ko-KR" altLang="en-US" sz="6400" dirty="0"/>
              <a:t>노드가 하나의 속성을 대응합니다</a:t>
            </a:r>
            <a:r>
              <a:rPr lang="en-US" altLang="ko-KR" sz="6400" dirty="0"/>
              <a:t>. </a:t>
            </a:r>
            <a:r>
              <a:rPr lang="ko-KR" altLang="en-US" sz="6400" dirty="0"/>
              <a:t>그리고 두 속성 간의 직접적인 의존관계가 있다면 그 들을 하나의 </a:t>
            </a:r>
            <a:r>
              <a:rPr lang="ko-KR" altLang="en-US" sz="6400" dirty="0" err="1"/>
              <a:t>엣지로</a:t>
            </a:r>
            <a:endParaRPr lang="en-US" altLang="ko-KR" sz="6400" dirty="0"/>
          </a:p>
          <a:p>
            <a:pPr marL="201168" lvl="1" indent="0">
              <a:buNone/>
            </a:pPr>
            <a:r>
              <a:rPr lang="ko-KR" altLang="en-US" sz="6400" dirty="0"/>
              <a:t>연결합니다</a:t>
            </a:r>
            <a:r>
              <a:rPr lang="en-US" altLang="ko-KR" sz="6400" dirty="0"/>
              <a:t>. </a:t>
            </a:r>
            <a:r>
              <a:rPr lang="ko-KR" altLang="en-US" sz="6400" dirty="0"/>
              <a:t>당도와 꼭지의 그래프로 정량화 된 의존관계를 확인 할 수 있습니다</a:t>
            </a:r>
            <a:r>
              <a:rPr lang="en-US" altLang="ko-KR" sz="6400" dirty="0"/>
              <a:t>.</a:t>
            </a:r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r>
              <a:rPr lang="en-US" altLang="ko-KR" dirty="0"/>
              <a:t>         </a:t>
            </a:r>
          </a:p>
          <a:p>
            <a:pPr marL="201168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735E22-224A-4045-A365-1D0D26BA7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828" y="2975802"/>
            <a:ext cx="7856490" cy="176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9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EM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EM </a:t>
            </a:r>
            <a:r>
              <a:rPr lang="ko-KR" altLang="en-US" dirty="0"/>
              <a:t>알고리즘은 파라미터 은닉 변수를 계산 할 때 자주 사용 하는 방식</a:t>
            </a:r>
            <a:endParaRPr lang="en-US" altLang="ko-KR" dirty="0"/>
          </a:p>
          <a:p>
            <a:pPr lvl="1"/>
            <a:r>
              <a:rPr lang="ko-KR" altLang="en-US" dirty="0"/>
              <a:t>원리는 파라미터       </a:t>
            </a:r>
            <a:r>
              <a:rPr lang="ko-KR" altLang="en-US" dirty="0" err="1"/>
              <a:t>를</a:t>
            </a:r>
            <a:r>
              <a:rPr lang="ko-KR" altLang="en-US" dirty="0"/>
              <a:t> 이미 알 때 훈련 데이터에 기반해 최적의 은닉변수의 값을 계산할 수 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          </a:t>
            </a:r>
            <a:r>
              <a:rPr lang="ko-KR" altLang="en-US" dirty="0"/>
              <a:t>기반해 은닉 변수 의 </a:t>
            </a:r>
            <a:r>
              <a:rPr lang="ko-KR" altLang="en-US" dirty="0" err="1"/>
              <a:t>기대값을</a:t>
            </a:r>
            <a:r>
              <a:rPr lang="ko-KR" altLang="en-US" dirty="0"/>
              <a:t> 추론하고  이를         로 나타냅니다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이미 관측된 변수         와          에  기반해 파라미터에 대한 최대 우도 추정을 하고 이를 </a:t>
            </a:r>
            <a:endParaRPr lang="en-US" altLang="ko-KR" dirty="0"/>
          </a:p>
          <a:p>
            <a:pPr lvl="1"/>
            <a:r>
              <a:rPr lang="en-US" altLang="ko-KR" dirty="0"/>
              <a:t>               </a:t>
            </a:r>
            <a:r>
              <a:rPr lang="ko-KR" altLang="en-US" dirty="0"/>
              <a:t>으로 나타냅니다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이러한 것을 </a:t>
            </a:r>
            <a:r>
              <a:rPr lang="en-US" altLang="ko-KR" dirty="0"/>
              <a:t>EM</a:t>
            </a:r>
            <a:r>
              <a:rPr lang="ko-KR" altLang="en-US" dirty="0"/>
              <a:t> 알고리즘 이론이라고 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파라미터 은닉 변수란 예를 들어 수박 꼭지가 잘려서 말림인지 </a:t>
            </a:r>
            <a:r>
              <a:rPr lang="ko-KR" altLang="en-US" dirty="0" err="1"/>
              <a:t>곧음인지</a:t>
            </a:r>
            <a:r>
              <a:rPr lang="ko-KR" altLang="en-US" dirty="0"/>
              <a:t> 알 수 없다면 꼭지</a:t>
            </a:r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속성은 미지의 값이 됩니다</a:t>
            </a:r>
            <a:r>
              <a:rPr lang="en-US" altLang="ko-KR" dirty="0"/>
              <a:t>. </a:t>
            </a:r>
            <a:r>
              <a:rPr lang="ko-KR" altLang="en-US" dirty="0"/>
              <a:t>이것을 은닉 변수라고 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13CC4D-EC45-4961-904E-4CC14364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396" y="2141940"/>
            <a:ext cx="314286" cy="3047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B478508-A596-4F7F-B2E1-9C89319BB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258" y="2617332"/>
            <a:ext cx="419048" cy="4571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6CEE1D-4533-4A7B-A2F8-6364B650A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922" y="2731618"/>
            <a:ext cx="352381" cy="3428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912E880-E98E-4FE1-B74B-F1AA10E34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2059" y="3095667"/>
            <a:ext cx="342857" cy="3333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DE0CFFF-E942-4DCB-92AD-7A5486FFB5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5225" y="3095667"/>
            <a:ext cx="371429" cy="35238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6BF58A-A745-4DA8-B123-EE28709142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3258" y="3466938"/>
            <a:ext cx="647619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2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EM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        로 이미 관측된 변수 집합을</a:t>
            </a:r>
            <a:r>
              <a:rPr lang="en-US" altLang="ko-KR" sz="2000" dirty="0"/>
              <a:t>,</a:t>
            </a:r>
            <a:r>
              <a:rPr lang="ko-KR" altLang="en-US" sz="2000" dirty="0"/>
              <a:t>       로 은닉 변수 집합을</a:t>
            </a:r>
            <a:r>
              <a:rPr lang="en-US" altLang="ko-KR" sz="2000" dirty="0"/>
              <a:t>,</a:t>
            </a:r>
            <a:r>
              <a:rPr lang="ko-KR" altLang="en-US" sz="2000" dirty="0"/>
              <a:t>           로 모델 파라미터를</a:t>
            </a:r>
            <a:endParaRPr lang="en-US" altLang="ko-KR" sz="2000" dirty="0"/>
          </a:p>
          <a:p>
            <a:pPr marL="201168" lvl="1" indent="0">
              <a:buNone/>
            </a:pPr>
            <a:endParaRPr lang="en-US" altLang="ko-KR" sz="2000" dirty="0"/>
          </a:p>
          <a:p>
            <a:pPr marL="201168" lvl="1" indent="0">
              <a:buNone/>
            </a:pPr>
            <a:r>
              <a:rPr lang="ko-KR" altLang="en-US" sz="2000" dirty="0"/>
              <a:t>표현 한다고 했을 때        </a:t>
            </a:r>
            <a:r>
              <a:rPr lang="ko-KR" altLang="en-US" sz="2000" dirty="0" err="1"/>
              <a:t>에대해</a:t>
            </a:r>
            <a:r>
              <a:rPr lang="ko-KR" altLang="en-US" sz="2000" dirty="0"/>
              <a:t>  최대 우도 추정을 하다면  위에 식을 최대화 해야 한다</a:t>
            </a:r>
            <a:r>
              <a:rPr lang="en-US" altLang="ko-KR" sz="2000" dirty="0"/>
              <a:t>.</a:t>
            </a:r>
          </a:p>
          <a:p>
            <a:pPr marL="201168" lvl="1" indent="0">
              <a:buNone/>
            </a:pPr>
            <a:endParaRPr lang="en-US" altLang="ko-KR" sz="2000" dirty="0"/>
          </a:p>
          <a:p>
            <a:pPr marL="201168" lvl="1" indent="0">
              <a:buNone/>
            </a:pPr>
            <a:endParaRPr lang="en-US" altLang="ko-KR" sz="2000" dirty="0"/>
          </a:p>
          <a:p>
            <a:pPr marL="201168" lvl="1" indent="0">
              <a:buNone/>
            </a:pPr>
            <a:endParaRPr lang="en-US" altLang="ko-KR" sz="2000" dirty="0"/>
          </a:p>
          <a:p>
            <a:pPr marL="201168" lvl="1" indent="0">
              <a:buNone/>
            </a:pPr>
            <a:endParaRPr lang="en-US" altLang="ko-KR" sz="2000" dirty="0"/>
          </a:p>
          <a:p>
            <a:pPr marL="201168" lvl="1" indent="0">
              <a:buNone/>
            </a:pPr>
            <a:r>
              <a:rPr lang="ko-KR" altLang="en-US" sz="2000" dirty="0"/>
              <a:t>그러나 은닉변수는 직접 해를 구할 수 없기 때문에          </a:t>
            </a:r>
            <a:r>
              <a:rPr lang="ko-KR" altLang="en-US" sz="2000" dirty="0" err="1"/>
              <a:t>기댓값을</a:t>
            </a:r>
            <a:r>
              <a:rPr lang="ko-KR" altLang="en-US" sz="2000" dirty="0"/>
              <a:t> 계산하는 방법을 통해</a:t>
            </a:r>
            <a:endParaRPr lang="en-US" altLang="ko-KR" sz="2000" dirty="0"/>
          </a:p>
          <a:p>
            <a:pPr marL="201168" lvl="1" indent="0">
              <a:buNone/>
            </a:pPr>
            <a:r>
              <a:rPr lang="ko-KR" altLang="en-US" sz="2000" dirty="0"/>
              <a:t>위 식과 같은 로그 주변 </a:t>
            </a:r>
            <a:r>
              <a:rPr lang="ko-KR" altLang="en-US" sz="2000" dirty="0" err="1"/>
              <a:t>우도를</a:t>
            </a:r>
            <a:r>
              <a:rPr lang="ko-KR" altLang="en-US" sz="2000" dirty="0"/>
              <a:t> 최대화 합니다</a:t>
            </a:r>
            <a:r>
              <a:rPr lang="en-US" altLang="ko-KR" sz="2000" dirty="0"/>
              <a:t>.</a:t>
            </a:r>
          </a:p>
          <a:p>
            <a:pPr marL="201168" lvl="1" indent="0">
              <a:buNone/>
            </a:pPr>
            <a:endParaRPr lang="en-US" altLang="ko-KR" sz="2000" dirty="0"/>
          </a:p>
          <a:p>
            <a:pPr marL="201168" lvl="1" indent="0">
              <a:buNone/>
            </a:pPr>
            <a:endParaRPr lang="en-US" altLang="ko-KR" sz="2000" dirty="0"/>
          </a:p>
          <a:p>
            <a:pPr marL="201168" lvl="1" indent="0">
              <a:buNone/>
            </a:pPr>
            <a:endParaRPr lang="en-US" altLang="ko-KR" sz="2000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46C12C-0B3C-43EA-A6B9-F5C4DB4D2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10" y="1867311"/>
            <a:ext cx="3938547" cy="6746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AA6CA0-A9C2-4BD5-AAB2-D6FA562C9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315" y="2559339"/>
            <a:ext cx="428571" cy="4476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81A256-1E7F-4491-8CF1-B038CB489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7763" y="2712546"/>
            <a:ext cx="333333" cy="2857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941204-4EE2-4C01-8A5F-52DCA5D8D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2218" y="2670632"/>
            <a:ext cx="314286" cy="3047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F9C854-2FEF-4CF2-95AE-81E6C9918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448" y="3281627"/>
            <a:ext cx="314286" cy="3047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13A27A-401F-4BEB-AE93-9C20D4562D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7020" y="3840439"/>
            <a:ext cx="6885714" cy="8952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59388B-CC17-42C4-B53F-742F3ED73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628" y="4844051"/>
            <a:ext cx="333333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4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EM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EM </a:t>
            </a:r>
            <a:r>
              <a:rPr lang="ko-KR" altLang="en-US" dirty="0"/>
              <a:t>알고리즘은 파라미터 은닉 변수를 계산 할 때  가장 자주 사용되는 무기이며 이는 일종의 재귀적인 방법이면서 기본 아이디어는 파라미터            를 이미 알 때 훈련 데이터에 기반해 최적의 은닉 변수           값을 계산 할 수 있습니다</a:t>
            </a:r>
            <a:endParaRPr lang="en-US" altLang="ko-KR" dirty="0"/>
          </a:p>
          <a:p>
            <a:pPr lvl="1"/>
            <a:r>
              <a:rPr lang="ko-KR" altLang="en-US" dirty="0"/>
              <a:t>반대로 만약          값을 알고 있을 때는 간편하게 파라미터        에 대한 최대 우도 추정을 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이는 </a:t>
            </a:r>
            <a:r>
              <a:rPr lang="en-US" altLang="ko-KR" dirty="0"/>
              <a:t>EM </a:t>
            </a:r>
            <a:r>
              <a:rPr lang="ko-KR" altLang="en-US" dirty="0"/>
              <a:t>알고리즘의 원리입니다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은닉 변수 계산 문제는 경사 </a:t>
            </a:r>
            <a:r>
              <a:rPr lang="ko-KR" altLang="en-US" dirty="0" err="1"/>
              <a:t>하강법</a:t>
            </a:r>
            <a:r>
              <a:rPr lang="ko-KR" altLang="en-US" dirty="0"/>
              <a:t> 등 최적화 알고리즘을 통해서 계산 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그러나 은닉 변수의 수가 늘어남에 따라 </a:t>
            </a:r>
            <a:r>
              <a:rPr lang="ko-KR" altLang="en-US" dirty="0" err="1"/>
              <a:t>계산량이</a:t>
            </a:r>
            <a:r>
              <a:rPr lang="ko-KR" altLang="en-US" dirty="0"/>
              <a:t> 기하급수적으로 증가 때문에 </a:t>
            </a:r>
            <a:r>
              <a:rPr lang="en-US" altLang="ko-KR" dirty="0"/>
              <a:t>EM </a:t>
            </a:r>
            <a:r>
              <a:rPr lang="ko-KR" altLang="en-US" dirty="0"/>
              <a:t>알고리즘은 </a:t>
            </a:r>
            <a:r>
              <a:rPr lang="ko-KR" altLang="en-US" dirty="0" err="1"/>
              <a:t>비경사</a:t>
            </a:r>
            <a:r>
              <a:rPr lang="ko-KR" altLang="en-US" dirty="0"/>
              <a:t> 최적화 방법으로 간주 할 수 있는 장점이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02202A-C183-44A3-A6F4-8B757683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57" y="2066439"/>
            <a:ext cx="314286" cy="3047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97B6E2-33F7-494B-8234-85C84518D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844" y="2371201"/>
            <a:ext cx="333333" cy="2857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18EEFF-47FE-451A-A503-B7FD8DBB1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470" y="2656915"/>
            <a:ext cx="333333" cy="2857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4436E4-F7FF-490B-B59C-D03D10A0D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659" y="2637867"/>
            <a:ext cx="314286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3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베이지안 결정 이론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최대 우도 측정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분류기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세미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분류기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베이지안 네트워크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en-US" altLang="ko-KR"/>
              <a:t>EM </a:t>
            </a:r>
            <a:r>
              <a:rPr lang="ko-KR" altLang="en-US"/>
              <a:t>알고리즘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77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베이지안 결정 이론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베이지안 결정 이론</a:t>
            </a:r>
            <a:endParaRPr lang="en-US" altLang="ko-KR" dirty="0"/>
          </a:p>
          <a:p>
            <a:pPr lvl="1"/>
            <a:r>
              <a:rPr lang="ko-KR" altLang="en-US" dirty="0"/>
              <a:t>확률 프레임 아래에서 의사 결정을 실행하는 기본 방법 이다</a:t>
            </a:r>
            <a:endParaRPr lang="en-US" altLang="ko-KR" dirty="0"/>
          </a:p>
          <a:p>
            <a:pPr lvl="1"/>
            <a:r>
              <a:rPr lang="ko-KR" altLang="en-US" dirty="0"/>
              <a:t>분류 문제에서 관련 확률을 모두 알 수 있다는 이상적인 상황에서  확률들과 오판으로 인한 손실에 기반해 최적의 분류를 하게 하는 방법론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사후 확률에 기반하여 실제 레이블이        샘플이           로 잘못 분류 되었을 때  발생하는 기대 손실의미</a:t>
            </a:r>
            <a:endParaRPr lang="en-US" altLang="ko-KR" dirty="0"/>
          </a:p>
          <a:p>
            <a:pPr lvl="1"/>
            <a:r>
              <a:rPr lang="ko-KR" altLang="en-US" dirty="0"/>
              <a:t>베이지안의 목적은 이러한 기대 손실을 최소화 하는 것이 목적이다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3A7FAB-952C-4721-83CA-00ECEC50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23226"/>
            <a:ext cx="3071372" cy="7798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3C325E-DCD7-46A4-8EDB-957D47C18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352" y="3928234"/>
            <a:ext cx="292086" cy="3407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E6D37C-8BD1-40A9-9EBD-6D6321010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887" y="3937735"/>
            <a:ext cx="222014" cy="36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베이지안 결정 이론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만약 목표가 분류기 오차율을 최소화 하는 것이라면 오판으로 인한 손실         아래와 같이 나타냄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                                              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 위험  </a:t>
            </a:r>
            <a:r>
              <a:rPr lang="en-US" altLang="ko-KR" dirty="0"/>
              <a:t>(=</a:t>
            </a:r>
            <a:r>
              <a:rPr lang="ko-KR" altLang="en-US" dirty="0"/>
              <a:t>조건 리스트</a:t>
            </a:r>
            <a:r>
              <a:rPr lang="en-US" altLang="ko-KR" dirty="0"/>
              <a:t>)                                                          </a:t>
            </a:r>
            <a:r>
              <a:rPr lang="ko-KR" altLang="en-US" dirty="0"/>
              <a:t>조건 리스크                     </a:t>
            </a:r>
            <a:r>
              <a:rPr lang="en-US" altLang="ko-KR" dirty="0"/>
              <a:t>, </a:t>
            </a:r>
            <a:r>
              <a:rPr lang="ko-KR" altLang="en-US" dirty="0"/>
              <a:t>사후확률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베이즈</a:t>
            </a:r>
            <a:r>
              <a:rPr lang="ko-KR" altLang="en-US" dirty="0"/>
              <a:t> 최적 분류기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각 샘플      사후 확률                       </a:t>
            </a:r>
            <a:r>
              <a:rPr lang="ko-KR" altLang="en-US" dirty="0" err="1"/>
              <a:t>를</a:t>
            </a:r>
            <a:r>
              <a:rPr lang="ko-KR" altLang="en-US" dirty="0"/>
              <a:t> 최대화 하는 것이 최적의 분류</a:t>
            </a:r>
            <a:endParaRPr lang="en-US" altLang="ko-KR" dirty="0"/>
          </a:p>
          <a:p>
            <a:pPr lvl="1"/>
            <a:r>
              <a:rPr lang="ko-KR" altLang="en-US" dirty="0"/>
              <a:t>주의 해야 할 것은 사실상 많은 </a:t>
            </a:r>
            <a:r>
              <a:rPr lang="ko-KR" altLang="en-US" dirty="0" err="1"/>
              <a:t>머신러닝은</a:t>
            </a:r>
            <a:r>
              <a:rPr lang="ko-KR" altLang="en-US" dirty="0"/>
              <a:t> 사후 확률 계산 없이 정확한 분류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5000A0-5F91-45A0-B2C9-F4391EE01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14" y="2305948"/>
            <a:ext cx="2326005" cy="7753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04CB36-5DC6-4046-8652-74929792A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043" y="2985910"/>
            <a:ext cx="2742280" cy="6269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C8B4E0-AC93-4279-912D-254914D80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739" y="4322292"/>
            <a:ext cx="2742280" cy="5854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1C1CFA-091A-4D74-8056-7B66089CE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6713" y="4986747"/>
            <a:ext cx="930660" cy="4224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BA2DE6-F69B-4BAC-9056-3495188F8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5237" y="3576601"/>
            <a:ext cx="3238095" cy="6666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54169C-E6F3-4380-A708-407F07F739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9706" y="3025648"/>
            <a:ext cx="904762" cy="4952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AD2B17-A036-4B44-BC50-20C6C3208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2210" y="3067593"/>
            <a:ext cx="930660" cy="4224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CA475F-2A8A-4999-8067-7498274219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0659" y="1867852"/>
            <a:ext cx="342857" cy="30476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2B1007C-B819-431D-B979-1D3AFB86BF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9870" y="5082217"/>
            <a:ext cx="219048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베이지안 결정 이론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결합 확률 분포를 모델링 한 후 이를 통해                      얻는 생성 모델 식</a:t>
            </a:r>
            <a:r>
              <a:rPr lang="en-US" altLang="ko-KR" dirty="0"/>
              <a:t>                                        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         </a:t>
            </a:r>
            <a:r>
              <a:rPr lang="ko-KR" altLang="en-US" dirty="0"/>
              <a:t>사전확률                         </a:t>
            </a:r>
            <a:endParaRPr lang="en-US" altLang="ko-KR" dirty="0"/>
          </a:p>
          <a:p>
            <a:pPr lvl="1"/>
            <a:r>
              <a:rPr lang="en-US" altLang="ko-KR" dirty="0"/>
              <a:t>             </a:t>
            </a:r>
            <a:r>
              <a:rPr lang="ko-KR" altLang="en-US" dirty="0"/>
              <a:t>관찰 데이터 발현 확률</a:t>
            </a:r>
            <a:endParaRPr lang="en-US" altLang="ko-KR" dirty="0"/>
          </a:p>
          <a:p>
            <a:pPr lvl="1"/>
            <a:r>
              <a:rPr lang="en-US" altLang="ko-KR" dirty="0"/>
              <a:t>                  </a:t>
            </a:r>
            <a:r>
              <a:rPr lang="ko-KR" altLang="en-US" dirty="0"/>
              <a:t>클래스 레이블 </a:t>
            </a:r>
            <a:r>
              <a:rPr lang="en-US" altLang="ko-KR" dirty="0"/>
              <a:t>c</a:t>
            </a:r>
            <a:r>
              <a:rPr lang="ko-KR" altLang="en-US" dirty="0"/>
              <a:t>에 대한 샘플 </a:t>
            </a:r>
            <a:r>
              <a:rPr lang="en-US" altLang="ko-KR" dirty="0"/>
              <a:t>x</a:t>
            </a:r>
            <a:r>
              <a:rPr lang="ko-KR" altLang="en-US" dirty="0"/>
              <a:t>의 클래스 조건 확률 혹은 우도</a:t>
            </a:r>
            <a:endParaRPr lang="en-US" altLang="ko-KR" dirty="0"/>
          </a:p>
          <a:p>
            <a:pPr lvl="1"/>
            <a:r>
              <a:rPr lang="ko-KR" altLang="en-US" dirty="0"/>
              <a:t>사전 확률         와 우도                에 따라                  사후 확률을 예측 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0798D24-A8C9-4C48-AEC8-D78FFFC7C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662" y="2831906"/>
            <a:ext cx="2814849" cy="90951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D911961-2A85-463A-8BF2-98937F444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116" y="3775042"/>
            <a:ext cx="410136" cy="34703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9A52214-15AD-416D-B5CB-706C3C146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116" y="4390774"/>
            <a:ext cx="796359" cy="3699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3195F4-18DE-423F-AE43-0F2E11F44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243" y="4727592"/>
            <a:ext cx="410136" cy="3470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C607F3-3B67-4FE2-AC50-729C0EFD2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031" y="4756519"/>
            <a:ext cx="796359" cy="3699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06B1A5-4EDC-4535-997F-78E5BB5D3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712" y="4752032"/>
            <a:ext cx="815288" cy="3699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5E6ADA-E823-474A-834F-564CA5B207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1150" y="2105968"/>
            <a:ext cx="930660" cy="4224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8097B1-25DE-43E8-B5C3-A98E966493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0116" y="4114719"/>
            <a:ext cx="514286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3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2 . </a:t>
            </a:r>
            <a:r>
              <a:rPr lang="ko-KR" altLang="en-US" dirty="0"/>
              <a:t>최대 우도 측정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/>
              <a:t>데이터 샘플링에 기반해 확률 분포를 추정하는 전통적인 방법이 최대 우도 추정 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                                                                  </a:t>
            </a:r>
          </a:p>
          <a:p>
            <a:pPr marL="201168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201168" lvl="1" indent="0">
              <a:buNone/>
            </a:pPr>
            <a:r>
              <a:rPr lang="en-US" altLang="ko-KR" dirty="0"/>
              <a:t>     </a:t>
            </a:r>
          </a:p>
          <a:p>
            <a:pPr marL="201168" lvl="1" indent="0">
              <a:buNone/>
            </a:pPr>
            <a:r>
              <a:rPr lang="en-US" altLang="ko-KR" dirty="0"/>
              <a:t>  </a:t>
            </a:r>
          </a:p>
          <a:p>
            <a:pPr marL="201168" lvl="1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는 훈련세트 </a:t>
            </a:r>
            <a:r>
              <a:rPr lang="en-US" altLang="ko-KR" dirty="0"/>
              <a:t>D</a:t>
            </a:r>
            <a:r>
              <a:rPr lang="ko-KR" altLang="en-US" dirty="0"/>
              <a:t>에서 </a:t>
            </a:r>
            <a:r>
              <a:rPr lang="en-US" altLang="ko-KR" dirty="0"/>
              <a:t>c </a:t>
            </a:r>
            <a:r>
              <a:rPr lang="ko-KR" altLang="en-US" dirty="0"/>
              <a:t>클래스 샘플로 구성된 집합이고 이런 샘플들이 독립 </a:t>
            </a:r>
            <a:r>
              <a:rPr lang="ko-KR" altLang="en-US" dirty="0" err="1"/>
              <a:t>항등</a:t>
            </a:r>
            <a:r>
              <a:rPr lang="ko-KR" altLang="en-US" dirty="0"/>
              <a:t> 분포라고 가정 하면</a:t>
            </a:r>
            <a:endParaRPr lang="en-US" altLang="ko-KR" dirty="0"/>
          </a:p>
          <a:p>
            <a:pPr marL="201168" lvl="1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위 식은 데이터 세트            에 대한 파라미터          의 우도 식이고 최대 </a:t>
            </a:r>
            <a:r>
              <a:rPr lang="ko-KR" altLang="en-US" dirty="0" err="1"/>
              <a:t>우도를</a:t>
            </a:r>
            <a:r>
              <a:rPr lang="ko-KR" altLang="en-US" dirty="0"/>
              <a:t> 추정하는 것은</a:t>
            </a:r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우도                              를 최대화 하는     파라미터 값        를 찾는 것을 볼 수 있다</a:t>
            </a:r>
            <a:r>
              <a:rPr lang="en-US" altLang="ko-KR" dirty="0"/>
              <a:t>.</a:t>
            </a:r>
          </a:p>
          <a:p>
            <a:pPr marL="201168" lvl="1" indent="0">
              <a:buNone/>
            </a:pPr>
            <a:r>
              <a:rPr lang="en-US" altLang="ko-KR" dirty="0"/>
              <a:t> </a:t>
            </a:r>
          </a:p>
          <a:p>
            <a:pPr marL="201168" lvl="1" indent="0">
              <a:buNone/>
            </a:pPr>
            <a:r>
              <a:rPr lang="en-US" altLang="ko-KR" dirty="0"/>
              <a:t>         </a:t>
            </a:r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위에 식은 연속적인 곱셈 계산이 </a:t>
            </a:r>
            <a:r>
              <a:rPr lang="ko-KR" altLang="en-US" dirty="0" err="1"/>
              <a:t>오버플로를</a:t>
            </a:r>
            <a:r>
              <a:rPr lang="ko-KR" altLang="en-US" dirty="0"/>
              <a:t> 일으키기 쉬우므로 로그 </a:t>
            </a:r>
            <a:r>
              <a:rPr lang="ko-KR" altLang="en-US" dirty="0" err="1"/>
              <a:t>우도를</a:t>
            </a:r>
            <a:r>
              <a:rPr lang="ko-KR" altLang="en-US" dirty="0"/>
              <a:t> 사용한 식이다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18DD7D-B403-43CA-8533-80EB0FA20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782" y="2156898"/>
            <a:ext cx="3190610" cy="7439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877D01-D9F1-4A3F-8633-29B4BD9EE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782" y="4236263"/>
            <a:ext cx="2704048" cy="1234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4382CF-1298-46D6-901C-312887926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367" y="3809569"/>
            <a:ext cx="949351" cy="2950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9F7D5A-9AF3-42F9-9404-1FB2683DC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507" y="3766455"/>
            <a:ext cx="267210" cy="3288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4D8CE3-D487-4366-A166-483577CD3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8214" y="3534975"/>
            <a:ext cx="279561" cy="2662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8F79F3-8381-4587-8F8C-41FCE152D5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1830" y="3534975"/>
            <a:ext cx="279562" cy="3173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99F66A-5340-4A4B-A62E-D2C0B34F44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4001" y="3243117"/>
            <a:ext cx="279563" cy="26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1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2 . </a:t>
            </a:r>
            <a:r>
              <a:rPr lang="ko-KR" altLang="en-US" dirty="0"/>
              <a:t>최대 우도 측정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이때   파라미터        에 대한  최대 우도 추정식  입니다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          </a:t>
            </a:r>
          </a:p>
          <a:p>
            <a:pPr marL="201168" lvl="1" indent="0">
              <a:buNone/>
            </a:pPr>
            <a:r>
              <a:rPr lang="ko-KR" altLang="en-US" dirty="0"/>
              <a:t>이러한 파라미터화 방법은 클래스 조건 확률 추정을 상대적으로 간단하게 만들기는 하지만</a:t>
            </a:r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추정 결과의 정확성은 </a:t>
            </a:r>
            <a:r>
              <a:rPr lang="en-US" altLang="ko-KR" dirty="0"/>
              <a:t>(</a:t>
            </a:r>
            <a:r>
              <a:rPr lang="ko-KR" altLang="en-US" dirty="0"/>
              <a:t>가정하는 확률 분포 형식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(</a:t>
            </a:r>
            <a:r>
              <a:rPr lang="ko-KR" altLang="en-US" dirty="0"/>
              <a:t>잠재적인 실제 데이터 분포</a:t>
            </a:r>
            <a:r>
              <a:rPr lang="en-US" altLang="ko-KR" dirty="0"/>
              <a:t>)</a:t>
            </a:r>
            <a:r>
              <a:rPr lang="ko-KR" altLang="en-US" dirty="0"/>
              <a:t>와 얼마나</a:t>
            </a:r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일치 하는 지에 따라 결정 됩니다</a:t>
            </a:r>
            <a:r>
              <a:rPr lang="en-US" altLang="ko-KR" dirty="0"/>
              <a:t>.</a:t>
            </a:r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결국 확률 분포 형식에 대해 마음대로 예측하고 가정한다면 잘못된 결과를 얻을 가능성이 </a:t>
            </a:r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큽니다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6A6D60-7929-43EB-837D-9AAFA3E7F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15" y="2219458"/>
            <a:ext cx="3419048" cy="10571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5E847B-D203-45D9-AA6F-C01A93E12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497" y="1861117"/>
            <a:ext cx="252084" cy="26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3 .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6400" dirty="0"/>
          </a:p>
          <a:p>
            <a:pPr lvl="1"/>
            <a:r>
              <a:rPr lang="ko-KR" altLang="en-US" sz="6400" dirty="0"/>
              <a:t>사후 확률을 계산 할 때 가장 어려운 점은 조건 확률이 속성상의 결합 확률이기  때문에  유한한 훈련 </a:t>
            </a:r>
            <a:endParaRPr lang="en-US" altLang="ko-KR" sz="6400" dirty="0"/>
          </a:p>
          <a:p>
            <a:pPr marL="201168" lvl="1" indent="0">
              <a:buNone/>
            </a:pPr>
            <a:r>
              <a:rPr lang="ko-KR" altLang="en-US" sz="6400" dirty="0"/>
              <a:t>샘플 만으로 직접적으로 추정하기 힘들다</a:t>
            </a:r>
            <a:r>
              <a:rPr lang="en-US" altLang="ko-KR" sz="6400" dirty="0"/>
              <a:t>.</a:t>
            </a:r>
          </a:p>
          <a:p>
            <a:pPr lvl="1"/>
            <a:endParaRPr lang="en-US" altLang="ko-KR" sz="6400" dirty="0"/>
          </a:p>
          <a:p>
            <a:pPr lvl="1"/>
            <a:r>
              <a:rPr lang="en-US" altLang="ko-KR" sz="6400" dirty="0"/>
              <a:t> </a:t>
            </a:r>
            <a:r>
              <a:rPr lang="ko-KR" altLang="en-US" sz="6400" dirty="0"/>
              <a:t>그래서 이러한 부분을 피하고자 속성 조건 독립 가설 혹은 </a:t>
            </a:r>
            <a:r>
              <a:rPr lang="ko-KR" altLang="en-US" sz="6400" dirty="0" err="1"/>
              <a:t>나이브</a:t>
            </a:r>
            <a:r>
              <a:rPr lang="ko-KR" altLang="en-US" sz="6400" dirty="0"/>
              <a:t>  </a:t>
            </a:r>
            <a:r>
              <a:rPr lang="ko-KR" altLang="en-US" sz="6400" dirty="0" err="1"/>
              <a:t>베이즈</a:t>
            </a:r>
            <a:r>
              <a:rPr lang="ko-KR" altLang="en-US" sz="6400" dirty="0"/>
              <a:t> 분류기 를 이용합니다</a:t>
            </a:r>
            <a:r>
              <a:rPr lang="en-US" altLang="ko-KR" sz="6400" dirty="0"/>
              <a:t>.</a:t>
            </a:r>
          </a:p>
          <a:p>
            <a:pPr lvl="1"/>
            <a:endParaRPr lang="en-US" altLang="ko-KR" sz="6400" dirty="0"/>
          </a:p>
          <a:p>
            <a:pPr lvl="1"/>
            <a:r>
              <a:rPr lang="ko-KR" altLang="en-US" sz="6400" dirty="0"/>
              <a:t> </a:t>
            </a:r>
            <a:r>
              <a:rPr lang="en-US" altLang="ko-KR" sz="6400" dirty="0"/>
              <a:t>(</a:t>
            </a:r>
            <a:r>
              <a:rPr lang="ko-KR" altLang="en-US" sz="6400" dirty="0" err="1"/>
              <a:t>나이브</a:t>
            </a:r>
            <a:r>
              <a:rPr lang="ko-KR" altLang="en-US" sz="6400" dirty="0"/>
              <a:t> </a:t>
            </a:r>
            <a:r>
              <a:rPr lang="ko-KR" altLang="en-US" sz="6400" dirty="0" err="1"/>
              <a:t>베이즈</a:t>
            </a:r>
            <a:r>
              <a:rPr lang="ko-KR" altLang="en-US" sz="6400" dirty="0"/>
              <a:t> 분류기 </a:t>
            </a:r>
            <a:r>
              <a:rPr lang="en-US" altLang="ko-KR" sz="6400" dirty="0"/>
              <a:t>) </a:t>
            </a:r>
            <a:r>
              <a:rPr lang="ko-KR" altLang="en-US" sz="6400" dirty="0"/>
              <a:t>속성 조건 독립 가설이란 이미 알고 있는 클래스에 대해 모든 속성은 서로 독립적이라</a:t>
            </a:r>
            <a:endParaRPr lang="en-US" altLang="ko-KR" sz="6400" dirty="0"/>
          </a:p>
          <a:p>
            <a:pPr marL="201168" lvl="1" indent="0">
              <a:buNone/>
            </a:pPr>
            <a:r>
              <a:rPr lang="ko-KR" altLang="en-US" sz="6400" dirty="0"/>
              <a:t>고 가정하는 것</a:t>
            </a:r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r>
              <a:rPr lang="ko-KR" altLang="en-US" sz="6400" dirty="0"/>
              <a:t>위에 식에서 속성 조건 독립 가설에 기반하여 식을 다시 바꿀 수 있다</a:t>
            </a:r>
            <a:r>
              <a:rPr lang="en-US" altLang="ko-KR" sz="6400" dirty="0"/>
              <a:t>.</a:t>
            </a:r>
          </a:p>
          <a:p>
            <a:pPr lvl="1"/>
            <a:endParaRPr lang="en-US" altLang="ko-KR" sz="6400" dirty="0"/>
          </a:p>
          <a:p>
            <a:pPr lvl="1"/>
            <a:r>
              <a:rPr lang="en-US" altLang="ko-KR" sz="6400" dirty="0"/>
              <a:t>d</a:t>
            </a:r>
            <a:r>
              <a:rPr lang="ko-KR" altLang="en-US" sz="6400" dirty="0"/>
              <a:t>는 속성 개수</a:t>
            </a:r>
            <a:r>
              <a:rPr lang="en-US" altLang="ko-KR" sz="6400" dirty="0"/>
              <a:t>,</a:t>
            </a:r>
            <a:r>
              <a:rPr lang="ko-KR" altLang="en-US" sz="6400" dirty="0"/>
              <a:t>          는 </a:t>
            </a:r>
            <a:r>
              <a:rPr lang="en-US" altLang="ko-KR" sz="6400" dirty="0"/>
              <a:t>I </a:t>
            </a:r>
            <a:r>
              <a:rPr lang="ko-KR" altLang="en-US" sz="6400" dirty="0"/>
              <a:t>번째 속성상에서        의 값을  나타냄</a:t>
            </a:r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r>
              <a:rPr lang="en-US" altLang="ko-KR" dirty="0"/>
              <a:t>         </a:t>
            </a:r>
          </a:p>
          <a:p>
            <a:pPr marL="201168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6999D8-11E4-4403-9F4D-62576D8EF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143" y="1845734"/>
            <a:ext cx="6352381" cy="1152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5C03D4-446D-401C-89BF-758B6FCE7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067" y="5767960"/>
            <a:ext cx="333333" cy="3619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26D830-027F-4253-82C1-9EB5D576B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581" y="5770114"/>
            <a:ext cx="276190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1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3 .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6400" dirty="0"/>
          </a:p>
          <a:p>
            <a:pPr lvl="1"/>
            <a:r>
              <a:rPr lang="ko-KR" altLang="en-US" sz="6400" dirty="0"/>
              <a:t>위에 식에  최적 분류기 식을 적용하면 아래와 같은 </a:t>
            </a:r>
            <a:r>
              <a:rPr lang="ko-KR" altLang="en-US" sz="6400" dirty="0" err="1"/>
              <a:t>나이브</a:t>
            </a:r>
            <a:r>
              <a:rPr lang="ko-KR" altLang="en-US" sz="6400" dirty="0"/>
              <a:t> </a:t>
            </a:r>
            <a:r>
              <a:rPr lang="ko-KR" altLang="en-US" sz="6400" dirty="0" err="1"/>
              <a:t>베이즈</a:t>
            </a:r>
            <a:r>
              <a:rPr lang="ko-KR" altLang="en-US" sz="6400" dirty="0"/>
              <a:t> 표현식을 얻을 수 있다</a:t>
            </a:r>
            <a:r>
              <a:rPr lang="en-US" altLang="ko-KR" sz="6400" dirty="0"/>
              <a:t>.</a:t>
            </a:r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r>
              <a:rPr lang="ko-KR" altLang="en-US" sz="6400" dirty="0"/>
              <a:t>훈련세트 </a:t>
            </a:r>
            <a:r>
              <a:rPr lang="en-US" altLang="ko-KR" sz="6400" dirty="0"/>
              <a:t>d</a:t>
            </a:r>
            <a:r>
              <a:rPr lang="ko-KR" altLang="en-US" sz="6400" dirty="0"/>
              <a:t>에 기반해 클래스 사전 확률               를</a:t>
            </a:r>
            <a:r>
              <a:rPr lang="en-US" altLang="ko-KR" sz="6400" dirty="0"/>
              <a:t> </a:t>
            </a:r>
            <a:r>
              <a:rPr lang="ko-KR" altLang="en-US" sz="6400" dirty="0"/>
              <a:t>추정하고 각 속성을 위해 조건 확률                      를 계산하는</a:t>
            </a:r>
            <a:endParaRPr lang="en-US" altLang="ko-KR" sz="6400" dirty="0"/>
          </a:p>
          <a:p>
            <a:pPr marL="201168" lvl="1" indent="0">
              <a:buNone/>
            </a:pPr>
            <a:r>
              <a:rPr lang="ko-KR" altLang="en-US" sz="6400" dirty="0"/>
              <a:t>것을 </a:t>
            </a:r>
            <a:r>
              <a:rPr lang="ko-KR" altLang="en-US" sz="6400" dirty="0" err="1"/>
              <a:t>나이브</a:t>
            </a:r>
            <a:r>
              <a:rPr lang="ko-KR" altLang="en-US" sz="6400" dirty="0"/>
              <a:t> </a:t>
            </a:r>
            <a:r>
              <a:rPr lang="ko-KR" altLang="en-US" sz="6400" dirty="0" err="1"/>
              <a:t>베이즈</a:t>
            </a:r>
            <a:r>
              <a:rPr lang="ko-KR" altLang="en-US" sz="6400" dirty="0"/>
              <a:t> 분류기 의 훈련 과정입니다</a:t>
            </a:r>
            <a:r>
              <a:rPr lang="en-US" altLang="ko-KR" sz="6400" dirty="0"/>
              <a:t>.</a:t>
            </a:r>
          </a:p>
          <a:p>
            <a:pPr lvl="1"/>
            <a:endParaRPr lang="en-US" altLang="ko-KR" sz="6400" dirty="0"/>
          </a:p>
          <a:p>
            <a:pPr marL="201168" lvl="1" indent="0">
              <a:buNone/>
            </a:pPr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sz="6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r>
              <a:rPr lang="en-US" altLang="ko-KR" dirty="0"/>
              <a:t>         </a:t>
            </a:r>
          </a:p>
          <a:p>
            <a:pPr marL="201168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C45E-548A-4BB6-9782-BC387F6F106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564761-BE94-480C-A7EF-154F4F578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564" y="3576394"/>
            <a:ext cx="3549386" cy="850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7063FF-9C29-4BB3-AEEA-4F8D52FD3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950" y="4711730"/>
            <a:ext cx="488732" cy="3648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BE60FE-59AB-4243-8B37-CF5BCB4D6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2237069"/>
            <a:ext cx="2742280" cy="5854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4A4679-7865-46C8-8752-6B41D3532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0564" y="2072942"/>
            <a:ext cx="4317695" cy="7832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A00B3AC-3F7B-40EA-803A-ED71F97589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7673" y="4784392"/>
            <a:ext cx="828895" cy="3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6326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TM02900769[[fn=추억]]</Template>
  <TotalTime>4733</TotalTime>
  <Words>952</Words>
  <Application>Microsoft Office PowerPoint</Application>
  <PresentationFormat>와이드스크린</PresentationFormat>
  <Paragraphs>302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Calibri</vt:lpstr>
      <vt:lpstr>Calibri Light</vt:lpstr>
      <vt:lpstr>추억</vt:lpstr>
      <vt:lpstr>응용 패턴마이닝 특론</vt:lpstr>
      <vt:lpstr>INDEX</vt:lpstr>
      <vt:lpstr>1. 베이지안 결정 이론</vt:lpstr>
      <vt:lpstr>1. 베이지안 결정 이론</vt:lpstr>
      <vt:lpstr>1. 베이지안 결정 이론</vt:lpstr>
      <vt:lpstr>2 . 최대 우도 측정</vt:lpstr>
      <vt:lpstr>2 . 최대 우도 측정</vt:lpstr>
      <vt:lpstr>3 . 나이브 베이즈 분류기</vt:lpstr>
      <vt:lpstr>3 . 나이브 베이즈 분류기</vt:lpstr>
      <vt:lpstr>3 . 세미 나이브 베이즈 분류기</vt:lpstr>
      <vt:lpstr>3 . 세미 나이브 베이즈 분류기</vt:lpstr>
      <vt:lpstr>3 . 베이지안 네트워크</vt:lpstr>
      <vt:lpstr>2. EM 알고리즘</vt:lpstr>
      <vt:lpstr>2. EM 알고리즘</vt:lpstr>
      <vt:lpstr>2. EM 알고리즘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 패턴마이닝 특론</dc:title>
  <dc:creator>신동일</dc:creator>
  <cp:lastModifiedBy>박 장군</cp:lastModifiedBy>
  <cp:revision>564</cp:revision>
  <dcterms:created xsi:type="dcterms:W3CDTF">2020-09-06T23:34:07Z</dcterms:created>
  <dcterms:modified xsi:type="dcterms:W3CDTF">2020-11-03T02:13:10Z</dcterms:modified>
</cp:coreProperties>
</file>