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0"/>
  </p:notesMasterIdLst>
  <p:sldIdLst>
    <p:sldId id="256" r:id="rId2"/>
    <p:sldId id="260" r:id="rId3"/>
    <p:sldId id="257" r:id="rId4"/>
    <p:sldId id="287" r:id="rId5"/>
    <p:sldId id="288" r:id="rId6"/>
    <p:sldId id="289" r:id="rId7"/>
    <p:sldId id="302" r:id="rId8"/>
    <p:sldId id="290" r:id="rId9"/>
    <p:sldId id="291" r:id="rId10"/>
    <p:sldId id="301" r:id="rId11"/>
    <p:sldId id="294" r:id="rId12"/>
    <p:sldId id="296" r:id="rId13"/>
    <p:sldId id="297" r:id="rId14"/>
    <p:sldId id="298" r:id="rId15"/>
    <p:sldId id="299" r:id="rId16"/>
    <p:sldId id="303" r:id="rId17"/>
    <p:sldId id="304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DE9C-DC98-4419-84A8-5F6D565A990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DF60D-22EC-4369-B3E7-00B2E92FE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06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3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8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5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76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1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26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1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5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2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3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1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347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3E7E-4593-4FB3-B817-E9C86A27B404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5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A8F-F932-47FD-978E-E08ED42BD273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6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006-661E-41CD-A9D6-54918D627A6D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889F-5007-4733-A9BC-AADB2E02D092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C45E-548A-4BB6-9782-BC387F6F10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4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16A4-0671-42F1-A149-C899F94FE6D5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3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247E-0682-47C6-87EC-E07B314642F3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F722-EDFB-46F2-BD24-D223AE28C4C2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9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A790-5A2F-4E63-9F25-DC73EE242116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63AF-5433-4DC9-9669-D3BCE146E9E2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515E88-8BFD-4F72-9281-4DF3FC89DEC8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7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BDC1-E2CD-4138-8D84-FABEE52A149B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5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B00A3D-0A87-42D2-85B3-3F792871F4ED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1DDFA13-13BF-4880-B1D3-E17D1EC319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ko-KR" altLang="en-US" dirty="0" err="1"/>
              <a:t>패턴마이닝</a:t>
            </a:r>
            <a:r>
              <a:rPr lang="ko-KR" altLang="en-US" dirty="0"/>
              <a:t> </a:t>
            </a:r>
            <a:r>
              <a:rPr lang="ko-KR" altLang="en-US" dirty="0" err="1"/>
              <a:t>특론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Chapter8 </a:t>
            </a:r>
            <a:r>
              <a:rPr lang="ko-KR" altLang="en-US" dirty="0"/>
              <a:t>앙상블 학습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8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배깅과</a:t>
            </a:r>
            <a:r>
              <a:rPr lang="ko-KR" altLang="en-US" dirty="0"/>
              <a:t> 랜덤 포레스트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ko-KR" altLang="en-US" dirty="0"/>
              <a:t>아래 그림은 초기 성능은 낮지만 랜덤 포레스트 객체수가 늘어 날수록 일반적으로 더  낮은 오차율을 볼 수 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D04CA-1B17-4544-AAB9-622ABA57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56" y="2686395"/>
            <a:ext cx="7891285" cy="30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2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결합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ko-KR" altLang="en-US" dirty="0"/>
              <a:t>학습기를 결합하면 좋은 이유</a:t>
            </a:r>
            <a:endParaRPr lang="en-US" altLang="ko-KR" dirty="0"/>
          </a:p>
          <a:p>
            <a:pPr lvl="1"/>
            <a:r>
              <a:rPr lang="ko-KR" altLang="en-US" dirty="0"/>
              <a:t>통계적인 시각에서 보면 학습 문제의 가설 공간이 매우 커서 여러 가설이 훈련 세트 내에서 같은 성능을 가질 확률이 있습니다</a:t>
            </a:r>
            <a:r>
              <a:rPr lang="en-US" altLang="ko-KR" dirty="0"/>
              <a:t>. </a:t>
            </a:r>
            <a:r>
              <a:rPr lang="ko-KR" altLang="en-US" dirty="0"/>
              <a:t>이런 상황에서 단일 학습기만 사용한다면 잘못된 선택으로 인해 일반화 성능 저하가 생길 수 있습니다</a:t>
            </a:r>
            <a:endParaRPr lang="en-US" altLang="ko-KR" dirty="0"/>
          </a:p>
          <a:p>
            <a:pPr lvl="1"/>
            <a:r>
              <a:rPr lang="ko-KR" altLang="en-US" dirty="0"/>
              <a:t>계산의 관점에서 보면 학습 알고리즘이 로컬 미니멈에 빠지는 경우가 있습니다</a:t>
            </a:r>
            <a:r>
              <a:rPr lang="en-US" altLang="ko-KR" dirty="0"/>
              <a:t>. </a:t>
            </a:r>
            <a:r>
              <a:rPr lang="ko-KR" altLang="en-US" dirty="0"/>
              <a:t>로컬 미니멈을 글로벌 미니멈으로 착각해 성능저하를 일으킵니다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7893D9-80A5-4D22-810C-FC1B8BB3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55" y="3534752"/>
            <a:ext cx="3124607" cy="25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2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결합 전략  </a:t>
            </a:r>
            <a:r>
              <a:rPr lang="en-US" altLang="ko-KR" dirty="0"/>
              <a:t>- </a:t>
            </a:r>
            <a:r>
              <a:rPr lang="ko-KR" altLang="en-US" dirty="0"/>
              <a:t>평균법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ko-KR" altLang="en-US" dirty="0"/>
              <a:t>수치형 출력에서 가장 자주 사용하는 결합 전략은 평균법 입니다</a:t>
            </a:r>
            <a:r>
              <a:rPr lang="en-US" altLang="ko-KR" dirty="0"/>
              <a:t>.</a:t>
            </a:r>
            <a:r>
              <a:rPr lang="ko-KR" altLang="en-US" dirty="0"/>
              <a:t>평균법에 종류에는 단순 평균법 </a:t>
            </a:r>
            <a:r>
              <a:rPr lang="en-US" altLang="ko-KR" dirty="0"/>
              <a:t>, </a:t>
            </a:r>
            <a:r>
              <a:rPr lang="ko-KR" altLang="en-US" dirty="0"/>
              <a:t>가중 평균법이 있습니다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r>
              <a:rPr lang="ko-KR" altLang="en-US" dirty="0"/>
              <a:t>단순 평균법 </a:t>
            </a:r>
            <a:r>
              <a:rPr lang="en-US" altLang="ko-KR" dirty="0"/>
              <a:t>: </a:t>
            </a:r>
            <a:r>
              <a:rPr lang="ko-KR" altLang="en-US" dirty="0"/>
              <a:t>앙상블에서 특수한 사례나 변형에서 볼 수 있는 방법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가중 평균법  </a:t>
            </a:r>
            <a:r>
              <a:rPr lang="en-US" altLang="ko-KR" dirty="0"/>
              <a:t>: </a:t>
            </a:r>
            <a:r>
              <a:rPr lang="ko-KR" altLang="en-US" dirty="0"/>
              <a:t>서로 다른 방식으로 가중 평균법 중에 기초 </a:t>
            </a:r>
            <a:r>
              <a:rPr lang="ko-KR" altLang="en-US" dirty="0" err="1"/>
              <a:t>학습기</a:t>
            </a:r>
            <a:r>
              <a:rPr lang="ko-KR" altLang="en-US" dirty="0"/>
              <a:t> 가중치를 결정 하는 것으로 볼 수 있어서 앙상블 학습 연구에 기본 출발점이 됨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8F59A2-77E2-427A-BA8E-5264791AE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17" y="2898914"/>
            <a:ext cx="2988561" cy="1061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D22377-4BC2-45C8-9728-A4A360DC9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612" y="4648989"/>
            <a:ext cx="332517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9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결합 전략 </a:t>
            </a:r>
            <a:r>
              <a:rPr lang="en-US" altLang="ko-KR" dirty="0"/>
              <a:t>- </a:t>
            </a:r>
            <a:r>
              <a:rPr lang="ko-KR" altLang="en-US" dirty="0"/>
              <a:t>투표법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학습기가 학습 레이블 집합에서 하나의 레이블을 예측해 내는 것으로 표현하는 방법 중에 하나가 투표법이다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절대 다수 투표법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상대 다수 투표법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가중 투표법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15058-7EB3-4FB1-832B-B5C8D1C0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86" y="2820426"/>
            <a:ext cx="5510971" cy="12171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B5EABA-71C0-4D2E-ACF8-48D184BE7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98" y="4439557"/>
            <a:ext cx="2343702" cy="554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EA5325-4D7B-4C2C-B5D3-B5A52095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298" y="5199926"/>
            <a:ext cx="2887041" cy="5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2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4-3. </a:t>
            </a:r>
            <a:r>
              <a:rPr lang="ko-KR" altLang="en-US" dirty="0"/>
              <a:t>결합 전략 </a:t>
            </a:r>
            <a:r>
              <a:rPr lang="en-US" altLang="ko-KR" dirty="0"/>
              <a:t>- </a:t>
            </a:r>
            <a:r>
              <a:rPr lang="ko-KR" altLang="en-US" dirty="0"/>
              <a:t>학습법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하나를 학습하고 다른 학습기로 결합 하는 것을 학습법 이라고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 학습기를 초급 학습기라 부르고 결합 하려고 하는 학습기를 메타 </a:t>
            </a:r>
            <a:r>
              <a:rPr lang="ko-KR" altLang="en-US" dirty="0" err="1"/>
              <a:t>학습기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앙상블의 학습 방법인 </a:t>
            </a:r>
            <a:r>
              <a:rPr lang="ko-KR" altLang="en-US" dirty="0" err="1"/>
              <a:t>스태킹은</a:t>
            </a:r>
            <a:r>
              <a:rPr lang="ko-KR" altLang="en-US" dirty="0"/>
              <a:t> 먼저 초기 훈련 세트를 통해 초급 학습기를 훈련하고 하나의 새로운 데이터 세트를 생성하여 메타 학습기를 훈련 시킵니다 이 새로운 데이터 세트에서 초급 학습기의 결과값은 샘플의 입력 특성이 되고 초기 샘플의 레이블은 그대로 정답 데이터로 두는 방식입니다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7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다양성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객체 학습기를 사용하여 평균 가중법을 통해 하나의 앙상블을 만들어 회귀 학습 과업                     을 진행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했을 때 샘플 </a:t>
            </a:r>
            <a:r>
              <a:rPr lang="en-US" altLang="ko-KR" dirty="0"/>
              <a:t>x </a:t>
            </a:r>
            <a:r>
              <a:rPr lang="ko-KR" altLang="en-US" dirty="0"/>
              <a:t>에 대한 학습기의 불확실성을 다음과 같이 정의 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식을 변형 해서 확률 밀도로 나타내면 오른쪽과 같습니다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또한 위의 식을   </a:t>
            </a:r>
            <a:r>
              <a:rPr lang="en-US" altLang="ko-KR" dirty="0"/>
              <a:t>					      </a:t>
            </a:r>
            <a:r>
              <a:rPr lang="ko-KR" altLang="en-US" dirty="0"/>
              <a:t>으로 대입을 하면 아래와  같은 식이 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r>
              <a:rPr lang="ko-KR" altLang="en-US" dirty="0"/>
              <a:t>                        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객체학습기의 일반화 오차의 가중 평균 </a:t>
            </a:r>
            <a:r>
              <a:rPr lang="en-US" altLang="ko-KR" dirty="0"/>
              <a:t>– </a:t>
            </a:r>
            <a:r>
              <a:rPr lang="ko-KR" altLang="en-US" dirty="0"/>
              <a:t>가중 불확실성 값</a:t>
            </a:r>
            <a:r>
              <a:rPr lang="en-US" altLang="ko-KR" dirty="0"/>
              <a:t>)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위 식을 통해서 객체 학습기의 정확성이 높고 다양성이 높을 수록 앙상블의 성능은 좋아진다는 것을 알 수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이 것을 오차 불확실성의 분해라고 합니다</a:t>
            </a:r>
            <a:r>
              <a:rPr lang="en-US" altLang="ko-KR" dirty="0"/>
              <a:t>. </a:t>
            </a:r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D5C622-6D9E-40B6-8BEB-3473F5EC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7" y="4556139"/>
            <a:ext cx="1243320" cy="4097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4667D1-8CB6-47B6-9002-B89C98642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443" y="2111799"/>
            <a:ext cx="840293" cy="216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EE2624-C1F6-4EFA-93C5-1056E5D24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107" y="2556375"/>
            <a:ext cx="2319783" cy="335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718386-97C4-4AB3-A156-49DD0CAB2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890" y="2993672"/>
            <a:ext cx="3646164" cy="4145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ECE754-D7AD-41AA-A414-C8BEFB1EF0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9877" y="3859074"/>
            <a:ext cx="1243320" cy="2983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4A402C-2007-4F8B-A4D0-D3DFA50B62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5275" y="3862438"/>
            <a:ext cx="1131205" cy="256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4E74ED9-E0AC-4634-AAE5-17CF5354A6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904" y="3862437"/>
            <a:ext cx="1131206" cy="2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8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다양성 척도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세트                    </a:t>
            </a:r>
            <a:r>
              <a:rPr lang="en-US" altLang="ko-KR" dirty="0"/>
              <a:t>					   </a:t>
            </a:r>
            <a:r>
              <a:rPr lang="ko-KR" altLang="en-US" dirty="0"/>
              <a:t>이진 분류 문제에서 분류기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     와      의 예측 결과 테이블은 아래 와 같습니다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a b c d</a:t>
            </a:r>
            <a:r>
              <a:rPr lang="ko-KR" altLang="en-US" dirty="0"/>
              <a:t>는 분류기를 통해서 나온 예측한 샘플의 수를 의미하며 이들의 합은 </a:t>
            </a:r>
            <a:r>
              <a:rPr lang="en-US" altLang="ko-KR" dirty="0"/>
              <a:t>a + b + c + d = m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이것을 기반으로 해서 사용하는 다양성 척도가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9E4C28-3AF6-4F60-94FF-DA694ECE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81" y="2035685"/>
            <a:ext cx="4252245" cy="470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3BE25D-4060-4071-B7B7-EB8E0AC2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109" y="2448025"/>
            <a:ext cx="304762" cy="361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271BD9-0639-4E09-884B-F43B64F4D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583" y="2428977"/>
            <a:ext cx="285714" cy="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72DEB5-F7A4-41A8-8318-57EE8E551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945" y="2935766"/>
            <a:ext cx="3352381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9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다양성 척도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다양성의 척도를 확인 하는 공식은 아래와 같습니다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DE8EB-65FE-413A-8A9E-9290857A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68" y="3106013"/>
            <a:ext cx="4140336" cy="11976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BDEA0F-42CD-4503-BA78-1397B133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991" y="3182312"/>
            <a:ext cx="4444471" cy="10121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3EB0DC-D162-4C66-BFAB-950F6ABB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767" y="4894321"/>
            <a:ext cx="3538351" cy="9747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7A6C76-EA68-4418-8364-2BBE0907D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411" y="4921695"/>
            <a:ext cx="3909118" cy="10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3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다양성 증가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샘플 </a:t>
            </a:r>
            <a:r>
              <a:rPr lang="ko-KR" altLang="en-US" dirty="0" err="1"/>
              <a:t>교란법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매번  서로 다른 데이터의 하위 집합을 생성하고 매번 다른 데이터 집합을 훈련에 사용하면서 여러 개의 학습기를 만드는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 속성 </a:t>
            </a:r>
            <a:r>
              <a:rPr lang="ko-KR" altLang="en-US" dirty="0" err="1"/>
              <a:t>교랍법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초기 속성 집합에서 몇 개의 속성 부분집합만 선택하여 기초 학습기를 훈련 시키는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출력 표현 </a:t>
            </a:r>
            <a:r>
              <a:rPr lang="ko-KR" altLang="en-US" dirty="0" err="1"/>
              <a:t>교란법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출력 표현을 변경하여 다양성을 증가시키는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알고리즘 파라미터 </a:t>
            </a:r>
            <a:r>
              <a:rPr lang="ko-KR" altLang="en-US" dirty="0" err="1"/>
              <a:t>교란법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임의로 다른 파라미터를 설정하는 방법을 통해 차이가 큰 객체 학습기를 만드는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객체와 앙상블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부스팅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배깅과</a:t>
            </a:r>
            <a:r>
              <a:rPr lang="ko-KR" altLang="en-US" dirty="0"/>
              <a:t> 랜덤 포레스트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결합 전략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다양성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7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객체와 앙상블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앙상블 학습이란 </a:t>
            </a:r>
            <a:endParaRPr lang="en-US" altLang="ko-KR" dirty="0"/>
          </a:p>
          <a:p>
            <a:pPr lvl="1"/>
            <a:r>
              <a:rPr lang="ko-KR" altLang="en-US" dirty="0"/>
              <a:t>다수의 학습기를 생성하고 결합해서 학습을 시도하는 것을 말함</a:t>
            </a:r>
            <a:r>
              <a:rPr lang="en-US" altLang="ko-KR" dirty="0"/>
              <a:t> </a:t>
            </a:r>
            <a:r>
              <a:rPr lang="ko-KR" altLang="en-US" dirty="0"/>
              <a:t>다중 시스템이라고도 불림</a:t>
            </a:r>
            <a:endParaRPr lang="en-US" altLang="ko-KR" dirty="0"/>
          </a:p>
          <a:p>
            <a:pPr lvl="1"/>
            <a:r>
              <a:rPr lang="ko-KR" altLang="en-US" dirty="0"/>
              <a:t>객체 학습기들을 생성한 후 하나의 전략을 사용해서 결합하는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6C1F3-00A2-4F2E-9D59-B33851D6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99" y="2940218"/>
            <a:ext cx="6790605" cy="32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객체와 앙상블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앙상블 학습을 할 때 같은 형태의 객체 학습기만 있다면 동질적 앙상블이라고  부르고 다른 모델로 구성된 객체학습기라면 이질적 앙상블이라고 부릅니다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 다수의 학습기가 우수한 성능을 얻습니다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현실적으로는 특정 학습기에 대한 선호 때문에 약한 </a:t>
            </a:r>
            <a:r>
              <a:rPr lang="ko-KR" altLang="en-US" dirty="0" err="1"/>
              <a:t>학습기</a:t>
            </a:r>
            <a:r>
              <a:rPr lang="ko-KR" altLang="en-US" dirty="0"/>
              <a:t> 대신 강한 학습기를 사용합니다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좋은 앙상블 모델을 얻고 싶다면 최대한 좋은 성능을 갖는 동시에 다양해야 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6B5851-1705-4B1C-9C4B-AD454763A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96" y="3549040"/>
            <a:ext cx="6461208" cy="2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6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객체와 앙상블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앙상블 기초분류기 오차율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식에 따르면 객체 분류기 </a:t>
            </a:r>
            <a:r>
              <a:rPr lang="en-US" altLang="ko-KR" dirty="0"/>
              <a:t>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증가 할수록 앙상블의 오차율은 기하급수적으로 하락한다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주의 해야 할 점은 기초 </a:t>
            </a:r>
            <a:r>
              <a:rPr lang="ko-KR" altLang="en-US" dirty="0" err="1"/>
              <a:t>학습기</a:t>
            </a:r>
            <a:r>
              <a:rPr lang="ko-KR" altLang="en-US" dirty="0"/>
              <a:t> 사이의 오차가 상호 독립적이어야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현실에서는 상호 독립적일 수 없어서 정확성이 높은 기초 학습기를 써도 다른 객체를 같이 쓰면 정확성이 떨어지는 현상이 </a:t>
            </a:r>
            <a:r>
              <a:rPr lang="ko-KR" altLang="en-US" dirty="0" err="1"/>
              <a:t>있씀</a:t>
            </a:r>
            <a:endParaRPr lang="en-US" altLang="ko-KR" dirty="0"/>
          </a:p>
          <a:p>
            <a:pPr lvl="1"/>
            <a:r>
              <a:rPr lang="ko-KR" altLang="en-US" dirty="0"/>
              <a:t>그래서 앙상블 학습 연구의 핵심은 객체 학습기를 어떻게 생성하고 결합하느냐가 핵심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B8181-B1F0-452A-8883-E20C475B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84" y="1744911"/>
            <a:ext cx="5665717" cy="21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부스팅의</a:t>
            </a:r>
            <a:r>
              <a:rPr lang="ko-KR" altLang="en-US" dirty="0"/>
              <a:t> 작동 방식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초기훈련 세트로부터 기초학습기를 훈련시키고 기초 학습기가 학습한 표현을 기반으로 훈련 샘플 분포를 조정합니다</a:t>
            </a:r>
            <a:r>
              <a:rPr lang="en-US" altLang="ko-KR" dirty="0"/>
              <a:t>. </a:t>
            </a:r>
            <a:r>
              <a:rPr lang="ko-KR" altLang="en-US" dirty="0"/>
              <a:t>조정 후에 샘플 분포를 기반으로 다음 기초 학습기를 훈련 시킵니다</a:t>
            </a:r>
            <a:r>
              <a:rPr lang="en-US" altLang="ko-KR" dirty="0"/>
              <a:t>.</a:t>
            </a:r>
            <a:r>
              <a:rPr lang="ko-KR" altLang="en-US" dirty="0"/>
              <a:t>이러한 과정을 사전에 설정해 놓은 기초 </a:t>
            </a:r>
            <a:r>
              <a:rPr lang="ko-KR" altLang="en-US" dirty="0" err="1"/>
              <a:t>학습기</a:t>
            </a:r>
            <a:r>
              <a:rPr lang="ko-KR" altLang="en-US" dirty="0"/>
              <a:t> 개수 </a:t>
            </a:r>
            <a:r>
              <a:rPr lang="en-US" altLang="ko-KR" dirty="0"/>
              <a:t>T</a:t>
            </a:r>
            <a:r>
              <a:rPr lang="ko-KR" altLang="en-US" dirty="0"/>
              <a:t>에 도달 할 때까지 계속 반복합니다</a:t>
            </a:r>
            <a:r>
              <a:rPr lang="en-US" altLang="ko-KR" dirty="0"/>
              <a:t>. </a:t>
            </a:r>
            <a:r>
              <a:rPr lang="ko-KR" altLang="en-US" dirty="0"/>
              <a:t>최종적으로 얻은 </a:t>
            </a:r>
            <a:r>
              <a:rPr lang="en-US" altLang="ko-KR" dirty="0"/>
              <a:t>T</a:t>
            </a:r>
            <a:r>
              <a:rPr lang="ko-KR" altLang="en-US" dirty="0"/>
              <a:t>개의 기초 학습기들에 대해 가중 결합을 실행합니다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부스팅</a:t>
            </a:r>
            <a:r>
              <a:rPr lang="ko-KR" altLang="en-US" dirty="0"/>
              <a:t> 계열 중에 가장 유명한 알고리즘이 </a:t>
            </a:r>
            <a:r>
              <a:rPr lang="en-US" altLang="ko-KR" dirty="0"/>
              <a:t>AdaBoost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 모델은 가법 모델</a:t>
            </a:r>
            <a:r>
              <a:rPr lang="en-US" altLang="ko-KR" dirty="0"/>
              <a:t>(additive model)</a:t>
            </a:r>
            <a:r>
              <a:rPr lang="ko-KR" altLang="en-US" dirty="0"/>
              <a:t>에 기반한 유도</a:t>
            </a:r>
            <a:r>
              <a:rPr lang="en-US" altLang="ko-KR" dirty="0"/>
              <a:t> </a:t>
            </a:r>
            <a:r>
              <a:rPr lang="ko-KR" altLang="en-US" dirty="0"/>
              <a:t>방식 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부스팅</a:t>
            </a:r>
            <a:r>
              <a:rPr lang="ko-KR" altLang="en-US" dirty="0"/>
              <a:t> 알고리즘은 매번 훈련 과정에서 데이터 분포에 기초하여 각 훈련 데이터에 가중치를 부여하는 방법입니다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가중치를 가질 수  없는 샘플의 기본 학습 알고리즘은 </a:t>
            </a:r>
            <a:r>
              <a:rPr lang="ko-KR" altLang="en-US" dirty="0" err="1"/>
              <a:t>리샘플링을</a:t>
            </a:r>
            <a:r>
              <a:rPr lang="ko-KR" altLang="en-US" dirty="0"/>
              <a:t> 통해 처리합니다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3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주의점은 알고리즘  훈련을 진행할 때 각 라운드에서 생성한 기초 학습기가 기본 조건을 만족 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조건을 만족하지 못한 기초 학습기는 모두 버린 후  현재 분포에 기반해 훈련 샘플을 추출 하고 그 결과를 기반해 새로운 기초 학습기를 학습합니다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편향 분산 분해 관점에서 본다면 아래 그림처럼 </a:t>
            </a:r>
            <a:r>
              <a:rPr lang="ko-KR" altLang="en-US" dirty="0" err="1"/>
              <a:t>부스팅</a:t>
            </a:r>
            <a:r>
              <a:rPr lang="ko-KR" altLang="en-US" dirty="0"/>
              <a:t> 일반화 성능이 비교적 낮은 학습기들로 조합해서 견고한 학습기를 만들 수도 있습니다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CF1DD-B843-4157-A096-7C9A0485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07" y="3634725"/>
            <a:ext cx="6442745" cy="21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배깅과</a:t>
            </a:r>
            <a:r>
              <a:rPr lang="ko-KR" altLang="en-US" dirty="0"/>
              <a:t> 랜덤 포레스트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ko-KR" altLang="en-US" dirty="0" err="1"/>
              <a:t>배깅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부트스트랩 샘플링에 기반해 만들어짐 </a:t>
            </a:r>
            <a:endParaRPr lang="en-US" altLang="ko-KR" dirty="0"/>
          </a:p>
          <a:p>
            <a:pPr lvl="1"/>
            <a:r>
              <a:rPr lang="en-US" altLang="ko-KR" dirty="0"/>
              <a:t>M</a:t>
            </a:r>
            <a:r>
              <a:rPr lang="ko-KR" altLang="en-US" dirty="0"/>
              <a:t>개 샘플을 포함한 데이터 세트에서 랜덤으로 하나의 샘플을 추출하고 다시 돌려 놓습니다</a:t>
            </a:r>
            <a:endParaRPr lang="en-US" altLang="ko-KR" dirty="0"/>
          </a:p>
          <a:p>
            <a:pPr lvl="1"/>
            <a:r>
              <a:rPr lang="ko-KR" altLang="en-US" dirty="0"/>
              <a:t>그리고 같은 프로세스를 반복해서 기존 샘플도 다시 추출해서 합니다</a:t>
            </a:r>
            <a:endParaRPr lang="en-US" altLang="ko-KR" dirty="0"/>
          </a:p>
          <a:p>
            <a:pPr lvl="1"/>
            <a:r>
              <a:rPr lang="ko-KR" altLang="en-US" dirty="0"/>
              <a:t>이런 방식으로 </a:t>
            </a:r>
            <a:r>
              <a:rPr lang="en-US" altLang="ko-KR" dirty="0"/>
              <a:t>m</a:t>
            </a:r>
            <a:r>
              <a:rPr lang="ko-KR" altLang="en-US" dirty="0"/>
              <a:t>개의 샘플이 있는 데이터 세트 </a:t>
            </a:r>
            <a:r>
              <a:rPr lang="en-US" altLang="ko-KR" dirty="0"/>
              <a:t>T</a:t>
            </a:r>
            <a:r>
              <a:rPr lang="ko-KR" altLang="en-US" dirty="0"/>
              <a:t>개를 얻을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샘플을 기반으로 해서 기초 학습기를 훈련시키고 결합해서 앙상블을 만듭니다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분류 예측시에 두 클래스가 같은 득표수를 얻었다면 가장 간단한 해결법은 랜덤으로 하나를 선택하는 것 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복잡도는 기초 샘플링과 비슷한 수준이며 다항 분리 회귀 문제에도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부트스트래핑</a:t>
            </a:r>
            <a:r>
              <a:rPr lang="ko-KR" altLang="en-US" dirty="0"/>
              <a:t> 방법은 </a:t>
            </a:r>
            <a:r>
              <a:rPr lang="ko-KR" altLang="en-US" dirty="0" err="1"/>
              <a:t>배깅</a:t>
            </a:r>
            <a:r>
              <a:rPr lang="ko-KR" altLang="en-US" dirty="0"/>
              <a:t> 알고리즘 에서 훈련 데이터의 </a:t>
            </a:r>
            <a:r>
              <a:rPr lang="en-US" altLang="ko-KR" dirty="0"/>
              <a:t>63.2%</a:t>
            </a:r>
            <a:r>
              <a:rPr lang="ko-KR" altLang="en-US" dirty="0"/>
              <a:t> 밖에 쓰지 않기 때문에 추가로 남은 샘플 </a:t>
            </a:r>
            <a:r>
              <a:rPr lang="en-US" altLang="ko-KR" dirty="0"/>
              <a:t>36.8% </a:t>
            </a:r>
            <a:r>
              <a:rPr lang="ko-KR" altLang="en-US" dirty="0"/>
              <a:t>정도의 검증 세트를 활용해 일반화 성능을 측정하는 </a:t>
            </a:r>
            <a:r>
              <a:rPr lang="en-US" altLang="ko-KR" dirty="0"/>
              <a:t>OOB </a:t>
            </a:r>
            <a:r>
              <a:rPr lang="ko-KR" altLang="en-US" dirty="0"/>
              <a:t>평가를 진행하게 해줍니다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6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배깅과</a:t>
            </a:r>
            <a:r>
              <a:rPr lang="ko-KR" altLang="en-US" dirty="0"/>
              <a:t> 랜덤 포레스트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ko-KR" altLang="en-US" dirty="0"/>
              <a:t>랜덤 포레스트</a:t>
            </a:r>
            <a:endParaRPr lang="en-US" altLang="ko-KR" dirty="0"/>
          </a:p>
          <a:p>
            <a:pPr lvl="1"/>
            <a:r>
              <a:rPr lang="ko-KR" altLang="en-US" dirty="0" err="1"/>
              <a:t>배깅의</a:t>
            </a:r>
            <a:r>
              <a:rPr lang="ko-KR" altLang="en-US" dirty="0"/>
              <a:t> 확장된 파생 알고리즘임 </a:t>
            </a:r>
            <a:endParaRPr lang="en-US" altLang="ko-KR" dirty="0"/>
          </a:p>
          <a:p>
            <a:pPr lvl="1"/>
            <a:r>
              <a:rPr lang="ko-KR" altLang="en-US" dirty="0"/>
              <a:t>의사 결정 트리를 기초 학습기로 해서 </a:t>
            </a:r>
            <a:r>
              <a:rPr lang="ko-KR" altLang="en-US" dirty="0" err="1"/>
              <a:t>배깅</a:t>
            </a:r>
            <a:r>
              <a:rPr lang="ko-KR" altLang="en-US" dirty="0"/>
              <a:t> 앙상블을 기반에 둔 훈련과정에서 랜덤 속성 선택이라는 요소를 넣은 알고리즘 입니다</a:t>
            </a:r>
            <a:endParaRPr lang="en-US" altLang="ko-KR" dirty="0"/>
          </a:p>
          <a:p>
            <a:pPr lvl="1"/>
            <a:r>
              <a:rPr lang="ko-KR" altLang="en-US" dirty="0"/>
              <a:t>예를 들어 기초 의사 결정 트리의 각 노드에 대해 각 노드의 속성 집합 중 랜덤으로 </a:t>
            </a:r>
            <a:r>
              <a:rPr lang="en-US" altLang="ko-KR" dirty="0"/>
              <a:t>K</a:t>
            </a:r>
            <a:r>
              <a:rPr lang="ko-KR" altLang="en-US" dirty="0"/>
              <a:t>개의 속성 부분 집합을 선택하고 그 다음 해당 부분집합에서 최적의 속성을  선택해 분할 하는 방법을 사용합니다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간단하고 쉬우며 </a:t>
            </a:r>
            <a:r>
              <a:rPr lang="ko-KR" altLang="en-US" dirty="0" err="1"/>
              <a:t>계산량이</a:t>
            </a:r>
            <a:r>
              <a:rPr lang="ko-KR" altLang="en-US" dirty="0"/>
              <a:t> 적습니다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랜덤포레스트는</a:t>
            </a:r>
            <a:r>
              <a:rPr lang="ko-KR" altLang="en-US" dirty="0"/>
              <a:t> 하나의 학습기에서는 좋지 않습니다 그러나 객체 학습기의 숫자가  늘어남에 따라  더 낮은 일반화 오차율에 수렴합니다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21474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6732</TotalTime>
  <Words>1058</Words>
  <Application>Microsoft Office PowerPoint</Application>
  <PresentationFormat>와이드스크린</PresentationFormat>
  <Paragraphs>434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Calibri</vt:lpstr>
      <vt:lpstr>Calibri Light</vt:lpstr>
      <vt:lpstr>추억</vt:lpstr>
      <vt:lpstr>응용 패턴마이닝 특론</vt:lpstr>
      <vt:lpstr>INDEX</vt:lpstr>
      <vt:lpstr>1. 객체와 앙상블</vt:lpstr>
      <vt:lpstr>1. 객체와 앙상블</vt:lpstr>
      <vt:lpstr>1. 객체와 앙상블</vt:lpstr>
      <vt:lpstr>2. 부스팅</vt:lpstr>
      <vt:lpstr>2. 부스팅</vt:lpstr>
      <vt:lpstr>3. 배깅과 랜덤 포레스트</vt:lpstr>
      <vt:lpstr>3. 배깅과 랜덤 포레스트</vt:lpstr>
      <vt:lpstr>3. 배깅과 랜덤 포레스트</vt:lpstr>
      <vt:lpstr>4. 결합 전략</vt:lpstr>
      <vt:lpstr>4-1. 결합 전략  - 평균법</vt:lpstr>
      <vt:lpstr>4-2. 결합 전략 - 투표법</vt:lpstr>
      <vt:lpstr>4-3. 결합 전략 - 학습법</vt:lpstr>
      <vt:lpstr>5.다양성</vt:lpstr>
      <vt:lpstr>5.다양성 척도</vt:lpstr>
      <vt:lpstr>5.다양성 척도</vt:lpstr>
      <vt:lpstr>5.다양성 증가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패턴마이닝 특론</dc:title>
  <dc:creator>신동일</dc:creator>
  <cp:lastModifiedBy>박 장군</cp:lastModifiedBy>
  <cp:revision>771</cp:revision>
  <dcterms:created xsi:type="dcterms:W3CDTF">2020-09-06T23:34:07Z</dcterms:created>
  <dcterms:modified xsi:type="dcterms:W3CDTF">2020-11-03T03:03:43Z</dcterms:modified>
</cp:coreProperties>
</file>