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4"/>
  </p:notesMasterIdLst>
  <p:sldIdLst>
    <p:sldId id="257" r:id="rId2"/>
    <p:sldId id="260" r:id="rId3"/>
    <p:sldId id="261" r:id="rId4"/>
    <p:sldId id="258" r:id="rId5"/>
    <p:sldId id="297" r:id="rId6"/>
    <p:sldId id="283" r:id="rId7"/>
    <p:sldId id="263" r:id="rId8"/>
    <p:sldId id="264" r:id="rId9"/>
    <p:sldId id="286" r:id="rId10"/>
    <p:sldId id="271" r:id="rId11"/>
    <p:sldId id="279" r:id="rId12"/>
    <p:sldId id="298" r:id="rId13"/>
    <p:sldId id="265" r:id="rId14"/>
    <p:sldId id="274" r:id="rId15"/>
    <p:sldId id="266" r:id="rId16"/>
    <p:sldId id="275" r:id="rId17"/>
    <p:sldId id="273" r:id="rId18"/>
    <p:sldId id="276" r:id="rId19"/>
    <p:sldId id="299" r:id="rId20"/>
    <p:sldId id="300" r:id="rId21"/>
    <p:sldId id="292" r:id="rId22"/>
    <p:sldId id="296" r:id="rId23"/>
    <p:sldId id="293" r:id="rId24"/>
    <p:sldId id="294" r:id="rId25"/>
    <p:sldId id="278" r:id="rId26"/>
    <p:sldId id="270" r:id="rId27"/>
    <p:sldId id="280" r:id="rId28"/>
    <p:sldId id="289" r:id="rId29"/>
    <p:sldId id="281" r:id="rId30"/>
    <p:sldId id="288" r:id="rId31"/>
    <p:sldId id="269" r:id="rId32"/>
    <p:sldId id="290" r:id="rId33"/>
  </p:sldIdLst>
  <p:sldSz cx="12192000" cy="6858000"/>
  <p:notesSz cx="6858000" cy="9144000"/>
  <p:embeddedFontLst>
    <p:embeddedFont>
      <p:font typeface="맑은 고딕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BD"/>
    <a:srgbClr val="D0CECE"/>
    <a:srgbClr val="634EEA"/>
    <a:srgbClr val="00002F"/>
    <a:srgbClr val="BDBDFF"/>
    <a:srgbClr val="523B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&#51109;&#44508;&#50689;\Desktop\Embedded%20Project%20Final\RA%20&#45236;&#48512;.mp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&#51109;&#44508;&#50689;\Desktop\Embedded%20Project%20Final\RA%20&#50808;&#48512;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1928" y="2447473"/>
            <a:ext cx="3568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</a:t>
            </a:r>
            <a:r>
              <a:rPr lang="en-US" altLang="ko-KR" sz="2800" spc="-30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aspberrypi</a:t>
            </a:r>
            <a:r>
              <a:rPr lang="en-US" altLang="ko-KR" sz="2400" spc="-30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7200" spc="-30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sz="2800" spc="-30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ssistant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2012112851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장규영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5744" y="2379955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3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임베디드 프로그래밍</a:t>
            </a:r>
            <a:endParaRPr lang="ko-KR" altLang="en-US" sz="4800" spc="-3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2" y="43739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 영상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2124" y="100692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 시나리오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49626" y="2533132"/>
            <a:ext cx="1800000" cy="1800000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3749" y="1574152"/>
            <a:ext cx="3778599" cy="4524315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시연 시나리오</a:t>
            </a:r>
            <a:endParaRPr lang="en-US" altLang="ko-KR" b="1" smtClean="0"/>
          </a:p>
          <a:p>
            <a:endParaRPr lang="en-US" altLang="ko-KR" smtClean="0"/>
          </a:p>
          <a:p>
            <a:r>
              <a:rPr lang="ko-KR" altLang="en-US" b="1" smtClean="0"/>
              <a:t>일정</a:t>
            </a:r>
            <a:endParaRPr lang="en-US" altLang="ko-KR" b="1" smtClean="0"/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오늘 일정 알려줘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en-US" altLang="ko-KR" smtClean="0"/>
              <a:t>25</a:t>
            </a:r>
            <a:r>
              <a:rPr lang="ko-KR" altLang="en-US" smtClean="0"/>
              <a:t>일 일정 추가 </a:t>
            </a:r>
            <a:r>
              <a:rPr lang="en-US" altLang="ko-KR" smtClean="0"/>
              <a:t>-&gt;</a:t>
            </a:r>
            <a:r>
              <a:rPr lang="ko-KR" altLang="en-US" smtClean="0"/>
              <a:t> </a:t>
            </a:r>
            <a:r>
              <a:rPr lang="en-US" altLang="ko-KR" smtClean="0"/>
              <a:t>“</a:t>
            </a:r>
            <a:r>
              <a:rPr lang="ko-KR" altLang="en-US" smtClean="0"/>
              <a:t>크리스마스</a:t>
            </a:r>
            <a:r>
              <a:rPr lang="en-US" altLang="ko-KR" smtClean="0"/>
              <a:t>”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일정 삭제 </a:t>
            </a:r>
            <a:r>
              <a:rPr lang="en-US" altLang="ko-KR" smtClean="0"/>
              <a:t>-&gt; 21</a:t>
            </a:r>
            <a:r>
              <a:rPr lang="ko-KR" altLang="en-US" smtClean="0"/>
              <a:t>일 </a:t>
            </a:r>
            <a:r>
              <a:rPr lang="en-US" altLang="ko-KR" smtClean="0"/>
              <a:t>-&gt; </a:t>
            </a:r>
            <a:r>
              <a:rPr lang="en-US" altLang="ko-KR" smtClean="0"/>
              <a:t>“</a:t>
            </a:r>
            <a:r>
              <a:rPr lang="ko-KR" altLang="en-US" smtClean="0"/>
              <a:t>졸업 여행</a:t>
            </a:r>
            <a:r>
              <a:rPr lang="en-US" altLang="ko-KR" smtClean="0"/>
              <a:t>”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b="1" smtClean="0"/>
              <a:t>정보 수집</a:t>
            </a:r>
            <a:endParaRPr lang="en-US" altLang="ko-KR" b="1" smtClean="0"/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오늘 날씨 어때</a:t>
            </a:r>
            <a:r>
              <a:rPr lang="en-US" altLang="ko-KR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뉴스 띄워줘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b="1" smtClean="0"/>
              <a:t>웹 제어</a:t>
            </a:r>
            <a:endParaRPr lang="en-US" altLang="ko-KR" b="1" smtClean="0"/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컴퓨</a:t>
            </a:r>
            <a:r>
              <a:rPr lang="ko-KR" altLang="en-US" smtClean="0"/>
              <a:t>터</a:t>
            </a:r>
            <a:r>
              <a:rPr lang="ko-KR" altLang="en-US" smtClean="0"/>
              <a:t>에 </a:t>
            </a:r>
            <a:r>
              <a:rPr lang="ko-KR" altLang="en-US" smtClean="0"/>
              <a:t>동국대 구글 검색해 줘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en-US" altLang="ko-KR" smtClean="0"/>
              <a:t>PC</a:t>
            </a:r>
            <a:r>
              <a:rPr lang="ko-KR" altLang="en-US" smtClean="0"/>
              <a:t>에서 </a:t>
            </a:r>
            <a:r>
              <a:rPr lang="ko-KR" altLang="en-US" smtClean="0"/>
              <a:t>네이버에 동국대 </a:t>
            </a:r>
            <a:r>
              <a:rPr lang="ko-KR" altLang="en-US" smtClean="0"/>
              <a:t>검색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컴퓨터에서 날씨 띄워 줘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en-US" altLang="ko-KR" smtClean="0"/>
              <a:t>PC</a:t>
            </a:r>
            <a:r>
              <a:rPr lang="ko-KR" altLang="en-US" smtClean="0"/>
              <a:t>에 구글 뉴스 켜 줘</a:t>
            </a:r>
            <a:endParaRPr lang="en-US" altLang="ko-KR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7757" y="1983867"/>
            <a:ext cx="5099913" cy="3311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/>
          <p:cNvSpPr txBox="1"/>
          <p:nvPr/>
        </p:nvSpPr>
        <p:spPr>
          <a:xfrm>
            <a:off x="9062989" y="2488552"/>
            <a:ext cx="998991" cy="2215991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altLang="ko-KR" sz="13800" smtClean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en-US" altLang="ko-KR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502552" y="3433132"/>
            <a:ext cx="57873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609144" y="3433132"/>
            <a:ext cx="57873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3" y="43739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 영상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2124" y="1006929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 </a:t>
            </a:r>
            <a:r>
              <a:rPr lang="ko-KR" altLang="en-US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내부 명령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RA 내부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787078" y="1354240"/>
            <a:ext cx="10451938" cy="53938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4" y="43739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 영상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2124" y="1006929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 </a:t>
            </a:r>
            <a:r>
              <a:rPr lang="ko-KR" altLang="en-US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외부 명령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RA 외부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793523" y="1348230"/>
            <a:ext cx="10486663" cy="53938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개발 사항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28877" y="437393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3" name="Picture 2" descr="모바일 이미지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735" y="2021153"/>
            <a:ext cx="3029038" cy="3059328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635424" y="5242734"/>
            <a:ext cx="1226618" cy="400110"/>
          </a:xfrm>
          <a:prstGeom prst="rect">
            <a:avLst/>
          </a:prstGeom>
          <a:solidFill>
            <a:srgbClr val="8DBABD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</a:t>
            </a:r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813839" y="2934182"/>
            <a:ext cx="7679941" cy="937549"/>
            <a:chOff x="4323139" y="2934182"/>
            <a:chExt cx="7679941" cy="937549"/>
          </a:xfrm>
        </p:grpSpPr>
        <p:sp>
          <p:nvSpPr>
            <p:cNvPr id="29" name="순서도: 처리 28"/>
            <p:cNvSpPr/>
            <p:nvPr/>
          </p:nvSpPr>
          <p:spPr>
            <a:xfrm>
              <a:off x="6290838" y="2934182"/>
              <a:ext cx="1800000" cy="93754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음성입력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순서도: 처리 29"/>
            <p:cNvSpPr/>
            <p:nvPr/>
          </p:nvSpPr>
          <p:spPr>
            <a:xfrm>
              <a:off x="8258533" y="2934182"/>
              <a:ext cx="1800000" cy="93754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구글 </a:t>
              </a:r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STT</a:t>
              </a: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텍스트 변환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10203080" y="2934182"/>
              <a:ext cx="1800000" cy="937549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텍스트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블루투스 송신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4323139" y="2934182"/>
              <a:ext cx="1800000" cy="937549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불루투스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조회 </a:t>
              </a:r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</a:t>
              </a:r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연결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168502" y="2198593"/>
            <a:ext cx="1040670" cy="400110"/>
          </a:xfrm>
          <a:prstGeom prst="rect">
            <a:avLst/>
          </a:prstGeom>
          <a:solidFill>
            <a:srgbClr val="8DBABD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순서도</a:t>
            </a:r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2000" b="1" spc="-15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360" y="495268"/>
            <a:ext cx="2463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RaspberryAssistant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Picture 4" descr="라즈베리파이3 박스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064" y="1909823"/>
            <a:ext cx="2705968" cy="2705968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709020" y="4527111"/>
            <a:ext cx="3272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2000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라즈베리파이</a:t>
            </a:r>
            <a:r>
              <a:rPr lang="en-US" altLang="ko-KR" sz="2000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어시스턴트</a:t>
            </a:r>
            <a:r>
              <a:rPr lang="en-US" altLang="ko-KR" sz="2000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245768" y="1539454"/>
            <a:ext cx="1800000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블루투스 통신 프로세스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40675" y="2907197"/>
            <a:ext cx="1800000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자연어 처리</a:t>
            </a:r>
            <a:endParaRPr lang="en-US" altLang="ko-KR" sz="1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프로세스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77380" y="5050450"/>
            <a:ext cx="1800000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QT GUI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프로세스</a:t>
            </a:r>
            <a:endParaRPr lang="en-US" altLang="ko-KR" sz="1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꺾인 연결선 25"/>
          <p:cNvCxnSpPr>
            <a:stCxn id="13" idx="2"/>
            <a:endCxn id="22" idx="0"/>
          </p:cNvCxnSpPr>
          <p:nvPr/>
        </p:nvCxnSpPr>
        <p:spPr>
          <a:xfrm rot="5400000">
            <a:off x="7428125" y="2189554"/>
            <a:ext cx="430194" cy="10050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09255" y="1562599"/>
            <a:ext cx="1714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Slave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 </a:t>
            </a: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-&gt; RA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입출력</a:t>
            </a:r>
            <a:endParaRPr lang="en-US" altLang="ko-KR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258516" y="2911051"/>
            <a:ext cx="1800000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INET </a:t>
            </a:r>
            <a:r>
              <a:rPr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소켓 통신 </a:t>
            </a:r>
            <a:endParaRPr lang="en-US" altLang="ko-KR" sz="1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프로세스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" name="꺾인 연결선 38"/>
          <p:cNvCxnSpPr>
            <a:stCxn id="13" idx="2"/>
            <a:endCxn id="32" idx="0"/>
          </p:cNvCxnSpPr>
          <p:nvPr/>
        </p:nvCxnSpPr>
        <p:spPr>
          <a:xfrm rot="16200000" flipH="1">
            <a:off x="8435118" y="2187653"/>
            <a:ext cx="434048" cy="10127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050665" y="2978565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와</a:t>
            </a: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통신</a:t>
            </a:r>
            <a:endParaRPr lang="en-US" altLang="ko-KR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9052" y="2978565"/>
            <a:ext cx="1991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</a:t>
            </a: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외부 명령 판단</a:t>
            </a:r>
            <a:endParaRPr lang="en-US" altLang="ko-KR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날짜 처리</a:t>
            </a:r>
            <a:endParaRPr lang="en-US" altLang="ko-KR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명령으로 변환</a:t>
            </a:r>
            <a:endParaRPr lang="en-US" altLang="ko-KR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50153" y="5133395"/>
            <a:ext cx="26885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파일 변화 감지</a:t>
            </a:r>
            <a:endParaRPr lang="en-US" altLang="ko-KR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명령 기록 제공</a:t>
            </a:r>
            <a:endParaRPr lang="en-US" altLang="ko-KR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캘린더 제공</a:t>
            </a:r>
            <a:endParaRPr lang="en-US" altLang="ko-KR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일정</a:t>
            </a: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뉴스</a:t>
            </a: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날씨 정보 제공</a:t>
            </a:r>
            <a:endParaRPr lang="en-US" altLang="ko-KR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171727" y="4016415"/>
            <a:ext cx="0" cy="821803"/>
          </a:xfrm>
          <a:prstGeom prst="straightConnector1">
            <a:avLst/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00643" y="428843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파일 변화</a:t>
            </a:r>
            <a:endParaRPr lang="en-US" altLang="ko-KR" sz="14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82634" y="1412111"/>
            <a:ext cx="7130004" cy="2558005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111433" y="4907665"/>
            <a:ext cx="4583575" cy="1365813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654637" y="751757"/>
            <a:ext cx="1040670" cy="400110"/>
          </a:xfrm>
          <a:prstGeom prst="rect">
            <a:avLst/>
          </a:prstGeom>
          <a:solidFill>
            <a:srgbClr val="8DBABD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구조도</a:t>
            </a:r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2000" b="1" spc="-15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28427" y="1006929"/>
            <a:ext cx="182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RA: </a:t>
            </a:r>
            <a:r>
              <a:rPr lang="en-US" altLang="ko-KR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QT GUI RA3.c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892433" y="2135528"/>
            <a:ext cx="7483216" cy="2997843"/>
            <a:chOff x="468748" y="2274424"/>
            <a:chExt cx="7483216" cy="299784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68748" y="3304571"/>
              <a:ext cx="1800000" cy="93754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QT GUI</a:t>
              </a: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실행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순서도: 판단 36"/>
            <p:cNvSpPr/>
            <p:nvPr/>
          </p:nvSpPr>
          <p:spPr>
            <a:xfrm>
              <a:off x="2922592" y="3304571"/>
              <a:ext cx="2552247" cy="937549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캘린더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변경 감지</a:t>
              </a:r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</p:txBody>
        </p:sp>
        <p:sp>
          <p:nvSpPr>
            <p:cNvPr id="38" name="순서도: 판단 37"/>
            <p:cNvSpPr/>
            <p:nvPr/>
          </p:nvSpPr>
          <p:spPr>
            <a:xfrm>
              <a:off x="2922592" y="4334718"/>
              <a:ext cx="2552247" cy="937549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파일 변경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감지</a:t>
              </a:r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</p:txBody>
        </p:sp>
        <p:sp>
          <p:nvSpPr>
            <p:cNvPr id="16" name="순서도: 판단 15"/>
            <p:cNvSpPr/>
            <p:nvPr/>
          </p:nvSpPr>
          <p:spPr>
            <a:xfrm>
              <a:off x="2922592" y="2274424"/>
              <a:ext cx="2552247" cy="937549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타이머 </a:t>
              </a:r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초 경과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순서도: 대체 처리 16"/>
            <p:cNvSpPr/>
            <p:nvPr/>
          </p:nvSpPr>
          <p:spPr>
            <a:xfrm>
              <a:off x="6117239" y="3304571"/>
              <a:ext cx="1800000" cy="937549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Calender </a:t>
              </a: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수정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순서도: 대체 처리 24"/>
            <p:cNvSpPr/>
            <p:nvPr/>
          </p:nvSpPr>
          <p:spPr>
            <a:xfrm>
              <a:off x="6140389" y="2274424"/>
              <a:ext cx="1800000" cy="937549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시간 업데이트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순서도: 대체 처리 27"/>
            <p:cNvSpPr/>
            <p:nvPr/>
          </p:nvSpPr>
          <p:spPr>
            <a:xfrm>
              <a:off x="6151964" y="4334718"/>
              <a:ext cx="1800000" cy="937549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파일 참조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텍스트 수정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268748" y="2743199"/>
              <a:ext cx="653844" cy="2060294"/>
              <a:chOff x="2268748" y="2743199"/>
              <a:chExt cx="653844" cy="2060294"/>
            </a:xfrm>
          </p:grpSpPr>
          <p:cxnSp>
            <p:nvCxnSpPr>
              <p:cNvPr id="33" name="꺾인 연결선 32"/>
              <p:cNvCxnSpPr>
                <a:stCxn id="36" idx="3"/>
                <a:endCxn id="16" idx="1"/>
              </p:cNvCxnSpPr>
              <p:nvPr/>
            </p:nvCxnSpPr>
            <p:spPr>
              <a:xfrm flipV="1">
                <a:off x="2268748" y="2743199"/>
                <a:ext cx="653844" cy="1030147"/>
              </a:xfrm>
              <a:prstGeom prst="bentConnector3">
                <a:avLst>
                  <a:gd name="adj1" fmla="val 50000"/>
                </a:avLst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꺾인 연결선 39"/>
              <p:cNvCxnSpPr>
                <a:stCxn id="36" idx="3"/>
                <a:endCxn id="38" idx="1"/>
              </p:cNvCxnSpPr>
              <p:nvPr/>
            </p:nvCxnSpPr>
            <p:spPr>
              <a:xfrm>
                <a:off x="2268748" y="3773346"/>
                <a:ext cx="653844" cy="1030147"/>
              </a:xfrm>
              <a:prstGeom prst="bentConnector3">
                <a:avLst>
                  <a:gd name="adj1" fmla="val 50000"/>
                </a:avLst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>
                <a:stCxn id="36" idx="3"/>
                <a:endCxn id="37" idx="1"/>
              </p:cNvCxnSpPr>
              <p:nvPr/>
            </p:nvCxnSpPr>
            <p:spPr>
              <a:xfrm>
                <a:off x="2268748" y="3773346"/>
                <a:ext cx="653844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화살표 연결선 44"/>
            <p:cNvCxnSpPr>
              <a:stCxn id="16" idx="3"/>
            </p:cNvCxnSpPr>
            <p:nvPr/>
          </p:nvCxnSpPr>
          <p:spPr>
            <a:xfrm>
              <a:off x="5474839" y="2743199"/>
              <a:ext cx="66555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37" idx="3"/>
            </p:cNvCxnSpPr>
            <p:nvPr/>
          </p:nvCxnSpPr>
          <p:spPr>
            <a:xfrm>
              <a:off x="5474839" y="3773346"/>
              <a:ext cx="642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8" idx="3"/>
            </p:cNvCxnSpPr>
            <p:nvPr/>
          </p:nvCxnSpPr>
          <p:spPr>
            <a:xfrm>
              <a:off x="5474839" y="4803493"/>
              <a:ext cx="67712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360" y="495268"/>
            <a:ext cx="2463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RaspberryAssistant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4507" y="1585135"/>
            <a:ext cx="1040670" cy="400110"/>
          </a:xfrm>
          <a:prstGeom prst="rect">
            <a:avLst/>
          </a:prstGeom>
          <a:solidFill>
            <a:srgbClr val="8DBABD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순서도</a:t>
            </a:r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2000" b="1" spc="-15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40002" y="100692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RA: blue3.c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56224" y="1464124"/>
            <a:ext cx="11476357" cy="4838217"/>
            <a:chOff x="248824" y="1533574"/>
            <a:chExt cx="11476357" cy="4838217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248824" y="1533574"/>
              <a:ext cx="1417929" cy="93754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텍스트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블루투스 수신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순서도: 처리 38"/>
            <p:cNvSpPr/>
            <p:nvPr/>
          </p:nvSpPr>
          <p:spPr>
            <a:xfrm>
              <a:off x="1707223" y="1533574"/>
              <a:ext cx="908642" cy="937549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자언어 처리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순서도: 판단 39"/>
            <p:cNvSpPr/>
            <p:nvPr/>
          </p:nvSpPr>
          <p:spPr>
            <a:xfrm>
              <a:off x="2471120" y="1533574"/>
              <a:ext cx="1811511" cy="937549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내부명령</a:t>
              </a:r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외부명령</a:t>
              </a:r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</p:txBody>
        </p:sp>
        <p:sp>
          <p:nvSpPr>
            <p:cNvPr id="41" name="순서도: 판단 40"/>
            <p:cNvSpPr/>
            <p:nvPr/>
          </p:nvSpPr>
          <p:spPr>
            <a:xfrm>
              <a:off x="4224759" y="1533574"/>
              <a:ext cx="1608895" cy="937549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조회</a:t>
              </a:r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추가</a:t>
              </a:r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삭제</a:t>
              </a:r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5816192" y="1533574"/>
              <a:ext cx="1452723" cy="937549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Calender </a:t>
              </a:r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조회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Schedule </a:t>
              </a:r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작성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5816192" y="2517422"/>
              <a:ext cx="1452723" cy="937549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Calender </a:t>
              </a:r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추가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Schedule </a:t>
              </a:r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작성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순서도: 처리 43"/>
            <p:cNvSpPr/>
            <p:nvPr/>
          </p:nvSpPr>
          <p:spPr>
            <a:xfrm>
              <a:off x="5816192" y="3489695"/>
              <a:ext cx="1452723" cy="937549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Calender </a:t>
              </a:r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조회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Schedule </a:t>
              </a:r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작성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7274590" y="3489695"/>
              <a:ext cx="1545332" cy="937549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Calender </a:t>
              </a:r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수정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Schedule </a:t>
              </a:r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작성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순서도: 처리 45"/>
            <p:cNvSpPr/>
            <p:nvPr/>
          </p:nvSpPr>
          <p:spPr>
            <a:xfrm>
              <a:off x="4224759" y="4508267"/>
              <a:ext cx="1608895" cy="937549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명령 텍스트 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TCP </a:t>
              </a:r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소켓 송신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순서도: 처리 46"/>
            <p:cNvSpPr/>
            <p:nvPr/>
          </p:nvSpPr>
          <p:spPr>
            <a:xfrm>
              <a:off x="5862490" y="4542991"/>
              <a:ext cx="1452723" cy="937549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PC</a:t>
              </a:r>
            </a:p>
          </p:txBody>
        </p:sp>
        <p:sp>
          <p:nvSpPr>
            <p:cNvPr id="48" name="순서도: 처리 47"/>
            <p:cNvSpPr/>
            <p:nvPr/>
          </p:nvSpPr>
          <p:spPr>
            <a:xfrm>
              <a:off x="7332463" y="4542991"/>
              <a:ext cx="1545332" cy="937549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결과 텍스트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TCP </a:t>
              </a:r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소켓 수신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순서도: 판단 48"/>
            <p:cNvSpPr/>
            <p:nvPr/>
          </p:nvSpPr>
          <p:spPr>
            <a:xfrm>
              <a:off x="8860319" y="4542991"/>
              <a:ext cx="1452722" cy="937549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뉴스</a:t>
              </a:r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날씨</a:t>
              </a:r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10284019" y="4542991"/>
              <a:ext cx="1441162" cy="937549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News </a:t>
              </a:r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파일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작성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10284019" y="5434242"/>
              <a:ext cx="1441162" cy="937549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Weather </a:t>
              </a:r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파일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작성</a:t>
              </a:r>
              <a:endPara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Shape 54"/>
            <p:cNvCxnSpPr>
              <a:stCxn id="40" idx="2"/>
              <a:endCxn id="46" idx="1"/>
            </p:cNvCxnSpPr>
            <p:nvPr/>
          </p:nvCxnSpPr>
          <p:spPr>
            <a:xfrm rot="16200000" flipH="1">
              <a:off x="2547858" y="3300140"/>
              <a:ext cx="2505919" cy="84788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4120587" y="2013995"/>
              <a:ext cx="30094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5613722" y="2013995"/>
              <a:ext cx="30094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hape 59"/>
            <p:cNvCxnSpPr>
              <a:stCxn id="41" idx="2"/>
            </p:cNvCxnSpPr>
            <p:nvPr/>
          </p:nvCxnSpPr>
          <p:spPr>
            <a:xfrm rot="16200000" flipH="1">
              <a:off x="5165162" y="2335167"/>
              <a:ext cx="515074" cy="786985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41" idx="2"/>
              <a:endCxn id="44" idx="1"/>
            </p:cNvCxnSpPr>
            <p:nvPr/>
          </p:nvCxnSpPr>
          <p:spPr>
            <a:xfrm rot="16200000" flipH="1">
              <a:off x="4679026" y="2821303"/>
              <a:ext cx="1487347" cy="786985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10093125" y="5000263"/>
              <a:ext cx="30094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hape 66"/>
            <p:cNvCxnSpPr>
              <a:stCxn id="49" idx="2"/>
            </p:cNvCxnSpPr>
            <p:nvPr/>
          </p:nvCxnSpPr>
          <p:spPr>
            <a:xfrm rot="16200000" flipH="1">
              <a:off x="9724111" y="5343108"/>
              <a:ext cx="422477" cy="697339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6360" y="495268"/>
            <a:ext cx="2463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RaspberryAssistant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18436" y="879080"/>
            <a:ext cx="1040670" cy="400110"/>
          </a:xfrm>
          <a:prstGeom prst="rect">
            <a:avLst/>
          </a:prstGeom>
          <a:solidFill>
            <a:srgbClr val="8DBABD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순서도</a:t>
            </a:r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2000" b="1" spc="-15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8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427" y="100692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RA: blue3.c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607" y="2222339"/>
            <a:ext cx="2471959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BlueZ API</a:t>
            </a:r>
          </a:p>
          <a:p>
            <a:r>
              <a:rPr lang="en-US" altLang="ko-KR" smtClean="0"/>
              <a:t>RFCOMM socket </a:t>
            </a:r>
            <a:r>
              <a:rPr lang="ko-KR" altLang="en-US" smtClean="0"/>
              <a:t>사용</a:t>
            </a:r>
            <a:endParaRPr lang="en-US" altLang="ko-KR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8195" y="2922607"/>
            <a:ext cx="1800000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RFCOMM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서버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소켓 생성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2355421" y="2922607"/>
            <a:ext cx="1800000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Bind</a:t>
            </a:r>
          </a:p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Listen</a:t>
            </a:r>
          </a:p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Accept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4195795" y="2922607"/>
            <a:ext cx="1800000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스레드 생성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6013020" y="2922607"/>
            <a:ext cx="1800000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메시지 송신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818670" y="2922607"/>
            <a:ext cx="1800000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스레드 종료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612746" y="2922607"/>
            <a:ext cx="1800000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서버 소켓 해제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0173" y="2013399"/>
            <a:ext cx="1040670" cy="400110"/>
          </a:xfrm>
          <a:prstGeom prst="rect">
            <a:avLst/>
          </a:prstGeom>
          <a:solidFill>
            <a:srgbClr val="8DBABD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순서도</a:t>
            </a:r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2000" b="1" spc="-15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7236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8" y="437393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427" y="100692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RA: decode.py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9675" y="1620456"/>
            <a:ext cx="5275803" cy="1754326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외부 명령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en-US" altLang="ko-KR" smtClean="0"/>
              <a:t>“</a:t>
            </a:r>
            <a:r>
              <a:rPr lang="ko-KR" altLang="en-US" smtClean="0"/>
              <a:t>유튜브</a:t>
            </a:r>
            <a:r>
              <a:rPr lang="en-US" altLang="ko-KR" smtClean="0"/>
              <a:t>, </a:t>
            </a:r>
            <a:r>
              <a:rPr lang="ko-KR" altLang="en-US" smtClean="0"/>
              <a:t>구글</a:t>
            </a:r>
            <a:r>
              <a:rPr lang="en-US" altLang="ko-KR" smtClean="0"/>
              <a:t>, </a:t>
            </a:r>
            <a:r>
              <a:rPr lang="ko-KR" altLang="en-US" smtClean="0"/>
              <a:t>네이버</a:t>
            </a:r>
            <a:r>
              <a:rPr lang="en-US" altLang="ko-KR" smtClean="0"/>
              <a:t>, </a:t>
            </a:r>
            <a:r>
              <a:rPr lang="ko-KR" altLang="en-US" smtClean="0"/>
              <a:t>다음</a:t>
            </a:r>
            <a:r>
              <a:rPr lang="en-US" altLang="ko-KR" smtClean="0"/>
              <a:t>, </a:t>
            </a:r>
            <a:r>
              <a:rPr lang="ko-KR" altLang="en-US" smtClean="0"/>
              <a:t>날씨</a:t>
            </a:r>
            <a:r>
              <a:rPr lang="en-US" altLang="ko-KR" smtClean="0"/>
              <a:t>, </a:t>
            </a:r>
            <a:r>
              <a:rPr lang="ko-KR" altLang="en-US" smtClean="0"/>
              <a:t>뉴스</a:t>
            </a:r>
            <a:r>
              <a:rPr lang="en-US" altLang="ko-KR" smtClean="0"/>
              <a:t>”</a:t>
            </a:r>
            <a:r>
              <a:rPr lang="ko-KR" altLang="en-US" smtClean="0"/>
              <a:t>를 </a:t>
            </a:r>
            <a:r>
              <a:rPr lang="en-US" altLang="ko-KR" smtClean="0"/>
              <a:t> </a:t>
            </a:r>
            <a:r>
              <a:rPr lang="ko-KR" altLang="en-US" smtClean="0"/>
              <a:t>포함 </a:t>
            </a:r>
            <a:endParaRPr lang="en-US" altLang="ko-KR" smtClean="0"/>
          </a:p>
          <a:p>
            <a:endParaRPr lang="en-US" altLang="ko-KR" b="1" smtClean="0"/>
          </a:p>
          <a:p>
            <a:r>
              <a:rPr lang="ko-KR" altLang="en-US" b="1" smtClean="0"/>
              <a:t>내부 </a:t>
            </a:r>
            <a:r>
              <a:rPr lang="ko-KR" altLang="en-US" b="1" smtClean="0"/>
              <a:t>명령</a:t>
            </a:r>
            <a:endParaRPr lang="en-US" altLang="ko-KR" b="1" smtClean="0"/>
          </a:p>
          <a:p>
            <a:pPr>
              <a:buFont typeface="Arial" pitchFamily="34" charset="0"/>
              <a:buChar char="•"/>
            </a:pPr>
            <a:r>
              <a:rPr lang="en-US" altLang="ko-KR" smtClean="0"/>
              <a:t>“</a:t>
            </a:r>
            <a:r>
              <a:rPr lang="ko-KR" altLang="en-US" smtClean="0"/>
              <a:t>일정</a:t>
            </a:r>
            <a:r>
              <a:rPr lang="en-US" altLang="ko-KR" smtClean="0"/>
              <a:t>”</a:t>
            </a:r>
            <a:r>
              <a:rPr lang="ko-KR" altLang="en-US" smtClean="0"/>
              <a:t>을 포함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endParaRPr lang="en-US" altLang="ko-KR" smtClean="0"/>
          </a:p>
        </p:txBody>
      </p:sp>
      <p:sp>
        <p:nvSpPr>
          <p:cNvPr id="24" name="TextBox 23"/>
          <p:cNvSpPr txBox="1"/>
          <p:nvPr/>
        </p:nvSpPr>
        <p:spPr>
          <a:xfrm>
            <a:off x="870030" y="3485906"/>
            <a:ext cx="5303055" cy="2031325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조회 </a:t>
            </a:r>
            <a:r>
              <a:rPr lang="en-US" altLang="ko-KR" b="1" smtClean="0"/>
              <a:t>/</a:t>
            </a:r>
            <a:r>
              <a:rPr lang="ko-KR" altLang="en-US" b="1" smtClean="0"/>
              <a:t>추가</a:t>
            </a:r>
            <a:r>
              <a:rPr lang="en-US" altLang="ko-KR" b="1" smtClean="0"/>
              <a:t>(</a:t>
            </a:r>
            <a:r>
              <a:rPr lang="ko-KR" altLang="en-US" b="1" smtClean="0"/>
              <a:t>기록</a:t>
            </a:r>
            <a:r>
              <a:rPr lang="en-US" altLang="ko-KR" b="1" smtClean="0"/>
              <a:t>,</a:t>
            </a:r>
            <a:r>
              <a:rPr lang="ko-KR" altLang="en-US" b="1" smtClean="0"/>
              <a:t>작성</a:t>
            </a:r>
            <a:r>
              <a:rPr lang="en-US" altLang="ko-KR" b="1" smtClean="0"/>
              <a:t>,</a:t>
            </a:r>
            <a:r>
              <a:rPr lang="ko-KR" altLang="en-US" b="1" smtClean="0"/>
              <a:t>만들기</a:t>
            </a:r>
            <a:r>
              <a:rPr lang="en-US" altLang="ko-KR" b="1" smtClean="0"/>
              <a:t>)/</a:t>
            </a:r>
            <a:r>
              <a:rPr lang="ko-KR" altLang="en-US" b="1" smtClean="0"/>
              <a:t>삭제</a:t>
            </a:r>
            <a:r>
              <a:rPr lang="en-US" altLang="ko-KR" b="1" smtClean="0"/>
              <a:t>(</a:t>
            </a:r>
            <a:r>
              <a:rPr lang="ko-KR" altLang="en-US" b="1" smtClean="0"/>
              <a:t>제거</a:t>
            </a:r>
            <a:r>
              <a:rPr lang="en-US" altLang="ko-KR" b="1" smtClean="0"/>
              <a:t>, </a:t>
            </a:r>
            <a:r>
              <a:rPr lang="ko-KR" altLang="en-US" b="1" smtClean="0"/>
              <a:t>지우기</a:t>
            </a:r>
            <a:r>
              <a:rPr lang="en-US" altLang="ko-KR" b="1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오늘 일정 </a:t>
            </a:r>
            <a:r>
              <a:rPr lang="en-US" altLang="ko-KR" smtClean="0"/>
              <a:t>(</a:t>
            </a:r>
            <a:r>
              <a:rPr lang="ko-KR" altLang="en-US" smtClean="0"/>
              <a:t>알려줘</a:t>
            </a:r>
            <a:r>
              <a:rPr lang="en-US" altLang="ko-KR" smtClean="0"/>
              <a:t>)</a:t>
            </a:r>
            <a:endParaRPr lang="en-US" altLang="ko-KR" smtClean="0"/>
          </a:p>
          <a:p>
            <a:r>
              <a:rPr lang="en-US" altLang="ko-KR" smtClean="0"/>
              <a:t>	or</a:t>
            </a:r>
            <a:r>
              <a:rPr lang="ko-KR" altLang="en-US" smtClean="0"/>
              <a:t> </a:t>
            </a:r>
            <a:r>
              <a:rPr lang="ko-KR" altLang="en-US" smtClean="0"/>
              <a:t>일정 </a:t>
            </a:r>
            <a:r>
              <a:rPr lang="en-US" altLang="ko-KR" smtClean="0"/>
              <a:t>(</a:t>
            </a:r>
            <a:r>
              <a:rPr lang="ko-KR" altLang="en-US" smtClean="0"/>
              <a:t>알려줘</a:t>
            </a:r>
            <a:r>
              <a:rPr lang="en-US" altLang="ko-KR" smtClean="0"/>
              <a:t>)//</a:t>
            </a:r>
            <a:r>
              <a:rPr lang="ko-KR" altLang="en-US" smtClean="0"/>
              <a:t>오늘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오늘 일정 </a:t>
            </a:r>
            <a:r>
              <a:rPr lang="ko-KR" altLang="en-US" smtClean="0"/>
              <a:t>추가</a:t>
            </a:r>
            <a:r>
              <a:rPr lang="en-US" altLang="ko-KR" smtClean="0"/>
              <a:t>(</a:t>
            </a:r>
            <a:r>
              <a:rPr lang="ko-KR" altLang="en-US" smtClean="0"/>
              <a:t>해줘</a:t>
            </a:r>
            <a:r>
              <a:rPr lang="en-US" altLang="ko-KR" smtClean="0"/>
              <a:t>)//”OOO”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en-US" altLang="ko-KR" smtClean="0"/>
              <a:t>	or </a:t>
            </a:r>
            <a:r>
              <a:rPr lang="ko-KR" altLang="en-US" smtClean="0"/>
              <a:t>일정 </a:t>
            </a:r>
            <a:r>
              <a:rPr lang="ko-KR" altLang="en-US" smtClean="0"/>
              <a:t>추가</a:t>
            </a:r>
            <a:r>
              <a:rPr lang="en-US" altLang="ko-KR" smtClean="0"/>
              <a:t>(</a:t>
            </a:r>
            <a:r>
              <a:rPr lang="ko-KR" altLang="en-US" smtClean="0"/>
              <a:t>해줘</a:t>
            </a:r>
            <a:r>
              <a:rPr lang="en-US" altLang="ko-KR" smtClean="0"/>
              <a:t>)//</a:t>
            </a:r>
            <a:r>
              <a:rPr lang="ko-KR" altLang="en-US" smtClean="0"/>
              <a:t>오늘</a:t>
            </a:r>
            <a:r>
              <a:rPr lang="en-US" altLang="ko-KR" smtClean="0"/>
              <a:t>//”OOO”</a:t>
            </a:r>
            <a:endParaRPr lang="ko-KR" altLang="en-US" smtClean="0"/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오늘 일정 </a:t>
            </a:r>
            <a:r>
              <a:rPr lang="ko-KR" altLang="en-US" smtClean="0"/>
              <a:t>삭제</a:t>
            </a:r>
            <a:r>
              <a:rPr lang="en-US" altLang="ko-KR" smtClean="0"/>
              <a:t>(</a:t>
            </a:r>
            <a:r>
              <a:rPr lang="ko-KR" altLang="en-US" smtClean="0"/>
              <a:t>해줘</a:t>
            </a:r>
            <a:r>
              <a:rPr lang="en-US" altLang="ko-KR" smtClean="0"/>
              <a:t>)//”OOO”</a:t>
            </a:r>
            <a:endParaRPr lang="en-US" altLang="ko-KR" smtClean="0"/>
          </a:p>
          <a:p>
            <a:r>
              <a:rPr lang="en-US" altLang="ko-KR" smtClean="0"/>
              <a:t>	or </a:t>
            </a:r>
            <a:r>
              <a:rPr lang="ko-KR" altLang="en-US" smtClean="0"/>
              <a:t>일정 </a:t>
            </a:r>
            <a:r>
              <a:rPr lang="ko-KR" altLang="en-US" smtClean="0"/>
              <a:t>삭제</a:t>
            </a:r>
            <a:r>
              <a:rPr lang="en-US" altLang="ko-KR" smtClean="0"/>
              <a:t>(</a:t>
            </a:r>
            <a:r>
              <a:rPr lang="ko-KR" altLang="en-US" smtClean="0"/>
              <a:t>해줘</a:t>
            </a:r>
            <a:r>
              <a:rPr lang="en-US" altLang="ko-KR" smtClean="0"/>
              <a:t>)//</a:t>
            </a:r>
            <a:r>
              <a:rPr lang="ko-KR" altLang="en-US" smtClean="0"/>
              <a:t>오늘</a:t>
            </a:r>
            <a:r>
              <a:rPr lang="en-US" altLang="ko-KR" smtClean="0"/>
              <a:t>//”OOO”</a:t>
            </a:r>
            <a:endParaRPr lang="ko-KR" altLang="en-US" smtClean="0"/>
          </a:p>
        </p:txBody>
      </p:sp>
      <p:sp>
        <p:nvSpPr>
          <p:cNvPr id="27" name="TextBox 26"/>
          <p:cNvSpPr txBox="1"/>
          <p:nvPr/>
        </p:nvSpPr>
        <p:spPr>
          <a:xfrm>
            <a:off x="6296627" y="1620456"/>
            <a:ext cx="5152373" cy="1754326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날짜 처리</a:t>
            </a:r>
            <a:r>
              <a:rPr lang="en-US" altLang="ko-KR" b="1" smtClean="0"/>
              <a:t>(</a:t>
            </a:r>
            <a:r>
              <a:rPr lang="ko-KR" altLang="en-US" b="1" smtClean="0"/>
              <a:t>그제</a:t>
            </a:r>
            <a:r>
              <a:rPr lang="en-US" altLang="ko-KR" b="1" smtClean="0"/>
              <a:t>, </a:t>
            </a:r>
            <a:r>
              <a:rPr lang="ko-KR" altLang="en-US" b="1" smtClean="0"/>
              <a:t>어제</a:t>
            </a:r>
            <a:r>
              <a:rPr lang="en-US" altLang="ko-KR" b="1" smtClean="0"/>
              <a:t>, </a:t>
            </a:r>
            <a:r>
              <a:rPr lang="ko-KR" altLang="en-US" b="1" smtClean="0"/>
              <a:t>오늘</a:t>
            </a:r>
            <a:r>
              <a:rPr lang="en-US" altLang="ko-KR" b="1" smtClean="0"/>
              <a:t>, </a:t>
            </a:r>
            <a:r>
              <a:rPr lang="ko-KR" altLang="en-US" b="1" smtClean="0"/>
              <a:t>내일</a:t>
            </a:r>
            <a:r>
              <a:rPr lang="en-US" altLang="ko-KR" b="1" smtClean="0"/>
              <a:t>, </a:t>
            </a:r>
            <a:r>
              <a:rPr lang="ko-KR" altLang="en-US" b="1" smtClean="0"/>
              <a:t>모레</a:t>
            </a:r>
            <a:r>
              <a:rPr lang="en-US" altLang="ko-KR" b="1" smtClean="0"/>
              <a:t>, </a:t>
            </a:r>
            <a:r>
              <a:rPr lang="ko-KR" altLang="en-US" b="1" smtClean="0"/>
              <a:t>낼모레</a:t>
            </a:r>
            <a:r>
              <a:rPr lang="en-US" altLang="ko-KR" b="1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오늘 일정 </a:t>
            </a:r>
            <a:r>
              <a:rPr lang="en-US" altLang="ko-KR" smtClean="0"/>
              <a:t>(</a:t>
            </a:r>
            <a:r>
              <a:rPr lang="ko-KR" altLang="en-US" smtClean="0"/>
              <a:t>알려줘</a:t>
            </a:r>
            <a:r>
              <a:rPr lang="en-US" altLang="ko-KR" smtClean="0"/>
              <a:t>) </a:t>
            </a:r>
            <a:r>
              <a:rPr lang="en-US" altLang="ko-KR" smtClean="0"/>
              <a:t>	-&gt; </a:t>
            </a:r>
            <a:r>
              <a:rPr lang="en-US" altLang="ko-KR" smtClean="0"/>
              <a:t>20191217 </a:t>
            </a:r>
            <a:r>
              <a:rPr lang="ko-KR" altLang="en-US" smtClean="0"/>
              <a:t>일정</a:t>
            </a:r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내일 일정 </a:t>
            </a:r>
            <a:r>
              <a:rPr lang="en-US" altLang="ko-KR" smtClean="0"/>
              <a:t>(</a:t>
            </a:r>
            <a:r>
              <a:rPr lang="ko-KR" altLang="en-US" smtClean="0"/>
              <a:t>알려줘</a:t>
            </a:r>
            <a:r>
              <a:rPr lang="en-US" altLang="ko-KR" smtClean="0"/>
              <a:t>) </a:t>
            </a:r>
            <a:r>
              <a:rPr lang="en-US" altLang="ko-KR" smtClean="0"/>
              <a:t>	-&gt; </a:t>
            </a:r>
            <a:r>
              <a:rPr lang="en-US" altLang="ko-KR" smtClean="0"/>
              <a:t>20191218 </a:t>
            </a:r>
            <a:r>
              <a:rPr lang="ko-KR" altLang="en-US" smtClean="0"/>
              <a:t>일정</a:t>
            </a:r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어제 일정 </a:t>
            </a:r>
            <a:r>
              <a:rPr lang="en-US" altLang="ko-KR" smtClean="0"/>
              <a:t>(</a:t>
            </a:r>
            <a:r>
              <a:rPr lang="ko-KR" altLang="en-US" smtClean="0"/>
              <a:t>알려줘</a:t>
            </a:r>
            <a:r>
              <a:rPr lang="en-US" altLang="ko-KR" smtClean="0"/>
              <a:t>)	-&gt; 20191216 </a:t>
            </a:r>
            <a:r>
              <a:rPr lang="ko-KR" altLang="en-US" smtClean="0"/>
              <a:t>일정</a:t>
            </a:r>
            <a:endParaRPr lang="ko-KR" altLang="en-US" smtClean="0"/>
          </a:p>
          <a:p>
            <a:pPr>
              <a:buFont typeface="Arial" pitchFamily="34" charset="0"/>
              <a:buChar char="•"/>
            </a:pPr>
            <a:r>
              <a:rPr lang="en-US" altLang="ko-KR" smtClean="0"/>
              <a:t>n</a:t>
            </a:r>
            <a:r>
              <a:rPr lang="ko-KR" altLang="en-US" smtClean="0"/>
              <a:t>일 일정 </a:t>
            </a:r>
            <a:r>
              <a:rPr lang="en-US" altLang="ko-KR" smtClean="0"/>
              <a:t>(</a:t>
            </a:r>
            <a:r>
              <a:rPr lang="ko-KR" altLang="en-US" smtClean="0"/>
              <a:t>알려줘</a:t>
            </a:r>
            <a:r>
              <a:rPr lang="en-US" altLang="ko-KR" smtClean="0"/>
              <a:t>) 	-&gt; 2019120n </a:t>
            </a:r>
            <a:r>
              <a:rPr lang="ko-KR" altLang="en-US" smtClean="0"/>
              <a:t>일정</a:t>
            </a:r>
            <a:endParaRPr lang="ko-KR" altLang="en-US" smtClean="0"/>
          </a:p>
          <a:p>
            <a:pPr>
              <a:buFont typeface="Arial" pitchFamily="34" charset="0"/>
              <a:buChar char="•"/>
            </a:pPr>
            <a:r>
              <a:rPr lang="en-US" altLang="ko-KR" smtClean="0"/>
              <a:t>n</a:t>
            </a:r>
            <a:r>
              <a:rPr lang="ko-KR" altLang="en-US" smtClean="0"/>
              <a:t>월 </a:t>
            </a:r>
            <a:r>
              <a:rPr lang="en-US" altLang="ko-KR" smtClean="0"/>
              <a:t>n</a:t>
            </a:r>
            <a:r>
              <a:rPr lang="ko-KR" altLang="en-US" smtClean="0"/>
              <a:t>일 일정 </a:t>
            </a:r>
            <a:r>
              <a:rPr lang="en-US" altLang="ko-KR" smtClean="0"/>
              <a:t>(</a:t>
            </a:r>
            <a:r>
              <a:rPr lang="ko-KR" altLang="en-US" smtClean="0"/>
              <a:t>알려줘</a:t>
            </a:r>
            <a:r>
              <a:rPr lang="en-US" altLang="ko-KR" smtClean="0"/>
              <a:t>) 	-&gt; 20190n0n </a:t>
            </a:r>
            <a:r>
              <a:rPr lang="ko-KR" altLang="en-US" smtClean="0"/>
              <a:t>일정</a:t>
            </a:r>
            <a:endParaRPr lang="en-US" altLang="ko-KR" smtClean="0"/>
          </a:p>
        </p:txBody>
      </p:sp>
      <p:sp>
        <p:nvSpPr>
          <p:cNvPr id="29" name="TextBox 28"/>
          <p:cNvSpPr txBox="1"/>
          <p:nvPr/>
        </p:nvSpPr>
        <p:spPr>
          <a:xfrm>
            <a:off x="6286982" y="3485906"/>
            <a:ext cx="5187639" cy="2031325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반환</a:t>
            </a:r>
            <a:endParaRPr lang="en-US" altLang="ko-KR" b="1" smtClean="0"/>
          </a:p>
          <a:p>
            <a:pPr>
              <a:buFont typeface="Arial" pitchFamily="34" charset="0"/>
              <a:buChar char="•"/>
            </a:pPr>
            <a:r>
              <a:rPr lang="en-US" altLang="ko-KR" smtClean="0"/>
              <a:t>0 </a:t>
            </a:r>
            <a:r>
              <a:rPr lang="ko-KR" altLang="en-US" smtClean="0"/>
              <a:t>처리되지 않은 명령어</a:t>
            </a:r>
            <a:r>
              <a:rPr lang="en-US" altLang="ko-KR" smtClean="0"/>
              <a:t> / 0 </a:t>
            </a:r>
            <a:r>
              <a:rPr lang="ko-KR" altLang="en-US" smtClean="0"/>
              <a:t>존재하지 않는 날짜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en-US" altLang="ko-KR" smtClean="0"/>
              <a:t>10- </a:t>
            </a:r>
            <a:r>
              <a:rPr lang="ko-KR" altLang="en-US" smtClean="0"/>
              <a:t>날짜만 입력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en-US" altLang="ko-KR" smtClean="0"/>
              <a:t>11- </a:t>
            </a:r>
            <a:r>
              <a:rPr lang="ko-KR" altLang="en-US" smtClean="0"/>
              <a:t>일정 조회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en-US" altLang="ko-KR" smtClean="0"/>
              <a:t>12- </a:t>
            </a:r>
            <a:r>
              <a:rPr lang="ko-KR" altLang="en-US" smtClean="0"/>
              <a:t>일정 추가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en-US" altLang="ko-KR" smtClean="0"/>
              <a:t>13- </a:t>
            </a:r>
            <a:r>
              <a:rPr lang="ko-KR" altLang="en-US" smtClean="0"/>
              <a:t>일정 삭제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en-US" altLang="ko-KR" smtClean="0"/>
              <a:t>2 </a:t>
            </a:r>
            <a:r>
              <a:rPr lang="ko-KR" altLang="en-US" smtClean="0"/>
              <a:t>외부 검색</a:t>
            </a:r>
            <a:endParaRPr lang="en-US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60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286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사용법</a:t>
            </a:r>
            <a:endParaRPr lang="ko-KR" altLang="en-US" sz="2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720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8246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구조도</a:t>
            </a:r>
            <a:endParaRPr lang="ko-KR" altLang="en-US" sz="2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680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206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 </a:t>
            </a:r>
            <a:r>
              <a:rPr lang="ko-KR" altLang="en-US" sz="2000" b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</a:t>
            </a:r>
            <a:endParaRPr lang="ko-KR" altLang="en-US" sz="2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55201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60459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상세 개발 사항</a:t>
            </a:r>
            <a:endParaRPr lang="ko-KR" altLang="en-US" sz="2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735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8" y="437393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427" y="100692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RA: decode.py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78057" y="1637812"/>
            <a:ext cx="816042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argv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합치기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765108" y="1637812"/>
            <a:ext cx="931789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자연어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메시지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2477006" y="1637812"/>
            <a:ext cx="3113590" cy="93754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유튜브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구글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algn="ctr"/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algn="ctr"/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날씨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뉴스 포함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364860" y="1637812"/>
            <a:ext cx="1255882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외부 명령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순서도: 판단 11"/>
          <p:cNvSpPr/>
          <p:nvPr/>
        </p:nvSpPr>
        <p:spPr>
          <a:xfrm>
            <a:off x="4936591" y="2662076"/>
            <a:ext cx="4404218" cy="93754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그제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어제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오늘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내일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algn="ctr"/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모레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낼모레 형식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algn="ctr"/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 형식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algn="ctr"/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 형식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10480183" y="2673651"/>
            <a:ext cx="1290606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yyyymmdd </a:t>
            </a:r>
          </a:p>
          <a:p>
            <a:pPr algn="ctr"/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형식 변환</a:t>
            </a:r>
            <a:endParaRPr lang="en-US" altLang="ko-KR" sz="12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순서도: 판단 15"/>
          <p:cNvSpPr/>
          <p:nvPr/>
        </p:nvSpPr>
        <p:spPr>
          <a:xfrm>
            <a:off x="8827470" y="2673651"/>
            <a:ext cx="1820005" cy="93754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</a:t>
            </a:r>
            <a:endParaRPr lang="en-US" altLang="ko-KR" sz="12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날짜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4965579" y="4253708"/>
            <a:ext cx="4352082" cy="93754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기록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만들기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algn="ctr"/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제거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지우기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algn="ctr"/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 외</a:t>
            </a:r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022455" y="4288429"/>
            <a:ext cx="1579996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12-</a:t>
            </a: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13-</a:t>
            </a: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조회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11-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45887" y="5463489"/>
            <a:ext cx="2112407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포함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101</a:t>
            </a: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미포함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</a:t>
            </a:r>
          </a:p>
        </p:txBody>
      </p:sp>
      <p:sp>
        <p:nvSpPr>
          <p:cNvPr id="26" name="순서도: 판단 25"/>
          <p:cNvSpPr/>
          <p:nvPr/>
        </p:nvSpPr>
        <p:spPr>
          <a:xfrm>
            <a:off x="2477006" y="2685218"/>
            <a:ext cx="3113590" cy="93754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포함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8" name="순서도: 판단 27"/>
          <p:cNvSpPr/>
          <p:nvPr/>
        </p:nvSpPr>
        <p:spPr>
          <a:xfrm>
            <a:off x="2529758" y="5475041"/>
            <a:ext cx="3113590" cy="93754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달력에 존재하는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자리 숫자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포함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cxnSp>
        <p:nvCxnSpPr>
          <p:cNvPr id="32" name="꺾인 연결선 31"/>
          <p:cNvCxnSpPr>
            <a:stCxn id="15" idx="2"/>
            <a:endCxn id="23" idx="0"/>
          </p:cNvCxnSpPr>
          <p:nvPr/>
        </p:nvCxnSpPr>
        <p:spPr>
          <a:xfrm rot="5400000">
            <a:off x="8812299" y="1940521"/>
            <a:ext cx="642508" cy="398386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084102" y="35188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1</a:t>
            </a:r>
            <a:endParaRPr lang="ko-KR" altLang="en-US" sz="1400"/>
          </a:p>
        </p:txBody>
      </p:sp>
      <p:cxnSp>
        <p:nvCxnSpPr>
          <p:cNvPr id="39" name="직선 화살표 연결선 38"/>
          <p:cNvCxnSpPr>
            <a:stCxn id="12" idx="2"/>
            <a:endCxn id="23" idx="0"/>
          </p:cNvCxnSpPr>
          <p:nvPr/>
        </p:nvCxnSpPr>
        <p:spPr>
          <a:xfrm>
            <a:off x="7138700" y="3599625"/>
            <a:ext cx="2920" cy="6540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208631" y="2118167"/>
            <a:ext cx="3356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208631" y="3130849"/>
            <a:ext cx="3356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8877806" y="4734045"/>
            <a:ext cx="3356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21558" y="34716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</a:t>
            </a:r>
            <a:endParaRPr lang="ko-KR" altLang="en-US" sz="140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185482" y="5932247"/>
            <a:ext cx="3356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796783" y="3130849"/>
            <a:ext cx="3356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0300268" y="3130849"/>
            <a:ext cx="3356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033801" y="3393839"/>
            <a:ext cx="0" cy="2849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086553" y="5328144"/>
            <a:ext cx="0" cy="2849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3311" y="879080"/>
            <a:ext cx="1040670" cy="400110"/>
          </a:xfrm>
          <a:prstGeom prst="rect">
            <a:avLst/>
          </a:prstGeom>
          <a:solidFill>
            <a:srgbClr val="8DBABD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순서도</a:t>
            </a:r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2000" b="1" spc="-15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3869" y="2602523"/>
            <a:ext cx="9829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 “</a:t>
            </a:r>
            <a:r>
              <a:rPr lang="ko-KR" altLang="en-US" sz="1000" smtClean="0"/>
              <a:t>일정 삭제</a:t>
            </a:r>
            <a:r>
              <a:rPr lang="en-US" altLang="ko-KR" sz="1000" smtClean="0"/>
              <a:t>”</a:t>
            </a:r>
          </a:p>
          <a:p>
            <a:r>
              <a:rPr lang="en-US" altLang="ko-KR" sz="1000" smtClean="0"/>
              <a:t>2. “21</a:t>
            </a:r>
            <a:r>
              <a:rPr lang="ko-KR" altLang="en-US" sz="1000" smtClean="0"/>
              <a:t>일</a:t>
            </a:r>
            <a:r>
              <a:rPr lang="en-US" altLang="ko-KR" sz="1000" smtClean="0"/>
              <a:t>”</a:t>
            </a:r>
          </a:p>
          <a:p>
            <a:r>
              <a:rPr lang="en-US" altLang="ko-KR" sz="1000" smtClean="0"/>
              <a:t>3. </a:t>
            </a:r>
            <a:r>
              <a:rPr lang="en-US" altLang="ko-KR" sz="1000" strike="sngStrike" smtClean="0"/>
              <a:t>“</a:t>
            </a:r>
            <a:r>
              <a:rPr lang="ko-KR" altLang="en-US" sz="1000" strike="sngStrike" smtClean="0"/>
              <a:t>졸업 여행</a:t>
            </a:r>
            <a:r>
              <a:rPr lang="en-US" altLang="ko-KR" sz="1000" strike="sngStrike" smtClean="0"/>
              <a:t>”</a:t>
            </a:r>
            <a:endParaRPr lang="ko-KR" altLang="en-US" sz="1000" strike="sngStrike"/>
          </a:p>
        </p:txBody>
      </p:sp>
      <p:sp>
        <p:nvSpPr>
          <p:cNvPr id="34" name="TextBox 33"/>
          <p:cNvSpPr txBox="1"/>
          <p:nvPr/>
        </p:nvSpPr>
        <p:spPr>
          <a:xfrm>
            <a:off x="4856284" y="2772522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 “</a:t>
            </a:r>
            <a:r>
              <a:rPr lang="ko-KR" altLang="en-US" sz="1000" smtClean="0"/>
              <a:t>일정 삭제</a:t>
            </a:r>
            <a:r>
              <a:rPr lang="en-US" altLang="ko-KR" sz="1000" smtClean="0"/>
              <a:t>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30816" y="3584340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 “</a:t>
            </a:r>
            <a:r>
              <a:rPr lang="ko-KR" altLang="en-US" sz="1000" smtClean="0"/>
              <a:t>일정 삭제</a:t>
            </a:r>
            <a:r>
              <a:rPr lang="en-US" altLang="ko-KR" sz="1000" smtClean="0"/>
              <a:t>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20654" y="5225561"/>
            <a:ext cx="2143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smtClean="0"/>
              <a:t>1. “130 </a:t>
            </a:r>
            <a:r>
              <a:rPr lang="ko-KR" altLang="en-US" sz="1000" smtClean="0"/>
              <a:t>일정 삭제 날짜 입력 대기</a:t>
            </a:r>
            <a:r>
              <a:rPr lang="en-US" altLang="ko-KR" sz="1000" smtClean="0"/>
              <a:t>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93223" y="5386756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 “20191221”</a:t>
            </a:r>
          </a:p>
        </p:txBody>
      </p:sp>
      <p:sp>
        <p:nvSpPr>
          <p:cNvPr id="50" name="순서도: 판단 49"/>
          <p:cNvSpPr/>
          <p:nvPr/>
        </p:nvSpPr>
        <p:spPr>
          <a:xfrm>
            <a:off x="1827045" y="3614573"/>
            <a:ext cx="4404218" cy="93754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그제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어제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오늘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내일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algn="ctr"/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모레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낼모레 형식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algn="ctr"/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 형식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algn="ctr"/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 형식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51" name="순서도: 판단 50"/>
          <p:cNvSpPr/>
          <p:nvPr/>
        </p:nvSpPr>
        <p:spPr>
          <a:xfrm>
            <a:off x="3176944" y="4443835"/>
            <a:ext cx="1820005" cy="55899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</a:t>
            </a:r>
            <a:endParaRPr lang="en-US" altLang="ko-KR" sz="11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날짜</a:t>
            </a:r>
            <a:r>
              <a:rPr lang="en-US" altLang="ko-KR" sz="11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52" name="순서도: 처리 51"/>
          <p:cNvSpPr/>
          <p:nvPr/>
        </p:nvSpPr>
        <p:spPr>
          <a:xfrm>
            <a:off x="3440475" y="4909823"/>
            <a:ext cx="1290606" cy="5765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yyyymmdd </a:t>
            </a:r>
          </a:p>
          <a:p>
            <a:pPr algn="ctr"/>
            <a:r>
              <a:rPr lang="ko-KR" alt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형식 변환</a:t>
            </a:r>
            <a:endParaRPr lang="en-US" altLang="ko-KR" sz="12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14138" y="5671040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2. “101 20191221 </a:t>
            </a:r>
            <a:r>
              <a:rPr lang="ko-KR" altLang="en-US" sz="1000" smtClean="0"/>
              <a:t>일정 날짜</a:t>
            </a:r>
            <a:r>
              <a:rPr lang="en-US" altLang="ko-KR" sz="1000" smtClean="0"/>
              <a:t>”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033801" y="2532193"/>
            <a:ext cx="0" cy="2849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90999" y="3452458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2</a:t>
            </a:r>
            <a:r>
              <a:rPr lang="en-US" altLang="ko-KR" sz="1000" smtClean="0"/>
              <a:t>. “21</a:t>
            </a:r>
            <a:r>
              <a:rPr lang="ko-KR" altLang="en-US" sz="1000" smtClean="0"/>
              <a:t>일</a:t>
            </a:r>
            <a:r>
              <a:rPr lang="en-US" altLang="ko-KR" sz="1000" smtClean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29861" y="41424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파일형식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427" y="100692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RA: blue3.c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9840" y="1626021"/>
            <a:ext cx="1301831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history.txt</a:t>
            </a:r>
            <a:endParaRPr lang="en-US" altLang="ko-K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5056" y="1600200"/>
            <a:ext cx="4440242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7443" y="1609519"/>
            <a:ext cx="3593729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28427" y="100692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RA: blue3.c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9675" y="1620456"/>
            <a:ext cx="1461810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calender.txt</a:t>
            </a:r>
            <a:endParaRPr lang="en-US" altLang="ko-KR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677" y="2071867"/>
            <a:ext cx="4632389" cy="33443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5960960" y="1620457"/>
            <a:ext cx="1512209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schedule.txt</a:t>
            </a:r>
            <a:endParaRPr lang="ko-KR" altLang="en-US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5242" y="2107437"/>
            <a:ext cx="4912291" cy="330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직선 연결선 12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29861" y="41424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파일형식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520" y="5503991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+ </a:t>
            </a:r>
            <a:r>
              <a:rPr lang="ko-KR" altLang="en-US" sz="1200" smtClean="0"/>
              <a:t>추가</a:t>
            </a:r>
            <a:r>
              <a:rPr lang="en-US" altLang="ko-KR" sz="1200" smtClean="0"/>
              <a:t>/</a:t>
            </a:r>
            <a:r>
              <a:rPr lang="ko-KR" altLang="en-US" sz="1200" smtClean="0"/>
              <a:t>삭제 기능</a:t>
            </a:r>
            <a:endParaRPr lang="ko-KR" altLang="en-US" sz="1200"/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28427" y="100692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RA: blue3.c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2075" y="1622396"/>
            <a:ext cx="110985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news.txt</a:t>
            </a:r>
            <a:endParaRPr lang="en-US" altLang="ko-KR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9725" y="1626576"/>
            <a:ext cx="5951560" cy="264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직선 연결선 12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29861" y="41424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파일형식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28427" y="100692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RA: blue3.c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1297" y="1613713"/>
            <a:ext cx="1410964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weather.txt</a:t>
            </a:r>
            <a:endParaRPr lang="en-US" altLang="ko-KR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497" y="1565030"/>
            <a:ext cx="4730575" cy="471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직선 연결선 12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29861" y="41424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파일형식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8" y="43739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소켓 연결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427" y="100692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RA: RA client.py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8195" y="2922607"/>
            <a:ext cx="1800000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TCP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클라이언트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소켓 생성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355421" y="2922607"/>
            <a:ext cx="1800000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Bind/</a:t>
            </a:r>
          </a:p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Connect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4195795" y="2922607"/>
            <a:ext cx="1800000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자연어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메시지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소켓 송신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6013020" y="2922607"/>
            <a:ext cx="1800000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“done”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까지 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소켓 수신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7818670" y="2922607"/>
            <a:ext cx="1800000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연결 해제 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소켓 송신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612746" y="2922607"/>
            <a:ext cx="1800000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소켓 해제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24896" y="2175445"/>
            <a:ext cx="1040670" cy="400110"/>
          </a:xfrm>
          <a:prstGeom prst="rect">
            <a:avLst/>
          </a:prstGeom>
          <a:solidFill>
            <a:srgbClr val="8DBABD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순서도</a:t>
            </a:r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2000" b="1" spc="-15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7147" y="437393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283920" y="1458413"/>
            <a:ext cx="7843254" cy="2386398"/>
            <a:chOff x="2075576" y="1747780"/>
            <a:chExt cx="7843254" cy="238639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474832" y="1747780"/>
              <a:ext cx="1800000" cy="93754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PC </a:t>
              </a:r>
              <a:r>
                <a:rPr lang="ko-KR" altLang="en-US" sz="16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프로세스</a:t>
              </a:r>
              <a:endParaRPr lang="ko-KR" altLang="en-US" sz="14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15169" y="1805651"/>
              <a:ext cx="260366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1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TCP </a:t>
              </a:r>
              <a:r>
                <a:rPr lang="ko-KR" alt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서버</a:t>
              </a:r>
              <a:r>
                <a:rPr lang="en-US" altLang="ko-KR" sz="1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(INET </a:t>
              </a:r>
              <a:r>
                <a:rPr lang="ko-KR" alt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소켓 통신</a:t>
              </a:r>
              <a:r>
                <a:rPr lang="en-US" altLang="ko-KR" sz="1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pPr>
                <a:buFont typeface="Arial" pitchFamily="34" charset="0"/>
                <a:buChar char="•"/>
              </a:pPr>
              <a:r>
                <a:rPr lang="ko-KR" alt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자연어 처리</a:t>
              </a:r>
              <a:r>
                <a:rPr lang="en-US" altLang="ko-KR" sz="1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외부 명령</a:t>
              </a:r>
              <a:r>
                <a:rPr lang="en-US" altLang="ko-KR" sz="1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pPr>
                <a:buFont typeface="Arial" pitchFamily="34" charset="0"/>
                <a:buChar char="•"/>
              </a:pPr>
              <a:r>
                <a:rPr lang="ko-KR" alt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웹 정보 수집</a:t>
              </a:r>
              <a:endPara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ko-KR" alt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웹브라우저 제어</a:t>
              </a:r>
              <a:endPara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7" name="Picture 6" descr="노트북 일러스트에 대한 이미지 검색결과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5576" y="1817225"/>
              <a:ext cx="2849955" cy="1730754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3011267" y="3672513"/>
              <a:ext cx="936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spc="-15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&lt;PC&gt;</a:t>
              </a:r>
              <a:endParaRPr lang="ko-KR" altLang="en-US" sz="28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351110" y="4109016"/>
            <a:ext cx="1192185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TCP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서버 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소켓 생성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1566452" y="4109016"/>
            <a:ext cx="1192185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텍스트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소켓 수신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2793369" y="4109016"/>
            <a:ext cx="856519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자연어 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처리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순서도: 판단 32"/>
          <p:cNvSpPr/>
          <p:nvPr/>
        </p:nvSpPr>
        <p:spPr>
          <a:xfrm>
            <a:off x="3483983" y="4109016"/>
            <a:ext cx="1863523" cy="93754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원격검색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정보수집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34" name="순서도: 처리 33"/>
          <p:cNvSpPr/>
          <p:nvPr/>
        </p:nvSpPr>
        <p:spPr>
          <a:xfrm>
            <a:off x="5212476" y="4109016"/>
            <a:ext cx="1192185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웹브라우저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제어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8395513" y="4109016"/>
            <a:ext cx="1049432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“done”</a:t>
            </a: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소켓 송신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9464237" y="4109016"/>
            <a:ext cx="1172895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연결 해제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소켓 수신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633278" y="4109016"/>
            <a:ext cx="1257776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해제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순서도: 처리 39"/>
          <p:cNvSpPr/>
          <p:nvPr/>
        </p:nvSpPr>
        <p:spPr>
          <a:xfrm>
            <a:off x="5212476" y="5081290"/>
            <a:ext cx="1192185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크롤링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순서도: 처리 46"/>
          <p:cNvSpPr/>
          <p:nvPr/>
        </p:nvSpPr>
        <p:spPr>
          <a:xfrm>
            <a:off x="6462541" y="5092864"/>
            <a:ext cx="806361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파싱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순서도: 처리 47"/>
          <p:cNvSpPr/>
          <p:nvPr/>
        </p:nvSpPr>
        <p:spPr>
          <a:xfrm>
            <a:off x="7334501" y="5092864"/>
            <a:ext cx="1149744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텍스트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소켓 송신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1" name="Shape 50"/>
          <p:cNvCxnSpPr/>
          <p:nvPr/>
        </p:nvCxnSpPr>
        <p:spPr>
          <a:xfrm flipV="1">
            <a:off x="8484245" y="5046565"/>
            <a:ext cx="435984" cy="51507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404661" y="4577791"/>
            <a:ext cx="1990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33" idx="2"/>
          </p:cNvCxnSpPr>
          <p:nvPr/>
        </p:nvCxnSpPr>
        <p:spPr>
          <a:xfrm rot="16200000" flipH="1">
            <a:off x="4562360" y="4899949"/>
            <a:ext cx="503500" cy="79673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5011838" y="4583576"/>
            <a:ext cx="35881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16553" y="3471809"/>
            <a:ext cx="1040670" cy="400110"/>
          </a:xfrm>
          <a:prstGeom prst="rect">
            <a:avLst/>
          </a:prstGeom>
          <a:solidFill>
            <a:srgbClr val="8DBABD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순서도</a:t>
            </a:r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2000" b="1" spc="-15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827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8" y="437393"/>
            <a:ext cx="2847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202" y="2031363"/>
            <a:ext cx="839193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자연어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메시지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711775" y="2031363"/>
            <a:ext cx="2656448" cy="93754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컴퓨터에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)/</a:t>
            </a:r>
          </a:p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포함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4566151" y="2031363"/>
            <a:ext cx="1487408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켜줘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띄워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줘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)/</a:t>
            </a: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줘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))</a:t>
            </a: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제거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3177202" y="2031363"/>
            <a:ext cx="1417965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컴퓨터에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)/</a:t>
            </a:r>
          </a:p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제거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189029" y="2031363"/>
            <a:ext cx="2563831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유튜브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))/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구글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))/</a:t>
            </a: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))/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))</a:t>
            </a: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제거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순서도: 판단 13"/>
          <p:cNvSpPr/>
          <p:nvPr/>
        </p:nvSpPr>
        <p:spPr>
          <a:xfrm>
            <a:off x="5856789" y="2031363"/>
            <a:ext cx="2488575" cy="93754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유튜브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구글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포함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8189029" y="2992062"/>
            <a:ext cx="2563831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디폴트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 검색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43178" y="2031363"/>
            <a:ext cx="1317656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각 플랫폼에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순서도: 판단 21"/>
          <p:cNvSpPr/>
          <p:nvPr/>
        </p:nvSpPr>
        <p:spPr>
          <a:xfrm>
            <a:off x="3078866" y="4161109"/>
            <a:ext cx="2152892" cy="93754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날씨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뉴스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3" name="순서도: 처리 22"/>
          <p:cNvSpPr/>
          <p:nvPr/>
        </p:nvSpPr>
        <p:spPr>
          <a:xfrm>
            <a:off x="5052304" y="4161109"/>
            <a:ext cx="1279077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 날씨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수집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6348663" y="4161109"/>
            <a:ext cx="769797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</a:t>
            </a: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파싱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5052304" y="5133382"/>
            <a:ext cx="1279077" cy="9375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구글 뉴스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수집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124166" y="4161109"/>
            <a:ext cx="1186487" cy="9375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텍스트 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소켓 송신</a:t>
            </a:r>
            <a:endParaRPr lang="en-US" altLang="ko-KR" sz="14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hape 29"/>
          <p:cNvCxnSpPr>
            <a:stCxn id="10" idx="2"/>
            <a:endCxn id="22" idx="1"/>
          </p:cNvCxnSpPr>
          <p:nvPr/>
        </p:nvCxnSpPr>
        <p:spPr>
          <a:xfrm rot="16200000" flipH="1">
            <a:off x="1728946" y="3279964"/>
            <a:ext cx="1660972" cy="103886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14" idx="2"/>
          </p:cNvCxnSpPr>
          <p:nvPr/>
        </p:nvCxnSpPr>
        <p:spPr>
          <a:xfrm rot="16200000" flipH="1">
            <a:off x="7399091" y="2670898"/>
            <a:ext cx="491925" cy="10879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/>
          <p:nvPr/>
        </p:nvCxnSpPr>
        <p:spPr>
          <a:xfrm flipV="1">
            <a:off x="6331381" y="5098658"/>
            <a:ext cx="379031" cy="503499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898020" y="4631814"/>
            <a:ext cx="2758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22" idx="2"/>
          </p:cNvCxnSpPr>
          <p:nvPr/>
        </p:nvCxnSpPr>
        <p:spPr>
          <a:xfrm rot="16200000" flipH="1">
            <a:off x="4352059" y="4901911"/>
            <a:ext cx="503499" cy="89699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182809" y="4631814"/>
            <a:ext cx="2758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999772" y="2490493"/>
            <a:ext cx="2758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034760" y="2490493"/>
            <a:ext cx="2758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148313" y="4120598"/>
            <a:ext cx="5197033" cy="2037146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150243" y="1946483"/>
            <a:ext cx="8899003" cy="2037146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162227" y="165050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웹 제어</a:t>
            </a:r>
            <a:endParaRPr lang="ko-KR" altLang="en-US" sz="1200" b="1"/>
          </a:p>
        </p:txBody>
      </p:sp>
      <p:sp>
        <p:nvSpPr>
          <p:cNvPr id="53" name="TextBox 52"/>
          <p:cNvSpPr txBox="1"/>
          <p:nvPr/>
        </p:nvSpPr>
        <p:spPr>
          <a:xfrm>
            <a:off x="3144643" y="61572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정보수집</a:t>
            </a:r>
            <a:endParaRPr lang="ko-KR" altLang="en-US" sz="1200" b="1"/>
          </a:p>
        </p:txBody>
      </p:sp>
      <p:sp>
        <p:nvSpPr>
          <p:cNvPr id="54" name="TextBox 53"/>
          <p:cNvSpPr txBox="1"/>
          <p:nvPr/>
        </p:nvSpPr>
        <p:spPr>
          <a:xfrm>
            <a:off x="150470" y="1632037"/>
            <a:ext cx="2925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“</a:t>
            </a:r>
            <a:r>
              <a:rPr lang="ko-KR" altLang="en-US" sz="1200" smtClean="0"/>
              <a:t>컴퓨터에서 네이버에 동국대 검색해줘</a:t>
            </a:r>
            <a:r>
              <a:rPr lang="en-US" altLang="ko-KR" sz="1200" smtClean="0"/>
              <a:t>”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504987" y="1632037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“</a:t>
            </a:r>
            <a:r>
              <a:rPr lang="ko-KR" altLang="en-US" sz="1200" smtClean="0"/>
              <a:t>네이버에 동국대</a:t>
            </a:r>
            <a:r>
              <a:rPr lang="en-US" altLang="ko-KR" sz="1200" smtClean="0"/>
              <a:t>”</a:t>
            </a:r>
            <a:endParaRPr lang="en-US" altLang="ko-KR" sz="120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1007546" y="163203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“</a:t>
            </a:r>
            <a:r>
              <a:rPr lang="ko-KR" altLang="en-US" sz="1200" smtClean="0"/>
              <a:t>동국대</a:t>
            </a:r>
            <a:r>
              <a:rPr lang="en-US" altLang="ko-KR" sz="1200" smtClean="0"/>
              <a:t>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48046" y="1006401"/>
            <a:ext cx="1040670" cy="400110"/>
          </a:xfrm>
          <a:prstGeom prst="rect">
            <a:avLst/>
          </a:prstGeom>
          <a:solidFill>
            <a:srgbClr val="8DBABD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순서도</a:t>
            </a:r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2000" b="1" spc="-15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7710" y="1882307"/>
            <a:ext cx="5221145" cy="33783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595" y="1901872"/>
            <a:ext cx="5301687" cy="339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연결선 10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5228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3725" y="2751994"/>
            <a:ext cx="2497014" cy="2312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190895" y="2737340"/>
            <a:ext cx="1957752" cy="1650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228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356" y="1342665"/>
            <a:ext cx="6227928" cy="4022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20" y="1112441"/>
            <a:ext cx="4491458" cy="227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 b="13558"/>
          <a:stretch>
            <a:fillRect/>
          </a:stretch>
        </p:blipFill>
        <p:spPr bwMode="auto">
          <a:xfrm>
            <a:off x="1518081" y="3376047"/>
            <a:ext cx="3806268" cy="29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/>
        </p:nvCxnSpPr>
        <p:spPr>
          <a:xfrm>
            <a:off x="1890346" y="2453054"/>
            <a:ext cx="23387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714501" y="4677507"/>
            <a:ext cx="3305907" cy="88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985738" y="2479430"/>
            <a:ext cx="2699240" cy="949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6143" y="1886674"/>
            <a:ext cx="5270734" cy="3406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r="30059"/>
          <a:stretch>
            <a:fillRect/>
          </a:stretch>
        </p:blipFill>
        <p:spPr bwMode="auto">
          <a:xfrm>
            <a:off x="1053296" y="1909823"/>
            <a:ext cx="4664597" cy="32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연결선 10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5228" y="4373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61846" y="2743200"/>
            <a:ext cx="23387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61846" y="4264269"/>
            <a:ext cx="23387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61846" y="5178669"/>
            <a:ext cx="23387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135208" y="2883877"/>
            <a:ext cx="20134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135208" y="3068515"/>
            <a:ext cx="20134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135208" y="3253154"/>
            <a:ext cx="20134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중점 개발 사항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1044" y="3738623"/>
            <a:ext cx="27077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mtClean="0"/>
              <a:t>블루투스 통신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소켓 통신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en-US" altLang="ko-KR" smtClean="0"/>
              <a:t>QT GUI</a:t>
            </a:r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파일</a:t>
            </a:r>
            <a:r>
              <a:rPr lang="en-US" altLang="ko-KR" smtClean="0"/>
              <a:t>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자연어처리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데이터수집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HTML </a:t>
            </a:r>
            <a:r>
              <a:rPr lang="ko-KR" altLang="en-US" smtClean="0"/>
              <a:t>파싱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en-US" altLang="ko-KR" smtClean="0"/>
              <a:t>PC </a:t>
            </a:r>
            <a:r>
              <a:rPr lang="ko-KR" altLang="en-US" smtClean="0"/>
              <a:t>웹 제어</a:t>
            </a:r>
            <a:endParaRPr lang="en-US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70991" y="437393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2124" y="100692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사용법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19076" y="2533132"/>
            <a:ext cx="1800000" cy="1800000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5119" y="2835796"/>
            <a:ext cx="367921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“</a:t>
            </a:r>
            <a:r>
              <a:rPr lang="ko-KR" altLang="en-US" smtClean="0"/>
              <a:t>내일 일정 </a:t>
            </a:r>
            <a:r>
              <a:rPr lang="ko-KR" altLang="en-US" smtClean="0"/>
              <a:t>알려줘</a:t>
            </a:r>
            <a:r>
              <a:rPr lang="en-US" altLang="ko-KR" smtClean="0"/>
              <a:t>”</a:t>
            </a:r>
          </a:p>
          <a:p>
            <a:r>
              <a:rPr lang="en-US" altLang="ko-KR" smtClean="0"/>
              <a:t>“</a:t>
            </a:r>
            <a:r>
              <a:rPr lang="ko-KR" altLang="en-US" smtClean="0"/>
              <a:t>오늘 날씨 어때</a:t>
            </a:r>
            <a:r>
              <a:rPr lang="en-US" altLang="ko-KR" smtClean="0"/>
              <a:t>?”</a:t>
            </a:r>
            <a:endParaRPr lang="en-US" altLang="ko-KR" smtClean="0"/>
          </a:p>
          <a:p>
            <a:r>
              <a:rPr lang="en-US" altLang="ko-KR" smtClean="0"/>
              <a:t>“</a:t>
            </a:r>
            <a:r>
              <a:rPr lang="ko-KR" altLang="en-US" smtClean="0"/>
              <a:t>뉴스 띄워줘</a:t>
            </a:r>
            <a:r>
              <a:rPr lang="en-US" altLang="ko-KR" smtClean="0"/>
              <a:t>”</a:t>
            </a:r>
            <a:endParaRPr lang="en-US" altLang="ko-KR" smtClean="0"/>
          </a:p>
          <a:p>
            <a:r>
              <a:rPr lang="en-US" altLang="ko-KR" smtClean="0"/>
              <a:t>“</a:t>
            </a:r>
            <a:r>
              <a:rPr lang="ko-KR" altLang="en-US" smtClean="0"/>
              <a:t>컴퓨터에서 </a:t>
            </a:r>
            <a:r>
              <a:rPr lang="en-US" altLang="ko-KR" smtClean="0"/>
              <a:t>‘</a:t>
            </a:r>
            <a:r>
              <a:rPr lang="en-US" altLang="ko-KR" smtClean="0"/>
              <a:t>OOO’ </a:t>
            </a:r>
            <a:r>
              <a:rPr lang="ko-KR" altLang="en-US" smtClean="0"/>
              <a:t>구글 검색해줘</a:t>
            </a:r>
            <a:r>
              <a:rPr lang="en-US" altLang="ko-KR" smtClean="0"/>
              <a:t>”</a:t>
            </a:r>
          </a:p>
        </p:txBody>
      </p:sp>
      <p:cxnSp>
        <p:nvCxnSpPr>
          <p:cNvPr id="33" name="직선 화살표 연결선 32"/>
          <p:cNvCxnSpPr>
            <a:stCxn id="30" idx="3"/>
            <a:endCxn id="29" idx="1"/>
          </p:cNvCxnSpPr>
          <p:nvPr/>
        </p:nvCxnSpPr>
        <p:spPr>
          <a:xfrm flipV="1">
            <a:off x="4084331" y="3433132"/>
            <a:ext cx="934745" cy="28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1898" y="2835796"/>
            <a:ext cx="407428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-&gt;GUI </a:t>
            </a:r>
            <a:r>
              <a:rPr lang="ko-KR" altLang="en-US" smtClean="0"/>
              <a:t>내일 </a:t>
            </a:r>
            <a:r>
              <a:rPr lang="ko-KR" altLang="en-US" smtClean="0"/>
              <a:t>일정 리스트</a:t>
            </a:r>
            <a:endParaRPr lang="en-US" altLang="ko-KR" smtClean="0"/>
          </a:p>
          <a:p>
            <a:r>
              <a:rPr lang="en-US" altLang="ko-KR" smtClean="0"/>
              <a:t>-&gt;GUI </a:t>
            </a:r>
            <a:r>
              <a:rPr lang="ko-KR" altLang="en-US" smtClean="0"/>
              <a:t>날씨 정보 테이블 </a:t>
            </a:r>
            <a:r>
              <a:rPr lang="en-US" altLang="ko-KR" smtClean="0"/>
              <a:t>/ </a:t>
            </a:r>
            <a:r>
              <a:rPr lang="ko-KR" altLang="en-US" smtClean="0"/>
              <a:t>기사</a:t>
            </a:r>
            <a:endParaRPr lang="en-US" altLang="ko-KR" smtClean="0"/>
          </a:p>
          <a:p>
            <a:r>
              <a:rPr lang="en-US" altLang="ko-KR" smtClean="0"/>
              <a:t>-&gt;GUI </a:t>
            </a:r>
            <a:r>
              <a:rPr lang="ko-KR" altLang="en-US" smtClean="0"/>
              <a:t>뉴스 </a:t>
            </a:r>
            <a:r>
              <a:rPr lang="ko-KR" altLang="en-US" smtClean="0"/>
              <a:t>헤드라인 리스트</a:t>
            </a:r>
            <a:endParaRPr lang="en-US" altLang="ko-KR" smtClean="0"/>
          </a:p>
          <a:p>
            <a:r>
              <a:rPr lang="en-US" altLang="ko-KR" smtClean="0"/>
              <a:t>-&gt;PC</a:t>
            </a:r>
            <a:r>
              <a:rPr lang="ko-KR" altLang="en-US" smtClean="0"/>
              <a:t>에서 웹 </a:t>
            </a:r>
            <a:r>
              <a:rPr lang="ko-KR" altLang="en-US" smtClean="0"/>
              <a:t>검색 결과창</a:t>
            </a:r>
            <a:endParaRPr lang="en-US" altLang="ko-KR" smtClean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6827531" y="3435961"/>
            <a:ext cx="90436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4446" y="25233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음성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46023" y="25233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결과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2124" y="100692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</a:t>
            </a:r>
            <a:r>
              <a:rPr lang="en-US" altLang="ko-KR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GUI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0991" y="437393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9068" y="1562582"/>
            <a:ext cx="2880000" cy="47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0917" y="1549521"/>
            <a:ext cx="2880000" cy="474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2124" y="1006929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QT GUI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332" y="1199066"/>
            <a:ext cx="7877175" cy="5114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>
            <a:off x="277793" y="2002419"/>
            <a:ext cx="1967696" cy="861774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기록</a:t>
            </a:r>
            <a:endParaRPr lang="en-US" altLang="ko-KR" b="1" smtClean="0"/>
          </a:p>
          <a:p>
            <a:r>
              <a:rPr lang="en-US" altLang="ko-KR" sz="1600" smtClean="0"/>
              <a:t>[</a:t>
            </a:r>
            <a:r>
              <a:rPr lang="ko-KR" altLang="en-US" sz="1600" smtClean="0"/>
              <a:t>음성 인식 결과</a:t>
            </a:r>
            <a:r>
              <a:rPr lang="en-US" altLang="ko-KR" sz="1600" smtClean="0"/>
              <a:t>]</a:t>
            </a:r>
          </a:p>
          <a:p>
            <a:r>
              <a:rPr lang="ko-KR" altLang="en-US" sz="1600" smtClean="0"/>
              <a:t>시스템 처리 결과</a:t>
            </a:r>
            <a:endParaRPr lang="en-US" altLang="ko-KR" sz="1600" smtClean="0"/>
          </a:p>
        </p:txBody>
      </p:sp>
      <p:cxnSp>
        <p:nvCxnSpPr>
          <p:cNvPr id="18" name="직선 화살표 연결선 17"/>
          <p:cNvCxnSpPr>
            <a:stCxn id="15" idx="3"/>
          </p:cNvCxnSpPr>
          <p:nvPr/>
        </p:nvCxnSpPr>
        <p:spPr>
          <a:xfrm>
            <a:off x="2245489" y="2433306"/>
            <a:ext cx="787078" cy="4256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7793" y="3426105"/>
            <a:ext cx="1967696" cy="861774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캘린더</a:t>
            </a:r>
            <a:endParaRPr lang="en-US" altLang="ko-KR" b="1" smtClean="0"/>
          </a:p>
          <a:p>
            <a:r>
              <a:rPr lang="ko-KR" altLang="en-US" sz="1600" smtClean="0"/>
              <a:t>일정이 있는 날 </a:t>
            </a:r>
            <a:endParaRPr lang="en-US" altLang="ko-KR" sz="1600" smtClean="0"/>
          </a:p>
          <a:p>
            <a:r>
              <a:rPr lang="ko-KR" altLang="en-US" sz="1600" smtClean="0"/>
              <a:t>노란색 박스 표시</a:t>
            </a:r>
            <a:endParaRPr lang="en-US" altLang="ko-KR" sz="1600" smtClean="0"/>
          </a:p>
        </p:txBody>
      </p:sp>
      <p:cxnSp>
        <p:nvCxnSpPr>
          <p:cNvPr id="24" name="직선 화살표 연결선 23"/>
          <p:cNvCxnSpPr>
            <a:stCxn id="23" idx="3"/>
          </p:cNvCxnSpPr>
          <p:nvPr/>
        </p:nvCxnSpPr>
        <p:spPr>
          <a:xfrm>
            <a:off x="2245489" y="3856992"/>
            <a:ext cx="787078" cy="4256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04339" y="1101522"/>
            <a:ext cx="1259711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현재 시각</a:t>
            </a:r>
            <a:endParaRPr lang="en-US" altLang="ko-KR" b="1" smtClean="0"/>
          </a:p>
        </p:txBody>
      </p:sp>
      <p:cxnSp>
        <p:nvCxnSpPr>
          <p:cNvPr id="27" name="직선 화살표 연결선 26"/>
          <p:cNvCxnSpPr>
            <a:stCxn id="25" idx="1"/>
          </p:cNvCxnSpPr>
          <p:nvPr/>
        </p:nvCxnSpPr>
        <p:spPr>
          <a:xfrm flipH="1">
            <a:off x="9826907" y="1286188"/>
            <a:ext cx="777432" cy="4731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453870" y="3358584"/>
            <a:ext cx="1572226" cy="892552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응답</a:t>
            </a:r>
            <a:endParaRPr lang="en-US" altLang="ko-KR" b="1" smtClean="0"/>
          </a:p>
          <a:p>
            <a:r>
              <a:rPr lang="ko-KR" altLang="en-US" sz="1600" smtClean="0"/>
              <a:t>뉴스</a:t>
            </a:r>
            <a:r>
              <a:rPr lang="en-US" altLang="ko-KR" sz="1600" smtClean="0"/>
              <a:t>/</a:t>
            </a:r>
            <a:r>
              <a:rPr lang="ko-KR" altLang="en-US" sz="1600" smtClean="0"/>
              <a:t>날씨</a:t>
            </a:r>
            <a:r>
              <a:rPr lang="en-US" altLang="ko-KR" sz="1600" smtClean="0"/>
              <a:t>/</a:t>
            </a:r>
            <a:r>
              <a:rPr lang="ko-KR" altLang="en-US" sz="1600" smtClean="0"/>
              <a:t>일정</a:t>
            </a:r>
            <a:endParaRPr lang="en-US" altLang="ko-KR" sz="1600" smtClean="0"/>
          </a:p>
          <a:p>
            <a:r>
              <a:rPr lang="ko-KR" altLang="en-US" sz="1600" smtClean="0"/>
              <a:t>정보를 출력</a:t>
            </a:r>
            <a:endParaRPr lang="en-US" altLang="ko-KR" sz="1600" smtClean="0"/>
          </a:p>
        </p:txBody>
      </p:sp>
      <p:cxnSp>
        <p:nvCxnSpPr>
          <p:cNvPr id="31" name="직선 화살표 연결선 30"/>
          <p:cNvCxnSpPr>
            <a:stCxn id="28" idx="1"/>
          </p:cNvCxnSpPr>
          <p:nvPr/>
        </p:nvCxnSpPr>
        <p:spPr>
          <a:xfrm flipH="1">
            <a:off x="9676436" y="3804860"/>
            <a:ext cx="777434" cy="2115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0991" y="437393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구조도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43676" y="437393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966" y="100692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상호 작용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79033" y="1903712"/>
            <a:ext cx="11412967" cy="2816251"/>
            <a:chOff x="779033" y="1903712"/>
            <a:chExt cx="11412967" cy="2816251"/>
          </a:xfrm>
        </p:grpSpPr>
        <p:pic>
          <p:nvPicPr>
            <p:cNvPr id="36" name="Picture 2" descr="모바일 이미지에 대한 이미지 검색결과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9033" y="2210765"/>
              <a:ext cx="2199539" cy="2221534"/>
            </a:xfrm>
            <a:prstGeom prst="rect">
              <a:avLst/>
            </a:prstGeom>
            <a:noFill/>
          </p:spPr>
        </p:pic>
        <p:pic>
          <p:nvPicPr>
            <p:cNvPr id="37" name="Picture 4" descr="라즈베리파이3 박스에 대한 이미지 검색결과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5079" y="2013995"/>
              <a:ext cx="2705968" cy="2705968"/>
            </a:xfrm>
            <a:prstGeom prst="rect">
              <a:avLst/>
            </a:prstGeom>
            <a:noFill/>
          </p:spPr>
        </p:pic>
        <p:pic>
          <p:nvPicPr>
            <p:cNvPr id="38" name="Picture 6" descr="노트북 일러스트에 대한 이미지 검색결과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858341" y="2592729"/>
              <a:ext cx="2849955" cy="1730754"/>
            </a:xfrm>
            <a:prstGeom prst="rect">
              <a:avLst/>
            </a:prstGeom>
            <a:noFill/>
          </p:spPr>
        </p:pic>
        <p:pic>
          <p:nvPicPr>
            <p:cNvPr id="39" name="Picture 8" descr="블루투스에 대한 이미지 검색결과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95724" y="2743200"/>
              <a:ext cx="1046062" cy="1046062"/>
            </a:xfrm>
            <a:prstGeom prst="rect">
              <a:avLst/>
            </a:prstGeom>
            <a:noFill/>
          </p:spPr>
        </p:pic>
        <p:pic>
          <p:nvPicPr>
            <p:cNvPr id="40" name="Picture 10" descr="관련 이미지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78" t="34035" r="20129" b="38905"/>
            <a:stretch>
              <a:fillRect/>
            </a:stretch>
          </p:blipFill>
          <p:spPr bwMode="auto">
            <a:xfrm>
              <a:off x="7129999" y="2893670"/>
              <a:ext cx="1739545" cy="856527"/>
            </a:xfrm>
            <a:prstGeom prst="rect">
              <a:avLst/>
            </a:prstGeom>
            <a:noFill/>
          </p:spPr>
        </p:pic>
        <p:grpSp>
          <p:nvGrpSpPr>
            <p:cNvPr id="41" name="그룹 20"/>
            <p:cNvGrpSpPr/>
            <p:nvPr/>
          </p:nvGrpSpPr>
          <p:grpSpPr>
            <a:xfrm>
              <a:off x="2916820" y="3750197"/>
              <a:ext cx="720000" cy="198698"/>
              <a:chOff x="3171463" y="1898248"/>
              <a:chExt cx="720000" cy="198698"/>
            </a:xfrm>
          </p:grpSpPr>
          <p:cxnSp>
            <p:nvCxnSpPr>
              <p:cNvPr id="48" name="직선 화살표 연결선 47"/>
              <p:cNvCxnSpPr/>
              <p:nvPr/>
            </p:nvCxnSpPr>
            <p:spPr>
              <a:xfrm>
                <a:off x="3171463" y="1898248"/>
                <a:ext cx="7200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/>
              <p:nvPr/>
            </p:nvCxnSpPr>
            <p:spPr>
              <a:xfrm flipH="1">
                <a:off x="3171463" y="2096946"/>
                <a:ext cx="7200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21"/>
            <p:cNvGrpSpPr/>
            <p:nvPr/>
          </p:nvGrpSpPr>
          <p:grpSpPr>
            <a:xfrm>
              <a:off x="7155082" y="3844723"/>
              <a:ext cx="720000" cy="198698"/>
              <a:chOff x="3171463" y="1898248"/>
              <a:chExt cx="720000" cy="19869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>
                <a:off x="3171463" y="1898248"/>
                <a:ext cx="7200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3171463" y="2096946"/>
                <a:ext cx="7200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3" name="Picture 12" descr="와이파이 무선랜에 대한 이미지 검색결과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576214" y="1903712"/>
              <a:ext cx="942894" cy="543978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11391781" y="2164471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무선랜</a:t>
              </a:r>
              <a:endPara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29449" y="4583059"/>
            <a:ext cx="2317109" cy="707886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음성인식 </a:t>
            </a:r>
            <a:r>
              <a:rPr lang="en-US" altLang="ko-KR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구글 </a:t>
            </a:r>
            <a:r>
              <a:rPr lang="en-US" altLang="ko-KR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STT)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 전송</a:t>
            </a:r>
            <a:endParaRPr lang="en-US" altLang="ko-KR" sz="2000" spc="-15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30271" y="4573413"/>
            <a:ext cx="2406428" cy="1323439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QT GUI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조회</a:t>
            </a:r>
            <a:r>
              <a:rPr lang="en-US" altLang="ko-KR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r>
              <a:rPr lang="en-US" altLang="ko-KR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endParaRPr lang="en-US" altLang="ko-KR" sz="2000" spc="-15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r>
              <a:rPr lang="en-US" altLang="ko-KR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 정보 출력</a:t>
            </a:r>
            <a:endParaRPr lang="en-US" altLang="ko-KR" sz="2000" spc="-15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</a:t>
            </a:r>
            <a:r>
              <a:rPr lang="ko-KR" altLang="en-US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웹브라우저 제어</a:t>
            </a:r>
            <a:endParaRPr lang="en-US" altLang="ko-KR" sz="2000" spc="-15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09314" y="4552192"/>
            <a:ext cx="2395207" cy="707886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웹브라우저 </a:t>
            </a:r>
            <a:r>
              <a:rPr lang="ko-KR" altLang="en-US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z="2000" spc="-15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r>
              <a:rPr lang="en-US" altLang="ko-KR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 정보 수집</a:t>
            </a:r>
            <a:endParaRPr lang="en-US" altLang="ko-KR" sz="2000" spc="-15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53459" y="1608284"/>
            <a:ext cx="1226618" cy="400110"/>
          </a:xfrm>
          <a:prstGeom prst="rect">
            <a:avLst/>
          </a:prstGeom>
          <a:solidFill>
            <a:srgbClr val="8DBABD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</a:t>
            </a:r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52189" y="1623717"/>
            <a:ext cx="797013" cy="400110"/>
          </a:xfrm>
          <a:prstGeom prst="rect">
            <a:avLst/>
          </a:prstGeom>
          <a:solidFill>
            <a:srgbClr val="8DBABD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&lt;PC&gt;</a:t>
            </a:r>
            <a:endParaRPr lang="ko-KR" altLang="en-US" sz="2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07804" y="1621787"/>
            <a:ext cx="3272673" cy="400110"/>
          </a:xfrm>
          <a:prstGeom prst="rect">
            <a:avLst/>
          </a:prstGeom>
          <a:solidFill>
            <a:srgbClr val="8DBABD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라즈베리파이</a:t>
            </a:r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어시스턴트</a:t>
            </a:r>
            <a:r>
              <a:rPr lang="en-US" altLang="ko-KR" sz="2000" b="1" spc="-15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3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 영상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1022</Words>
  <Application>Microsoft Office PowerPoint</Application>
  <PresentationFormat>사용자 지정</PresentationFormat>
  <Paragraphs>384</Paragraphs>
  <Slides>32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굴림</vt:lpstr>
      <vt:lpstr>Arial</vt:lpstr>
      <vt:lpstr>나눔스퀘어 ExtraBold</vt:lpstr>
      <vt:lpstr>나눔스퀘어 Bold</vt:lpstr>
      <vt:lpstr>맑은 고딕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장규영</cp:lastModifiedBy>
  <cp:revision>406</cp:revision>
  <dcterms:created xsi:type="dcterms:W3CDTF">2017-05-29T09:12:16Z</dcterms:created>
  <dcterms:modified xsi:type="dcterms:W3CDTF">2019-12-17T02:35:45Z</dcterms:modified>
</cp:coreProperties>
</file>