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94660"/>
  </p:normalViewPr>
  <p:slideViewPr>
    <p:cSldViewPr>
      <p:cViewPr>
        <p:scale>
          <a:sx n="100" d="100"/>
          <a:sy n="100" d="100"/>
        </p:scale>
        <p:origin x="-81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6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590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71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패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528888"/>
            <a:ext cx="9153525" cy="2771775"/>
          </a:xfrm>
          <a:prstGeom prst="rect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EBCE-08BF-485D-860B-9539CD7DBC21}" type="slidenum">
              <a:rPr lang="ko-KR" altLang="en-US" smtClean="0"/>
              <a:pPr/>
              <a:t>‹#›</a:t>
            </a:fld>
            <a:r>
              <a:rPr lang="en-US" altLang="ko-KR" smtClean="0"/>
              <a:t>-43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728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00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710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916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73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472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117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70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68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1B88-63ED-4911-B50D-F3167A00566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6BFE-92B0-4ED5-B99F-95B46B0BBE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52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microsoft.com/office/2007/relationships/hdphoto" Target="../media/hdphoto2.wdp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3.png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microsoft.com/office/2007/relationships/hdphoto" Target="../media/hdphoto2.wdp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3.png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22.emf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microsoft.com/office/2007/relationships/hdphoto" Target="../media/hdphoto2.wdp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3.png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jpeg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microsoft.com/office/2007/relationships/hdphoto" Target="../media/hdphoto3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microsoft.com/office/2007/relationships/hdphoto" Target="../media/hdphoto2.wdp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3.png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-1087606" y="-339848"/>
            <a:ext cx="8131125" cy="5802665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tudent\Desktop\7일차_CTIS\PPT\LG-CNS_커넥티드카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825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761341"/>
            <a:ext cx="575207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785108" y="1"/>
            <a:ext cx="3358892" cy="6858000"/>
            <a:chOff x="3255879" y="339534"/>
            <a:chExt cx="1604682" cy="6158753"/>
          </a:xfrm>
        </p:grpSpPr>
        <p:sp>
          <p:nvSpPr>
            <p:cNvPr id="2" name="타원 1"/>
            <p:cNvSpPr/>
            <p:nvPr/>
          </p:nvSpPr>
          <p:spPr>
            <a:xfrm>
              <a:off x="3265404" y="1352132"/>
              <a:ext cx="591670" cy="467957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609600" dist="38100" dir="2640000" sx="104000" sy="104000" algn="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6" name="직사각형 5"/>
            <p:cNvSpPr/>
            <p:nvPr/>
          </p:nvSpPr>
          <p:spPr>
            <a:xfrm>
              <a:off x="3255879" y="339534"/>
              <a:ext cx="1604682" cy="6158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28524" y="1838210"/>
            <a:ext cx="2571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gradFill flip="none" rotWithShape="1">
                  <a:gsLst>
                    <a:gs pos="0">
                      <a:srgbClr val="0098DE"/>
                    </a:gs>
                    <a:gs pos="86000">
                      <a:srgbClr val="214C9C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CTIS</a:t>
            </a:r>
          </a:p>
          <a:p>
            <a:r>
              <a:rPr lang="en-US" altLang="ko-KR" sz="2000" dirty="0" smtClean="0">
                <a:gradFill flip="none" rotWithShape="1">
                  <a:gsLst>
                    <a:gs pos="0">
                      <a:srgbClr val="0098DE"/>
                    </a:gs>
                    <a:gs pos="86000">
                      <a:srgbClr val="214C9C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Connected Traffic </a:t>
            </a:r>
          </a:p>
          <a:p>
            <a:r>
              <a:rPr lang="en-US" altLang="ko-KR" sz="2000" dirty="0" smtClean="0">
                <a:gradFill flip="none" rotWithShape="1">
                  <a:gsLst>
                    <a:gs pos="0">
                      <a:srgbClr val="0098DE"/>
                    </a:gs>
                    <a:gs pos="86000">
                      <a:srgbClr val="214C9C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Information System</a:t>
            </a:r>
            <a:endParaRPr lang="ko-KR" altLang="en-US" sz="2000" dirty="0">
              <a:gradFill flip="none" rotWithShape="1">
                <a:gsLst>
                  <a:gs pos="0">
                    <a:srgbClr val="0098DE"/>
                  </a:gs>
                  <a:gs pos="86000">
                    <a:srgbClr val="214C9C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85108" y="4297009"/>
            <a:ext cx="403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장규영 문기창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류남광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6070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 환경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_MQTT TOPIC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42481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en-US" altLang="ko-KR" sz="1600" b="1" dirty="0" smtClean="0"/>
              <a:t>Home</a:t>
            </a:r>
            <a:endParaRPr lang="ko-KR" altLang="ko-KR" sz="16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ko-KR" sz="1600" dirty="0"/>
              <a:t>정보</a:t>
            </a:r>
            <a:r>
              <a:rPr lang="en-US" altLang="ko-KR" sz="1600" dirty="0"/>
              <a:t>: 18</a:t>
            </a:r>
            <a:r>
              <a:rPr lang="ko-KR" altLang="ko-KR" sz="1600" dirty="0"/>
              <a:t>개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ko-KR" sz="1600" dirty="0"/>
              <a:t>순서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[</a:t>
            </a:r>
            <a:r>
              <a:rPr lang="ko-KR" altLang="ko-KR" sz="1600" dirty="0"/>
              <a:t>차</a:t>
            </a:r>
            <a:r>
              <a:rPr lang="en-US" altLang="ko-KR" sz="1600" dirty="0"/>
              <a:t>1 </a:t>
            </a:r>
            <a:r>
              <a:rPr lang="ko-KR" altLang="ko-KR" sz="1600" dirty="0"/>
              <a:t>사고플래그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</a:t>
            </a:r>
            <a:r>
              <a:rPr lang="ko-KR" altLang="ko-KR" sz="1600" dirty="0"/>
              <a:t>예상도착시간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</a:t>
            </a:r>
            <a:r>
              <a:rPr lang="ko-KR" altLang="ko-KR" sz="1600" dirty="0"/>
              <a:t>속도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</a:t>
            </a:r>
            <a:r>
              <a:rPr lang="ko-KR" altLang="ko-KR" sz="1600" dirty="0"/>
              <a:t>톨게이트 비용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배</a:t>
            </a:r>
            <a:r>
              <a:rPr lang="ko-KR" altLang="ko-KR" sz="1600" dirty="0" smtClean="0"/>
              <a:t>터리</a:t>
            </a:r>
            <a:r>
              <a:rPr lang="en-US" altLang="ko-KR" sz="1600" dirty="0"/>
              <a:t>, </a:t>
            </a:r>
            <a:r>
              <a:rPr lang="ko-KR" altLang="ko-KR" sz="1600" dirty="0" smtClean="0"/>
              <a:t>차</a:t>
            </a:r>
            <a:r>
              <a:rPr lang="en-US" altLang="ko-KR" sz="1600" dirty="0" smtClean="0"/>
              <a:t>1 </a:t>
            </a:r>
            <a:r>
              <a:rPr lang="ko-KR" altLang="ko-KR" sz="1600" dirty="0" smtClean="0"/>
              <a:t>사고횟수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</a:t>
            </a:r>
            <a:r>
              <a:rPr lang="ko-KR" altLang="ko-KR" sz="1600" dirty="0"/>
              <a:t>주행거리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y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x</a:t>
            </a:r>
            <a:r>
              <a:rPr lang="ko-KR" altLang="ko-KR" sz="1600" dirty="0"/>
              <a:t>좌표</a:t>
            </a:r>
            <a:r>
              <a:rPr lang="en-US" altLang="ko-KR" sz="1600" dirty="0" smtClean="0"/>
              <a:t>, </a:t>
            </a:r>
          </a:p>
          <a:p>
            <a:pPr lvl="2"/>
            <a:r>
              <a:rPr lang="ko-KR" altLang="ko-KR" sz="1600" dirty="0" smtClean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사고플래그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예상도착시간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속도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톨게이트 비용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배터리</a:t>
            </a:r>
            <a:r>
              <a:rPr lang="en-US" altLang="ko-KR" sz="1600" dirty="0"/>
              <a:t>, </a:t>
            </a:r>
            <a:r>
              <a:rPr lang="ko-KR" altLang="ko-KR" sz="1600" dirty="0" smtClean="0"/>
              <a:t>차</a:t>
            </a:r>
            <a:r>
              <a:rPr lang="en-US" altLang="ko-KR" sz="1600" dirty="0"/>
              <a:t>2 </a:t>
            </a:r>
            <a:r>
              <a:rPr lang="ko-KR" altLang="en-US" sz="1600" dirty="0" smtClean="0"/>
              <a:t>사</a:t>
            </a:r>
            <a:r>
              <a:rPr lang="ko-KR" altLang="ko-KR" sz="1600" dirty="0" smtClean="0"/>
              <a:t>고횟수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주행거리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y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x</a:t>
            </a:r>
            <a:r>
              <a:rPr lang="ko-KR" altLang="ko-KR" sz="1600" dirty="0"/>
              <a:t>좌표</a:t>
            </a:r>
            <a:r>
              <a:rPr lang="en-US" altLang="ko-KR" sz="1600" dirty="0"/>
              <a:t>]</a:t>
            </a:r>
            <a:endParaRPr lang="ko-KR" altLang="ko-KR" sz="1600" dirty="0"/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ko-KR" sz="1600" dirty="0"/>
              <a:t>순서대로 각 정보를 스페이스로 구분 </a:t>
            </a:r>
            <a:r>
              <a:rPr lang="en-US" altLang="ko-KR" sz="1600" dirty="0"/>
              <a:t>-&gt; </a:t>
            </a:r>
            <a:r>
              <a:rPr lang="ko-KR" altLang="ko-KR" sz="1600" dirty="0"/>
              <a:t>하나의 문자열로 만들어 송수신</a:t>
            </a:r>
          </a:p>
          <a:p>
            <a:pPr marL="800100" lvl="1" indent="-342900">
              <a:buFont typeface="+mj-ea"/>
              <a:buAutoNum type="circleNumDbPlain" startAt="4"/>
            </a:pPr>
            <a:r>
              <a:rPr lang="en-US" altLang="ko-KR" sz="1600" dirty="0"/>
              <a:t>from </a:t>
            </a:r>
            <a:r>
              <a:rPr lang="en-US" altLang="ko-KR" sz="1600" b="1" dirty="0"/>
              <a:t>CTIS(PC)</a:t>
            </a:r>
            <a:r>
              <a:rPr lang="en-US" altLang="ko-KR" sz="1600" dirty="0"/>
              <a:t> 	to </a:t>
            </a:r>
            <a:r>
              <a:rPr lang="en-US" altLang="ko-KR" sz="1600" b="1" dirty="0" smtClean="0"/>
              <a:t>MY_HOME(Board)c</a:t>
            </a:r>
            <a:endParaRPr lang="ko-KR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89996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ea"/>
              <a:buAutoNum type="circleNumDbPlain"/>
            </a:pPr>
            <a:endParaRPr lang="en-US" altLang="ko-KR" sz="1600" b="1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altLang="ko-KR" sz="1600" b="1" dirty="0"/>
              <a:t>Sensor</a:t>
            </a:r>
            <a:endParaRPr lang="ko-KR" altLang="ko-KR" sz="16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[ Sensor / </a:t>
            </a:r>
            <a:r>
              <a:rPr lang="ko-KR" altLang="ko-KR" sz="1600" dirty="0"/>
              <a:t>차 번호</a:t>
            </a:r>
            <a:r>
              <a:rPr lang="en-US" altLang="ko-KR" sz="1600" dirty="0"/>
              <a:t> / </a:t>
            </a:r>
            <a:r>
              <a:rPr lang="ko-KR" altLang="ko-KR" sz="1600" dirty="0"/>
              <a:t>키 번호</a:t>
            </a:r>
            <a:r>
              <a:rPr lang="en-US" altLang="ko-KR" sz="1600" dirty="0"/>
              <a:t>]: ex) </a:t>
            </a:r>
            <a:r>
              <a:rPr lang="ko-KR" altLang="ko-KR" sz="1600" dirty="0"/>
              <a:t>차</a:t>
            </a:r>
            <a:r>
              <a:rPr lang="en-US" altLang="ko-KR" sz="1600" dirty="0"/>
              <a:t>1</a:t>
            </a:r>
            <a:r>
              <a:rPr lang="ko-KR" altLang="ko-KR" sz="1600" dirty="0"/>
              <a:t>의 </a:t>
            </a:r>
            <a:r>
              <a:rPr lang="en-US" altLang="ko-KR" sz="1600" dirty="0"/>
              <a:t>1</a:t>
            </a:r>
            <a:r>
              <a:rPr lang="ko-KR" altLang="ko-KR" sz="1600" dirty="0" smtClean="0"/>
              <a:t>번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키를 </a:t>
            </a:r>
            <a:r>
              <a:rPr lang="ko-KR" altLang="ko-KR" sz="1600" dirty="0"/>
              <a:t>누른 경우 송수신</a:t>
            </a:r>
            <a:endParaRPr lang="en-US" altLang="ko-KR" sz="16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[Sensor / </a:t>
            </a:r>
            <a:r>
              <a:rPr lang="ko-KR" altLang="ko-KR" sz="1600" dirty="0"/>
              <a:t>차 번호</a:t>
            </a:r>
            <a:r>
              <a:rPr lang="en-US" altLang="ko-KR" sz="1600" dirty="0"/>
              <a:t> / gyro]: ex) </a:t>
            </a:r>
            <a:r>
              <a:rPr lang="ko-KR" altLang="ko-KR" sz="1600" dirty="0"/>
              <a:t>차</a:t>
            </a:r>
            <a:r>
              <a:rPr lang="en-US" altLang="ko-KR" sz="1600" dirty="0"/>
              <a:t>1</a:t>
            </a:r>
            <a:r>
              <a:rPr lang="ko-KR" altLang="ko-KR" sz="1600" dirty="0"/>
              <a:t>의 </a:t>
            </a:r>
            <a:r>
              <a:rPr lang="ko-KR" altLang="ko-KR" sz="1600" dirty="0" err="1"/>
              <a:t>자이로</a:t>
            </a:r>
            <a:r>
              <a:rPr lang="ko-KR" altLang="ko-KR" sz="1600" dirty="0"/>
              <a:t> 센서의</a:t>
            </a:r>
            <a:r>
              <a:rPr lang="en-US" altLang="ko-KR" sz="1600" dirty="0"/>
              <a:t> z</a:t>
            </a:r>
            <a:r>
              <a:rPr lang="ko-KR" altLang="ko-KR" sz="1600" dirty="0"/>
              <a:t>값이 음수인 경우 송수신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 from </a:t>
            </a:r>
            <a:r>
              <a:rPr lang="en-US" altLang="ko-KR" sz="1600" b="1" dirty="0"/>
              <a:t>MY_CAR1,2(Board)</a:t>
            </a:r>
            <a:r>
              <a:rPr lang="en-US" altLang="ko-KR" sz="1600" dirty="0"/>
              <a:t> 	to </a:t>
            </a:r>
            <a:r>
              <a:rPr lang="en-US" altLang="ko-KR" sz="1600" b="1" dirty="0"/>
              <a:t>CTIS(PC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	ex</a:t>
            </a:r>
            <a:r>
              <a:rPr lang="en-US" altLang="ko-KR" sz="1600" dirty="0" smtClean="0"/>
              <a:t>)</a:t>
            </a:r>
            <a:endParaRPr lang="en-US" altLang="ko-KR" sz="16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701585"/>
              </p:ext>
            </p:extLst>
          </p:nvPr>
        </p:nvGraphicFramePr>
        <p:xfrm>
          <a:off x="1202481" y="2171700"/>
          <a:ext cx="3988644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65"/>
                <a:gridCol w="1036104"/>
                <a:gridCol w="2390775"/>
              </a:tblGrid>
              <a:tr h="201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Sensor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1(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차량번호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1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2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gyro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2(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차량번호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1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2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 4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</a:rPr>
                        <a:t> gyro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70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570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 결과물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_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0775" y="5374924"/>
            <a:ext cx="698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 </a:t>
            </a:r>
            <a:r>
              <a:rPr lang="ko-KR" altLang="en-US" sz="1200" b="1" dirty="0" smtClean="0"/>
              <a:t>보드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dirty="0" smtClean="0"/>
              <a:t>1.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이 앞의 차량을 만나 경적을 울리고 감속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안전거리 유지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의 뒤에서 따라오던 차량도 감속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안전거리 유지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오른쪽 키를 눌러 오른쪽 차선으로 차선 변경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의 원래 속도 회복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의 뒤에 있던 차량이 속도를 높여 앞차와의 간격 유지</a:t>
            </a:r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톨게이트를 통과할 때 일정구간 감속 운행</a:t>
            </a:r>
            <a:endParaRPr lang="en-US" altLang="ko-KR" sz="1200" dirty="0" smtClean="0"/>
          </a:p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배터리 방전 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사고처리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집 </a:t>
            </a:r>
            <a:r>
              <a:rPr lang="en-US" altLang="ko-KR" sz="1200" dirty="0" smtClean="0"/>
              <a:t>LCD</a:t>
            </a:r>
            <a:r>
              <a:rPr lang="ko-KR" altLang="en-US" sz="1200" dirty="0" smtClean="0"/>
              <a:t>에 사고 위치를 출력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952446" y="5374924"/>
            <a:ext cx="41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2 </a:t>
            </a:r>
            <a:r>
              <a:rPr lang="ko-KR" altLang="en-US" sz="1200" b="1" dirty="0" smtClean="0"/>
              <a:t>보드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dirty="0" smtClean="0"/>
              <a:t>6.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2</a:t>
            </a:r>
            <a:r>
              <a:rPr lang="ko-KR" altLang="en-US" sz="1200" dirty="0" smtClean="0"/>
              <a:t>에서 사고 발생 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뒤에 있는 차들도 자동 정차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836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570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 결과물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_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571811" y="5703838"/>
            <a:ext cx="362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1. </a:t>
            </a:r>
            <a:r>
              <a:rPr lang="ko-KR" altLang="en-US" sz="1200" b="1" dirty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의 가운데 버튼을 누르면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집에 있는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이 도로로 나오고 집 </a:t>
            </a:r>
            <a:r>
              <a:rPr lang="en-US" altLang="ko-KR" sz="1200" dirty="0" smtClean="0"/>
              <a:t>LCD</a:t>
            </a:r>
            <a:r>
              <a:rPr lang="ko-KR" altLang="en-US" sz="1200" dirty="0" smtClean="0"/>
              <a:t>에서 지워짐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뒤집으면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사고 발생으로 처리하고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집에 해당 </a:t>
            </a:r>
            <a:r>
              <a:rPr lang="en-US" altLang="ko-KR" sz="1200" dirty="0" smtClean="0"/>
              <a:t>[ </a:t>
            </a:r>
            <a:r>
              <a:rPr lang="ko-KR" altLang="en-US" sz="1200" dirty="0" smtClean="0"/>
              <a:t>차량 이름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사고 좌표 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를 출력</a:t>
            </a:r>
            <a:endParaRPr lang="en-US" altLang="ko-KR" sz="1200" dirty="0" smtClean="0"/>
          </a:p>
        </p:txBody>
      </p:sp>
      <p:sp>
        <p:nvSpPr>
          <p:cNvPr id="11" name="TextBox 4"/>
          <p:cNvSpPr txBox="1"/>
          <p:nvPr/>
        </p:nvSpPr>
        <p:spPr>
          <a:xfrm>
            <a:off x="4530652" y="5696278"/>
            <a:ext cx="42402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주행 중에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의 가운데 버튼을 누르면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집 </a:t>
            </a:r>
            <a:r>
              <a:rPr lang="en-US" altLang="ko-KR" sz="1200" dirty="0" smtClean="0"/>
              <a:t>LCD</a:t>
            </a:r>
            <a:r>
              <a:rPr lang="ko-KR" altLang="en-US" sz="1200" dirty="0" smtClean="0"/>
              <a:t>에 집까지 </a:t>
            </a:r>
            <a:r>
              <a:rPr lang="en-US" altLang="ko-KR" sz="1200" dirty="0" smtClean="0"/>
              <a:t>[ </a:t>
            </a:r>
            <a:r>
              <a:rPr lang="ko-KR" altLang="en-US" sz="1200" dirty="0" smtClean="0"/>
              <a:t>남은 거리 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를 출력</a:t>
            </a:r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b="1" dirty="0" smtClean="0"/>
              <a:t>차</a:t>
            </a:r>
            <a:r>
              <a:rPr lang="en-US" altLang="ko-KR" sz="1200" b="1" dirty="0" smtClean="0"/>
              <a:t>1</a:t>
            </a:r>
            <a:r>
              <a:rPr lang="ko-KR" altLang="en-US" sz="1200" dirty="0" smtClean="0"/>
              <a:t>이 집에 도착하면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   [ </a:t>
            </a:r>
            <a:r>
              <a:rPr lang="ko-KR" altLang="en-US" sz="1200" dirty="0" smtClean="0"/>
              <a:t>차량이름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톨게이트 총 비용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주행거리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사고횟수 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를 출력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배터리 충전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9020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151" b="31439"/>
          <a:stretch/>
        </p:blipFill>
        <p:spPr bwMode="auto">
          <a:xfrm flipH="1">
            <a:off x="7988301" y="1192627"/>
            <a:ext cx="1103271" cy="5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각형 5"/>
          <p:cNvSpPr/>
          <p:nvPr/>
        </p:nvSpPr>
        <p:spPr>
          <a:xfrm>
            <a:off x="-4761" y="1291949"/>
            <a:ext cx="1545431" cy="838752"/>
          </a:xfrm>
          <a:prstGeom prst="homePlate">
            <a:avLst/>
          </a:prstGeom>
          <a:solidFill>
            <a:srgbClr val="45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 flipH="1">
            <a:off x="1120774" y="1711405"/>
            <a:ext cx="8023226" cy="838752"/>
          </a:xfrm>
          <a:prstGeom prst="homePlate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8652" y="1294942"/>
            <a:ext cx="1135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+mn-ea"/>
              </a:rPr>
              <a:t>III .</a:t>
            </a:r>
            <a:endParaRPr lang="ko-KR" altLang="en-US" sz="4800" b="1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0777" y="1735798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동작 설명</a:t>
            </a:r>
            <a:endParaRPr lang="ko-KR" altLang="en-US" sz="32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6841" y="2860878"/>
            <a:ext cx="1818485" cy="3111297"/>
            <a:chOff x="1642066" y="2803728"/>
            <a:chExt cx="1818485" cy="3111297"/>
          </a:xfrm>
        </p:grpSpPr>
        <p:grpSp>
          <p:nvGrpSpPr>
            <p:cNvPr id="12" name="그룹 11"/>
            <p:cNvGrpSpPr/>
            <p:nvPr/>
          </p:nvGrpSpPr>
          <p:grpSpPr>
            <a:xfrm rot="20977013">
              <a:off x="1642066" y="3453057"/>
              <a:ext cx="1221750" cy="1993229"/>
              <a:chOff x="4913886" y="1447975"/>
              <a:chExt cx="2418431" cy="394555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592610" y="4664393"/>
                <a:ext cx="1188235" cy="729140"/>
                <a:chOff x="5551447" y="4664393"/>
                <a:chExt cx="1276350" cy="729140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559622" y="4859440"/>
                  <a:ext cx="126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39622" y="5249533"/>
                  <a:ext cx="90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649622" y="5054487"/>
                  <a:ext cx="108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551447" y="4664393"/>
                  <a:ext cx="127635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51447" y="4149130"/>
                <a:ext cx="712470" cy="468383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84014" y="3533912"/>
                <a:ext cx="691215" cy="3123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91682" y="1548523"/>
                <a:ext cx="947940" cy="47397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55445" y="3020870"/>
                <a:ext cx="453437" cy="396899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59031" y="1922526"/>
                <a:ext cx="453253" cy="436466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0932501">
                <a:off x="5355357" y="3524138"/>
                <a:ext cx="588526" cy="524902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825576" y="3284046"/>
                <a:ext cx="359140" cy="299283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38254" y="1920222"/>
                <a:ext cx="472500" cy="43875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52151" y="2172429"/>
                <a:ext cx="393750" cy="3150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568733" y="3924950"/>
                <a:ext cx="328528" cy="33879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38174" y="3679426"/>
                <a:ext cx="329688" cy="329688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918726" y="2483225"/>
                <a:ext cx="480176" cy="539626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6307007" y="3347274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64023" y="3227105"/>
                <a:ext cx="59533" cy="59533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666080" y="2276072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484592" y="2421304"/>
                <a:ext cx="75001" cy="7500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930379" y="25985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531514" y="2110831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237453" y="212554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391196" y="2189929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293911" y="434023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353261" y="4398802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6376986" y="418417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989269" y="378082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7062998" y="344766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7228959" y="308109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484260" y="193257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827797" y="1748044"/>
                <a:ext cx="93467" cy="93467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156404" y="14498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583583" y="1548523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243811" y="179086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913886" y="2327526"/>
                <a:ext cx="180000" cy="180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010575" y="308488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243811" y="35892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440833" y="41159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358678" y="3080249"/>
                <a:ext cx="321533" cy="321533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732341" y="2502590"/>
                <a:ext cx="315000" cy="30375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582274" y="2506100"/>
                <a:ext cx="450000" cy="326250"/>
              </a:xfrm>
              <a:prstGeom prst="rect">
                <a:avLst/>
              </a:prstGeom>
            </p:spPr>
          </p:pic>
          <p:sp>
            <p:nvSpPr>
              <p:cNvPr id="53" name="정오각형 52"/>
              <p:cNvSpPr/>
              <p:nvPr/>
            </p:nvSpPr>
            <p:spPr>
              <a:xfrm rot="508612">
                <a:off x="7141769" y="2385780"/>
                <a:ext cx="190548" cy="18147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오각형 53"/>
              <p:cNvSpPr/>
              <p:nvPr/>
            </p:nvSpPr>
            <p:spPr>
              <a:xfrm>
                <a:off x="6578052" y="4359530"/>
                <a:ext cx="252850" cy="24081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5" name="정오각형 54"/>
              <p:cNvSpPr/>
              <p:nvPr/>
            </p:nvSpPr>
            <p:spPr>
              <a:xfrm rot="20665393">
                <a:off x="5026014" y="3189310"/>
                <a:ext cx="212529" cy="20241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6" name="정오각형 55"/>
              <p:cNvSpPr/>
              <p:nvPr/>
            </p:nvSpPr>
            <p:spPr>
              <a:xfrm>
                <a:off x="6296980" y="2539802"/>
                <a:ext cx="108140" cy="10299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7" name="정오각형 56"/>
              <p:cNvSpPr/>
              <p:nvPr/>
            </p:nvSpPr>
            <p:spPr>
              <a:xfrm>
                <a:off x="6366076" y="3848344"/>
                <a:ext cx="198281" cy="18884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8" name="정오각형 57"/>
              <p:cNvSpPr/>
              <p:nvPr/>
            </p:nvSpPr>
            <p:spPr>
              <a:xfrm rot="19715057">
                <a:off x="5549782" y="4142359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9" name="정오각형 58"/>
              <p:cNvSpPr/>
              <p:nvPr/>
            </p:nvSpPr>
            <p:spPr>
              <a:xfrm rot="19715057">
                <a:off x="5387859" y="1642050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0" name="정오각형 59"/>
              <p:cNvSpPr/>
              <p:nvPr/>
            </p:nvSpPr>
            <p:spPr>
              <a:xfrm rot="19715057">
                <a:off x="5960426" y="1447975"/>
                <a:ext cx="94904" cy="9038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1" name="정오각형 60"/>
              <p:cNvSpPr/>
              <p:nvPr/>
            </p:nvSpPr>
            <p:spPr>
              <a:xfrm rot="19715057">
                <a:off x="6654439" y="1616578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745598" y="201647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136604" y="2745937"/>
                <a:ext cx="191731" cy="19173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7017415" y="288922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정오각형 64"/>
              <p:cNvSpPr/>
              <p:nvPr/>
            </p:nvSpPr>
            <p:spPr>
              <a:xfrm rot="1750817">
                <a:off x="6464974" y="2382694"/>
                <a:ext cx="197575" cy="188168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6" name="정오각형 65"/>
              <p:cNvSpPr/>
              <p:nvPr/>
            </p:nvSpPr>
            <p:spPr>
              <a:xfrm rot="19715057">
                <a:off x="5140105" y="3418625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563761" y="211333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20440801">
                <a:off x="5769414" y="2908669"/>
                <a:ext cx="190672" cy="307194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90872" y="2717315"/>
                <a:ext cx="439324" cy="336815"/>
              </a:xfrm>
              <a:prstGeom prst="rect">
                <a:avLst/>
              </a:prstGeom>
            </p:spPr>
          </p:pic>
          <p:sp>
            <p:nvSpPr>
              <p:cNvPr id="70" name="타원 69"/>
              <p:cNvSpPr/>
              <p:nvPr/>
            </p:nvSpPr>
            <p:spPr>
              <a:xfrm>
                <a:off x="6344691" y="3126341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545856" y="3303821"/>
                <a:ext cx="72000" cy="72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078441" y="2621794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892130" y="238382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정오각형 73"/>
              <p:cNvSpPr/>
              <p:nvPr/>
            </p:nvSpPr>
            <p:spPr>
              <a:xfrm rot="19715057">
                <a:off x="5991778" y="2925835"/>
                <a:ext cx="162868" cy="15511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정오각형 74"/>
              <p:cNvSpPr/>
              <p:nvPr/>
            </p:nvSpPr>
            <p:spPr>
              <a:xfrm rot="19715057">
                <a:off x="5481405" y="2871458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정오각형 75"/>
              <p:cNvSpPr/>
              <p:nvPr/>
            </p:nvSpPr>
            <p:spPr>
              <a:xfrm rot="19715057">
                <a:off x="5615713" y="3438856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649893" y="2803728"/>
              <a:ext cx="810658" cy="3111297"/>
              <a:chOff x="3255879" y="339534"/>
              <a:chExt cx="1604682" cy="615875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265404" y="1352132"/>
                <a:ext cx="591670" cy="467957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09600" dist="38100" dir="2640000" sx="104000" sy="104000" algn="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 useBgFill="1">
            <p:nvSpPr>
              <p:cNvPr id="83" name="직사각형 82"/>
              <p:cNvSpPr/>
              <p:nvPr/>
            </p:nvSpPr>
            <p:spPr>
              <a:xfrm>
                <a:off x="3255879" y="339534"/>
                <a:ext cx="1604682" cy="61587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012655" y="3693813"/>
            <a:ext cx="4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화면 소개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사용방법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기능 소개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0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화면 소개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_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화면 구성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05604" y="1924052"/>
            <a:ext cx="3960000" cy="3053035"/>
            <a:chOff x="225151" y="616975"/>
            <a:chExt cx="3960000" cy="3053035"/>
          </a:xfrm>
        </p:grpSpPr>
        <p:pic>
          <p:nvPicPr>
            <p:cNvPr id="33" name="Picture 3" descr="C:\Users\student\Desktop\0822\7일차_CTIS\스마트디바이스 프로젝트\보드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534" t="13225" r="8141" b="9344"/>
            <a:stretch/>
          </p:blipFill>
          <p:spPr bwMode="auto">
            <a:xfrm>
              <a:off x="225151" y="616975"/>
              <a:ext cx="3960000" cy="305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985307" y="795107"/>
              <a:ext cx="4339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차</a:t>
              </a:r>
              <a:r>
                <a:rPr lang="en-US" altLang="ko-KR" sz="105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ko-KR" altLang="en-US" sz="11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9283" y="1697095"/>
              <a:ext cx="4339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rgbClr val="FFFF00"/>
                  </a:solidFill>
                </a:rPr>
                <a:t>차</a:t>
              </a:r>
              <a:r>
                <a:rPr lang="en-US" altLang="ko-KR" sz="1050" b="1" dirty="0">
                  <a:solidFill>
                    <a:srgbClr val="FFFF00"/>
                  </a:solidFill>
                </a:rPr>
                <a:t>2</a:t>
              </a:r>
              <a:endParaRPr lang="ko-KR" altLang="en-US" sz="11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90183" y="1909166"/>
            <a:ext cx="3073709" cy="3615286"/>
            <a:chOff x="4409730" y="628436"/>
            <a:chExt cx="3073709" cy="3615286"/>
          </a:xfrm>
        </p:grpSpPr>
        <p:pic>
          <p:nvPicPr>
            <p:cNvPr id="39" name="Picture 2" descr="C:\Users\student\Desktop\0822\7일차_CTIS\스마트디바이스 프로젝트\보드3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524" t="27991" r="61134" b="67232"/>
            <a:stretch/>
          </p:blipFill>
          <p:spPr bwMode="auto">
            <a:xfrm>
              <a:off x="4421791" y="628436"/>
              <a:ext cx="33587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student\Desktop\0822\7일차_CTIS\스마트디바이스 프로젝트\보드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6453" t="22972" r="39018" b="66943"/>
            <a:stretch/>
          </p:blipFill>
          <p:spPr bwMode="auto">
            <a:xfrm>
              <a:off x="4409730" y="1227748"/>
              <a:ext cx="360000" cy="60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student\Desktop\0822\7일차_CTIS\스마트디바이스 프로젝트\보드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6397" t="35156" r="38633" b="53012"/>
            <a:stretch/>
          </p:blipFill>
          <p:spPr bwMode="auto">
            <a:xfrm>
              <a:off x="4424619" y="2068260"/>
              <a:ext cx="360000" cy="642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908713" y="289176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자신의 차량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465604" y="2950430"/>
              <a:ext cx="252000" cy="25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78619" y="3441742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94269" y="220502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배터리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78619" y="3933056"/>
              <a:ext cx="252000" cy="25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4269" y="3383076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집과 연결된 다른 차량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94269" y="387439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도로 상에 있는 차량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23275" y="13212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집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94269" y="6284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톨게이트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59965" y="1419996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차량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에서 표시되는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6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화면 소개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_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화면 구성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pic>
        <p:nvPicPr>
          <p:cNvPr id="31" name="Picture 2" descr="C:\Users\student\Desktop\0822\7일차_CTIS\스마트디바이스 프로젝트\보드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34" t="10523" r="7690" b="7650"/>
          <a:stretch/>
        </p:blipFill>
        <p:spPr bwMode="auto">
          <a:xfrm>
            <a:off x="670360" y="4068060"/>
            <a:ext cx="328398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student\Desktop\0822\7일차_CTIS\스마트디바이스 프로젝트\보드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82" t="10268" r="11508" b="10867"/>
          <a:stretch/>
        </p:blipFill>
        <p:spPr bwMode="auto">
          <a:xfrm>
            <a:off x="686790" y="1331756"/>
            <a:ext cx="333633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203214" y="1979828"/>
            <a:ext cx="1303562" cy="1754326"/>
          </a:xfrm>
          <a:prstGeom prst="rect">
            <a:avLst/>
          </a:prstGeom>
          <a:noFill/>
          <a:ln w="762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차량 이름</a:t>
            </a:r>
            <a:endParaRPr lang="en-US" altLang="ko-KR" b="1" dirty="0" smtClean="0">
              <a:ln w="127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Accident</a:t>
            </a:r>
          </a:p>
          <a:p>
            <a:r>
              <a:rPr lang="ko-KR" altLang="en-US" dirty="0" smtClean="0"/>
              <a:t>사고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ko-KR" altLang="en-US" dirty="0" smtClean="0"/>
              <a:t>사고</a:t>
            </a:r>
            <a:r>
              <a:rPr lang="en-US" altLang="ko-KR" dirty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78622" y="132428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사고 발생 시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2" name="TextBox 51"/>
          <p:cNvSpPr txBox="1"/>
          <p:nvPr/>
        </p:nvSpPr>
        <p:spPr>
          <a:xfrm>
            <a:off x="3999158" y="413077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/>
              <a:t>집으로 들어갈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3" name="TextBox 52"/>
          <p:cNvSpPr txBox="1"/>
          <p:nvPr/>
        </p:nvSpPr>
        <p:spPr>
          <a:xfrm>
            <a:off x="4203214" y="4854339"/>
            <a:ext cx="1353256" cy="1661993"/>
          </a:xfrm>
          <a:prstGeom prst="rect">
            <a:avLst/>
          </a:prstGeom>
          <a:noFill/>
          <a:ln w="762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차량 이름</a:t>
            </a:r>
            <a:endParaRPr lang="en-US" altLang="ko-KR" b="1" dirty="0" smtClean="0">
              <a:ln w="127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/>
              <a:t>ARR Time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 smtClean="0"/>
              <a:t>집까지 거리</a:t>
            </a:r>
            <a:r>
              <a:rPr lang="en-US" altLang="ko-KR" sz="1200" dirty="0"/>
              <a:t>(m)</a:t>
            </a:r>
            <a:endParaRPr lang="ko-KR" altLang="en-US" sz="12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2706" y="96242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집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사용방법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0985" y="3461407"/>
            <a:ext cx="85820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dirty="0" smtClean="0"/>
              <a:t>자동차 </a:t>
            </a:r>
            <a:r>
              <a:rPr lang="ko-KR" altLang="ko-KR" dirty="0"/>
              <a:t>보드의 중간 버튼은 집으로 가는 버튼</a:t>
            </a:r>
            <a:r>
              <a:rPr lang="en-US" altLang="ko-KR" dirty="0"/>
              <a:t>, </a:t>
            </a:r>
            <a:r>
              <a:rPr lang="ko-KR" altLang="ko-KR" dirty="0" smtClean="0"/>
              <a:t>왼쪽</a:t>
            </a:r>
            <a:r>
              <a:rPr lang="en-US" altLang="ko-KR" dirty="0"/>
              <a:t>/</a:t>
            </a:r>
            <a:r>
              <a:rPr lang="ko-KR" altLang="ko-KR" dirty="0"/>
              <a:t>오른쪽 버튼은 차선 변경 </a:t>
            </a:r>
            <a:r>
              <a:rPr lang="ko-KR" altLang="ko-KR" dirty="0" smtClean="0"/>
              <a:t>버튼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ko-KR" dirty="0"/>
              <a:t>집에 도착한 후 자동차 보드의 중간 버튼 다시 누를 시 </a:t>
            </a:r>
            <a:r>
              <a:rPr lang="ko-KR" altLang="ko-KR" dirty="0" smtClean="0"/>
              <a:t>도로주행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ko-KR" dirty="0"/>
              <a:t>보드 뒤집을 시 사고 발생</a:t>
            </a:r>
          </a:p>
        </p:txBody>
      </p:sp>
      <p:pic>
        <p:nvPicPr>
          <p:cNvPr id="7170" name="Picture 2" descr="\\70.12.114.184\수업자료 공유\05_프로젝트\일차별제출\7일차\7일차_CTIS\홈 버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0103" y="1313076"/>
            <a:ext cx="1900353" cy="19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\\70.12.114.184\수업자료 공유\05_프로젝트\일차별제출\7일차\7일차_CTIS\자이로 센서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5587" y="1174326"/>
            <a:ext cx="2177854" cy="217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97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기능 소개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0775" y="880662"/>
            <a:ext cx="88859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차 보드 중간 버튼 누르면 집까지 예상도착 시간을 집 보드에 띄워줌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ko-KR" dirty="0"/>
              <a:t>사고 발생 시 집 보드에 사고 좌표 띄워줌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ko-KR" dirty="0"/>
              <a:t>집 도착 시</a:t>
            </a:r>
            <a:r>
              <a:rPr lang="en-US" altLang="ko-KR" dirty="0"/>
              <a:t> 4</a:t>
            </a:r>
            <a:r>
              <a:rPr lang="ko-KR" altLang="ko-KR" dirty="0"/>
              <a:t>가지 정보</a:t>
            </a:r>
            <a:r>
              <a:rPr lang="en-US" altLang="ko-KR" dirty="0"/>
              <a:t>(</a:t>
            </a:r>
            <a:r>
              <a:rPr lang="ko-KR" altLang="ko-KR" dirty="0"/>
              <a:t>주행 거리</a:t>
            </a:r>
            <a:r>
              <a:rPr lang="en-US" altLang="ko-KR" dirty="0"/>
              <a:t>, </a:t>
            </a:r>
            <a:r>
              <a:rPr lang="ko-KR" altLang="ko-KR" dirty="0"/>
              <a:t>사고 횟수</a:t>
            </a:r>
            <a:r>
              <a:rPr lang="en-US" altLang="ko-KR" dirty="0"/>
              <a:t>, </a:t>
            </a:r>
            <a:r>
              <a:rPr lang="ko-KR" altLang="ko-KR" dirty="0"/>
              <a:t>요금 계산</a:t>
            </a:r>
            <a:r>
              <a:rPr lang="en-US" altLang="ko-KR" dirty="0"/>
              <a:t>, </a:t>
            </a:r>
            <a:r>
              <a:rPr lang="ko-KR" altLang="ko-KR" dirty="0"/>
              <a:t>배터리 양</a:t>
            </a:r>
            <a:r>
              <a:rPr lang="en-US" altLang="ko-KR" dirty="0"/>
              <a:t>) </a:t>
            </a:r>
            <a:r>
              <a:rPr lang="ko-KR" altLang="ko-KR" dirty="0"/>
              <a:t>보여줌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ko-KR" dirty="0"/>
              <a:t>차 보드 왼쪽</a:t>
            </a:r>
            <a:r>
              <a:rPr lang="en-US" altLang="ko-KR" dirty="0"/>
              <a:t>, </a:t>
            </a:r>
            <a:r>
              <a:rPr lang="ko-KR" altLang="ko-KR" dirty="0"/>
              <a:t>오른쪽 버튼 누르면 차선 변경</a:t>
            </a:r>
            <a:r>
              <a:rPr lang="en-US" altLang="ko-KR" dirty="0"/>
              <a:t>. </a:t>
            </a:r>
            <a:r>
              <a:rPr lang="ko-KR" altLang="ko-KR" dirty="0"/>
              <a:t>변경 불가 시 경적 울림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ko-KR" dirty="0"/>
              <a:t>앞 차와 안전거리 이내이면 경적 발생</a:t>
            </a:r>
            <a:r>
              <a:rPr lang="en-US" altLang="ko-KR" dirty="0"/>
              <a:t>, </a:t>
            </a:r>
            <a:r>
              <a:rPr lang="ko-KR" altLang="ko-KR" dirty="0"/>
              <a:t>속도 조절</a:t>
            </a:r>
            <a:r>
              <a:rPr lang="en-US" altLang="ko-KR" dirty="0"/>
              <a:t>. </a:t>
            </a:r>
            <a:r>
              <a:rPr lang="ko-KR" altLang="ko-KR" dirty="0"/>
              <a:t>거리 유지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en-US" altLang="ko-KR" dirty="0"/>
              <a:t>. </a:t>
            </a:r>
            <a:r>
              <a:rPr lang="ko-KR" altLang="ko-KR" dirty="0"/>
              <a:t>차선 변경 시 원래 속도로 복구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en-US" altLang="ko-KR" dirty="0"/>
              <a:t>. </a:t>
            </a:r>
            <a:r>
              <a:rPr lang="ko-KR" altLang="ko-KR" dirty="0"/>
              <a:t>사고 발생 시 뒤 차들은 멈춤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en-US" altLang="ko-KR" dirty="0"/>
              <a:t>. </a:t>
            </a:r>
            <a:r>
              <a:rPr lang="ko-KR" altLang="ko-KR" dirty="0"/>
              <a:t>집에 도착 후 다시 중간 버튼 누를 시 원래 차도로 돌아가 주행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lang="en-US" altLang="ko-KR" dirty="0"/>
              <a:t>. </a:t>
            </a:r>
            <a:r>
              <a:rPr lang="ko-KR" altLang="ko-KR" dirty="0"/>
              <a:t>톨게이트 지날 때 요금 정산되고 속도 감속 후 원래 속도로 돌아감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en-US" altLang="ko-KR" dirty="0"/>
              <a:t>. </a:t>
            </a:r>
            <a:r>
              <a:rPr lang="ko-KR" altLang="ko-KR" dirty="0"/>
              <a:t>보드를 뒤집으면 사고 발생되어 배터리가</a:t>
            </a:r>
            <a:r>
              <a:rPr lang="en-US" altLang="ko-KR" dirty="0"/>
              <a:t> 0</a:t>
            </a:r>
            <a:r>
              <a:rPr lang="ko-KR" altLang="ko-KR" dirty="0"/>
              <a:t>으로 떨어지고 일정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 </a:t>
            </a:r>
            <a:r>
              <a:rPr lang="ko-KR" altLang="ko-KR" dirty="0"/>
              <a:t>멈춤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en-US" altLang="ko-KR" dirty="0"/>
              <a:t>. </a:t>
            </a:r>
            <a:r>
              <a:rPr lang="ko-KR" altLang="ko-KR" dirty="0"/>
              <a:t>집으로 들어가면 배터리 </a:t>
            </a:r>
            <a:r>
              <a:rPr lang="en-US" altLang="ko-KR" dirty="0"/>
              <a:t>1%</a:t>
            </a:r>
            <a:r>
              <a:rPr lang="ko-KR" altLang="ko-KR" dirty="0"/>
              <a:t>씩 충전</a:t>
            </a:r>
          </a:p>
        </p:txBody>
      </p:sp>
    </p:spTree>
    <p:extLst>
      <p:ext uri="{BB962C8B-B14F-4D97-AF65-F5344CB8AC3E}">
        <p14:creationId xmlns:p14="http://schemas.microsoft.com/office/powerpoint/2010/main" xmlns="" val="3098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151" b="31439"/>
          <a:stretch/>
        </p:blipFill>
        <p:spPr bwMode="auto">
          <a:xfrm flipH="1">
            <a:off x="7988301" y="1192627"/>
            <a:ext cx="1103271" cy="5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각형 5"/>
          <p:cNvSpPr/>
          <p:nvPr/>
        </p:nvSpPr>
        <p:spPr>
          <a:xfrm>
            <a:off x="-4761" y="1291949"/>
            <a:ext cx="1545431" cy="838752"/>
          </a:xfrm>
          <a:prstGeom prst="homePlate">
            <a:avLst/>
          </a:prstGeom>
          <a:solidFill>
            <a:srgbClr val="45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 flipH="1">
            <a:off x="1120774" y="1711405"/>
            <a:ext cx="8023226" cy="838752"/>
          </a:xfrm>
          <a:prstGeom prst="homePlate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8652" y="1294942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+mn-ea"/>
              </a:rPr>
              <a:t>IV .</a:t>
            </a:r>
            <a:endParaRPr lang="ko-KR" altLang="en-US" sz="4800" b="1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0777" y="1735798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핵심 알고리즘 및 후기</a:t>
            </a:r>
            <a:endParaRPr lang="ko-KR" altLang="en-US" sz="32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6841" y="2860878"/>
            <a:ext cx="1818485" cy="3111297"/>
            <a:chOff x="1642066" y="2803728"/>
            <a:chExt cx="1818485" cy="3111297"/>
          </a:xfrm>
        </p:grpSpPr>
        <p:grpSp>
          <p:nvGrpSpPr>
            <p:cNvPr id="12" name="그룹 11"/>
            <p:cNvGrpSpPr/>
            <p:nvPr/>
          </p:nvGrpSpPr>
          <p:grpSpPr>
            <a:xfrm rot="20977013">
              <a:off x="1642066" y="3453057"/>
              <a:ext cx="1221750" cy="1993229"/>
              <a:chOff x="4913886" y="1447975"/>
              <a:chExt cx="2418431" cy="394555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592610" y="4664393"/>
                <a:ext cx="1188235" cy="729140"/>
                <a:chOff x="5551447" y="4664393"/>
                <a:chExt cx="1276350" cy="729140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559622" y="4859440"/>
                  <a:ext cx="126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39622" y="5249533"/>
                  <a:ext cx="90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649622" y="5054487"/>
                  <a:ext cx="108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551447" y="4664393"/>
                  <a:ext cx="127635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51447" y="4149130"/>
                <a:ext cx="712470" cy="468383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84014" y="3533912"/>
                <a:ext cx="691215" cy="3123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91682" y="1548523"/>
                <a:ext cx="947940" cy="47397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55445" y="3020870"/>
                <a:ext cx="453437" cy="396899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59031" y="1922526"/>
                <a:ext cx="453253" cy="436466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0932501">
                <a:off x="5355357" y="3524138"/>
                <a:ext cx="588526" cy="524902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825576" y="3284046"/>
                <a:ext cx="359140" cy="299283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38254" y="1920222"/>
                <a:ext cx="472500" cy="43875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52151" y="2172429"/>
                <a:ext cx="393750" cy="3150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568733" y="3924950"/>
                <a:ext cx="328528" cy="33879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38174" y="3679426"/>
                <a:ext cx="329688" cy="329688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918726" y="2483225"/>
                <a:ext cx="480176" cy="539626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6307007" y="3347274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64023" y="3227105"/>
                <a:ext cx="59533" cy="59533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666080" y="2276072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484592" y="2421304"/>
                <a:ext cx="75001" cy="7500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930379" y="25985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531514" y="2110831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237453" y="212554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391196" y="2189929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293911" y="434023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353261" y="4398802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6376986" y="418417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989269" y="378082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7062998" y="344766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7228959" y="308109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484260" y="193257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827797" y="1748044"/>
                <a:ext cx="93467" cy="93467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156404" y="14498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583583" y="1548523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243811" y="179086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913886" y="2327526"/>
                <a:ext cx="180000" cy="180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010575" y="308488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243811" y="35892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440833" y="41159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358678" y="3080249"/>
                <a:ext cx="321533" cy="321533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732341" y="2502590"/>
                <a:ext cx="315000" cy="30375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582274" y="2506100"/>
                <a:ext cx="450000" cy="326250"/>
              </a:xfrm>
              <a:prstGeom prst="rect">
                <a:avLst/>
              </a:prstGeom>
            </p:spPr>
          </p:pic>
          <p:sp>
            <p:nvSpPr>
              <p:cNvPr id="53" name="정오각형 52"/>
              <p:cNvSpPr/>
              <p:nvPr/>
            </p:nvSpPr>
            <p:spPr>
              <a:xfrm rot="508612">
                <a:off x="7141769" y="2385780"/>
                <a:ext cx="190548" cy="18147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오각형 53"/>
              <p:cNvSpPr/>
              <p:nvPr/>
            </p:nvSpPr>
            <p:spPr>
              <a:xfrm>
                <a:off x="6578052" y="4359530"/>
                <a:ext cx="252850" cy="24081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5" name="정오각형 54"/>
              <p:cNvSpPr/>
              <p:nvPr/>
            </p:nvSpPr>
            <p:spPr>
              <a:xfrm rot="20665393">
                <a:off x="5026014" y="3189310"/>
                <a:ext cx="212529" cy="20241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6" name="정오각형 55"/>
              <p:cNvSpPr/>
              <p:nvPr/>
            </p:nvSpPr>
            <p:spPr>
              <a:xfrm>
                <a:off x="6296980" y="2539802"/>
                <a:ext cx="108140" cy="10299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7" name="정오각형 56"/>
              <p:cNvSpPr/>
              <p:nvPr/>
            </p:nvSpPr>
            <p:spPr>
              <a:xfrm>
                <a:off x="6366076" y="3848344"/>
                <a:ext cx="198281" cy="18884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8" name="정오각형 57"/>
              <p:cNvSpPr/>
              <p:nvPr/>
            </p:nvSpPr>
            <p:spPr>
              <a:xfrm rot="19715057">
                <a:off x="5549782" y="4142359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9" name="정오각형 58"/>
              <p:cNvSpPr/>
              <p:nvPr/>
            </p:nvSpPr>
            <p:spPr>
              <a:xfrm rot="19715057">
                <a:off x="5387859" y="1642050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0" name="정오각형 59"/>
              <p:cNvSpPr/>
              <p:nvPr/>
            </p:nvSpPr>
            <p:spPr>
              <a:xfrm rot="19715057">
                <a:off x="5960426" y="1447975"/>
                <a:ext cx="94904" cy="9038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1" name="정오각형 60"/>
              <p:cNvSpPr/>
              <p:nvPr/>
            </p:nvSpPr>
            <p:spPr>
              <a:xfrm rot="19715057">
                <a:off x="6654439" y="1616578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745598" y="201647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136604" y="2745937"/>
                <a:ext cx="191731" cy="19173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7017415" y="288922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정오각형 64"/>
              <p:cNvSpPr/>
              <p:nvPr/>
            </p:nvSpPr>
            <p:spPr>
              <a:xfrm rot="1750817">
                <a:off x="6464974" y="2382694"/>
                <a:ext cx="197575" cy="188168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6" name="정오각형 65"/>
              <p:cNvSpPr/>
              <p:nvPr/>
            </p:nvSpPr>
            <p:spPr>
              <a:xfrm rot="19715057">
                <a:off x="5140105" y="3418625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563761" y="211333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20440801">
                <a:off x="5769414" y="2908669"/>
                <a:ext cx="190672" cy="307194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90872" y="2717315"/>
                <a:ext cx="439324" cy="336815"/>
              </a:xfrm>
              <a:prstGeom prst="rect">
                <a:avLst/>
              </a:prstGeom>
            </p:spPr>
          </p:pic>
          <p:sp>
            <p:nvSpPr>
              <p:cNvPr id="70" name="타원 69"/>
              <p:cNvSpPr/>
              <p:nvPr/>
            </p:nvSpPr>
            <p:spPr>
              <a:xfrm>
                <a:off x="6344691" y="3126341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545856" y="3303821"/>
                <a:ext cx="72000" cy="72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078441" y="2621794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892130" y="238382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정오각형 73"/>
              <p:cNvSpPr/>
              <p:nvPr/>
            </p:nvSpPr>
            <p:spPr>
              <a:xfrm rot="19715057">
                <a:off x="5991778" y="2925835"/>
                <a:ext cx="162868" cy="15511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정오각형 74"/>
              <p:cNvSpPr/>
              <p:nvPr/>
            </p:nvSpPr>
            <p:spPr>
              <a:xfrm rot="19715057">
                <a:off x="5481405" y="2871458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정오각형 75"/>
              <p:cNvSpPr/>
              <p:nvPr/>
            </p:nvSpPr>
            <p:spPr>
              <a:xfrm rot="19715057">
                <a:off x="5615713" y="3438856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649893" y="2803728"/>
              <a:ext cx="810658" cy="3111297"/>
              <a:chOff x="3255879" y="339534"/>
              <a:chExt cx="1604682" cy="615875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265404" y="1352132"/>
                <a:ext cx="591670" cy="467957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09600" dist="38100" dir="2640000" sx="104000" sy="104000" algn="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 useBgFill="1">
            <p:nvSpPr>
              <p:cNvPr id="83" name="직사각형 82"/>
              <p:cNvSpPr/>
              <p:nvPr/>
            </p:nvSpPr>
            <p:spPr>
              <a:xfrm>
                <a:off x="3255879" y="339534"/>
                <a:ext cx="1604682" cy="61587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012655" y="3693813"/>
            <a:ext cx="4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핵심 알고리즘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습득하게 된 프로그래밍 기법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수행 후기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3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5657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핵심 알고리즘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1218508" y="2208675"/>
            <a:ext cx="2361001" cy="3551341"/>
          </a:xfrm>
          <a:custGeom>
            <a:avLst/>
            <a:gdLst>
              <a:gd name="T0" fmla="*/ 1653 w 2406"/>
              <a:gd name="T1" fmla="*/ 3410 h 3609"/>
              <a:gd name="T2" fmla="*/ 1447 w 2406"/>
              <a:gd name="T3" fmla="*/ 3556 h 3609"/>
              <a:gd name="T4" fmla="*/ 1203 w 2406"/>
              <a:gd name="T5" fmla="*/ 3609 h 3609"/>
              <a:gd name="T6" fmla="*/ 957 w 2406"/>
              <a:gd name="T7" fmla="*/ 3556 h 3609"/>
              <a:gd name="T8" fmla="*/ 752 w 2406"/>
              <a:gd name="T9" fmla="*/ 3410 h 3609"/>
              <a:gd name="T10" fmla="*/ 1869 w 2406"/>
              <a:gd name="T11" fmla="*/ 2929 h 3609"/>
              <a:gd name="T12" fmla="*/ 1818 w 2406"/>
              <a:gd name="T13" fmla="*/ 3149 h 3609"/>
              <a:gd name="T14" fmla="*/ 543 w 2406"/>
              <a:gd name="T15" fmla="*/ 2987 h 3609"/>
              <a:gd name="T16" fmla="*/ 1037 w 2406"/>
              <a:gd name="T17" fmla="*/ 142 h 3609"/>
              <a:gd name="T18" fmla="*/ 730 w 2406"/>
              <a:gd name="T19" fmla="*/ 238 h 3609"/>
              <a:gd name="T20" fmla="*/ 471 w 2406"/>
              <a:gd name="T21" fmla="*/ 417 h 3609"/>
              <a:gd name="T22" fmla="*/ 275 w 2406"/>
              <a:gd name="T23" fmla="*/ 662 h 3609"/>
              <a:gd name="T24" fmla="*/ 157 w 2406"/>
              <a:gd name="T25" fmla="*/ 959 h 3609"/>
              <a:gd name="T26" fmla="*/ 130 w 2406"/>
              <a:gd name="T27" fmla="*/ 1278 h 3609"/>
              <a:gd name="T28" fmla="*/ 188 w 2406"/>
              <a:gd name="T29" fmla="*/ 1558 h 3609"/>
              <a:gd name="T30" fmla="*/ 259 w 2406"/>
              <a:gd name="T31" fmla="*/ 1701 h 3609"/>
              <a:gd name="T32" fmla="*/ 398 w 2406"/>
              <a:gd name="T33" fmla="*/ 1921 h 3609"/>
              <a:gd name="T34" fmla="*/ 522 w 2406"/>
              <a:gd name="T35" fmla="*/ 2136 h 3609"/>
              <a:gd name="T36" fmla="*/ 611 w 2406"/>
              <a:gd name="T37" fmla="*/ 2387 h 3609"/>
              <a:gd name="T38" fmla="*/ 651 w 2406"/>
              <a:gd name="T39" fmla="*/ 2640 h 3609"/>
              <a:gd name="T40" fmla="*/ 1761 w 2406"/>
              <a:gd name="T41" fmla="*/ 2581 h 3609"/>
              <a:gd name="T42" fmla="*/ 1811 w 2406"/>
              <a:gd name="T43" fmla="*/ 2320 h 3609"/>
              <a:gd name="T44" fmla="*/ 1914 w 2406"/>
              <a:gd name="T45" fmla="*/ 2078 h 3609"/>
              <a:gd name="T46" fmla="*/ 2067 w 2406"/>
              <a:gd name="T47" fmla="*/ 1827 h 3609"/>
              <a:gd name="T48" fmla="*/ 2169 w 2406"/>
              <a:gd name="T49" fmla="*/ 1664 h 3609"/>
              <a:gd name="T50" fmla="*/ 2239 w 2406"/>
              <a:gd name="T51" fmla="*/ 1490 h 3609"/>
              <a:gd name="T52" fmla="*/ 2277 w 2406"/>
              <a:gd name="T53" fmla="*/ 1206 h 3609"/>
              <a:gd name="T54" fmla="*/ 2228 w 2406"/>
              <a:gd name="T55" fmla="*/ 881 h 3609"/>
              <a:gd name="T56" fmla="*/ 2088 w 2406"/>
              <a:gd name="T57" fmla="*/ 596 h 3609"/>
              <a:gd name="T58" fmla="*/ 1874 w 2406"/>
              <a:gd name="T59" fmla="*/ 366 h 3609"/>
              <a:gd name="T60" fmla="*/ 1602 w 2406"/>
              <a:gd name="T61" fmla="*/ 206 h 3609"/>
              <a:gd name="T62" fmla="*/ 1287 w 2406"/>
              <a:gd name="T63" fmla="*/ 132 h 3609"/>
              <a:gd name="T64" fmla="*/ 1380 w 2406"/>
              <a:gd name="T65" fmla="*/ 13 h 3609"/>
              <a:gd name="T66" fmla="*/ 1710 w 2406"/>
              <a:gd name="T67" fmla="*/ 112 h 3609"/>
              <a:gd name="T68" fmla="*/ 1992 w 2406"/>
              <a:gd name="T69" fmla="*/ 296 h 3609"/>
              <a:gd name="T70" fmla="*/ 2212 w 2406"/>
              <a:gd name="T71" fmla="*/ 549 h 3609"/>
              <a:gd name="T72" fmla="*/ 2355 w 2406"/>
              <a:gd name="T73" fmla="*/ 857 h 3609"/>
              <a:gd name="T74" fmla="*/ 2406 w 2406"/>
              <a:gd name="T75" fmla="*/ 1206 h 3609"/>
              <a:gd name="T76" fmla="*/ 2363 w 2406"/>
              <a:gd name="T77" fmla="*/ 1525 h 3609"/>
              <a:gd name="T78" fmla="*/ 2285 w 2406"/>
              <a:gd name="T79" fmla="*/ 1720 h 3609"/>
              <a:gd name="T80" fmla="*/ 2178 w 2406"/>
              <a:gd name="T81" fmla="*/ 1893 h 3609"/>
              <a:gd name="T82" fmla="*/ 2038 w 2406"/>
              <a:gd name="T83" fmla="*/ 2118 h 3609"/>
              <a:gd name="T84" fmla="*/ 1935 w 2406"/>
              <a:gd name="T85" fmla="*/ 2355 h 3609"/>
              <a:gd name="T86" fmla="*/ 1890 w 2406"/>
              <a:gd name="T87" fmla="*/ 2582 h 3609"/>
              <a:gd name="T88" fmla="*/ 1874 w 2406"/>
              <a:gd name="T89" fmla="*/ 2768 h 3609"/>
              <a:gd name="T90" fmla="*/ 521 w 2406"/>
              <a:gd name="T91" fmla="*/ 2634 h 3609"/>
              <a:gd name="T92" fmla="*/ 485 w 2406"/>
              <a:gd name="T93" fmla="*/ 2411 h 3609"/>
              <a:gd name="T94" fmla="*/ 402 w 2406"/>
              <a:gd name="T95" fmla="*/ 2184 h 3609"/>
              <a:gd name="T96" fmla="*/ 259 w 2406"/>
              <a:gd name="T97" fmla="*/ 1941 h 3609"/>
              <a:gd name="T98" fmla="*/ 144 w 2406"/>
              <a:gd name="T99" fmla="*/ 1760 h 3609"/>
              <a:gd name="T100" fmla="*/ 66 w 2406"/>
              <a:gd name="T101" fmla="*/ 1600 h 3609"/>
              <a:gd name="T102" fmla="*/ 3 w 2406"/>
              <a:gd name="T103" fmla="*/ 1288 h 3609"/>
              <a:gd name="T104" fmla="*/ 29 w 2406"/>
              <a:gd name="T105" fmla="*/ 942 h 3609"/>
              <a:gd name="T106" fmla="*/ 150 w 2406"/>
              <a:gd name="T107" fmla="*/ 622 h 3609"/>
              <a:gd name="T108" fmla="*/ 352 w 2406"/>
              <a:gd name="T109" fmla="*/ 354 h 3609"/>
              <a:gd name="T110" fmla="*/ 620 w 2406"/>
              <a:gd name="T111" fmla="*/ 151 h 3609"/>
              <a:gd name="T112" fmla="*/ 939 w 2406"/>
              <a:gd name="T113" fmla="*/ 29 h 3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6" h="3609">
                <a:moveTo>
                  <a:pt x="671" y="3310"/>
                </a:moveTo>
                <a:lnTo>
                  <a:pt x="1734" y="3310"/>
                </a:lnTo>
                <a:lnTo>
                  <a:pt x="1695" y="3362"/>
                </a:lnTo>
                <a:lnTo>
                  <a:pt x="1653" y="3410"/>
                </a:lnTo>
                <a:lnTo>
                  <a:pt x="1607" y="3454"/>
                </a:lnTo>
                <a:lnTo>
                  <a:pt x="1557" y="3494"/>
                </a:lnTo>
                <a:lnTo>
                  <a:pt x="1504" y="3527"/>
                </a:lnTo>
                <a:lnTo>
                  <a:pt x="1447" y="3556"/>
                </a:lnTo>
                <a:lnTo>
                  <a:pt x="1390" y="3579"/>
                </a:lnTo>
                <a:lnTo>
                  <a:pt x="1329" y="3596"/>
                </a:lnTo>
                <a:lnTo>
                  <a:pt x="1267" y="3606"/>
                </a:lnTo>
                <a:lnTo>
                  <a:pt x="1203" y="3609"/>
                </a:lnTo>
                <a:lnTo>
                  <a:pt x="1139" y="3606"/>
                </a:lnTo>
                <a:lnTo>
                  <a:pt x="1076" y="3596"/>
                </a:lnTo>
                <a:lnTo>
                  <a:pt x="1016" y="3579"/>
                </a:lnTo>
                <a:lnTo>
                  <a:pt x="957" y="3556"/>
                </a:lnTo>
                <a:lnTo>
                  <a:pt x="902" y="3527"/>
                </a:lnTo>
                <a:lnTo>
                  <a:pt x="849" y="3494"/>
                </a:lnTo>
                <a:lnTo>
                  <a:pt x="799" y="3454"/>
                </a:lnTo>
                <a:lnTo>
                  <a:pt x="752" y="3410"/>
                </a:lnTo>
                <a:lnTo>
                  <a:pt x="709" y="3362"/>
                </a:lnTo>
                <a:lnTo>
                  <a:pt x="671" y="3310"/>
                </a:lnTo>
                <a:close/>
                <a:moveTo>
                  <a:pt x="537" y="2929"/>
                </a:moveTo>
                <a:lnTo>
                  <a:pt x="1869" y="2929"/>
                </a:lnTo>
                <a:lnTo>
                  <a:pt x="1861" y="2987"/>
                </a:lnTo>
                <a:lnTo>
                  <a:pt x="1850" y="3042"/>
                </a:lnTo>
                <a:lnTo>
                  <a:pt x="1836" y="3097"/>
                </a:lnTo>
                <a:lnTo>
                  <a:pt x="1818" y="3149"/>
                </a:lnTo>
                <a:lnTo>
                  <a:pt x="588" y="3149"/>
                </a:lnTo>
                <a:lnTo>
                  <a:pt x="570" y="3097"/>
                </a:lnTo>
                <a:lnTo>
                  <a:pt x="554" y="3042"/>
                </a:lnTo>
                <a:lnTo>
                  <a:pt x="543" y="2987"/>
                </a:lnTo>
                <a:lnTo>
                  <a:pt x="537" y="2929"/>
                </a:lnTo>
                <a:close/>
                <a:moveTo>
                  <a:pt x="1203" y="129"/>
                </a:moveTo>
                <a:lnTo>
                  <a:pt x="1119" y="132"/>
                </a:lnTo>
                <a:lnTo>
                  <a:pt x="1037" y="142"/>
                </a:lnTo>
                <a:lnTo>
                  <a:pt x="956" y="158"/>
                </a:lnTo>
                <a:lnTo>
                  <a:pt x="879" y="179"/>
                </a:lnTo>
                <a:lnTo>
                  <a:pt x="803" y="206"/>
                </a:lnTo>
                <a:lnTo>
                  <a:pt x="730" y="238"/>
                </a:lnTo>
                <a:lnTo>
                  <a:pt x="661" y="276"/>
                </a:lnTo>
                <a:lnTo>
                  <a:pt x="594" y="318"/>
                </a:lnTo>
                <a:lnTo>
                  <a:pt x="531" y="366"/>
                </a:lnTo>
                <a:lnTo>
                  <a:pt x="471" y="417"/>
                </a:lnTo>
                <a:lnTo>
                  <a:pt x="416" y="472"/>
                </a:lnTo>
                <a:lnTo>
                  <a:pt x="365" y="532"/>
                </a:lnTo>
                <a:lnTo>
                  <a:pt x="317" y="596"/>
                </a:lnTo>
                <a:lnTo>
                  <a:pt x="275" y="662"/>
                </a:lnTo>
                <a:lnTo>
                  <a:pt x="238" y="732"/>
                </a:lnTo>
                <a:lnTo>
                  <a:pt x="206" y="805"/>
                </a:lnTo>
                <a:lnTo>
                  <a:pt x="178" y="881"/>
                </a:lnTo>
                <a:lnTo>
                  <a:pt x="157" y="959"/>
                </a:lnTo>
                <a:lnTo>
                  <a:pt x="142" y="1039"/>
                </a:lnTo>
                <a:lnTo>
                  <a:pt x="132" y="1121"/>
                </a:lnTo>
                <a:lnTo>
                  <a:pt x="128" y="1206"/>
                </a:lnTo>
                <a:lnTo>
                  <a:pt x="130" y="1278"/>
                </a:lnTo>
                <a:lnTo>
                  <a:pt x="138" y="1349"/>
                </a:lnTo>
                <a:lnTo>
                  <a:pt x="149" y="1420"/>
                </a:lnTo>
                <a:lnTo>
                  <a:pt x="166" y="1490"/>
                </a:lnTo>
                <a:lnTo>
                  <a:pt x="188" y="1558"/>
                </a:lnTo>
                <a:lnTo>
                  <a:pt x="201" y="1597"/>
                </a:lnTo>
                <a:lnTo>
                  <a:pt x="217" y="1628"/>
                </a:lnTo>
                <a:lnTo>
                  <a:pt x="236" y="1663"/>
                </a:lnTo>
                <a:lnTo>
                  <a:pt x="259" y="1701"/>
                </a:lnTo>
                <a:lnTo>
                  <a:pt x="283" y="1741"/>
                </a:lnTo>
                <a:lnTo>
                  <a:pt x="310" y="1783"/>
                </a:lnTo>
                <a:lnTo>
                  <a:pt x="337" y="1827"/>
                </a:lnTo>
                <a:lnTo>
                  <a:pt x="398" y="1921"/>
                </a:lnTo>
                <a:lnTo>
                  <a:pt x="428" y="1970"/>
                </a:lnTo>
                <a:lnTo>
                  <a:pt x="459" y="2022"/>
                </a:lnTo>
                <a:lnTo>
                  <a:pt x="491" y="2078"/>
                </a:lnTo>
                <a:lnTo>
                  <a:pt x="522" y="2136"/>
                </a:lnTo>
                <a:lnTo>
                  <a:pt x="550" y="2195"/>
                </a:lnTo>
                <a:lnTo>
                  <a:pt x="573" y="2257"/>
                </a:lnTo>
                <a:lnTo>
                  <a:pt x="594" y="2320"/>
                </a:lnTo>
                <a:lnTo>
                  <a:pt x="611" y="2387"/>
                </a:lnTo>
                <a:lnTo>
                  <a:pt x="625" y="2452"/>
                </a:lnTo>
                <a:lnTo>
                  <a:pt x="636" y="2518"/>
                </a:lnTo>
                <a:lnTo>
                  <a:pt x="644" y="2581"/>
                </a:lnTo>
                <a:lnTo>
                  <a:pt x="651" y="2640"/>
                </a:lnTo>
                <a:lnTo>
                  <a:pt x="1018" y="2640"/>
                </a:lnTo>
                <a:lnTo>
                  <a:pt x="1388" y="2640"/>
                </a:lnTo>
                <a:lnTo>
                  <a:pt x="1755" y="2640"/>
                </a:lnTo>
                <a:lnTo>
                  <a:pt x="1761" y="2581"/>
                </a:lnTo>
                <a:lnTo>
                  <a:pt x="1769" y="2518"/>
                </a:lnTo>
                <a:lnTo>
                  <a:pt x="1780" y="2452"/>
                </a:lnTo>
                <a:lnTo>
                  <a:pt x="1794" y="2387"/>
                </a:lnTo>
                <a:lnTo>
                  <a:pt x="1811" y="2320"/>
                </a:lnTo>
                <a:lnTo>
                  <a:pt x="1831" y="2257"/>
                </a:lnTo>
                <a:lnTo>
                  <a:pt x="1856" y="2196"/>
                </a:lnTo>
                <a:lnTo>
                  <a:pt x="1883" y="2136"/>
                </a:lnTo>
                <a:lnTo>
                  <a:pt x="1914" y="2078"/>
                </a:lnTo>
                <a:lnTo>
                  <a:pt x="1945" y="2022"/>
                </a:lnTo>
                <a:lnTo>
                  <a:pt x="1977" y="1970"/>
                </a:lnTo>
                <a:lnTo>
                  <a:pt x="2007" y="1921"/>
                </a:lnTo>
                <a:lnTo>
                  <a:pt x="2067" y="1827"/>
                </a:lnTo>
                <a:lnTo>
                  <a:pt x="2095" y="1783"/>
                </a:lnTo>
                <a:lnTo>
                  <a:pt x="2121" y="1741"/>
                </a:lnTo>
                <a:lnTo>
                  <a:pt x="2147" y="1701"/>
                </a:lnTo>
                <a:lnTo>
                  <a:pt x="2169" y="1664"/>
                </a:lnTo>
                <a:lnTo>
                  <a:pt x="2188" y="1628"/>
                </a:lnTo>
                <a:lnTo>
                  <a:pt x="2203" y="1597"/>
                </a:lnTo>
                <a:lnTo>
                  <a:pt x="2218" y="1558"/>
                </a:lnTo>
                <a:lnTo>
                  <a:pt x="2239" y="1490"/>
                </a:lnTo>
                <a:lnTo>
                  <a:pt x="2255" y="1420"/>
                </a:lnTo>
                <a:lnTo>
                  <a:pt x="2267" y="1349"/>
                </a:lnTo>
                <a:lnTo>
                  <a:pt x="2274" y="1278"/>
                </a:lnTo>
                <a:lnTo>
                  <a:pt x="2277" y="1206"/>
                </a:lnTo>
                <a:lnTo>
                  <a:pt x="2274" y="1121"/>
                </a:lnTo>
                <a:lnTo>
                  <a:pt x="2264" y="1039"/>
                </a:lnTo>
                <a:lnTo>
                  <a:pt x="2249" y="959"/>
                </a:lnTo>
                <a:lnTo>
                  <a:pt x="2228" y="881"/>
                </a:lnTo>
                <a:lnTo>
                  <a:pt x="2200" y="805"/>
                </a:lnTo>
                <a:lnTo>
                  <a:pt x="2168" y="733"/>
                </a:lnTo>
                <a:lnTo>
                  <a:pt x="2130" y="662"/>
                </a:lnTo>
                <a:lnTo>
                  <a:pt x="2088" y="596"/>
                </a:lnTo>
                <a:lnTo>
                  <a:pt x="2040" y="532"/>
                </a:lnTo>
                <a:lnTo>
                  <a:pt x="1990" y="472"/>
                </a:lnTo>
                <a:lnTo>
                  <a:pt x="1933" y="417"/>
                </a:lnTo>
                <a:lnTo>
                  <a:pt x="1874" y="366"/>
                </a:lnTo>
                <a:lnTo>
                  <a:pt x="1811" y="318"/>
                </a:lnTo>
                <a:lnTo>
                  <a:pt x="1744" y="276"/>
                </a:lnTo>
                <a:lnTo>
                  <a:pt x="1674" y="238"/>
                </a:lnTo>
                <a:lnTo>
                  <a:pt x="1602" y="206"/>
                </a:lnTo>
                <a:lnTo>
                  <a:pt x="1527" y="179"/>
                </a:lnTo>
                <a:lnTo>
                  <a:pt x="1448" y="158"/>
                </a:lnTo>
                <a:lnTo>
                  <a:pt x="1369" y="142"/>
                </a:lnTo>
                <a:lnTo>
                  <a:pt x="1287" y="132"/>
                </a:lnTo>
                <a:lnTo>
                  <a:pt x="1203" y="129"/>
                </a:lnTo>
                <a:close/>
                <a:moveTo>
                  <a:pt x="1203" y="0"/>
                </a:moveTo>
                <a:lnTo>
                  <a:pt x="1292" y="3"/>
                </a:lnTo>
                <a:lnTo>
                  <a:pt x="1380" y="13"/>
                </a:lnTo>
                <a:lnTo>
                  <a:pt x="1466" y="29"/>
                </a:lnTo>
                <a:lnTo>
                  <a:pt x="1550" y="51"/>
                </a:lnTo>
                <a:lnTo>
                  <a:pt x="1631" y="79"/>
                </a:lnTo>
                <a:lnTo>
                  <a:pt x="1710" y="112"/>
                </a:lnTo>
                <a:lnTo>
                  <a:pt x="1785" y="151"/>
                </a:lnTo>
                <a:lnTo>
                  <a:pt x="1858" y="194"/>
                </a:lnTo>
                <a:lnTo>
                  <a:pt x="1927" y="243"/>
                </a:lnTo>
                <a:lnTo>
                  <a:pt x="1992" y="296"/>
                </a:lnTo>
                <a:lnTo>
                  <a:pt x="2053" y="354"/>
                </a:lnTo>
                <a:lnTo>
                  <a:pt x="2110" y="415"/>
                </a:lnTo>
                <a:lnTo>
                  <a:pt x="2163" y="480"/>
                </a:lnTo>
                <a:lnTo>
                  <a:pt x="2212" y="549"/>
                </a:lnTo>
                <a:lnTo>
                  <a:pt x="2255" y="622"/>
                </a:lnTo>
                <a:lnTo>
                  <a:pt x="2294" y="698"/>
                </a:lnTo>
                <a:lnTo>
                  <a:pt x="2327" y="776"/>
                </a:lnTo>
                <a:lnTo>
                  <a:pt x="2355" y="857"/>
                </a:lnTo>
                <a:lnTo>
                  <a:pt x="2376" y="942"/>
                </a:lnTo>
                <a:lnTo>
                  <a:pt x="2392" y="1028"/>
                </a:lnTo>
                <a:lnTo>
                  <a:pt x="2402" y="1116"/>
                </a:lnTo>
                <a:lnTo>
                  <a:pt x="2406" y="1206"/>
                </a:lnTo>
                <a:lnTo>
                  <a:pt x="2402" y="1288"/>
                </a:lnTo>
                <a:lnTo>
                  <a:pt x="2395" y="1369"/>
                </a:lnTo>
                <a:lnTo>
                  <a:pt x="2381" y="1448"/>
                </a:lnTo>
                <a:lnTo>
                  <a:pt x="2363" y="1525"/>
                </a:lnTo>
                <a:lnTo>
                  <a:pt x="2339" y="1600"/>
                </a:lnTo>
                <a:lnTo>
                  <a:pt x="2322" y="1647"/>
                </a:lnTo>
                <a:lnTo>
                  <a:pt x="2305" y="1681"/>
                </a:lnTo>
                <a:lnTo>
                  <a:pt x="2285" y="1720"/>
                </a:lnTo>
                <a:lnTo>
                  <a:pt x="2261" y="1760"/>
                </a:lnTo>
                <a:lnTo>
                  <a:pt x="2235" y="1803"/>
                </a:lnTo>
                <a:lnTo>
                  <a:pt x="2206" y="1848"/>
                </a:lnTo>
                <a:lnTo>
                  <a:pt x="2178" y="1893"/>
                </a:lnTo>
                <a:lnTo>
                  <a:pt x="2147" y="1941"/>
                </a:lnTo>
                <a:lnTo>
                  <a:pt x="2116" y="1990"/>
                </a:lnTo>
                <a:lnTo>
                  <a:pt x="2077" y="2054"/>
                </a:lnTo>
                <a:lnTo>
                  <a:pt x="2038" y="2118"/>
                </a:lnTo>
                <a:lnTo>
                  <a:pt x="2004" y="2184"/>
                </a:lnTo>
                <a:lnTo>
                  <a:pt x="1973" y="2247"/>
                </a:lnTo>
                <a:lnTo>
                  <a:pt x="1953" y="2299"/>
                </a:lnTo>
                <a:lnTo>
                  <a:pt x="1935" y="2355"/>
                </a:lnTo>
                <a:lnTo>
                  <a:pt x="1920" y="2411"/>
                </a:lnTo>
                <a:lnTo>
                  <a:pt x="1908" y="2469"/>
                </a:lnTo>
                <a:lnTo>
                  <a:pt x="1898" y="2525"/>
                </a:lnTo>
                <a:lnTo>
                  <a:pt x="1890" y="2582"/>
                </a:lnTo>
                <a:lnTo>
                  <a:pt x="1884" y="2634"/>
                </a:lnTo>
                <a:lnTo>
                  <a:pt x="1880" y="2684"/>
                </a:lnTo>
                <a:lnTo>
                  <a:pt x="1877" y="2729"/>
                </a:lnTo>
                <a:lnTo>
                  <a:pt x="1874" y="2768"/>
                </a:lnTo>
                <a:lnTo>
                  <a:pt x="531" y="2768"/>
                </a:lnTo>
                <a:lnTo>
                  <a:pt x="529" y="2729"/>
                </a:lnTo>
                <a:lnTo>
                  <a:pt x="526" y="2684"/>
                </a:lnTo>
                <a:lnTo>
                  <a:pt x="521" y="2634"/>
                </a:lnTo>
                <a:lnTo>
                  <a:pt x="516" y="2582"/>
                </a:lnTo>
                <a:lnTo>
                  <a:pt x="508" y="2525"/>
                </a:lnTo>
                <a:lnTo>
                  <a:pt x="498" y="2469"/>
                </a:lnTo>
                <a:lnTo>
                  <a:pt x="485" y="2411"/>
                </a:lnTo>
                <a:lnTo>
                  <a:pt x="470" y="2355"/>
                </a:lnTo>
                <a:lnTo>
                  <a:pt x="452" y="2299"/>
                </a:lnTo>
                <a:lnTo>
                  <a:pt x="433" y="2247"/>
                </a:lnTo>
                <a:lnTo>
                  <a:pt x="402" y="2184"/>
                </a:lnTo>
                <a:lnTo>
                  <a:pt x="367" y="2118"/>
                </a:lnTo>
                <a:lnTo>
                  <a:pt x="329" y="2054"/>
                </a:lnTo>
                <a:lnTo>
                  <a:pt x="289" y="1990"/>
                </a:lnTo>
                <a:lnTo>
                  <a:pt x="259" y="1941"/>
                </a:lnTo>
                <a:lnTo>
                  <a:pt x="228" y="1893"/>
                </a:lnTo>
                <a:lnTo>
                  <a:pt x="199" y="1848"/>
                </a:lnTo>
                <a:lnTo>
                  <a:pt x="170" y="1803"/>
                </a:lnTo>
                <a:lnTo>
                  <a:pt x="144" y="1760"/>
                </a:lnTo>
                <a:lnTo>
                  <a:pt x="121" y="1720"/>
                </a:lnTo>
                <a:lnTo>
                  <a:pt x="101" y="1681"/>
                </a:lnTo>
                <a:lnTo>
                  <a:pt x="83" y="1647"/>
                </a:lnTo>
                <a:lnTo>
                  <a:pt x="66" y="1600"/>
                </a:lnTo>
                <a:lnTo>
                  <a:pt x="43" y="1525"/>
                </a:lnTo>
                <a:lnTo>
                  <a:pt x="24" y="1448"/>
                </a:lnTo>
                <a:lnTo>
                  <a:pt x="11" y="1369"/>
                </a:lnTo>
                <a:lnTo>
                  <a:pt x="3" y="1288"/>
                </a:lnTo>
                <a:lnTo>
                  <a:pt x="0" y="1206"/>
                </a:lnTo>
                <a:lnTo>
                  <a:pt x="3" y="1116"/>
                </a:lnTo>
                <a:lnTo>
                  <a:pt x="13" y="1028"/>
                </a:lnTo>
                <a:lnTo>
                  <a:pt x="29" y="942"/>
                </a:lnTo>
                <a:lnTo>
                  <a:pt x="51" y="857"/>
                </a:lnTo>
                <a:lnTo>
                  <a:pt x="78" y="776"/>
                </a:lnTo>
                <a:lnTo>
                  <a:pt x="112" y="698"/>
                </a:lnTo>
                <a:lnTo>
                  <a:pt x="150" y="622"/>
                </a:lnTo>
                <a:lnTo>
                  <a:pt x="194" y="549"/>
                </a:lnTo>
                <a:lnTo>
                  <a:pt x="242" y="480"/>
                </a:lnTo>
                <a:lnTo>
                  <a:pt x="295" y="415"/>
                </a:lnTo>
                <a:lnTo>
                  <a:pt x="352" y="354"/>
                </a:lnTo>
                <a:lnTo>
                  <a:pt x="414" y="296"/>
                </a:lnTo>
                <a:lnTo>
                  <a:pt x="479" y="243"/>
                </a:lnTo>
                <a:lnTo>
                  <a:pt x="548" y="194"/>
                </a:lnTo>
                <a:lnTo>
                  <a:pt x="620" y="151"/>
                </a:lnTo>
                <a:lnTo>
                  <a:pt x="696" y="112"/>
                </a:lnTo>
                <a:lnTo>
                  <a:pt x="775" y="79"/>
                </a:lnTo>
                <a:lnTo>
                  <a:pt x="855" y="51"/>
                </a:lnTo>
                <a:lnTo>
                  <a:pt x="939" y="29"/>
                </a:lnTo>
                <a:lnTo>
                  <a:pt x="1025" y="13"/>
                </a:lnTo>
                <a:lnTo>
                  <a:pt x="1113" y="3"/>
                </a:lnTo>
                <a:lnTo>
                  <a:pt x="120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4620" y="2924175"/>
            <a:ext cx="16287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14C9C"/>
                </a:solidFill>
              </a:rPr>
              <a:t>핵심</a:t>
            </a:r>
            <a:endParaRPr lang="en-US" altLang="ko-KR" sz="4000" b="1" dirty="0" smtClean="0">
              <a:solidFill>
                <a:srgbClr val="214C9C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214C9C"/>
                </a:solidFill>
              </a:rPr>
              <a:t>알고리즘</a:t>
            </a:r>
            <a:endParaRPr lang="ko-KR" altLang="en-US" sz="4000" b="1" dirty="0">
              <a:solidFill>
                <a:srgbClr val="214C9C"/>
              </a:solidFill>
            </a:endParaRPr>
          </a:p>
        </p:txBody>
      </p:sp>
      <p:sp>
        <p:nvSpPr>
          <p:cNvPr id="13" name="왼쪽 중괄호 12"/>
          <p:cNvSpPr/>
          <p:nvPr/>
        </p:nvSpPr>
        <p:spPr>
          <a:xfrm>
            <a:off x="3931935" y="1623408"/>
            <a:ext cx="419100" cy="4480830"/>
          </a:xfrm>
          <a:prstGeom prst="leftBrace">
            <a:avLst>
              <a:gd name="adj1" fmla="val 69696"/>
              <a:gd name="adj2" fmla="val 50465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572000" y="3186709"/>
            <a:ext cx="2559887" cy="677114"/>
            <a:chOff x="4124325" y="3190312"/>
            <a:chExt cx="3709035" cy="981075"/>
          </a:xfrm>
        </p:grpSpPr>
        <p:sp>
          <p:nvSpPr>
            <p:cNvPr id="19" name="대각선 방향의 모서리가 잘린 사각형 18"/>
            <p:cNvSpPr/>
            <p:nvPr/>
          </p:nvSpPr>
          <p:spPr>
            <a:xfrm>
              <a:off x="4688898" y="3256706"/>
              <a:ext cx="3144462" cy="848287"/>
            </a:xfrm>
            <a:prstGeom prst="snip2DiagRect">
              <a:avLst/>
            </a:prstGeom>
            <a:solidFill>
              <a:schemeClr val="bg1"/>
            </a:solidFill>
            <a:ln w="9525">
              <a:solidFill>
                <a:srgbClr val="0075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124325" y="3190312"/>
              <a:ext cx="981075" cy="981075"/>
            </a:xfrm>
            <a:prstGeom prst="ellipse">
              <a:avLst/>
            </a:prstGeom>
            <a:solidFill>
              <a:srgbClr val="007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72000" y="1179780"/>
            <a:ext cx="2573035" cy="677114"/>
            <a:chOff x="4124325" y="1771087"/>
            <a:chExt cx="3728085" cy="981075"/>
          </a:xfrm>
        </p:grpSpPr>
        <p:sp>
          <p:nvSpPr>
            <p:cNvPr id="26" name="대각선 방향의 모서리가 잘린 사각형 25"/>
            <p:cNvSpPr/>
            <p:nvPr/>
          </p:nvSpPr>
          <p:spPr>
            <a:xfrm>
              <a:off x="4707948" y="1836779"/>
              <a:ext cx="3144462" cy="848287"/>
            </a:xfrm>
            <a:prstGeom prst="snip2DiagRect">
              <a:avLst/>
            </a:prstGeom>
            <a:solidFill>
              <a:schemeClr val="bg1"/>
            </a:solidFill>
            <a:ln w="9525">
              <a:solidFill>
                <a:srgbClr val="214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24325" y="1771087"/>
              <a:ext cx="981075" cy="981075"/>
            </a:xfrm>
            <a:prstGeom prst="ellipse">
              <a:avLst/>
            </a:prstGeom>
            <a:solidFill>
              <a:srgbClr val="21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49114" y="1318282"/>
            <a:ext cx="23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Keep Distance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82140" y="3349227"/>
            <a:ext cx="500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Accident Handler</a:t>
            </a:r>
            <a:endParaRPr lang="ko-KR" altLang="en-US" sz="16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572000" y="2155114"/>
            <a:ext cx="2573035" cy="677114"/>
            <a:chOff x="4124325" y="1771087"/>
            <a:chExt cx="3728085" cy="981075"/>
          </a:xfrm>
        </p:grpSpPr>
        <p:sp>
          <p:nvSpPr>
            <p:cNvPr id="39" name="대각선 방향의 모서리가 잘린 사각형 38"/>
            <p:cNvSpPr/>
            <p:nvPr/>
          </p:nvSpPr>
          <p:spPr>
            <a:xfrm>
              <a:off x="4707948" y="1836779"/>
              <a:ext cx="3144462" cy="848287"/>
            </a:xfrm>
            <a:prstGeom prst="snip2DiagRect">
              <a:avLst/>
            </a:prstGeom>
            <a:solidFill>
              <a:schemeClr val="bg1"/>
            </a:solidFill>
            <a:ln w="9525">
              <a:solidFill>
                <a:srgbClr val="214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24325" y="1771087"/>
              <a:ext cx="981075" cy="981075"/>
            </a:xfrm>
            <a:prstGeom prst="ellipse">
              <a:avLst/>
            </a:prstGeom>
            <a:solidFill>
              <a:srgbClr val="21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55390" y="2266821"/>
            <a:ext cx="2085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Traffic Update</a:t>
            </a:r>
            <a:endParaRPr lang="ko-KR" altLang="en-US" sz="16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572000" y="4105682"/>
            <a:ext cx="2577398" cy="677114"/>
            <a:chOff x="4124325" y="5204358"/>
            <a:chExt cx="3734407" cy="981075"/>
          </a:xfrm>
        </p:grpSpPr>
        <p:sp>
          <p:nvSpPr>
            <p:cNvPr id="44" name="대각선 방향의 모서리가 잘린 사각형 43"/>
            <p:cNvSpPr/>
            <p:nvPr/>
          </p:nvSpPr>
          <p:spPr>
            <a:xfrm>
              <a:off x="4714270" y="5270752"/>
              <a:ext cx="3144462" cy="848287"/>
            </a:xfrm>
            <a:prstGeom prst="snip2DiagRect">
              <a:avLst/>
            </a:prstGeom>
            <a:solidFill>
              <a:schemeClr val="bg1"/>
            </a:solidFill>
            <a:ln w="9525">
              <a:solidFill>
                <a:srgbClr val="45B4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124325" y="5204358"/>
              <a:ext cx="981075" cy="981075"/>
            </a:xfrm>
            <a:prstGeom prst="ellipse">
              <a:avLst/>
            </a:prstGeom>
            <a:solidFill>
              <a:srgbClr val="45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194533" y="4203182"/>
            <a:ext cx="444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Home Distance</a:t>
            </a:r>
            <a:endParaRPr lang="ko-KR" altLang="en-US" sz="1600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4572000" y="5082902"/>
            <a:ext cx="2559887" cy="677114"/>
            <a:chOff x="4124325" y="3190312"/>
            <a:chExt cx="3709035" cy="981075"/>
          </a:xfrm>
        </p:grpSpPr>
        <p:sp>
          <p:nvSpPr>
            <p:cNvPr id="64" name="대각선 방향의 모서리가 잘린 사각형 63"/>
            <p:cNvSpPr/>
            <p:nvPr/>
          </p:nvSpPr>
          <p:spPr>
            <a:xfrm>
              <a:off x="4688898" y="3256706"/>
              <a:ext cx="3144462" cy="848287"/>
            </a:xfrm>
            <a:prstGeom prst="snip2DiagRect">
              <a:avLst/>
            </a:prstGeom>
            <a:solidFill>
              <a:schemeClr val="bg1"/>
            </a:solidFill>
            <a:ln w="9525">
              <a:solidFill>
                <a:srgbClr val="0075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124325" y="3190312"/>
              <a:ext cx="981075" cy="981075"/>
            </a:xfrm>
            <a:prstGeom prst="ellipse">
              <a:avLst/>
            </a:prstGeom>
            <a:solidFill>
              <a:srgbClr val="007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182140" y="5221404"/>
            <a:ext cx="500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Cal Cost</a:t>
            </a:r>
            <a:endParaRPr lang="ko-KR" altLang="en-US" sz="1600" b="1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572000" y="5984477"/>
            <a:ext cx="2577398" cy="677114"/>
            <a:chOff x="4124325" y="5204358"/>
            <a:chExt cx="3734407" cy="981075"/>
          </a:xfrm>
        </p:grpSpPr>
        <p:sp>
          <p:nvSpPr>
            <p:cNvPr id="69" name="대각선 방향의 모서리가 잘린 사각형 68"/>
            <p:cNvSpPr/>
            <p:nvPr/>
          </p:nvSpPr>
          <p:spPr>
            <a:xfrm>
              <a:off x="4714270" y="5270752"/>
              <a:ext cx="3144462" cy="848287"/>
            </a:xfrm>
            <a:prstGeom prst="snip2DiagRect">
              <a:avLst/>
            </a:prstGeom>
            <a:solidFill>
              <a:schemeClr val="bg1"/>
            </a:solidFill>
            <a:ln w="9525">
              <a:solidFill>
                <a:srgbClr val="45B4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124325" y="5204358"/>
              <a:ext cx="981075" cy="981075"/>
            </a:xfrm>
            <a:prstGeom prst="ellipse">
              <a:avLst/>
            </a:prstGeom>
            <a:solidFill>
              <a:srgbClr val="45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198272" y="6122979"/>
            <a:ext cx="444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Home Distance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5702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0271" y="1211264"/>
            <a:ext cx="3425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rgbClr val="0098DE"/>
                    </a:gs>
                    <a:gs pos="86000">
                      <a:srgbClr val="214C9C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ea"/>
              </a:rPr>
              <a:t>CONTENTS</a:t>
            </a:r>
            <a:endParaRPr lang="ko-KR" altLang="en-US" sz="4800" b="1" dirty="0">
              <a:gradFill flip="none" rotWithShape="1">
                <a:gsLst>
                  <a:gs pos="0">
                    <a:srgbClr val="0098DE"/>
                  </a:gs>
                  <a:gs pos="86000">
                    <a:srgbClr val="214C9C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886917" y="2676526"/>
            <a:ext cx="675133" cy="675132"/>
          </a:xfrm>
          <a:prstGeom prst="ellipse">
            <a:avLst/>
          </a:prstGeom>
          <a:solidFill>
            <a:schemeClr val="bg1"/>
          </a:solidFill>
          <a:ln w="57150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</a:t>
            </a:r>
            <a:endParaRPr lang="ko-KR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886917" y="4384955"/>
            <a:ext cx="675133" cy="675132"/>
          </a:xfrm>
          <a:prstGeom prst="ellipse">
            <a:avLst/>
          </a:prstGeom>
          <a:solidFill>
            <a:schemeClr val="bg1"/>
          </a:solidFill>
          <a:ln w="57150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III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27"/>
          <p:cNvSpPr/>
          <p:nvPr/>
        </p:nvSpPr>
        <p:spPr>
          <a:xfrm>
            <a:off x="2551770" y="4450587"/>
            <a:ext cx="4182405" cy="543868"/>
          </a:xfrm>
          <a:custGeom>
            <a:avLst/>
            <a:gdLst/>
            <a:ahLst/>
            <a:cxnLst/>
            <a:rect l="l" t="t" r="r" b="b"/>
            <a:pathLst>
              <a:path w="3707713" h="504000">
                <a:moveTo>
                  <a:pt x="0" y="0"/>
                </a:moveTo>
                <a:lnTo>
                  <a:pt x="3485558" y="0"/>
                </a:lnTo>
                <a:cubicBezTo>
                  <a:pt x="3608251" y="0"/>
                  <a:pt x="3707713" y="112824"/>
                  <a:pt x="3707713" y="252000"/>
                </a:cubicBezTo>
                <a:cubicBezTo>
                  <a:pt x="3707713" y="391176"/>
                  <a:pt x="3608251" y="504000"/>
                  <a:pt x="3485558" y="504000"/>
                </a:cubicBezTo>
                <a:lnTo>
                  <a:pt x="0" y="504000"/>
                </a:lnTo>
                <a:cubicBezTo>
                  <a:pt x="63989" y="439255"/>
                  <a:pt x="103319" y="350221"/>
                  <a:pt x="103319" y="252000"/>
                </a:cubicBezTo>
                <a:cubicBezTo>
                  <a:pt x="103319" y="153779"/>
                  <a:pt x="63989" y="6474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 동작 설명</a:t>
            </a:r>
            <a:endParaRPr lang="ko-KR" altLang="en-US" dirty="0">
              <a:ln w="3175">
                <a:noFill/>
              </a:ln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886917" y="3568069"/>
            <a:ext cx="675133" cy="675132"/>
          </a:xfrm>
          <a:prstGeom prst="ellipse">
            <a:avLst/>
          </a:prstGeom>
          <a:solidFill>
            <a:schemeClr val="bg1"/>
          </a:solidFill>
          <a:ln w="57150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27"/>
          <p:cNvSpPr/>
          <p:nvPr/>
        </p:nvSpPr>
        <p:spPr>
          <a:xfrm>
            <a:off x="2551770" y="3633701"/>
            <a:ext cx="4182405" cy="543868"/>
          </a:xfrm>
          <a:custGeom>
            <a:avLst/>
            <a:gdLst/>
            <a:ahLst/>
            <a:cxnLst/>
            <a:rect l="l" t="t" r="r" b="b"/>
            <a:pathLst>
              <a:path w="3707713" h="504000">
                <a:moveTo>
                  <a:pt x="0" y="0"/>
                </a:moveTo>
                <a:lnTo>
                  <a:pt x="3485558" y="0"/>
                </a:lnTo>
                <a:cubicBezTo>
                  <a:pt x="3608251" y="0"/>
                  <a:pt x="3707713" y="112824"/>
                  <a:pt x="3707713" y="252000"/>
                </a:cubicBezTo>
                <a:cubicBezTo>
                  <a:pt x="3707713" y="391176"/>
                  <a:pt x="3608251" y="504000"/>
                  <a:pt x="3485558" y="504000"/>
                </a:cubicBezTo>
                <a:lnTo>
                  <a:pt x="0" y="504000"/>
                </a:lnTo>
                <a:cubicBezTo>
                  <a:pt x="63989" y="439255"/>
                  <a:pt x="103319" y="350221"/>
                  <a:pt x="103319" y="252000"/>
                </a:cubicBezTo>
                <a:cubicBezTo>
                  <a:pt x="103319" y="153779"/>
                  <a:pt x="63989" y="6474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프로젝트 개발 과정 및 결과물 요약</a:t>
            </a:r>
            <a:endParaRPr lang="ko-KR" altLang="en-US" dirty="0">
              <a:ln w="3175">
                <a:noFill/>
              </a:ln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9" name="모서리가 둥근 직사각형 27"/>
          <p:cNvSpPr/>
          <p:nvPr/>
        </p:nvSpPr>
        <p:spPr>
          <a:xfrm>
            <a:off x="2551770" y="2742158"/>
            <a:ext cx="4182405" cy="543868"/>
          </a:xfrm>
          <a:custGeom>
            <a:avLst/>
            <a:gdLst/>
            <a:ahLst/>
            <a:cxnLst/>
            <a:rect l="l" t="t" r="r" b="b"/>
            <a:pathLst>
              <a:path w="3707713" h="504000">
                <a:moveTo>
                  <a:pt x="0" y="0"/>
                </a:moveTo>
                <a:lnTo>
                  <a:pt x="3485558" y="0"/>
                </a:lnTo>
                <a:cubicBezTo>
                  <a:pt x="3608251" y="0"/>
                  <a:pt x="3707713" y="112824"/>
                  <a:pt x="3707713" y="252000"/>
                </a:cubicBezTo>
                <a:cubicBezTo>
                  <a:pt x="3707713" y="391176"/>
                  <a:pt x="3608251" y="504000"/>
                  <a:pt x="3485558" y="504000"/>
                </a:cubicBezTo>
                <a:lnTo>
                  <a:pt x="0" y="504000"/>
                </a:lnTo>
                <a:cubicBezTo>
                  <a:pt x="63989" y="439255"/>
                  <a:pt x="103319" y="350221"/>
                  <a:pt x="103319" y="252000"/>
                </a:cubicBezTo>
                <a:cubicBezTo>
                  <a:pt x="103319" y="153779"/>
                  <a:pt x="63989" y="6474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프로젝트 소개</a:t>
            </a:r>
            <a:endParaRPr lang="ko-KR" altLang="en-US" dirty="0">
              <a:ln w="3175">
                <a:noFill/>
              </a:ln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86917" y="5290477"/>
            <a:ext cx="675133" cy="675132"/>
          </a:xfrm>
          <a:prstGeom prst="ellipse">
            <a:avLst/>
          </a:prstGeom>
          <a:solidFill>
            <a:schemeClr val="bg1"/>
          </a:solidFill>
          <a:ln w="57150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IV</a:t>
            </a:r>
          </a:p>
        </p:txBody>
      </p:sp>
      <p:sp>
        <p:nvSpPr>
          <p:cNvPr id="11" name="모서리가 둥근 직사각형 27"/>
          <p:cNvSpPr/>
          <p:nvPr/>
        </p:nvSpPr>
        <p:spPr>
          <a:xfrm>
            <a:off x="2551770" y="5356109"/>
            <a:ext cx="4182405" cy="543868"/>
          </a:xfrm>
          <a:custGeom>
            <a:avLst/>
            <a:gdLst/>
            <a:ahLst/>
            <a:cxnLst/>
            <a:rect l="l" t="t" r="r" b="b"/>
            <a:pathLst>
              <a:path w="3707713" h="504000">
                <a:moveTo>
                  <a:pt x="0" y="0"/>
                </a:moveTo>
                <a:lnTo>
                  <a:pt x="3485558" y="0"/>
                </a:lnTo>
                <a:cubicBezTo>
                  <a:pt x="3608251" y="0"/>
                  <a:pt x="3707713" y="112824"/>
                  <a:pt x="3707713" y="252000"/>
                </a:cubicBezTo>
                <a:cubicBezTo>
                  <a:pt x="3707713" y="391176"/>
                  <a:pt x="3608251" y="504000"/>
                  <a:pt x="3485558" y="504000"/>
                </a:cubicBezTo>
                <a:lnTo>
                  <a:pt x="0" y="504000"/>
                </a:lnTo>
                <a:cubicBezTo>
                  <a:pt x="63989" y="439255"/>
                  <a:pt x="103319" y="350221"/>
                  <a:pt x="103319" y="252000"/>
                </a:cubicBezTo>
                <a:cubicBezTo>
                  <a:pt x="103319" y="153779"/>
                  <a:pt x="63989" y="6474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gradFill flip="none" rotWithShape="1">
              <a:gsLst>
                <a:gs pos="98000">
                  <a:srgbClr val="214C9C"/>
                </a:gs>
                <a:gs pos="0">
                  <a:srgbClr val="0098DE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핵심 알고리즘 및 후기</a:t>
            </a:r>
            <a:endParaRPr lang="ko-KR" altLang="en-US" dirty="0">
              <a:ln w="3175">
                <a:noFill/>
              </a:ln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2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6854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습득하게 된 프로그래밍 기법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pic>
        <p:nvPicPr>
          <p:cNvPr id="6146" name="Picture 2" descr="\\70.12.114.184\수업자료 공유\05_프로젝트\일차별제출\7일차\7일차_CTIS\D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775" y="2858252"/>
            <a:ext cx="47529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70.12.114.184\수업자료 공유\05_프로젝트\일차별제출\7일차\7일차_CTIS\LU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9463" y="2204958"/>
            <a:ext cx="2951687" cy="44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\70.12.114.184\수업자료 공유\05_프로젝트\일차별제출\7일차\7일차_CTIS\파싱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5844" y="2204958"/>
            <a:ext cx="2976619" cy="44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740401" y="1667952"/>
            <a:ext cx="342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스페이스 단위로 나</a:t>
            </a:r>
            <a:r>
              <a:rPr lang="ko-KR" altLang="en-US" dirty="0"/>
              <a:t>눠</a:t>
            </a:r>
            <a:r>
              <a:rPr lang="ko-KR" altLang="en-US" dirty="0" smtClean="0"/>
              <a:t> 정보 얻음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817349" y="1696376"/>
            <a:ext cx="3078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LUT</a:t>
            </a:r>
            <a:r>
              <a:rPr lang="ko-KR" altLang="en-US" dirty="0" smtClean="0"/>
              <a:t>로 다음 이동 방향 계산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-45006" y="1696376"/>
            <a:ext cx="291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재귀 호출로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앞 거리 계산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0775" y="1028700"/>
            <a:ext cx="1483114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66599" y="1028700"/>
            <a:ext cx="1483114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LUT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5844" y="1028700"/>
            <a:ext cx="1483114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문자열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54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프로젝트 수행 후기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97124" y="2082476"/>
            <a:ext cx="49799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 smtClean="0"/>
              <a:t>팀원들과 </a:t>
            </a:r>
            <a:r>
              <a:rPr lang="ko-KR" altLang="en-US" dirty="0"/>
              <a:t>함께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진행하며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짝 프로그래밍을 </a:t>
            </a:r>
            <a:r>
              <a:rPr lang="ko-KR" altLang="en-US" dirty="0"/>
              <a:t>경험할 수 있었다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수업시간에 </a:t>
            </a:r>
            <a:r>
              <a:rPr lang="ko-KR" altLang="en-US" dirty="0"/>
              <a:t>이론적으로 배운 것들을 </a:t>
            </a:r>
            <a:endParaRPr lang="en-US" altLang="ko-KR" dirty="0" smtClean="0"/>
          </a:p>
          <a:p>
            <a:r>
              <a:rPr lang="ko-KR" altLang="en-US" dirty="0" smtClean="0"/>
              <a:t>하나하나 </a:t>
            </a:r>
            <a:r>
              <a:rPr lang="ko-KR" altLang="en-US" dirty="0"/>
              <a:t>구현해보며 어려움도 </a:t>
            </a:r>
            <a:r>
              <a:rPr lang="ko-KR" altLang="en-US" dirty="0" smtClean="0"/>
              <a:t>겪었지만 </a:t>
            </a:r>
            <a:endParaRPr lang="en-US" altLang="ko-KR" dirty="0" smtClean="0"/>
          </a:p>
          <a:p>
            <a:r>
              <a:rPr lang="ko-KR" altLang="en-US" dirty="0" smtClean="0"/>
              <a:t>배운 내용을 제대로 </a:t>
            </a:r>
            <a:r>
              <a:rPr lang="ko-KR" altLang="en-US" dirty="0"/>
              <a:t>익힐 수 있었다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프로그래밍을 </a:t>
            </a:r>
            <a:r>
              <a:rPr lang="ko-KR" altLang="en-US" dirty="0"/>
              <a:t>할 때 현 상태만 고려해서 </a:t>
            </a:r>
            <a:endParaRPr lang="en-US" altLang="ko-KR" dirty="0" smtClean="0"/>
          </a:p>
          <a:p>
            <a:r>
              <a:rPr lang="ko-KR" altLang="en-US" dirty="0" smtClean="0"/>
              <a:t>프로그래밍 시  나중에 확장이 필요할 때  </a:t>
            </a:r>
            <a:endParaRPr lang="en-US" altLang="ko-KR" dirty="0" smtClean="0"/>
          </a:p>
          <a:p>
            <a:r>
              <a:rPr lang="ko-KR" altLang="en-US" dirty="0" smtClean="0"/>
              <a:t>문제를 </a:t>
            </a:r>
            <a:r>
              <a:rPr lang="ko-KR" altLang="en-US" dirty="0"/>
              <a:t>일으킨다는 것을 </a:t>
            </a:r>
            <a:r>
              <a:rPr lang="ko-KR" altLang="en-US" dirty="0" smtClean="0"/>
              <a:t>경험하여 </a:t>
            </a:r>
            <a:endParaRPr lang="en-US" altLang="ko-KR" dirty="0" smtClean="0"/>
          </a:p>
          <a:p>
            <a:r>
              <a:rPr lang="ko-KR" altLang="en-US" dirty="0" smtClean="0"/>
              <a:t>확장 </a:t>
            </a:r>
            <a:r>
              <a:rPr lang="ko-KR" altLang="en-US" dirty="0"/>
              <a:t>가능하게 프로그래밍을 하는 것이 </a:t>
            </a:r>
            <a:endParaRPr lang="en-US" altLang="ko-KR" dirty="0" smtClean="0"/>
          </a:p>
          <a:p>
            <a:r>
              <a:rPr lang="ko-KR" altLang="en-US" dirty="0" smtClean="0"/>
              <a:t>중요함을 </a:t>
            </a:r>
            <a:r>
              <a:rPr lang="ko-KR" altLang="en-US" dirty="0"/>
              <a:t>깨달았다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66329" y="1659267"/>
            <a:ext cx="2690560" cy="4389524"/>
            <a:chOff x="2473754" y="1147641"/>
            <a:chExt cx="3161542" cy="5157909"/>
          </a:xfrm>
          <a:effectLst/>
        </p:grpSpPr>
        <p:grpSp>
          <p:nvGrpSpPr>
            <p:cNvPr id="10" name="그룹 9"/>
            <p:cNvGrpSpPr/>
            <p:nvPr/>
          </p:nvGrpSpPr>
          <p:grpSpPr>
            <a:xfrm>
              <a:off x="3361029" y="5352367"/>
              <a:ext cx="1553342" cy="953183"/>
              <a:chOff x="5551447" y="4664393"/>
              <a:chExt cx="1276350" cy="729140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5559622" y="4859440"/>
                <a:ext cx="1260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0075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739622" y="5249533"/>
                <a:ext cx="900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0075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5649622" y="5054487"/>
                <a:ext cx="1080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0075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5551447" y="4664393"/>
                <a:ext cx="127635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0075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7218" y="4678779"/>
              <a:ext cx="931390" cy="61230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5608" y="3874524"/>
              <a:ext cx="903604" cy="40829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0543" y="1279085"/>
              <a:ext cx="1239213" cy="61960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81168" y="3203840"/>
              <a:ext cx="592763" cy="51885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2771" y="1768008"/>
              <a:ext cx="592524" cy="57057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932501">
              <a:off x="3050876" y="3861747"/>
              <a:ext cx="769362" cy="68618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65578" y="3547882"/>
              <a:ext cx="469493" cy="39124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8695" y="1764996"/>
              <a:ext cx="617685" cy="57356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0319" y="2094698"/>
              <a:ext cx="514737" cy="41179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37084" y="4385716"/>
              <a:ext cx="429475" cy="44289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43502" y="4064749"/>
              <a:ext cx="430991" cy="43099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80081" y="2500993"/>
              <a:ext cx="627719" cy="705436"/>
            </a:xfrm>
            <a:prstGeom prst="rect">
              <a:avLst/>
            </a:prstGeom>
          </p:spPr>
        </p:pic>
        <p:sp>
          <p:nvSpPr>
            <p:cNvPr id="23" name="타원 22"/>
            <p:cNvSpPr/>
            <p:nvPr/>
          </p:nvSpPr>
          <p:spPr>
            <a:xfrm>
              <a:off x="4294938" y="3630538"/>
              <a:ext cx="139460" cy="139461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108021" y="3473445"/>
              <a:ext cx="77826" cy="77826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457074" y="2230187"/>
              <a:ext cx="139460" cy="139461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219821" y="2420044"/>
              <a:ext cx="98047" cy="98048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495315" y="2651742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81160" y="2014173"/>
              <a:ext cx="146357" cy="146356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04014" y="2033414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404996" y="2117575"/>
              <a:ext cx="146357" cy="146356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77818" y="4928606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355405" y="5005167"/>
              <a:ext cx="146357" cy="146356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86420" y="4724596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186839" y="4197308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283223" y="3761781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5500178" y="3282574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219387" y="1781141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975751" y="1539913"/>
              <a:ext cx="122187" cy="122188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098060" y="1150042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49228" y="1279085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905055" y="1595886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473754" y="2297451"/>
              <a:ext cx="235309" cy="235309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600153" y="3287527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905055" y="3946854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162616" y="4635354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55217" y="3281464"/>
              <a:ext cx="420330" cy="420329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50965" y="2526308"/>
              <a:ext cx="411790" cy="397084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47517" y="2530897"/>
              <a:ext cx="588272" cy="426497"/>
            </a:xfrm>
            <a:prstGeom prst="rect">
              <a:avLst/>
            </a:prstGeom>
          </p:spPr>
        </p:pic>
        <p:sp>
          <p:nvSpPr>
            <p:cNvPr id="49" name="정오각형 48"/>
            <p:cNvSpPr/>
            <p:nvPr/>
          </p:nvSpPr>
          <p:spPr>
            <a:xfrm rot="508612">
              <a:off x="5386198" y="2373606"/>
              <a:ext cx="249098" cy="237238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정오각형 49"/>
            <p:cNvSpPr/>
            <p:nvPr/>
          </p:nvSpPr>
          <p:spPr>
            <a:xfrm>
              <a:off x="4649267" y="4953828"/>
              <a:ext cx="330543" cy="314806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1" name="정오각형 50"/>
            <p:cNvSpPr/>
            <p:nvPr/>
          </p:nvSpPr>
          <p:spPr>
            <a:xfrm rot="20665393">
              <a:off x="2620336" y="3424036"/>
              <a:ext cx="277833" cy="264604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2" name="정오각형 51"/>
            <p:cNvSpPr/>
            <p:nvPr/>
          </p:nvSpPr>
          <p:spPr>
            <a:xfrm>
              <a:off x="4281830" y="2574954"/>
              <a:ext cx="141369" cy="134637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3" name="정오각형 52"/>
            <p:cNvSpPr/>
            <p:nvPr/>
          </p:nvSpPr>
          <p:spPr>
            <a:xfrm>
              <a:off x="4372158" y="4285570"/>
              <a:ext cx="259207" cy="246866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4" name="정오각형 53"/>
            <p:cNvSpPr/>
            <p:nvPr/>
          </p:nvSpPr>
          <p:spPr>
            <a:xfrm rot="19715057">
              <a:off x="3305040" y="4669928"/>
              <a:ext cx="181180" cy="172553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5" name="정오각형 54"/>
            <p:cNvSpPr/>
            <p:nvPr/>
          </p:nvSpPr>
          <p:spPr>
            <a:xfrm rot="19715057">
              <a:off x="3093364" y="1401350"/>
              <a:ext cx="181180" cy="172553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6" name="정오각형 55"/>
            <p:cNvSpPr/>
            <p:nvPr/>
          </p:nvSpPr>
          <p:spPr>
            <a:xfrm rot="19715057">
              <a:off x="3841864" y="1147641"/>
              <a:ext cx="124065" cy="118159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7" name="정오각형 56"/>
            <p:cNvSpPr/>
            <p:nvPr/>
          </p:nvSpPr>
          <p:spPr>
            <a:xfrm rot="19715057">
              <a:off x="4749126" y="1368051"/>
              <a:ext cx="181180" cy="172553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4868294" y="1890826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379446" y="2844428"/>
              <a:ext cx="250643" cy="250644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223634" y="3031747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오각형 60"/>
            <p:cNvSpPr/>
            <p:nvPr/>
          </p:nvSpPr>
          <p:spPr>
            <a:xfrm rot="1750817">
              <a:off x="4501446" y="2369572"/>
              <a:ext cx="258284" cy="245986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2" name="정오각형 61"/>
            <p:cNvSpPr/>
            <p:nvPr/>
          </p:nvSpPr>
          <p:spPr>
            <a:xfrm rot="19715057">
              <a:off x="2769485" y="3723813"/>
              <a:ext cx="115389" cy="109894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4630587" y="2017443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440801">
              <a:off x="3592163" y="3057164"/>
              <a:ext cx="249260" cy="401585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43121" y="2807012"/>
              <a:ext cx="574315" cy="440308"/>
            </a:xfrm>
            <a:prstGeom prst="rect">
              <a:avLst/>
            </a:prstGeom>
          </p:spPr>
        </p:pic>
        <p:sp>
          <p:nvSpPr>
            <p:cNvPr id="66" name="타원 65"/>
            <p:cNvSpPr/>
            <p:nvPr/>
          </p:nvSpPr>
          <p:spPr>
            <a:xfrm>
              <a:off x="4344204" y="3341720"/>
              <a:ext cx="139460" cy="139461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4607182" y="3573734"/>
              <a:ext cx="94124" cy="94123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996143" y="2682141"/>
              <a:ext cx="146357" cy="146358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059853" y="2371051"/>
              <a:ext cx="86850" cy="86850"/>
            </a:xfrm>
            <a:prstGeom prst="ellipse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오각형 69"/>
            <p:cNvSpPr/>
            <p:nvPr/>
          </p:nvSpPr>
          <p:spPr>
            <a:xfrm rot="19715057">
              <a:off x="3882851" y="3079604"/>
              <a:ext cx="212912" cy="202777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정오각형 70"/>
            <p:cNvSpPr/>
            <p:nvPr/>
          </p:nvSpPr>
          <p:spPr>
            <a:xfrm rot="19715057">
              <a:off x="3215660" y="3008520"/>
              <a:ext cx="115389" cy="109894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정오각형 71"/>
            <p:cNvSpPr/>
            <p:nvPr/>
          </p:nvSpPr>
          <p:spPr>
            <a:xfrm rot="19715057">
              <a:off x="3391253" y="3750250"/>
              <a:ext cx="115389" cy="109894"/>
            </a:xfrm>
            <a:prstGeom prst="pentagon">
              <a:avLst/>
            </a:prstGeom>
            <a:solidFill>
              <a:srgbClr val="A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823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udent\Desktop\7일차_CTIS\PPT\커넥티드 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5627" y="901700"/>
            <a:ext cx="939392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186601" y="53213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감사합니</a:t>
            </a:r>
            <a:r>
              <a:rPr lang="ko-KR" altLang="en-US" sz="4000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xmlns="" val="334513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151" b="31439"/>
          <a:stretch/>
        </p:blipFill>
        <p:spPr bwMode="auto">
          <a:xfrm flipH="1">
            <a:off x="7988301" y="1192627"/>
            <a:ext cx="1103271" cy="5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각형 5"/>
          <p:cNvSpPr/>
          <p:nvPr/>
        </p:nvSpPr>
        <p:spPr>
          <a:xfrm>
            <a:off x="-4761" y="1291949"/>
            <a:ext cx="1545431" cy="838752"/>
          </a:xfrm>
          <a:prstGeom prst="homePlate">
            <a:avLst/>
          </a:prstGeom>
          <a:solidFill>
            <a:srgbClr val="45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 flipH="1">
            <a:off x="1120774" y="1711405"/>
            <a:ext cx="8023226" cy="838752"/>
          </a:xfrm>
          <a:prstGeom prst="homePlate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8652" y="129494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+mn-ea"/>
              </a:rPr>
              <a:t>Ⅰ.</a:t>
            </a:r>
            <a:endParaRPr lang="ko-KR" altLang="en-US" sz="4800" b="1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0777" y="1735798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프로젝트 소개</a:t>
            </a:r>
            <a:endParaRPr lang="ko-KR" altLang="en-US" sz="44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6841" y="2860878"/>
            <a:ext cx="1818485" cy="3111297"/>
            <a:chOff x="1642066" y="2803728"/>
            <a:chExt cx="1818485" cy="3111297"/>
          </a:xfrm>
        </p:grpSpPr>
        <p:grpSp>
          <p:nvGrpSpPr>
            <p:cNvPr id="12" name="그룹 11"/>
            <p:cNvGrpSpPr/>
            <p:nvPr/>
          </p:nvGrpSpPr>
          <p:grpSpPr>
            <a:xfrm rot="20977013">
              <a:off x="1642066" y="3453057"/>
              <a:ext cx="1221750" cy="1993229"/>
              <a:chOff x="4913886" y="1447975"/>
              <a:chExt cx="2418431" cy="394555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592610" y="4664393"/>
                <a:ext cx="1188235" cy="729140"/>
                <a:chOff x="5551447" y="4664393"/>
                <a:chExt cx="1276350" cy="729140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559622" y="4859440"/>
                  <a:ext cx="126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39622" y="5249533"/>
                  <a:ext cx="90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649622" y="5054487"/>
                  <a:ext cx="108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551447" y="4664393"/>
                  <a:ext cx="127635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51447" y="4149130"/>
                <a:ext cx="712470" cy="468383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84014" y="3533912"/>
                <a:ext cx="691215" cy="3123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91682" y="1548523"/>
                <a:ext cx="947940" cy="47397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55445" y="3020870"/>
                <a:ext cx="453437" cy="396899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59031" y="1922526"/>
                <a:ext cx="453253" cy="436466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0932501">
                <a:off x="5355357" y="3524138"/>
                <a:ext cx="588526" cy="524902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825576" y="3284046"/>
                <a:ext cx="359140" cy="299283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38254" y="1920222"/>
                <a:ext cx="472500" cy="43875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52151" y="2172429"/>
                <a:ext cx="393750" cy="3150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568733" y="3924950"/>
                <a:ext cx="328528" cy="33879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38174" y="3679426"/>
                <a:ext cx="329688" cy="329688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918726" y="2483225"/>
                <a:ext cx="480176" cy="539626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6307007" y="3347274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64023" y="3227105"/>
                <a:ext cx="59533" cy="59533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666080" y="2276072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484592" y="2421304"/>
                <a:ext cx="75001" cy="7500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930379" y="25985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531514" y="2110831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237453" y="212554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391196" y="2189929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293911" y="434023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353261" y="4398802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6376986" y="418417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989269" y="378082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7062998" y="344766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7228959" y="308109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484260" y="193257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827797" y="1748044"/>
                <a:ext cx="93467" cy="93467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156404" y="14498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583583" y="1548523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243811" y="179086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913886" y="2327526"/>
                <a:ext cx="180000" cy="180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010575" y="308488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243811" y="35892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440833" y="41159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358678" y="3080249"/>
                <a:ext cx="321533" cy="321533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732341" y="2502590"/>
                <a:ext cx="315000" cy="30375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582274" y="2506100"/>
                <a:ext cx="450000" cy="326250"/>
              </a:xfrm>
              <a:prstGeom prst="rect">
                <a:avLst/>
              </a:prstGeom>
            </p:spPr>
          </p:pic>
          <p:sp>
            <p:nvSpPr>
              <p:cNvPr id="53" name="정오각형 52"/>
              <p:cNvSpPr/>
              <p:nvPr/>
            </p:nvSpPr>
            <p:spPr>
              <a:xfrm rot="508612">
                <a:off x="7141769" y="2385780"/>
                <a:ext cx="190548" cy="18147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오각형 53"/>
              <p:cNvSpPr/>
              <p:nvPr/>
            </p:nvSpPr>
            <p:spPr>
              <a:xfrm>
                <a:off x="6578052" y="4359530"/>
                <a:ext cx="252850" cy="24081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5" name="정오각형 54"/>
              <p:cNvSpPr/>
              <p:nvPr/>
            </p:nvSpPr>
            <p:spPr>
              <a:xfrm rot="20665393">
                <a:off x="5026014" y="3189310"/>
                <a:ext cx="212529" cy="20241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6" name="정오각형 55"/>
              <p:cNvSpPr/>
              <p:nvPr/>
            </p:nvSpPr>
            <p:spPr>
              <a:xfrm>
                <a:off x="6296980" y="2539802"/>
                <a:ext cx="108140" cy="10299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7" name="정오각형 56"/>
              <p:cNvSpPr/>
              <p:nvPr/>
            </p:nvSpPr>
            <p:spPr>
              <a:xfrm>
                <a:off x="6366076" y="3848344"/>
                <a:ext cx="198281" cy="18884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8" name="정오각형 57"/>
              <p:cNvSpPr/>
              <p:nvPr/>
            </p:nvSpPr>
            <p:spPr>
              <a:xfrm rot="19715057">
                <a:off x="5549782" y="4142359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9" name="정오각형 58"/>
              <p:cNvSpPr/>
              <p:nvPr/>
            </p:nvSpPr>
            <p:spPr>
              <a:xfrm rot="19715057">
                <a:off x="5387859" y="1642050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0" name="정오각형 59"/>
              <p:cNvSpPr/>
              <p:nvPr/>
            </p:nvSpPr>
            <p:spPr>
              <a:xfrm rot="19715057">
                <a:off x="5960426" y="1447975"/>
                <a:ext cx="94904" cy="9038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1" name="정오각형 60"/>
              <p:cNvSpPr/>
              <p:nvPr/>
            </p:nvSpPr>
            <p:spPr>
              <a:xfrm rot="19715057">
                <a:off x="6654439" y="1616578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745598" y="201647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136604" y="2745937"/>
                <a:ext cx="191731" cy="19173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7017415" y="288922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정오각형 64"/>
              <p:cNvSpPr/>
              <p:nvPr/>
            </p:nvSpPr>
            <p:spPr>
              <a:xfrm rot="1750817">
                <a:off x="6464974" y="2382694"/>
                <a:ext cx="197575" cy="188168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6" name="정오각형 65"/>
              <p:cNvSpPr/>
              <p:nvPr/>
            </p:nvSpPr>
            <p:spPr>
              <a:xfrm rot="19715057">
                <a:off x="5140105" y="3418625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563761" y="211333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20440801">
                <a:off x="5769414" y="2908669"/>
                <a:ext cx="190672" cy="307194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90872" y="2717315"/>
                <a:ext cx="439324" cy="336815"/>
              </a:xfrm>
              <a:prstGeom prst="rect">
                <a:avLst/>
              </a:prstGeom>
            </p:spPr>
          </p:pic>
          <p:sp>
            <p:nvSpPr>
              <p:cNvPr id="70" name="타원 69"/>
              <p:cNvSpPr/>
              <p:nvPr/>
            </p:nvSpPr>
            <p:spPr>
              <a:xfrm>
                <a:off x="6344691" y="3126341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545856" y="3303821"/>
                <a:ext cx="72000" cy="72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078441" y="2621794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892130" y="238382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정오각형 73"/>
              <p:cNvSpPr/>
              <p:nvPr/>
            </p:nvSpPr>
            <p:spPr>
              <a:xfrm rot="19715057">
                <a:off x="5991778" y="2925835"/>
                <a:ext cx="162868" cy="15511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정오각형 74"/>
              <p:cNvSpPr/>
              <p:nvPr/>
            </p:nvSpPr>
            <p:spPr>
              <a:xfrm rot="19715057">
                <a:off x="5481405" y="2871458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정오각형 75"/>
              <p:cNvSpPr/>
              <p:nvPr/>
            </p:nvSpPr>
            <p:spPr>
              <a:xfrm rot="19715057">
                <a:off x="5615713" y="3438856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649893" y="2803728"/>
              <a:ext cx="810658" cy="3111297"/>
              <a:chOff x="3255879" y="339534"/>
              <a:chExt cx="1604682" cy="615875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265404" y="1352132"/>
                <a:ext cx="591670" cy="467957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09600" dist="38100" dir="2640000" sx="104000" sy="104000" algn="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 useBgFill="1">
            <p:nvSpPr>
              <p:cNvPr id="83" name="직사각형 82"/>
              <p:cNvSpPr/>
              <p:nvPr/>
            </p:nvSpPr>
            <p:spPr>
              <a:xfrm>
                <a:off x="3255879" y="339534"/>
                <a:ext cx="1604682" cy="61587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012655" y="3693813"/>
            <a:ext cx="40358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개요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구조도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57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ì»¤ë¥í°ëì¹´ ì´ë¯¸ì§ (ì¶ì²=CSC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429" r="12043"/>
          <a:stretch/>
        </p:blipFill>
        <p:spPr bwMode="auto">
          <a:xfrm>
            <a:off x="-1" y="1232210"/>
            <a:ext cx="4743251" cy="53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3433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프로젝트 개요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19449" y="1019725"/>
            <a:ext cx="414357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 현재 </a:t>
            </a:r>
            <a:r>
              <a:rPr lang="ko-KR" altLang="en-US" sz="1000" dirty="0"/>
              <a:t>우리는 사람이 운전하는 자동차에서 자율운전 자동차로 기술이 변화하는 것을 목격하고 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국제뉴스뿐 아니라 국내에서도 자율주행 자동차에 대한 뉴스를 자주 들을 수 있다</a:t>
            </a:r>
            <a:r>
              <a:rPr lang="en-US" altLang="ko-KR" sz="1000" dirty="0"/>
              <a:t>. </a:t>
            </a:r>
          </a:p>
          <a:p>
            <a:endParaRPr lang="en-US" altLang="ko-KR" sz="1100" dirty="0"/>
          </a:p>
          <a:p>
            <a:r>
              <a:rPr lang="ko-KR" altLang="en-US" sz="1050" dirty="0"/>
              <a:t>기술이 발달하고 법률과 규제의 장벽이 무너지면서</a:t>
            </a:r>
            <a:r>
              <a:rPr lang="en-US" altLang="ko-KR" sz="1050" dirty="0"/>
              <a:t>, </a:t>
            </a:r>
            <a:r>
              <a:rPr lang="ko-KR" altLang="en-US" sz="1050" dirty="0"/>
              <a:t>자율주행 자동차의 상용화 추세는 당분간 지속될 것으로 보인다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ko-KR" altLang="en-US" sz="1050" dirty="0"/>
              <a:t>우리 프로젝트 내용은 복잡하고 빠르게 변화하는 교통 상황에서 사람이 개입하지 않아도 스스로 길을 찾아 운전하는 자율운전 자동차와 맥락을 같이 한다</a:t>
            </a:r>
            <a:r>
              <a:rPr lang="en-US" altLang="ko-KR" sz="1050" dirty="0"/>
              <a:t>.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400" b="1" u="sng" dirty="0" err="1"/>
              <a:t>CTiS</a:t>
            </a:r>
            <a:r>
              <a:rPr lang="en-US" altLang="ko-KR" sz="1400" b="1" u="sng" dirty="0"/>
              <a:t> </a:t>
            </a:r>
            <a:r>
              <a:rPr lang="ko-KR" altLang="en-US" sz="1400" b="1" u="sng" dirty="0" smtClean="0"/>
              <a:t>시스템</a:t>
            </a:r>
            <a:r>
              <a:rPr lang="ko-KR" altLang="en-US" sz="1200" dirty="0" smtClean="0"/>
              <a:t>은 </a:t>
            </a:r>
            <a:r>
              <a:rPr lang="ko-KR" altLang="en-US" sz="1200" dirty="0"/>
              <a:t>오늘날 교통사고의 주범으로 꼽히는 </a:t>
            </a:r>
            <a:r>
              <a:rPr lang="ko-KR" altLang="en-US" sz="1200" b="1" dirty="0"/>
              <a:t>무수한 운전 방해 요소와 위험을 감행하는 행위에서 벗어나는 것을 목표</a:t>
            </a:r>
            <a:r>
              <a:rPr lang="ko-KR" altLang="en-US" sz="1200" dirty="0"/>
              <a:t>로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변화하는 교통상황을 실시간으로 파악</a:t>
            </a:r>
            <a:r>
              <a:rPr lang="ko-KR" altLang="en-US" sz="1200" dirty="0"/>
              <a:t>하여 </a:t>
            </a:r>
            <a:r>
              <a:rPr lang="ko-KR" altLang="en-US" sz="1200" b="1" dirty="0"/>
              <a:t>도로 주행의 효율성을 높이고</a:t>
            </a:r>
            <a:r>
              <a:rPr lang="en-US" altLang="ko-KR" sz="1200" dirty="0"/>
              <a:t>, </a:t>
            </a:r>
            <a:r>
              <a:rPr lang="ko-KR" altLang="en-US" sz="1200" b="1" dirty="0"/>
              <a:t>안전사고를 예방</a:t>
            </a:r>
            <a:r>
              <a:rPr lang="ko-KR" altLang="en-US" sz="1200" dirty="0"/>
              <a:t>하는 것이다</a:t>
            </a:r>
            <a:r>
              <a:rPr lang="en-US" altLang="ko-KR" sz="1200" dirty="0"/>
              <a:t>.  </a:t>
            </a:r>
          </a:p>
          <a:p>
            <a:endParaRPr lang="en-US" altLang="ko-KR" sz="1200" dirty="0"/>
          </a:p>
          <a:p>
            <a:r>
              <a:rPr lang="en-US" altLang="ko-KR" sz="1400" b="1" u="sng" dirty="0" err="1"/>
              <a:t>CTiS</a:t>
            </a:r>
            <a:r>
              <a:rPr lang="en-US" altLang="ko-KR" sz="1400" b="1" u="sng" dirty="0"/>
              <a:t> </a:t>
            </a:r>
            <a:r>
              <a:rPr lang="ko-KR" altLang="en-US" sz="1400" b="1" u="sng" dirty="0" smtClean="0"/>
              <a:t>시스템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통해 자동차는 사고를 예방하고 안전한 </a:t>
            </a:r>
            <a:r>
              <a:rPr lang="ko-KR" altLang="en-US" sz="1200" dirty="0" smtClean="0"/>
              <a:t>고속주행을 </a:t>
            </a:r>
            <a:r>
              <a:rPr lang="ko-KR" altLang="en-US" sz="1200" dirty="0"/>
              <a:t>가능케 하며 </a:t>
            </a:r>
            <a:r>
              <a:rPr lang="ko-KR" altLang="en-US" sz="1200" dirty="0" smtClean="0"/>
              <a:t>고속주행 시 </a:t>
            </a:r>
            <a:r>
              <a:rPr lang="ko-KR" altLang="en-US" sz="1200" dirty="0"/>
              <a:t>차간 거리도 줄일 수 있어 </a:t>
            </a:r>
            <a:r>
              <a:rPr lang="ko-KR" altLang="en-US" sz="1200" b="1" dirty="0"/>
              <a:t>교통 혼잡도 줄일 수 있을 뿐만 아니라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수많은 </a:t>
            </a:r>
            <a:r>
              <a:rPr lang="ko-KR" altLang="en-US" sz="1200" b="1" dirty="0" smtClean="0"/>
              <a:t>부가적 </a:t>
            </a:r>
            <a:r>
              <a:rPr lang="ko-KR" altLang="en-US" sz="1200" b="1" dirty="0"/>
              <a:t>혜택</a:t>
            </a:r>
            <a:r>
              <a:rPr lang="ko-KR" altLang="en-US" sz="1200" dirty="0"/>
              <a:t>도 가져올 것으로 기대한다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u="sng" dirty="0"/>
              <a:t>이와 같은 프로젝트를 발전시킨다면</a:t>
            </a:r>
            <a:r>
              <a:rPr lang="ko-KR" altLang="en-US" sz="1200" dirty="0"/>
              <a:t> 차량 내부에 레이더</a:t>
            </a:r>
            <a:r>
              <a:rPr lang="en-US" altLang="ko-KR" sz="1200" dirty="0"/>
              <a:t>, </a:t>
            </a:r>
            <a:r>
              <a:rPr lang="ko-KR" altLang="en-US" sz="1200" dirty="0"/>
              <a:t>카메라</a:t>
            </a:r>
            <a:r>
              <a:rPr lang="en-US" altLang="ko-KR" sz="1200" dirty="0"/>
              <a:t>, </a:t>
            </a:r>
            <a:r>
              <a:rPr lang="ko-KR" altLang="en-US" sz="1200" dirty="0"/>
              <a:t>초음파 거리측정기</a:t>
            </a:r>
            <a:r>
              <a:rPr lang="en-US" altLang="ko-KR" sz="1200" dirty="0"/>
              <a:t>, GPS, </a:t>
            </a:r>
            <a:r>
              <a:rPr lang="ko-KR" altLang="en-US" sz="1200" dirty="0"/>
              <a:t>내장된 지도 등에서 생성된 방대한 데이터를 처리하고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차세대 무선통신 기술인 </a:t>
            </a:r>
            <a:r>
              <a:rPr lang="en-US" altLang="ko-KR" sz="1200" dirty="0"/>
              <a:t>5G </a:t>
            </a:r>
            <a:r>
              <a:rPr lang="ko-KR" altLang="en-US" sz="1200" dirty="0"/>
              <a:t>을 활용한 </a:t>
            </a:r>
            <a:r>
              <a:rPr lang="ko-KR" altLang="en-US" sz="1200" dirty="0" err="1"/>
              <a:t>셀룰러</a:t>
            </a:r>
            <a:r>
              <a:rPr lang="ko-KR" altLang="en-US" sz="1200" dirty="0"/>
              <a:t> </a:t>
            </a:r>
            <a:r>
              <a:rPr lang="en-US" altLang="ko-KR" sz="1200" dirty="0"/>
              <a:t>V2X(C-V2X)</a:t>
            </a:r>
            <a:r>
              <a:rPr lang="ko-KR" altLang="en-US" sz="1200" dirty="0"/>
              <a:t>로 자동차끼리</a:t>
            </a:r>
            <a:r>
              <a:rPr lang="en-US" altLang="ko-KR" sz="1200" dirty="0"/>
              <a:t>, </a:t>
            </a:r>
            <a:r>
              <a:rPr lang="ko-KR" altLang="en-US" sz="1200" dirty="0"/>
              <a:t>자동차와 보행자</a:t>
            </a:r>
            <a:r>
              <a:rPr lang="en-US" altLang="ko-KR" sz="1200" dirty="0"/>
              <a:t>, </a:t>
            </a:r>
            <a:r>
              <a:rPr lang="ko-KR" altLang="en-US" sz="1200" b="1" dirty="0"/>
              <a:t>자동차와 교통인프라 간 통신</a:t>
            </a:r>
            <a:r>
              <a:rPr lang="ko-KR" altLang="en-US" sz="1200" dirty="0"/>
              <a:t>이 점점 가능해지는 시대에 한걸음 더 다가갈 수 있을 것이다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4452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구조도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915375" y="1053091"/>
            <a:ext cx="7498449" cy="5634066"/>
            <a:chOff x="477413" y="324149"/>
            <a:chExt cx="8468608" cy="6363009"/>
          </a:xfrm>
        </p:grpSpPr>
        <p:grpSp>
          <p:nvGrpSpPr>
            <p:cNvPr id="75" name="그룹 74"/>
            <p:cNvGrpSpPr/>
            <p:nvPr/>
          </p:nvGrpSpPr>
          <p:grpSpPr>
            <a:xfrm>
              <a:off x="477413" y="324149"/>
              <a:ext cx="8468608" cy="6363009"/>
              <a:chOff x="314930" y="188640"/>
              <a:chExt cx="8468608" cy="6363009"/>
            </a:xfrm>
          </p:grpSpPr>
          <p:pic>
            <p:nvPicPr>
              <p:cNvPr id="81" name="Picture 2" descr="C:\Users\student\Downloads\computer-1728423_960_720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9226" y="188640"/>
                <a:ext cx="1974052" cy="151311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3" descr="C:\Users\student\Downloads\20190822_15174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backgroundRemoval t="14858" b="95521" l="4821" r="9348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930" y="5052982"/>
                <a:ext cx="2664296" cy="1498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3" descr="C:\Users\student\Downloads\20190822_151746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backgroundRemoval t="14858" b="95521" l="4821" r="9348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086" y="5023732"/>
                <a:ext cx="2664296" cy="1498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3" descr="C:\Users\student\Downloads\20190822_151746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backgroundRemoval t="14858" b="95521" l="4821" r="9348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9242" y="4994482"/>
                <a:ext cx="2664296" cy="1498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4" descr="C:\Users\student\Downloads\83870987-스마트-자동차-차량-전면보기-벡터-일러스트-레이션의-원격-감지-시스템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backgroundRemoval t="1308" b="45462" l="26462" r="69462">
                            <a14:foregroundMark x1="49615" y1="5923" x2="49615" y2="5923"/>
                            <a14:foregroundMark x1="47308" y1="9077" x2="47308" y2="9077"/>
                            <a14:foregroundMark x1="49615" y1="11615" x2="49615" y2="11615"/>
                            <a14:foregroundMark x1="48769" y1="14154" x2="48769" y2="14154"/>
                          </a14:backgroundRemoval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24626" r="25336" b="53509"/>
              <a:stretch/>
            </p:blipFill>
            <p:spPr bwMode="auto">
              <a:xfrm>
                <a:off x="818986" y="4028796"/>
                <a:ext cx="1529364" cy="1420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4" descr="C:\Users\student\Downloads\83870987-스마트-자동차-차량-전면보기-벡터-일러스트-레이션의-원격-감지-시스템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backgroundRemoval t="1308" b="45462" l="26462" r="69462">
                            <a14:foregroundMark x1="49615" y1="5923" x2="49615" y2="5923"/>
                            <a14:foregroundMark x1="47308" y1="9077" x2="47308" y2="9077"/>
                            <a14:foregroundMark x1="49615" y1="11615" x2="49615" y2="11615"/>
                            <a14:foregroundMark x1="48769" y1="14154" x2="48769" y2="14154"/>
                          </a14:backgroundRemoval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24626" r="25336" b="53509"/>
              <a:stretch/>
            </p:blipFill>
            <p:spPr bwMode="auto">
              <a:xfrm>
                <a:off x="3667601" y="4024929"/>
                <a:ext cx="1529364" cy="1420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6" descr="C:\Users\student\Downloads\house-308936_960_720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232" y="4147735"/>
                <a:ext cx="1369082" cy="1369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7" descr="C:\Users\student\Downloads\mqtt-800x400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 xmlns="">
                      <a14:imgLayer r:embed="rId12">
                        <a14:imgEffect>
                          <a14:sharpenSoften amount="25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9739" y="2243268"/>
                <a:ext cx="2392072" cy="1196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9" name="꺾인 연결선 88"/>
              <p:cNvCxnSpPr>
                <a:stCxn id="88" idx="2"/>
                <a:endCxn id="86" idx="0"/>
              </p:cNvCxnSpPr>
              <p:nvPr/>
            </p:nvCxnSpPr>
            <p:spPr>
              <a:xfrm rot="16200000" flipH="1">
                <a:off x="4076217" y="3668862"/>
                <a:ext cx="585625" cy="126508"/>
              </a:xfrm>
              <a:prstGeom prst="bentConnector3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 89"/>
              <p:cNvCxnSpPr>
                <a:stCxn id="88" idx="1"/>
                <a:endCxn id="85" idx="0"/>
              </p:cNvCxnSpPr>
              <p:nvPr/>
            </p:nvCxnSpPr>
            <p:spPr>
              <a:xfrm rot="10800000" flipV="1">
                <a:off x="1583669" y="2841286"/>
                <a:ext cx="1526071" cy="1187510"/>
              </a:xfrm>
              <a:prstGeom prst="bentConnector2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꺾인 연결선 90"/>
              <p:cNvCxnSpPr>
                <a:stCxn id="88" idx="3"/>
                <a:endCxn id="87" idx="0"/>
              </p:cNvCxnSpPr>
              <p:nvPr/>
            </p:nvCxnSpPr>
            <p:spPr>
              <a:xfrm>
                <a:off x="5501811" y="2841286"/>
                <a:ext cx="1842962" cy="1306449"/>
              </a:xfrm>
              <a:prstGeom prst="bentConnector2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 91"/>
              <p:cNvCxnSpPr>
                <a:stCxn id="81" idx="2"/>
                <a:endCxn id="88" idx="0"/>
              </p:cNvCxnSpPr>
              <p:nvPr/>
            </p:nvCxnSpPr>
            <p:spPr>
              <a:xfrm rot="16200000" flipH="1">
                <a:off x="3865255" y="1802747"/>
                <a:ext cx="541517" cy="339523"/>
              </a:xfrm>
              <a:prstGeom prst="bentConnector3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1038"/>
              <p:cNvSpPr txBox="1"/>
              <p:nvPr/>
            </p:nvSpPr>
            <p:spPr>
              <a:xfrm>
                <a:off x="4974575" y="2251851"/>
                <a:ext cx="142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Server</a:t>
                </a:r>
                <a:r>
                  <a:rPr lang="en-US" altLang="ko-KR" sz="1100" b="1" dirty="0" smtClean="0"/>
                  <a:t>(Broker)</a:t>
                </a:r>
                <a:endParaRPr lang="ko-KR" altLang="en-US" b="1" dirty="0"/>
              </a:p>
            </p:txBody>
          </p:sp>
          <p:sp>
            <p:nvSpPr>
              <p:cNvPr id="94" name="TextBox 47"/>
              <p:cNvSpPr txBox="1"/>
              <p:nvPr/>
            </p:nvSpPr>
            <p:spPr>
              <a:xfrm>
                <a:off x="4953278" y="260648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Client</a:t>
                </a:r>
              </a:p>
            </p:txBody>
          </p:sp>
          <p:sp>
            <p:nvSpPr>
              <p:cNvPr id="95" name="TextBox 49"/>
              <p:cNvSpPr txBox="1"/>
              <p:nvPr/>
            </p:nvSpPr>
            <p:spPr>
              <a:xfrm>
                <a:off x="1647078" y="4215686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Client</a:t>
                </a:r>
              </a:p>
            </p:txBody>
          </p:sp>
          <p:sp>
            <p:nvSpPr>
              <p:cNvPr id="96" name="TextBox 50"/>
              <p:cNvSpPr txBox="1"/>
              <p:nvPr/>
            </p:nvSpPr>
            <p:spPr>
              <a:xfrm>
                <a:off x="4549233" y="4215686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Client</a:t>
                </a:r>
              </a:p>
            </p:txBody>
          </p:sp>
          <p:sp>
            <p:nvSpPr>
              <p:cNvPr id="97" name="TextBox 51"/>
              <p:cNvSpPr txBox="1"/>
              <p:nvPr/>
            </p:nvSpPr>
            <p:spPr>
              <a:xfrm>
                <a:off x="7451390" y="4193081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Client</a:t>
                </a:r>
              </a:p>
            </p:txBody>
          </p:sp>
          <p:sp>
            <p:nvSpPr>
              <p:cNvPr id="98" name="TextBox 1040"/>
              <p:cNvSpPr txBox="1"/>
              <p:nvPr/>
            </p:nvSpPr>
            <p:spPr>
              <a:xfrm>
                <a:off x="1547664" y="3362784"/>
                <a:ext cx="1220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Traffic</a:t>
                </a:r>
                <a:r>
                  <a:rPr lang="en-US" altLang="ko-KR" sz="1100" b="1" dirty="0" smtClean="0"/>
                  <a:t>(Sub</a:t>
                </a:r>
                <a:r>
                  <a:rPr lang="en-US" altLang="ko-KR" sz="1100" b="1" dirty="0"/>
                  <a:t>)</a:t>
                </a:r>
                <a:endParaRPr lang="ko-KR" altLang="en-US" b="1" dirty="0"/>
              </a:p>
            </p:txBody>
          </p:sp>
          <p:sp>
            <p:nvSpPr>
              <p:cNvPr id="99" name="TextBox 54"/>
              <p:cNvSpPr txBox="1"/>
              <p:nvPr/>
            </p:nvSpPr>
            <p:spPr>
              <a:xfrm>
                <a:off x="323528" y="3356992"/>
                <a:ext cx="1316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Sensor</a:t>
                </a:r>
                <a:r>
                  <a:rPr lang="en-US" altLang="ko-KR" sz="1100" b="1" dirty="0" smtClean="0"/>
                  <a:t>(Pub)</a:t>
                </a:r>
                <a:endParaRPr lang="ko-KR" altLang="en-US" b="1" dirty="0"/>
              </a:p>
            </p:txBody>
          </p:sp>
          <p:sp>
            <p:nvSpPr>
              <p:cNvPr id="100" name="TextBox 56"/>
              <p:cNvSpPr txBox="1"/>
              <p:nvPr/>
            </p:nvSpPr>
            <p:spPr>
              <a:xfrm>
                <a:off x="7397610" y="3309844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Home</a:t>
                </a:r>
                <a:r>
                  <a:rPr lang="en-US" altLang="ko-KR" sz="1100" b="1" dirty="0" smtClean="0"/>
                  <a:t>(Sub)</a:t>
                </a:r>
                <a:endParaRPr lang="ko-KR" altLang="en-US" b="1" dirty="0"/>
              </a:p>
            </p:txBody>
          </p:sp>
        </p:grpSp>
        <p:sp>
          <p:nvSpPr>
            <p:cNvPr id="77" name="TextBox 27"/>
            <p:cNvSpPr txBox="1"/>
            <p:nvPr/>
          </p:nvSpPr>
          <p:spPr>
            <a:xfrm>
              <a:off x="4426209" y="1899033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/>
                <a:t>Sensor</a:t>
              </a:r>
              <a:r>
                <a:rPr lang="en-US" altLang="ko-KR" sz="1100" b="1" dirty="0" smtClean="0"/>
                <a:t>(Sub)</a:t>
              </a:r>
              <a:endParaRPr lang="ko-KR" altLang="en-US" b="1" dirty="0"/>
            </a:p>
          </p:txBody>
        </p:sp>
        <p:sp>
          <p:nvSpPr>
            <p:cNvPr id="78" name="TextBox 28"/>
            <p:cNvSpPr txBox="1"/>
            <p:nvPr/>
          </p:nvSpPr>
          <p:spPr>
            <a:xfrm>
              <a:off x="1710147" y="1899033"/>
              <a:ext cx="2480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/>
                <a:t>Traffic</a:t>
              </a:r>
              <a:r>
                <a:rPr lang="en-US" altLang="ko-KR" sz="1100" b="1" dirty="0" smtClean="0"/>
                <a:t>(Pub) </a:t>
              </a:r>
              <a:r>
                <a:rPr lang="en-US" altLang="ko-KR" b="1" dirty="0" smtClean="0"/>
                <a:t>/ Home</a:t>
              </a:r>
              <a:r>
                <a:rPr lang="en-US" altLang="ko-KR" sz="1100" b="1" dirty="0" smtClean="0"/>
                <a:t>(Pub)</a:t>
              </a:r>
              <a:endParaRPr lang="ko-KR" altLang="en-US" b="1" dirty="0"/>
            </a:p>
          </p:txBody>
        </p:sp>
        <p:sp>
          <p:nvSpPr>
            <p:cNvPr id="79" name="TextBox 29"/>
            <p:cNvSpPr txBox="1"/>
            <p:nvPr/>
          </p:nvSpPr>
          <p:spPr>
            <a:xfrm>
              <a:off x="3222315" y="3627225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/>
                <a:t>Sensor</a:t>
              </a:r>
              <a:r>
                <a:rPr lang="en-US" altLang="ko-KR" sz="1100" b="1" dirty="0" smtClean="0"/>
                <a:t>(Pub)</a:t>
              </a:r>
              <a:endParaRPr lang="ko-KR" altLang="en-US" b="1" dirty="0"/>
            </a:p>
          </p:txBody>
        </p:sp>
        <p:sp>
          <p:nvSpPr>
            <p:cNvPr id="80" name="TextBox 31"/>
            <p:cNvSpPr txBox="1"/>
            <p:nvPr/>
          </p:nvSpPr>
          <p:spPr>
            <a:xfrm>
              <a:off x="4518459" y="3650693"/>
              <a:ext cx="122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/>
                <a:t>Traffic</a:t>
              </a:r>
              <a:r>
                <a:rPr lang="en-US" altLang="ko-KR" sz="1100" b="1" dirty="0" smtClean="0"/>
                <a:t>(Sub</a:t>
              </a:r>
              <a:r>
                <a:rPr lang="en-US" altLang="ko-KR" sz="1100" b="1" dirty="0"/>
                <a:t>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475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151" b="31439"/>
          <a:stretch/>
        </p:blipFill>
        <p:spPr bwMode="auto">
          <a:xfrm flipH="1">
            <a:off x="7988301" y="1192627"/>
            <a:ext cx="1103271" cy="5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각형 5"/>
          <p:cNvSpPr/>
          <p:nvPr/>
        </p:nvSpPr>
        <p:spPr>
          <a:xfrm>
            <a:off x="-4761" y="1291949"/>
            <a:ext cx="1545431" cy="838752"/>
          </a:xfrm>
          <a:prstGeom prst="homePlate">
            <a:avLst/>
          </a:prstGeom>
          <a:solidFill>
            <a:srgbClr val="45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 flipH="1">
            <a:off x="1120774" y="1711405"/>
            <a:ext cx="8023226" cy="838752"/>
          </a:xfrm>
          <a:prstGeom prst="homePlate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8652" y="1294942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+mn-ea"/>
              </a:rPr>
              <a:t>II .</a:t>
            </a:r>
            <a:endParaRPr lang="ko-KR" altLang="en-US" sz="4800" b="1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0777" y="1735798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프로젝트 개발 과정 및 결과물 요약</a:t>
            </a:r>
            <a:endParaRPr lang="ko-KR" altLang="en-US" sz="32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6841" y="2860878"/>
            <a:ext cx="1818485" cy="3111297"/>
            <a:chOff x="1642066" y="2803728"/>
            <a:chExt cx="1818485" cy="3111297"/>
          </a:xfrm>
        </p:grpSpPr>
        <p:grpSp>
          <p:nvGrpSpPr>
            <p:cNvPr id="12" name="그룹 11"/>
            <p:cNvGrpSpPr/>
            <p:nvPr/>
          </p:nvGrpSpPr>
          <p:grpSpPr>
            <a:xfrm rot="20977013">
              <a:off x="1642066" y="3453057"/>
              <a:ext cx="1221750" cy="1993229"/>
              <a:chOff x="4913886" y="1447975"/>
              <a:chExt cx="2418431" cy="394555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592610" y="4664393"/>
                <a:ext cx="1188235" cy="729140"/>
                <a:chOff x="5551447" y="4664393"/>
                <a:chExt cx="1276350" cy="729140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559622" y="4859440"/>
                  <a:ext cx="126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39622" y="5249533"/>
                  <a:ext cx="90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649622" y="5054487"/>
                  <a:ext cx="108000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551447" y="4664393"/>
                  <a:ext cx="1276350" cy="144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51447" y="4149130"/>
                <a:ext cx="712470" cy="468383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84014" y="3533912"/>
                <a:ext cx="691215" cy="3123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91682" y="1548523"/>
                <a:ext cx="947940" cy="47397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55445" y="3020870"/>
                <a:ext cx="453437" cy="396899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59031" y="1922526"/>
                <a:ext cx="453253" cy="436466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0932501">
                <a:off x="5355357" y="3524138"/>
                <a:ext cx="588526" cy="524902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825576" y="3284046"/>
                <a:ext cx="359140" cy="299283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38254" y="1920222"/>
                <a:ext cx="472500" cy="43875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52151" y="2172429"/>
                <a:ext cx="393750" cy="3150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568733" y="3924950"/>
                <a:ext cx="328528" cy="33879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38174" y="3679426"/>
                <a:ext cx="329688" cy="329688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918726" y="2483225"/>
                <a:ext cx="480176" cy="539626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6307007" y="3347274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64023" y="3227105"/>
                <a:ext cx="59533" cy="59533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666080" y="2276072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484592" y="2421304"/>
                <a:ext cx="75001" cy="7500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930379" y="25985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531514" y="2110831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237453" y="212554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391196" y="2189929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293911" y="434023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353261" y="4398802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6376986" y="418417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989269" y="378082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7062998" y="3447669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7228959" y="308109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484260" y="193257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827797" y="1748044"/>
                <a:ext cx="93467" cy="93467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156404" y="14498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583583" y="1548523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243811" y="179086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913886" y="2327526"/>
                <a:ext cx="180000" cy="180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010575" y="308488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243811" y="358924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440833" y="4115912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358678" y="3080249"/>
                <a:ext cx="321533" cy="321533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732341" y="2502590"/>
                <a:ext cx="315000" cy="30375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582274" y="2506100"/>
                <a:ext cx="450000" cy="326250"/>
              </a:xfrm>
              <a:prstGeom prst="rect">
                <a:avLst/>
              </a:prstGeom>
            </p:spPr>
          </p:pic>
          <p:sp>
            <p:nvSpPr>
              <p:cNvPr id="53" name="정오각형 52"/>
              <p:cNvSpPr/>
              <p:nvPr/>
            </p:nvSpPr>
            <p:spPr>
              <a:xfrm rot="508612">
                <a:off x="7141769" y="2385780"/>
                <a:ext cx="190548" cy="18147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오각형 53"/>
              <p:cNvSpPr/>
              <p:nvPr/>
            </p:nvSpPr>
            <p:spPr>
              <a:xfrm>
                <a:off x="6578052" y="4359530"/>
                <a:ext cx="252850" cy="24081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5" name="정오각형 54"/>
              <p:cNvSpPr/>
              <p:nvPr/>
            </p:nvSpPr>
            <p:spPr>
              <a:xfrm rot="20665393">
                <a:off x="5026014" y="3189310"/>
                <a:ext cx="212529" cy="20241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6" name="정오각형 55"/>
              <p:cNvSpPr/>
              <p:nvPr/>
            </p:nvSpPr>
            <p:spPr>
              <a:xfrm>
                <a:off x="6296980" y="2539802"/>
                <a:ext cx="108140" cy="102991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7" name="정오각형 56"/>
              <p:cNvSpPr/>
              <p:nvPr/>
            </p:nvSpPr>
            <p:spPr>
              <a:xfrm>
                <a:off x="6366076" y="3848344"/>
                <a:ext cx="198281" cy="188840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8" name="정오각형 57"/>
              <p:cNvSpPr/>
              <p:nvPr/>
            </p:nvSpPr>
            <p:spPr>
              <a:xfrm rot="19715057">
                <a:off x="5549782" y="4142359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9" name="정오각형 58"/>
              <p:cNvSpPr/>
              <p:nvPr/>
            </p:nvSpPr>
            <p:spPr>
              <a:xfrm rot="19715057">
                <a:off x="5387859" y="1642050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0" name="정오각형 59"/>
              <p:cNvSpPr/>
              <p:nvPr/>
            </p:nvSpPr>
            <p:spPr>
              <a:xfrm rot="19715057">
                <a:off x="5960426" y="1447975"/>
                <a:ext cx="94904" cy="9038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1" name="정오각형 60"/>
              <p:cNvSpPr/>
              <p:nvPr/>
            </p:nvSpPr>
            <p:spPr>
              <a:xfrm rot="19715057">
                <a:off x="6654439" y="1616578"/>
                <a:ext cx="138594" cy="131995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745598" y="2016477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7136604" y="2745937"/>
                <a:ext cx="191731" cy="191731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7017415" y="2889228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정오각형 64"/>
              <p:cNvSpPr/>
              <p:nvPr/>
            </p:nvSpPr>
            <p:spPr>
              <a:xfrm rot="1750817">
                <a:off x="6464974" y="2382694"/>
                <a:ext cx="197575" cy="188168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6" name="정오각형 65"/>
              <p:cNvSpPr/>
              <p:nvPr/>
            </p:nvSpPr>
            <p:spPr>
              <a:xfrm rot="19715057">
                <a:off x="5140105" y="3418625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563761" y="2113331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20440801">
                <a:off x="5769414" y="2908669"/>
                <a:ext cx="190672" cy="307194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90872" y="2717315"/>
                <a:ext cx="439324" cy="336815"/>
              </a:xfrm>
              <a:prstGeom prst="rect">
                <a:avLst/>
              </a:prstGeom>
            </p:spPr>
          </p:pic>
          <p:sp>
            <p:nvSpPr>
              <p:cNvPr id="70" name="타원 69"/>
              <p:cNvSpPr/>
              <p:nvPr/>
            </p:nvSpPr>
            <p:spPr>
              <a:xfrm>
                <a:off x="6344691" y="3126341"/>
                <a:ext cx="106680" cy="10668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545856" y="3303821"/>
                <a:ext cx="72000" cy="72000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078441" y="2621794"/>
                <a:ext cx="111956" cy="11195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892130" y="2383825"/>
                <a:ext cx="66436" cy="66436"/>
              </a:xfrm>
              <a:prstGeom prst="ellipse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정오각형 73"/>
              <p:cNvSpPr/>
              <p:nvPr/>
            </p:nvSpPr>
            <p:spPr>
              <a:xfrm rot="19715057">
                <a:off x="5991778" y="2925835"/>
                <a:ext cx="162868" cy="15511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정오각형 74"/>
              <p:cNvSpPr/>
              <p:nvPr/>
            </p:nvSpPr>
            <p:spPr>
              <a:xfrm rot="19715057">
                <a:off x="5481405" y="2871458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정오각형 75"/>
              <p:cNvSpPr/>
              <p:nvPr/>
            </p:nvSpPr>
            <p:spPr>
              <a:xfrm rot="19715057">
                <a:off x="5615713" y="3438856"/>
                <a:ext cx="88267" cy="84064"/>
              </a:xfrm>
              <a:prstGeom prst="pentagon">
                <a:avLst/>
              </a:prstGeom>
              <a:solidFill>
                <a:srgbClr val="B3B0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649893" y="2803728"/>
              <a:ext cx="810658" cy="3111297"/>
              <a:chOff x="3255879" y="339534"/>
              <a:chExt cx="1604682" cy="6158753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265404" y="1352132"/>
                <a:ext cx="591670" cy="467957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09600" dist="38100" dir="2640000" sx="104000" sy="104000" algn="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 useBgFill="1">
            <p:nvSpPr>
              <p:cNvPr id="83" name="직사각형 82"/>
              <p:cNvSpPr/>
              <p:nvPr/>
            </p:nvSpPr>
            <p:spPr>
              <a:xfrm>
                <a:off x="3255879" y="339534"/>
                <a:ext cx="1604682" cy="61587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012655" y="3693813"/>
            <a:ext cx="4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일정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환경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결과물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 일정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7790513"/>
              </p:ext>
            </p:extLst>
          </p:nvPr>
        </p:nvGraphicFramePr>
        <p:xfrm>
          <a:off x="1685925" y="1181100"/>
          <a:ext cx="7162800" cy="55047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1074"/>
                <a:gridCol w="6581726"/>
              </a:tblGrid>
              <a:tr h="257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 내용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</a:tr>
              <a:tr h="29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기획 및 주제 선정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/>
                </a:tc>
              </a:tr>
              <a:tr h="29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1) </a:t>
                      </a:r>
                      <a:r>
                        <a:rPr lang="en-US" altLang="ko-KR" sz="1100" dirty="0" err="1" smtClean="0"/>
                        <a:t>mqtt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연결</a:t>
                      </a:r>
                      <a:r>
                        <a:rPr lang="en-US" altLang="ko-KR" sz="1100" dirty="0" smtClean="0"/>
                        <a:t>. pub: pc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0.1</a:t>
                      </a:r>
                      <a:r>
                        <a:rPr lang="ko-KR" altLang="en-US" sz="1100" dirty="0" smtClean="0"/>
                        <a:t>초씩 토픽 메시지 보냄</a:t>
                      </a:r>
                      <a:r>
                        <a:rPr lang="en-US" altLang="ko-KR" sz="1100" dirty="0" smtClean="0"/>
                        <a:t>. sub: </a:t>
                      </a:r>
                      <a:r>
                        <a:rPr lang="ko-KR" altLang="en-US" sz="1100" dirty="0" smtClean="0"/>
                        <a:t>보드에서 </a:t>
                      </a:r>
                      <a:r>
                        <a:rPr lang="ko-KR" altLang="en-US" sz="1100" dirty="0" err="1" smtClean="0"/>
                        <a:t>논블로킹</a:t>
                      </a:r>
                      <a:r>
                        <a:rPr lang="ko-KR" altLang="en-US" sz="1100" dirty="0" smtClean="0"/>
                        <a:t> 방식으로 메시지 받음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2) LCD </a:t>
                      </a:r>
                      <a:r>
                        <a:rPr lang="ko-KR" altLang="en-US" sz="1100" dirty="0" smtClean="0"/>
                        <a:t>출력 가능하도록 기본 설정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3) </a:t>
                      </a:r>
                      <a:r>
                        <a:rPr lang="ko-KR" altLang="en-US" sz="1100" dirty="0" smtClean="0"/>
                        <a:t>가속도 센서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조도 센서 출력하도록 기본 설정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4) </a:t>
                      </a:r>
                      <a:r>
                        <a:rPr lang="ko-KR" altLang="en-US" sz="1100" dirty="0" smtClean="0"/>
                        <a:t>교통정보 </a:t>
                      </a:r>
                      <a:r>
                        <a:rPr lang="en-US" altLang="ko-KR" sz="1100" dirty="0" smtClean="0"/>
                        <a:t>LCD </a:t>
                      </a:r>
                      <a:r>
                        <a:rPr lang="ko-KR" altLang="en-US" sz="1100" dirty="0" smtClean="0"/>
                        <a:t>그래픽 디자인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차선과 차량</a:t>
                      </a:r>
                      <a:r>
                        <a:rPr lang="en-US" altLang="ko-KR" sz="1100" dirty="0" smtClean="0"/>
                        <a:t>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/>
                </a:tc>
              </a:tr>
              <a:tr h="29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1) </a:t>
                      </a:r>
                      <a:r>
                        <a:rPr lang="en-US" altLang="ko-KR" sz="1100" dirty="0" err="1" smtClean="0"/>
                        <a:t>mqtt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네트워크 동시 전송 가능하도록</a:t>
                      </a:r>
                      <a:r>
                        <a:rPr lang="en-US" altLang="ko-KR" sz="1100" dirty="0" smtClean="0"/>
                        <a:t>. pub sub </a:t>
                      </a:r>
                      <a:r>
                        <a:rPr lang="ko-KR" altLang="en-US" sz="1100" dirty="0" smtClean="0"/>
                        <a:t>보드 간 네트워크 연결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2) </a:t>
                      </a:r>
                      <a:r>
                        <a:rPr lang="ko-KR" altLang="en-US" sz="1100" dirty="0" smtClean="0"/>
                        <a:t>자동차 위치 계산하는 기능 추가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3) KEY, LED </a:t>
                      </a:r>
                      <a:r>
                        <a:rPr lang="ko-KR" altLang="en-US" sz="1100" dirty="0" smtClean="0"/>
                        <a:t>인터럽트 추가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4) </a:t>
                      </a:r>
                      <a:r>
                        <a:rPr lang="en-US" altLang="ko-KR" sz="1100" dirty="0" err="1" smtClean="0"/>
                        <a:t>mqtt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통신으로 교통정보기 실시간으로 변하는 상황을 보임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/>
                </a:tc>
              </a:tr>
              <a:tr h="29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1) </a:t>
                      </a:r>
                      <a:r>
                        <a:rPr lang="ko-KR" altLang="en-US" sz="1100" dirty="0" smtClean="0"/>
                        <a:t>톨게이트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집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배터리 등 교통정보 그래픽 수정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2) </a:t>
                      </a:r>
                      <a:r>
                        <a:rPr lang="ko-KR" altLang="en-US" sz="1100" dirty="0" smtClean="0"/>
                        <a:t>중간 </a:t>
                      </a:r>
                      <a:r>
                        <a:rPr lang="en-US" altLang="ko-KR" sz="1100" dirty="0" smtClean="0"/>
                        <a:t>KEY </a:t>
                      </a:r>
                      <a:r>
                        <a:rPr lang="ko-KR" altLang="en-US" sz="1100" dirty="0" smtClean="0"/>
                        <a:t>누를 시 집으로 들어가도록 기능 추가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3) </a:t>
                      </a:r>
                      <a:r>
                        <a:rPr lang="ko-KR" altLang="en-US" sz="1100" dirty="0" smtClean="0"/>
                        <a:t>안전거리 기능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구버전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추가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4) </a:t>
                      </a:r>
                      <a:r>
                        <a:rPr lang="ko-KR" altLang="en-US" sz="1100" dirty="0" smtClean="0"/>
                        <a:t>톨게이트 지날 시 비용 계산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5) </a:t>
                      </a:r>
                      <a:r>
                        <a:rPr lang="ko-KR" altLang="en-US" sz="1100" dirty="0" smtClean="0"/>
                        <a:t>교통정보 계산하는 </a:t>
                      </a:r>
                      <a:r>
                        <a:rPr lang="en-US" altLang="ko-KR" sz="1100" dirty="0" smtClean="0"/>
                        <a:t>pc client</a:t>
                      </a:r>
                      <a:r>
                        <a:rPr lang="ko-KR" altLang="en-US" sz="1100" dirty="0" smtClean="0"/>
                        <a:t>를 </a:t>
                      </a:r>
                      <a:r>
                        <a:rPr lang="en-US" altLang="ko-KR" sz="1100" dirty="0" smtClean="0"/>
                        <a:t>pub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sub</a:t>
                      </a:r>
                      <a:r>
                        <a:rPr lang="ko-KR" altLang="en-US" sz="1100" dirty="0" smtClean="0"/>
                        <a:t>로 변경 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/>
                </a:tc>
              </a:tr>
              <a:tr h="29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1) </a:t>
                      </a:r>
                      <a:r>
                        <a:rPr lang="ko-KR" altLang="en-US" sz="1100" dirty="0" smtClean="0"/>
                        <a:t>집과의 거리 계산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2) </a:t>
                      </a:r>
                      <a:r>
                        <a:rPr lang="ko-KR" altLang="en-US" sz="1100" dirty="0" smtClean="0"/>
                        <a:t>배터리 소진 시 사고 처리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3) </a:t>
                      </a:r>
                      <a:r>
                        <a:rPr lang="ko-KR" altLang="en-US" sz="1100" dirty="0" smtClean="0"/>
                        <a:t>안전거리에 가까워질 경우 </a:t>
                      </a:r>
                      <a:r>
                        <a:rPr lang="ko-KR" altLang="en-US" sz="1100" dirty="0" err="1" smtClean="0"/>
                        <a:t>부저</a:t>
                      </a:r>
                      <a:r>
                        <a:rPr lang="ko-KR" altLang="en-US" sz="1100" dirty="0" smtClean="0"/>
                        <a:t> 울림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4) KEY </a:t>
                      </a:r>
                      <a:r>
                        <a:rPr lang="ko-KR" altLang="en-US" sz="1100" dirty="0" smtClean="0"/>
                        <a:t>누를 시 차선 변경 기능 추가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5) </a:t>
                      </a:r>
                      <a:r>
                        <a:rPr lang="ko-KR" altLang="en-US" sz="1100" dirty="0" smtClean="0"/>
                        <a:t>배터리 감소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증가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굴뚝 연기 그래픽 변하도록 수정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6) </a:t>
                      </a:r>
                      <a:r>
                        <a:rPr lang="ko-KR" altLang="en-US" sz="1100" dirty="0" smtClean="0"/>
                        <a:t>집으로 들어갈 시 배터리 충전되는 기능 추가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/>
                </a:tc>
              </a:tr>
              <a:tr h="29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1) </a:t>
                      </a:r>
                      <a:r>
                        <a:rPr lang="ko-KR" altLang="en-US" sz="1100" dirty="0" smtClean="0"/>
                        <a:t>집 보드에 자동차 상태 정보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예상도착시간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비용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배터리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사고횟수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주행거리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그래픽 작업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2) </a:t>
                      </a:r>
                      <a:r>
                        <a:rPr lang="ko-KR" altLang="en-US" sz="1100" dirty="0" smtClean="0"/>
                        <a:t>집 보드에 사고 발생 시 사고 위치 좌표 표시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3) </a:t>
                      </a:r>
                      <a:r>
                        <a:rPr lang="ko-KR" altLang="en-US" sz="1100" dirty="0" smtClean="0"/>
                        <a:t>안전거리 기능 자동 조정되도록 개선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/>
                </a:tc>
              </a:tr>
              <a:tr h="29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1) </a:t>
                      </a:r>
                      <a:r>
                        <a:rPr lang="ko-KR" altLang="en-US" sz="1100" dirty="0" err="1" smtClean="0"/>
                        <a:t>두번째</a:t>
                      </a:r>
                      <a:r>
                        <a:rPr lang="ko-KR" altLang="en-US" sz="1100" dirty="0" smtClean="0"/>
                        <a:t> 차량 연결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2) </a:t>
                      </a:r>
                      <a:r>
                        <a:rPr lang="ko-KR" altLang="en-US" sz="1100" dirty="0" smtClean="0"/>
                        <a:t>집 보드 그래픽 개선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3) </a:t>
                      </a:r>
                      <a:r>
                        <a:rPr lang="ko-KR" altLang="en-US" sz="1100" dirty="0" smtClean="0"/>
                        <a:t>안전거리 오류 개선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4) </a:t>
                      </a:r>
                      <a:r>
                        <a:rPr lang="ko-KR" altLang="en-US" sz="1100" dirty="0" smtClean="0"/>
                        <a:t>마무리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91438" marR="91438"/>
                </a:tc>
              </a:tr>
            </a:tbl>
          </a:graphicData>
        </a:graphic>
      </p:graphicFrame>
      <p:pic>
        <p:nvPicPr>
          <p:cNvPr id="4097" name="Picture 1" descr="\\70.12.114.184\수업자료 공유\05_프로젝트\일차별제출\7일차\7일차_CTIS\일정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59111" y1="43111" x2="59111" y2="43111"/>
                        <a14:foregroundMark x1="66222" y1="44889" x2="66222" y2="44889"/>
                        <a14:foregroundMark x1="62667" y1="51111" x2="62667" y2="51111"/>
                        <a14:foregroundMark x1="68889" y1="52889" x2="68889" y2="52889"/>
                        <a14:foregroundMark x1="39556" y1="46222" x2="39556" y2="46222"/>
                        <a14:foregroundMark x1="56889" y1="58667" x2="56889" y2="58667"/>
                        <a14:foregroundMark x1="44889" y1="65778" x2="44889" y2="65778"/>
                        <a14:foregroundMark x1="38667" y1="67111" x2="38667" y2="67111"/>
                        <a14:foregroundMark x1="70667" y1="72889" x2="70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50" y="1173369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\\70.12.114.184\수업자료 공유\05_프로젝트\일차별제출\7일차\7일차_CTIS\일정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59111" y1="43111" x2="59111" y2="43111"/>
                        <a14:foregroundMark x1="66222" y1="44889" x2="66222" y2="44889"/>
                        <a14:foregroundMark x1="62667" y1="51111" x2="62667" y2="51111"/>
                        <a14:foregroundMark x1="68889" y1="52889" x2="68889" y2="52889"/>
                        <a14:foregroundMark x1="39556" y1="46222" x2="39556" y2="46222"/>
                        <a14:foregroundMark x1="56889" y1="58667" x2="56889" y2="58667"/>
                        <a14:foregroundMark x1="44889" y1="65778" x2="44889" y2="65778"/>
                        <a14:foregroundMark x1="38667" y1="67111" x2="38667" y2="67111"/>
                        <a14:foregroundMark x1="70667" y1="72889" x2="70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50" y="2964069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\\70.12.114.184\수업자료 공유\05_프로젝트\일차별제출\7일차\7일차_CTIS\일정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59111" y1="43111" x2="59111" y2="43111"/>
                        <a14:foregroundMark x1="66222" y1="44889" x2="66222" y2="44889"/>
                        <a14:foregroundMark x1="62667" y1="51111" x2="62667" y2="51111"/>
                        <a14:foregroundMark x1="68889" y1="52889" x2="68889" y2="52889"/>
                        <a14:foregroundMark x1="39556" y1="46222" x2="39556" y2="46222"/>
                        <a14:foregroundMark x1="56889" y1="58667" x2="56889" y2="58667"/>
                        <a14:foregroundMark x1="44889" y1="65778" x2="44889" y2="65778"/>
                        <a14:foregroundMark x1="38667" y1="67111" x2="38667" y2="67111"/>
                        <a14:foregroundMark x1="70667" y1="72889" x2="70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50" y="4802394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04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560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 환경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_Cortex-M3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pic>
        <p:nvPicPr>
          <p:cNvPr id="8" name="Picture 2" descr="C:\Users\student\Desktop\0822\7일차_CTIS\보드 정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440" y="1173366"/>
            <a:ext cx="3584768" cy="28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9936" y="4107587"/>
            <a:ext cx="31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윌텍</a:t>
            </a:r>
            <a:r>
              <a:rPr lang="en-US" altLang="ko-KR" b="1" dirty="0" smtClean="0"/>
              <a:t>, Cortex-M3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17047" y="2225392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STM32F103C8T6 (</a:t>
            </a:r>
            <a:r>
              <a:rPr lang="en-US" altLang="ko-KR" b="1" dirty="0" err="1" smtClean="0"/>
              <a:t>SoC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26393" y="2641605"/>
            <a:ext cx="432048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꺾인 연결선 11"/>
          <p:cNvCxnSpPr>
            <a:stCxn id="11" idx="3"/>
            <a:endCxn id="10" idx="1"/>
          </p:cNvCxnSpPr>
          <p:nvPr/>
        </p:nvCxnSpPr>
        <p:spPr>
          <a:xfrm flipV="1">
            <a:off x="2058441" y="2410058"/>
            <a:ext cx="2358606" cy="4475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26393" y="3462194"/>
            <a:ext cx="1003799" cy="2880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4" name="꺾인 연결선 13"/>
          <p:cNvCxnSpPr>
            <a:stCxn id="13" idx="3"/>
            <a:endCxn id="15" idx="1"/>
          </p:cNvCxnSpPr>
          <p:nvPr/>
        </p:nvCxnSpPr>
        <p:spPr>
          <a:xfrm flipV="1">
            <a:off x="2630192" y="3306406"/>
            <a:ext cx="1800200" cy="299804"/>
          </a:xfrm>
          <a:prstGeom prst="bentConnector3">
            <a:avLst>
              <a:gd name="adj1" fmla="val 8439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0392" y="312174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1, 4, 2</a:t>
            </a:r>
            <a:r>
              <a:rPr lang="ko-KR" altLang="en-US" b="1" dirty="0" smtClean="0"/>
              <a:t>번 키</a:t>
            </a:r>
            <a:endParaRPr lang="en-US" altLang="ko-KR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13620" y="2972765"/>
            <a:ext cx="535111" cy="5183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7" name="꺾인 연결선 16"/>
          <p:cNvCxnSpPr>
            <a:stCxn id="16" idx="3"/>
            <a:endCxn id="18" idx="1"/>
          </p:cNvCxnSpPr>
          <p:nvPr/>
        </p:nvCxnSpPr>
        <p:spPr>
          <a:xfrm flipV="1">
            <a:off x="948731" y="2857629"/>
            <a:ext cx="3468315" cy="374290"/>
          </a:xfrm>
          <a:prstGeom prst="bentConnector3">
            <a:avLst>
              <a:gd name="adj1" fmla="val 8982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7046" y="2672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버저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981381" y="4751978"/>
            <a:ext cx="5958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</a:t>
            </a:r>
            <a:r>
              <a:rPr lang="ko-KR" altLang="en-US" b="1" dirty="0"/>
              <a:t>점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ko-KR" dirty="0"/>
              <a:t>저전력 프로세서</a:t>
            </a:r>
          </a:p>
          <a:p>
            <a:r>
              <a:rPr lang="en-US" altLang="ko-KR" dirty="0"/>
              <a:t>-c</a:t>
            </a:r>
            <a:r>
              <a:rPr lang="ko-KR" altLang="ko-KR" dirty="0"/>
              <a:t>로만 개발 가능</a:t>
            </a:r>
          </a:p>
          <a:p>
            <a:r>
              <a:rPr lang="en-US" altLang="ko-KR" dirty="0"/>
              <a:t>-CMSIS </a:t>
            </a:r>
            <a:r>
              <a:rPr lang="ko-KR" altLang="ko-KR" dirty="0"/>
              <a:t>지원으로 재사용이 쉬워짐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-</a:t>
            </a:r>
            <a:r>
              <a:rPr lang="ko-KR" altLang="ko-KR" dirty="0"/>
              <a:t>비트 </a:t>
            </a:r>
            <a:r>
              <a:rPr lang="ko-KR" altLang="ko-KR" dirty="0" err="1"/>
              <a:t>밴딩</a:t>
            </a:r>
            <a:r>
              <a:rPr lang="ko-KR" altLang="ko-KR" dirty="0"/>
              <a:t> 지원으로 비트 연산을 빠르게 할 수 있음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-exception </a:t>
            </a:r>
            <a:r>
              <a:rPr lang="ko-KR" altLang="ko-KR" dirty="0"/>
              <a:t>발생시 자동으로</a:t>
            </a:r>
            <a:r>
              <a:rPr lang="en-US" altLang="ko-KR" dirty="0"/>
              <a:t> context</a:t>
            </a:r>
            <a:r>
              <a:rPr lang="ko-KR" altLang="ko-KR" dirty="0"/>
              <a:t>를 저장하고 </a:t>
            </a:r>
            <a:r>
              <a:rPr lang="ko-KR" altLang="ko-KR" dirty="0" smtClean="0"/>
              <a:t>복원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93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8752"/>
          </a:xfrm>
          <a:prstGeom prst="rect">
            <a:avLst/>
          </a:prstGeom>
          <a:solidFill>
            <a:srgbClr val="007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775" y="65433"/>
            <a:ext cx="6070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 환경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_MQTT TOPIC</a:t>
            </a:r>
            <a:endParaRPr lang="ko-KR" altLang="en-US" sz="4000" dirty="0">
              <a:solidFill>
                <a:schemeClr val="bg1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3360" y="163074"/>
            <a:ext cx="1233374" cy="6832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4563815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ko-KR" sz="1600" b="1" dirty="0" smtClean="0"/>
              <a:t>Traffic</a:t>
            </a:r>
            <a:endParaRPr lang="ko-KR" altLang="ko-KR" sz="16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ko-KR" sz="1600" dirty="0"/>
              <a:t>정보</a:t>
            </a:r>
            <a:r>
              <a:rPr lang="en-US" altLang="ko-KR" sz="1600" dirty="0"/>
              <a:t>: 14</a:t>
            </a:r>
            <a:r>
              <a:rPr lang="ko-KR" altLang="ko-KR" sz="1600" dirty="0"/>
              <a:t>개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ko-KR" sz="1600" dirty="0"/>
              <a:t>순서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[</a:t>
            </a:r>
            <a:r>
              <a:rPr lang="ko-KR" altLang="ko-KR" sz="1600" dirty="0"/>
              <a:t>차</a:t>
            </a:r>
            <a:r>
              <a:rPr lang="en-US" altLang="ko-KR" sz="1600" dirty="0"/>
              <a:t>1 y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x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y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x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3 y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3 x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4 y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4 x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5 y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5 x</a:t>
            </a:r>
            <a:r>
              <a:rPr lang="ko-KR" altLang="ko-KR" sz="1600" dirty="0"/>
              <a:t>좌표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</a:t>
            </a:r>
            <a:r>
              <a:rPr lang="ko-KR" altLang="ko-KR" sz="1600" dirty="0"/>
              <a:t>경적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경적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1 </a:t>
            </a:r>
            <a:r>
              <a:rPr lang="ko-KR" altLang="ko-KR" sz="1600" dirty="0"/>
              <a:t>배터리</a:t>
            </a:r>
            <a:r>
              <a:rPr lang="en-US" altLang="ko-KR" sz="1600" dirty="0"/>
              <a:t>, </a:t>
            </a:r>
            <a:r>
              <a:rPr lang="ko-KR" altLang="ko-KR" sz="1600" dirty="0"/>
              <a:t>차</a:t>
            </a:r>
            <a:r>
              <a:rPr lang="en-US" altLang="ko-KR" sz="1600" dirty="0"/>
              <a:t>2 </a:t>
            </a:r>
            <a:r>
              <a:rPr lang="ko-KR" altLang="ko-KR" sz="1600" dirty="0"/>
              <a:t>배터리</a:t>
            </a:r>
            <a:r>
              <a:rPr lang="en-US" altLang="ko-KR" sz="1600" dirty="0"/>
              <a:t>]</a:t>
            </a:r>
            <a:endParaRPr lang="ko-KR" altLang="ko-KR" sz="16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ko-KR" sz="1600" dirty="0"/>
              <a:t>순서대로 각 정보를 스페이스로 구분 </a:t>
            </a:r>
            <a:r>
              <a:rPr lang="en-US" altLang="ko-KR" sz="1600" dirty="0"/>
              <a:t>-&gt; </a:t>
            </a:r>
            <a:r>
              <a:rPr lang="ko-KR" altLang="ko-KR" sz="1600" dirty="0"/>
              <a:t>하나의 문자열로 만들어 송수신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ko-KR" sz="1600" dirty="0"/>
              <a:t>구성 이유</a:t>
            </a:r>
            <a:r>
              <a:rPr lang="en-US" altLang="ko-KR" sz="1600" dirty="0"/>
              <a:t>: </a:t>
            </a:r>
            <a:r>
              <a:rPr lang="ko-KR" altLang="ko-KR" sz="1600" dirty="0"/>
              <a:t>여러 하위 토픽을 한번에 수신할 수 없어서</a:t>
            </a:r>
            <a:r>
              <a:rPr lang="en-US" altLang="ko-KR" sz="1600" dirty="0"/>
              <a:t>, </a:t>
            </a:r>
            <a:r>
              <a:rPr lang="ko-KR" altLang="ko-KR" sz="1600" dirty="0"/>
              <a:t>한번에 필요한 정보를 송수신하기 위해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from </a:t>
            </a:r>
            <a:r>
              <a:rPr lang="en-US" altLang="ko-KR" sz="1600" b="1" dirty="0"/>
              <a:t>CTIS(PC)</a:t>
            </a:r>
            <a:r>
              <a:rPr lang="en-US" altLang="ko-KR" sz="1600" dirty="0"/>
              <a:t> 	to </a:t>
            </a:r>
            <a:r>
              <a:rPr lang="en-US" altLang="ko-KR" sz="1600" b="1" dirty="0"/>
              <a:t>MY_CAR1,2(Board</a:t>
            </a:r>
            <a:r>
              <a:rPr lang="en-US" altLang="ko-KR" sz="1600" b="1" dirty="0" smtClean="0"/>
              <a:t>)</a:t>
            </a:r>
          </a:p>
        </p:txBody>
      </p:sp>
      <p:pic>
        <p:nvPicPr>
          <p:cNvPr id="33" name="그림 32" descr="C:\Users\student\Desktop\마지막_190823\pubsub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6299" y="1009925"/>
            <a:ext cx="5047693" cy="194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그림 35" descr="C:\Users\student\Desktop\마지막_190823\캡처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2726" y="2769306"/>
            <a:ext cx="5958548" cy="1817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54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1441</Words>
  <Application>Microsoft Office PowerPoint</Application>
  <PresentationFormat>화면 슬라이드 쇼(4:3)</PresentationFormat>
  <Paragraphs>303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samsung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장규영</cp:lastModifiedBy>
  <cp:revision>102</cp:revision>
  <dcterms:created xsi:type="dcterms:W3CDTF">2019-08-22T06:21:06Z</dcterms:created>
  <dcterms:modified xsi:type="dcterms:W3CDTF">2019-08-24T05:52:02Z</dcterms:modified>
</cp:coreProperties>
</file>