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6"/>
  </p:notesMasterIdLst>
  <p:sldIdLst>
    <p:sldId id="256" r:id="rId2"/>
    <p:sldId id="323" r:id="rId3"/>
    <p:sldId id="324" r:id="rId4"/>
    <p:sldId id="319" r:id="rId5"/>
    <p:sldId id="282" r:id="rId6"/>
    <p:sldId id="298" r:id="rId7"/>
    <p:sldId id="309" r:id="rId8"/>
    <p:sldId id="283" r:id="rId9"/>
    <p:sldId id="284" r:id="rId10"/>
    <p:sldId id="286" r:id="rId11"/>
    <p:sldId id="315" r:id="rId12"/>
    <p:sldId id="316" r:id="rId13"/>
    <p:sldId id="310" r:id="rId14"/>
    <p:sldId id="296" r:id="rId15"/>
    <p:sldId id="291" r:id="rId16"/>
    <p:sldId id="293" r:id="rId17"/>
    <p:sldId id="317" r:id="rId18"/>
    <p:sldId id="292" r:id="rId19"/>
    <p:sldId id="318" r:id="rId20"/>
    <p:sldId id="320" r:id="rId21"/>
    <p:sldId id="321" r:id="rId22"/>
    <p:sldId id="322" r:id="rId23"/>
    <p:sldId id="325" r:id="rId24"/>
    <p:sldId id="265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97D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64610" autoAdjust="0"/>
  </p:normalViewPr>
  <p:slideViewPr>
    <p:cSldViewPr snapToGrid="0">
      <p:cViewPr varScale="1">
        <p:scale>
          <a:sx n="55" d="100"/>
          <a:sy n="55" d="100"/>
        </p:scale>
        <p:origin x="2179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us_password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user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=‘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아이디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‘;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5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모집 페이지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rp_seq</a:t>
            </a:r>
            <a:r>
              <a:rPr lang="en-US" altLang="ko-KR" dirty="0"/>
              <a:t>, </a:t>
            </a:r>
            <a:r>
              <a:rPr lang="en-US" altLang="ko-KR" dirty="0" err="1"/>
              <a:t>rp_name</a:t>
            </a:r>
            <a:r>
              <a:rPr lang="en-US" altLang="ko-KR" dirty="0"/>
              <a:t>, </a:t>
            </a:r>
            <a:r>
              <a:rPr lang="en-US" altLang="ko-KR" dirty="0" err="1"/>
              <a:t>rp_img</a:t>
            </a:r>
            <a:r>
              <a:rPr lang="en-US" altLang="ko-KR" dirty="0"/>
              <a:t> FROM </a:t>
            </a:r>
            <a:r>
              <a:rPr lang="en-US" altLang="ko-KR" dirty="0" err="1"/>
              <a:t>Recruit_Project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&lt;project_recruit_summary.jsp&gt;</a:t>
            </a:r>
          </a:p>
          <a:p>
            <a:endParaRPr lang="en-US" altLang="ko-KR" dirty="0"/>
          </a:p>
          <a:p>
            <a:r>
              <a:rPr lang="en-US" altLang="ko-KR" dirty="0"/>
              <a:t> 1. </a:t>
            </a:r>
            <a:r>
              <a:rPr lang="ko-KR" altLang="en-US" dirty="0"/>
              <a:t>모집 프로젝트 이름</a:t>
            </a:r>
            <a:r>
              <a:rPr lang="en-US" altLang="ko-KR" dirty="0"/>
              <a:t>, </a:t>
            </a:r>
            <a:r>
              <a:rPr lang="ko-KR" altLang="en-US" dirty="0"/>
              <a:t>예상 시작일 등을 가져와 기본적인 정보들을 넣어준다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-SELECT </a:t>
            </a:r>
            <a:r>
              <a:rPr lang="en-US" altLang="ko-KR" dirty="0" err="1"/>
              <a:t>rp_name,rp_img</a:t>
            </a:r>
            <a:r>
              <a:rPr lang="en-US" altLang="ko-KR" dirty="0"/>
              <a:t>, </a:t>
            </a:r>
            <a:r>
              <a:rPr lang="en-US" altLang="ko-KR" dirty="0" err="1"/>
              <a:t>rp_start</a:t>
            </a:r>
            <a:r>
              <a:rPr lang="en-US" altLang="ko-KR" dirty="0"/>
              <a:t>, </a:t>
            </a:r>
            <a:r>
              <a:rPr lang="en-US" altLang="ko-KR" dirty="0" err="1"/>
              <a:t>ct_seq</a:t>
            </a:r>
            <a:r>
              <a:rPr lang="en-US" altLang="ko-KR" dirty="0"/>
              <a:t>, </a:t>
            </a:r>
            <a:r>
              <a:rPr lang="en-US" altLang="ko-KR" dirty="0" err="1"/>
              <a:t>rp_ref,rp_text,rp_hit</a:t>
            </a:r>
            <a:r>
              <a:rPr lang="en-US" altLang="ko-KR" dirty="0"/>
              <a:t> FROM </a:t>
            </a:r>
            <a:r>
              <a:rPr lang="en-US" altLang="ko-KR" dirty="0" err="1"/>
              <a:t>recruit_project</a:t>
            </a:r>
            <a:r>
              <a:rPr lang="en-US" altLang="ko-KR" dirty="0"/>
              <a:t> WHERE </a:t>
            </a:r>
            <a:r>
              <a:rPr lang="en-US" altLang="ko-KR" dirty="0" err="1"/>
              <a:t>rp_seq</a:t>
            </a:r>
            <a:r>
              <a:rPr lang="en-US" altLang="ko-KR" dirty="0"/>
              <a:t>=?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해당 프로젝트 등록인의 정보를 가져온다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select </a:t>
            </a:r>
            <a:r>
              <a:rPr lang="en-US" altLang="ko-KR" dirty="0" err="1"/>
              <a:t>us_id</a:t>
            </a:r>
            <a:r>
              <a:rPr lang="en-US" altLang="ko-KR" dirty="0"/>
              <a:t> from </a:t>
            </a:r>
            <a:r>
              <a:rPr lang="en-US" altLang="ko-KR" dirty="0" err="1"/>
              <a:t>recruit_project</a:t>
            </a:r>
            <a:r>
              <a:rPr lang="en-US" altLang="ko-KR" dirty="0"/>
              <a:t> where </a:t>
            </a:r>
            <a:r>
              <a:rPr lang="en-US" altLang="ko-KR" dirty="0" err="1"/>
              <a:t>rp_seq</a:t>
            </a:r>
            <a:r>
              <a:rPr lang="en-US" altLang="ko-KR" dirty="0"/>
              <a:t>=?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프로젝트 모집에 접근할 시에 조회수를 </a:t>
            </a:r>
            <a:r>
              <a:rPr lang="en-US" altLang="ko-KR" dirty="0"/>
              <a:t>1</a:t>
            </a:r>
            <a:r>
              <a:rPr lang="ko-KR" altLang="en-US" dirty="0"/>
              <a:t>씩 증가시킨다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update </a:t>
            </a:r>
            <a:r>
              <a:rPr lang="en-US" altLang="ko-KR" dirty="0" err="1"/>
              <a:t>recruit_project</a:t>
            </a:r>
            <a:r>
              <a:rPr lang="en-US" altLang="ko-KR" dirty="0"/>
              <a:t> set </a:t>
            </a:r>
            <a:r>
              <a:rPr lang="en-US" altLang="ko-KR" dirty="0" err="1"/>
              <a:t>rp_hit</a:t>
            </a:r>
            <a:r>
              <a:rPr lang="en-US" altLang="ko-KR" dirty="0"/>
              <a:t>=</a:t>
            </a:r>
            <a:r>
              <a:rPr lang="en-US" altLang="ko-KR" dirty="0" err="1"/>
              <a:t>rp_hit</a:t>
            </a:r>
            <a:r>
              <a:rPr lang="en-US" altLang="ko-KR" dirty="0"/>
              <a:t> +1 where </a:t>
            </a:r>
            <a:r>
              <a:rPr lang="en-US" altLang="ko-KR" dirty="0" err="1"/>
              <a:t>rp_seq</a:t>
            </a:r>
            <a:r>
              <a:rPr lang="en-US" altLang="ko-KR" dirty="0"/>
              <a:t>=?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카테고리 이름을 프로젝트 모집 테이블과 카테고리 테이블을 조인하여 모집 시퀀스번호와 대조하여 값을 추출한다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SELECT </a:t>
            </a:r>
            <a:r>
              <a:rPr lang="en-US" altLang="ko-KR" dirty="0" err="1"/>
              <a:t>ct_name</a:t>
            </a:r>
            <a:r>
              <a:rPr lang="en-US" altLang="ko-KR" dirty="0"/>
              <a:t> FROM </a:t>
            </a:r>
            <a:r>
              <a:rPr lang="en-US" altLang="ko-KR" dirty="0" err="1"/>
              <a:t>recruit_project</a:t>
            </a:r>
            <a:r>
              <a:rPr lang="en-US" altLang="ko-KR" dirty="0"/>
              <a:t> a INNER JOIN category b ON </a:t>
            </a:r>
            <a:r>
              <a:rPr lang="en-US" altLang="ko-KR" dirty="0" err="1"/>
              <a:t>a.ct_seq</a:t>
            </a:r>
            <a:r>
              <a:rPr lang="en-US" altLang="ko-KR" dirty="0"/>
              <a:t> = </a:t>
            </a:r>
            <a:r>
              <a:rPr lang="en-US" altLang="ko-KR" dirty="0" err="1"/>
              <a:t>b.ct_seq</a:t>
            </a:r>
            <a:r>
              <a:rPr lang="en-US" altLang="ko-KR" dirty="0"/>
              <a:t> WHERE </a:t>
            </a:r>
            <a:r>
              <a:rPr lang="en-US" altLang="ko-KR" dirty="0" err="1"/>
              <a:t>rp_seq</a:t>
            </a:r>
            <a:r>
              <a:rPr lang="en-US" altLang="ko-KR" dirty="0"/>
              <a:t>=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프로젝트 모집 테이블과 사용자 테이블을 조인하여 모집 시퀀스 번호에 해당하는 값을 넣어 추출한다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- SELECT </a:t>
            </a:r>
            <a:r>
              <a:rPr lang="en-US" altLang="ko-KR" dirty="0" err="1"/>
              <a:t>us_name</a:t>
            </a:r>
            <a:r>
              <a:rPr lang="en-US" altLang="ko-KR" dirty="0"/>
              <a:t>, </a:t>
            </a:r>
            <a:r>
              <a:rPr lang="en-US" altLang="ko-KR" dirty="0" err="1"/>
              <a:t>us_email</a:t>
            </a:r>
            <a:r>
              <a:rPr lang="en-US" altLang="ko-KR" dirty="0"/>
              <a:t> FROM </a:t>
            </a:r>
            <a:r>
              <a:rPr lang="en-US" altLang="ko-KR" dirty="0" err="1"/>
              <a:t>recruit_project</a:t>
            </a:r>
            <a:r>
              <a:rPr lang="en-US" altLang="ko-KR" dirty="0"/>
              <a:t> a INNER JOIN user b ON </a:t>
            </a:r>
            <a:r>
              <a:rPr lang="en-US" altLang="ko-KR" dirty="0" err="1"/>
              <a:t>a.us_id</a:t>
            </a:r>
            <a:r>
              <a:rPr lang="en-US" altLang="ko-KR" dirty="0"/>
              <a:t> = </a:t>
            </a:r>
            <a:r>
              <a:rPr lang="en-US" altLang="ko-KR" dirty="0" err="1"/>
              <a:t>b.us_id</a:t>
            </a:r>
            <a:r>
              <a:rPr lang="en-US" altLang="ko-KR" dirty="0"/>
              <a:t> WHERE </a:t>
            </a:r>
            <a:r>
              <a:rPr lang="en-US" altLang="ko-KR" dirty="0" err="1"/>
              <a:t>rp_seq</a:t>
            </a:r>
            <a:r>
              <a:rPr lang="en-US" altLang="ko-KR" dirty="0"/>
              <a:t>= ?</a:t>
            </a:r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해당 모집프로젝트의 등록인과 일반 사용자의 화면 구성을 다르게 배치하였는데 등록인은 등록한 사람들 중 프로젝트에 참여할 사람들을 고르는 모집완료 버튼 등을 수행하고  사용자는  참여신청 버튼을 눌러 현재 모집중인 프로젝트에 신청할 수 있도록 설정하기 위해 등록인의 아이디를 가져온다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-select </a:t>
            </a:r>
            <a:r>
              <a:rPr lang="en-US" altLang="ko-KR" dirty="0" err="1"/>
              <a:t>us_id</a:t>
            </a:r>
            <a:r>
              <a:rPr lang="en-US" altLang="ko-KR" dirty="0"/>
              <a:t> from </a:t>
            </a:r>
            <a:r>
              <a:rPr lang="en-US" altLang="ko-KR" dirty="0" err="1"/>
              <a:t>recruit_project</a:t>
            </a:r>
            <a:r>
              <a:rPr lang="en-US" altLang="ko-KR" dirty="0"/>
              <a:t> where </a:t>
            </a:r>
            <a:r>
              <a:rPr lang="en-US" altLang="ko-KR" dirty="0" err="1"/>
              <a:t>rp_seq</a:t>
            </a:r>
            <a:r>
              <a:rPr lang="en-US" altLang="ko-KR" dirty="0"/>
              <a:t> =?</a:t>
            </a:r>
          </a:p>
          <a:p>
            <a:endParaRPr lang="en-US" altLang="ko-KR" dirty="0"/>
          </a:p>
          <a:p>
            <a:r>
              <a:rPr lang="en-US" altLang="ko-KR" dirty="0"/>
              <a:t>7. 3</a:t>
            </a:r>
            <a:r>
              <a:rPr lang="ko-KR" altLang="en-US" dirty="0"/>
              <a:t>개의 테이블에 대해서 제약조건을 설정한 뒤</a:t>
            </a:r>
            <a:r>
              <a:rPr lang="en-US" altLang="ko-KR" dirty="0"/>
              <a:t>, </a:t>
            </a:r>
            <a:r>
              <a:rPr lang="ko-KR" altLang="en-US" dirty="0"/>
              <a:t>값을 추출해 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select </a:t>
            </a:r>
            <a:r>
              <a:rPr lang="en-US" altLang="ko-KR" dirty="0" err="1"/>
              <a:t>ra_seq</a:t>
            </a:r>
            <a:r>
              <a:rPr lang="en-US" altLang="ko-KR" dirty="0"/>
              <a:t>, </a:t>
            </a:r>
            <a:r>
              <a:rPr lang="en-US" altLang="ko-KR" dirty="0" err="1"/>
              <a:t>us_name</a:t>
            </a:r>
            <a:r>
              <a:rPr lang="en-US" altLang="ko-KR" dirty="0"/>
              <a:t>, </a:t>
            </a:r>
            <a:r>
              <a:rPr lang="en-US" altLang="ko-KR" dirty="0" err="1"/>
              <a:t>us_student_id</a:t>
            </a:r>
            <a:r>
              <a:rPr lang="en-US" altLang="ko-KR" dirty="0"/>
              <a:t>, </a:t>
            </a:r>
            <a:r>
              <a:rPr lang="en-US" altLang="ko-KR" dirty="0" err="1"/>
              <a:t>dp_name</a:t>
            </a:r>
            <a:r>
              <a:rPr lang="en-US" altLang="ko-KR" dirty="0"/>
              <a:t>, </a:t>
            </a:r>
            <a:r>
              <a:rPr lang="en-US" altLang="ko-KR" dirty="0" err="1"/>
              <a:t>ra_text,a.us_id</a:t>
            </a:r>
            <a:r>
              <a:rPr lang="en-US" altLang="ko-KR" dirty="0"/>
              <a:t> from user a, </a:t>
            </a:r>
            <a:r>
              <a:rPr lang="en-US" altLang="ko-KR" dirty="0" err="1"/>
              <a:t>recruit_project_applier</a:t>
            </a:r>
            <a:r>
              <a:rPr lang="en-US" altLang="ko-KR" dirty="0"/>
              <a:t> b, department c where </a:t>
            </a:r>
            <a:r>
              <a:rPr lang="en-US" altLang="ko-KR" dirty="0" err="1"/>
              <a:t>a.us_id</a:t>
            </a:r>
            <a:r>
              <a:rPr lang="en-US" altLang="ko-KR" dirty="0"/>
              <a:t> = </a:t>
            </a:r>
            <a:r>
              <a:rPr lang="en-US" altLang="ko-KR" dirty="0" err="1"/>
              <a:t>b.us_id</a:t>
            </a:r>
            <a:r>
              <a:rPr lang="en-US" altLang="ko-KR" dirty="0"/>
              <a:t> and </a:t>
            </a:r>
            <a:r>
              <a:rPr lang="en-US" altLang="ko-KR" dirty="0" err="1"/>
              <a:t>a.dp_seq</a:t>
            </a:r>
            <a:r>
              <a:rPr lang="en-US" altLang="ko-KR" dirty="0"/>
              <a:t> = </a:t>
            </a:r>
            <a:r>
              <a:rPr lang="en-US" altLang="ko-KR" dirty="0" err="1"/>
              <a:t>c.dp_seq</a:t>
            </a:r>
            <a:r>
              <a:rPr lang="en-US" altLang="ko-KR" dirty="0"/>
              <a:t> and </a:t>
            </a:r>
            <a:r>
              <a:rPr lang="en-US" altLang="ko-KR" dirty="0" err="1"/>
              <a:t>b.rp_seq</a:t>
            </a:r>
            <a:r>
              <a:rPr lang="en-US" altLang="ko-KR" dirty="0"/>
              <a:t>="+</a:t>
            </a:r>
            <a:r>
              <a:rPr lang="en-US" altLang="ko-KR" dirty="0" err="1"/>
              <a:t>tmp</a:t>
            </a:r>
            <a:r>
              <a:rPr lang="en-US" altLang="ko-KR" dirty="0"/>
              <a:t> + " order by </a:t>
            </a:r>
            <a:r>
              <a:rPr lang="en-US" altLang="ko-KR" dirty="0" err="1"/>
              <a:t>ra_seq</a:t>
            </a:r>
            <a:r>
              <a:rPr lang="en-US" altLang="ko-KR" dirty="0"/>
              <a:t> </a:t>
            </a:r>
            <a:r>
              <a:rPr lang="en-US" altLang="ko-KR" dirty="0" err="1"/>
              <a:t>asc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8.recruit_project </a:t>
            </a:r>
            <a:r>
              <a:rPr lang="ko-KR" altLang="en-US" dirty="0"/>
              <a:t>에 대한 값을 추출한다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-select </a:t>
            </a:r>
            <a:r>
              <a:rPr lang="en-US" altLang="ko-KR" dirty="0" err="1"/>
              <a:t>rp_seq</a:t>
            </a:r>
            <a:r>
              <a:rPr lang="en-US" altLang="ko-KR" dirty="0"/>
              <a:t>, </a:t>
            </a:r>
            <a:r>
              <a:rPr lang="en-US" altLang="ko-KR" dirty="0" err="1"/>
              <a:t>ct_seq</a:t>
            </a:r>
            <a:r>
              <a:rPr lang="en-US" altLang="ko-KR" dirty="0"/>
              <a:t>, </a:t>
            </a:r>
            <a:r>
              <a:rPr lang="en-US" altLang="ko-KR" dirty="0" err="1"/>
              <a:t>rp_name</a:t>
            </a:r>
            <a:r>
              <a:rPr lang="en-US" altLang="ko-KR" dirty="0"/>
              <a:t>, </a:t>
            </a:r>
            <a:r>
              <a:rPr lang="en-US" altLang="ko-KR" dirty="0" err="1"/>
              <a:t>rp_img</a:t>
            </a:r>
            <a:r>
              <a:rPr lang="en-US" altLang="ko-KR" dirty="0"/>
              <a:t>, </a:t>
            </a:r>
            <a:r>
              <a:rPr lang="en-US" altLang="ko-KR" dirty="0" err="1"/>
              <a:t>rp_start</a:t>
            </a:r>
            <a:r>
              <a:rPr lang="en-US" altLang="ko-KR" dirty="0"/>
              <a:t>, </a:t>
            </a:r>
            <a:r>
              <a:rPr lang="en-US" altLang="ko-KR" dirty="0" err="1"/>
              <a:t>rp_ref</a:t>
            </a:r>
            <a:r>
              <a:rPr lang="en-US" altLang="ko-KR" dirty="0"/>
              <a:t>, </a:t>
            </a:r>
            <a:r>
              <a:rPr lang="en-US" altLang="ko-KR" dirty="0" err="1"/>
              <a:t>rp_text</a:t>
            </a:r>
            <a:r>
              <a:rPr lang="en-US" altLang="ko-KR" dirty="0"/>
              <a:t> from </a:t>
            </a:r>
            <a:r>
              <a:rPr lang="en-US" altLang="ko-KR" dirty="0" err="1"/>
              <a:t>recruit_project</a:t>
            </a:r>
            <a:r>
              <a:rPr lang="en-US" altLang="ko-KR" dirty="0"/>
              <a:t> where </a:t>
            </a:r>
            <a:r>
              <a:rPr lang="en-US" altLang="ko-KR" dirty="0" err="1"/>
              <a:t>rp_seq</a:t>
            </a:r>
            <a:r>
              <a:rPr lang="en-US" altLang="ko-KR" dirty="0"/>
              <a:t>=?</a:t>
            </a:r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모집완료 버튼을 누르면 프로젝트로 등록되는 것이기 때문에 프로젝트 테이블에 삽입한다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-insert into project(</a:t>
            </a:r>
            <a:r>
              <a:rPr lang="en-US" altLang="ko-KR" dirty="0" err="1"/>
              <a:t>ct_seq</a:t>
            </a:r>
            <a:r>
              <a:rPr lang="en-US" altLang="ko-KR" dirty="0"/>
              <a:t>, </a:t>
            </a:r>
            <a:r>
              <a:rPr lang="en-US" altLang="ko-KR" dirty="0" err="1"/>
              <a:t>pj_name</a:t>
            </a:r>
            <a:r>
              <a:rPr lang="en-US" altLang="ko-KR" dirty="0"/>
              <a:t>, </a:t>
            </a:r>
            <a:r>
              <a:rPr lang="en-US" altLang="ko-KR" dirty="0" err="1"/>
              <a:t>pj_img</a:t>
            </a:r>
            <a:r>
              <a:rPr lang="en-US" altLang="ko-KR" dirty="0"/>
              <a:t>, </a:t>
            </a:r>
            <a:r>
              <a:rPr lang="en-US" altLang="ko-KR" dirty="0" err="1"/>
              <a:t>pj_start</a:t>
            </a:r>
            <a:r>
              <a:rPr lang="en-US" altLang="ko-KR" dirty="0"/>
              <a:t>, </a:t>
            </a:r>
            <a:r>
              <a:rPr lang="en-US" altLang="ko-KR" dirty="0" err="1"/>
              <a:t>pj_ref</a:t>
            </a:r>
            <a:r>
              <a:rPr lang="en-US" altLang="ko-KR" dirty="0"/>
              <a:t>, </a:t>
            </a:r>
            <a:r>
              <a:rPr lang="en-US" altLang="ko-KR" dirty="0" err="1"/>
              <a:t>pj_text</a:t>
            </a:r>
            <a:r>
              <a:rPr lang="en-US" altLang="ko-KR" dirty="0"/>
              <a:t>) values(" +  </a:t>
            </a:r>
            <a:r>
              <a:rPr lang="en-US" altLang="ko-KR" dirty="0" err="1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ct_seq</a:t>
            </a:r>
            <a:r>
              <a:rPr lang="en-US" altLang="ko-KR" dirty="0"/>
              <a:t>")+ ", '" + </a:t>
            </a:r>
            <a:r>
              <a:rPr lang="en-US" altLang="ko-KR" dirty="0" err="1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rp_name</a:t>
            </a:r>
            <a:r>
              <a:rPr lang="en-US" altLang="ko-KR" dirty="0"/>
              <a:t>") + "', '" + </a:t>
            </a:r>
            <a:r>
              <a:rPr lang="en-US" altLang="ko-KR" dirty="0" err="1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rp_img</a:t>
            </a:r>
            <a:r>
              <a:rPr lang="en-US" altLang="ko-KR" dirty="0"/>
              <a:t>") + "', '" + </a:t>
            </a:r>
            <a:r>
              <a:rPr lang="en-US" altLang="ko-KR" dirty="0" err="1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rp_start</a:t>
            </a:r>
            <a:r>
              <a:rPr lang="en-US" altLang="ko-KR" dirty="0"/>
              <a:t>") + "', '" + </a:t>
            </a:r>
            <a:r>
              <a:rPr lang="en-US" altLang="ko-KR" dirty="0" err="1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rp_ref</a:t>
            </a:r>
            <a:r>
              <a:rPr lang="en-US" altLang="ko-KR" dirty="0"/>
              <a:t>") + "', '" + </a:t>
            </a:r>
            <a:r>
              <a:rPr lang="en-US" altLang="ko-KR" dirty="0" err="1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rp_text</a:t>
            </a:r>
            <a:r>
              <a:rPr lang="en-US" altLang="ko-KR" dirty="0"/>
              <a:t>") + "')";</a:t>
            </a:r>
          </a:p>
          <a:p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프로젝트 시퀀스번호를 추출한다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select </a:t>
            </a:r>
            <a:r>
              <a:rPr lang="en-US" altLang="ko-KR" dirty="0" err="1"/>
              <a:t>pj_seq</a:t>
            </a:r>
            <a:r>
              <a:rPr lang="en-US" altLang="ko-KR" dirty="0"/>
              <a:t> from project order by </a:t>
            </a:r>
            <a:r>
              <a:rPr lang="en-US" altLang="ko-KR" dirty="0" err="1"/>
              <a:t>pj_seq</a:t>
            </a:r>
            <a:r>
              <a:rPr lang="en-US" altLang="ko-KR" dirty="0"/>
              <a:t> </a:t>
            </a:r>
            <a:r>
              <a:rPr lang="en-US" altLang="ko-KR" dirty="0" err="1"/>
              <a:t>desc</a:t>
            </a:r>
            <a:r>
              <a:rPr lang="en-US" altLang="ko-KR" dirty="0"/>
              <a:t> limit 1</a:t>
            </a:r>
          </a:p>
          <a:p>
            <a:endParaRPr lang="en-US" altLang="ko-KR" dirty="0"/>
          </a:p>
          <a:p>
            <a:r>
              <a:rPr lang="en-US" altLang="ko-KR" dirty="0"/>
              <a:t>11. </a:t>
            </a:r>
            <a:r>
              <a:rPr lang="ko-KR" altLang="en-US" dirty="0"/>
              <a:t>프로젝트 멤버에 해당 값을 대조하여 삽입한다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-insert into </a:t>
            </a:r>
            <a:r>
              <a:rPr lang="en-US" altLang="ko-KR" dirty="0" err="1"/>
              <a:t>project_member</a:t>
            </a:r>
            <a:r>
              <a:rPr lang="en-US" altLang="ko-KR" dirty="0"/>
              <a:t>(</a:t>
            </a:r>
            <a:r>
              <a:rPr lang="en-US" altLang="ko-KR" dirty="0" err="1"/>
              <a:t>pj_seq</a:t>
            </a:r>
            <a:r>
              <a:rPr lang="en-US" altLang="ko-KR" dirty="0"/>
              <a:t>, </a:t>
            </a:r>
            <a:r>
              <a:rPr lang="en-US" altLang="ko-KR" dirty="0" err="1"/>
              <a:t>us_id</a:t>
            </a:r>
            <a:r>
              <a:rPr lang="en-US" altLang="ko-KR" dirty="0"/>
              <a:t>) values(" + </a:t>
            </a:r>
            <a:r>
              <a:rPr lang="en-US" altLang="ko-KR" dirty="0" err="1"/>
              <a:t>pjseq</a:t>
            </a:r>
            <a:r>
              <a:rPr lang="en-US" altLang="ko-KR" dirty="0"/>
              <a:t> +",'"+ id +"')</a:t>
            </a:r>
          </a:p>
          <a:p>
            <a:endParaRPr lang="en-US" altLang="ko-KR" dirty="0"/>
          </a:p>
          <a:p>
            <a:r>
              <a:rPr lang="en-US" altLang="ko-KR" dirty="0"/>
              <a:t>12. </a:t>
            </a:r>
            <a:r>
              <a:rPr lang="ko-KR" altLang="en-US" dirty="0"/>
              <a:t>모집이 완료된다면 프로젝트에 등록이 되므로 기존 프로젝트 모집 지원자 테이블에서 해당프로젝트를 모집한 사람들을 제거한다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delete from </a:t>
            </a:r>
            <a:r>
              <a:rPr lang="en-US" altLang="ko-KR" dirty="0" err="1"/>
              <a:t>recruit_project_applier</a:t>
            </a:r>
            <a:r>
              <a:rPr lang="en-US" altLang="ko-KR" dirty="0"/>
              <a:t> where </a:t>
            </a:r>
            <a:r>
              <a:rPr lang="en-US" altLang="ko-KR" dirty="0" err="1"/>
              <a:t>rp_seq</a:t>
            </a:r>
            <a:r>
              <a:rPr lang="en-US" altLang="ko-KR" dirty="0"/>
              <a:t>=?</a:t>
            </a:r>
          </a:p>
          <a:p>
            <a:endParaRPr lang="en-US" altLang="ko-KR" dirty="0"/>
          </a:p>
          <a:p>
            <a:r>
              <a:rPr lang="en-US" altLang="ko-KR" dirty="0"/>
              <a:t>13. 12</a:t>
            </a:r>
            <a:r>
              <a:rPr lang="ko-KR" altLang="en-US" dirty="0"/>
              <a:t>와 마찬가지로 프로젝트로 등록되었으니 프로젝트 모집 테이블에서도 지워준다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delete from </a:t>
            </a:r>
            <a:r>
              <a:rPr lang="en-US" altLang="ko-KR" dirty="0" err="1"/>
              <a:t>recruit_project</a:t>
            </a:r>
            <a:r>
              <a:rPr lang="en-US" altLang="ko-KR" dirty="0"/>
              <a:t> where </a:t>
            </a:r>
            <a:r>
              <a:rPr lang="en-US" altLang="ko-KR" dirty="0" err="1"/>
              <a:t>rp_seq</a:t>
            </a:r>
            <a:r>
              <a:rPr lang="en-US" altLang="ko-KR" dirty="0"/>
              <a:t>=?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프로젝트 모집</a:t>
            </a:r>
            <a:r>
              <a:rPr lang="en-US" altLang="ko-KR" dirty="0"/>
              <a:t>**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recruit_project</a:t>
            </a:r>
            <a:r>
              <a:rPr lang="en-US" altLang="ko-KR" dirty="0"/>
              <a:t>(</a:t>
            </a:r>
            <a:r>
              <a:rPr lang="en-US" altLang="ko-KR" dirty="0" err="1"/>
              <a:t>rp_id</a:t>
            </a:r>
            <a:r>
              <a:rPr lang="en-US" altLang="ko-KR" dirty="0"/>
              <a:t>, </a:t>
            </a:r>
            <a:r>
              <a:rPr lang="en-US" altLang="ko-KR" dirty="0" err="1"/>
              <a:t>rp_name</a:t>
            </a:r>
            <a:r>
              <a:rPr lang="en-US" altLang="ko-KR" dirty="0"/>
              <a:t>, </a:t>
            </a:r>
            <a:r>
              <a:rPr lang="en-US" altLang="ko-KR" dirty="0" err="1"/>
              <a:t>rp_start</a:t>
            </a:r>
            <a:r>
              <a:rPr lang="en-US" altLang="ko-KR" dirty="0"/>
              <a:t>, </a:t>
            </a:r>
            <a:r>
              <a:rPr lang="en-US" altLang="ko-KR" dirty="0" err="1"/>
              <a:t>rp_img</a:t>
            </a:r>
            <a:r>
              <a:rPr lang="en-US" altLang="ko-KR" dirty="0"/>
              <a:t>, </a:t>
            </a:r>
            <a:r>
              <a:rPr lang="en-US" altLang="ko-KR" dirty="0" err="1"/>
              <a:t>rp_category</a:t>
            </a:r>
            <a:r>
              <a:rPr lang="en-US" altLang="ko-KR" dirty="0"/>
              <a:t>, </a:t>
            </a:r>
            <a:r>
              <a:rPr lang="en-US" altLang="ko-KR" dirty="0" err="1"/>
              <a:t>rp_info</a:t>
            </a:r>
            <a:r>
              <a:rPr lang="en-US" altLang="ko-KR" dirty="0"/>
              <a:t> )VALUES(?,?,?,?,?,?,);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&lt;recruit_modification.jsp&gt;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여러 정보들을 현재 </a:t>
            </a:r>
            <a:r>
              <a:rPr lang="ko-KR" altLang="en-US" dirty="0" err="1"/>
              <a:t>로그인된</a:t>
            </a:r>
            <a:r>
              <a:rPr lang="ko-KR" altLang="en-US" dirty="0"/>
              <a:t> 아이디와 프로젝트모집 시퀀스를 받아와 비교 대조 후에 정보를 추출한다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-select </a:t>
            </a:r>
            <a:r>
              <a:rPr lang="en-US" altLang="ko-KR" dirty="0" err="1"/>
              <a:t>rp_name</a:t>
            </a:r>
            <a:r>
              <a:rPr lang="en-US" altLang="ko-KR" dirty="0"/>
              <a:t>, </a:t>
            </a:r>
            <a:r>
              <a:rPr lang="en-US" altLang="ko-KR" dirty="0" err="1"/>
              <a:t>rp_start</a:t>
            </a:r>
            <a:r>
              <a:rPr lang="en-US" altLang="ko-KR" dirty="0"/>
              <a:t>, </a:t>
            </a:r>
            <a:r>
              <a:rPr lang="en-US" altLang="ko-KR" dirty="0" err="1"/>
              <a:t>us_name</a:t>
            </a:r>
            <a:r>
              <a:rPr lang="en-US" altLang="ko-KR" dirty="0"/>
              <a:t>, </a:t>
            </a:r>
            <a:r>
              <a:rPr lang="en-US" altLang="ko-KR" dirty="0" err="1"/>
              <a:t>us_email,rp_img</a:t>
            </a:r>
            <a:r>
              <a:rPr lang="en-US" altLang="ko-KR" dirty="0"/>
              <a:t>, </a:t>
            </a:r>
            <a:r>
              <a:rPr lang="en-US" altLang="ko-KR" dirty="0" err="1"/>
              <a:t>rp_text</a:t>
            </a:r>
            <a:r>
              <a:rPr lang="en-US" altLang="ko-KR" dirty="0"/>
              <a:t> from </a:t>
            </a:r>
            <a:r>
              <a:rPr lang="en-US" altLang="ko-KR" dirty="0" err="1"/>
              <a:t>recruit_project</a:t>
            </a:r>
            <a:r>
              <a:rPr lang="en-US" altLang="ko-KR" dirty="0"/>
              <a:t> a, user b where </a:t>
            </a:r>
            <a:r>
              <a:rPr lang="en-US" altLang="ko-KR" dirty="0" err="1"/>
              <a:t>a.us_id</a:t>
            </a:r>
            <a:r>
              <a:rPr lang="en-US" altLang="ko-KR" dirty="0"/>
              <a:t> = </a:t>
            </a:r>
            <a:r>
              <a:rPr lang="en-US" altLang="ko-KR" dirty="0" err="1"/>
              <a:t>b.us_id</a:t>
            </a:r>
            <a:r>
              <a:rPr lang="en-US" altLang="ko-KR" dirty="0"/>
              <a:t> and </a:t>
            </a:r>
            <a:r>
              <a:rPr lang="en-US" altLang="ko-KR" dirty="0" err="1"/>
              <a:t>a.us_id</a:t>
            </a:r>
            <a:r>
              <a:rPr lang="en-US" altLang="ko-KR" dirty="0"/>
              <a:t> ='" + id+"' and </a:t>
            </a:r>
            <a:r>
              <a:rPr lang="en-US" altLang="ko-KR" dirty="0" err="1"/>
              <a:t>rp_seq</a:t>
            </a:r>
            <a:r>
              <a:rPr lang="en-US" altLang="ko-KR" dirty="0"/>
              <a:t> ="+</a:t>
            </a:r>
            <a:r>
              <a:rPr lang="en-US" altLang="ko-KR" dirty="0" err="1"/>
              <a:t>seq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카테고리의 내용을 모두 </a:t>
            </a:r>
            <a:r>
              <a:rPr lang="ko-KR" altLang="en-US" dirty="0" err="1"/>
              <a:t>추출하기위해</a:t>
            </a:r>
            <a:r>
              <a:rPr lang="ko-KR" altLang="en-US" dirty="0"/>
              <a:t> 해당 쿼리를 작성한다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-select </a:t>
            </a:r>
            <a:r>
              <a:rPr lang="en-US" altLang="ko-KR" dirty="0" err="1"/>
              <a:t>ct_name</a:t>
            </a:r>
            <a:r>
              <a:rPr lang="en-US" altLang="ko-KR" dirty="0"/>
              <a:t> from category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카테고리 시퀀스를 기준으로 내림차순으로 하나의 값만을 추출한다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-select  </a:t>
            </a:r>
            <a:r>
              <a:rPr lang="en-US" altLang="ko-KR" dirty="0" err="1"/>
              <a:t>ct_seq</a:t>
            </a:r>
            <a:r>
              <a:rPr lang="en-US" altLang="ko-KR" dirty="0"/>
              <a:t> from category order by </a:t>
            </a:r>
            <a:r>
              <a:rPr lang="en-US" altLang="ko-KR" dirty="0" err="1"/>
              <a:t>ct_seq</a:t>
            </a:r>
            <a:r>
              <a:rPr lang="en-US" altLang="ko-KR" dirty="0"/>
              <a:t> </a:t>
            </a:r>
            <a:r>
              <a:rPr lang="en-US" altLang="ko-KR" dirty="0" err="1"/>
              <a:t>desc</a:t>
            </a:r>
            <a:r>
              <a:rPr lang="en-US" altLang="ko-KR" dirty="0"/>
              <a:t> limit 1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카테고리이름을 아이디와 시퀀스 </a:t>
            </a:r>
            <a:r>
              <a:rPr lang="ko-KR" altLang="en-US" dirty="0" err="1"/>
              <a:t>정보등을</a:t>
            </a:r>
            <a:r>
              <a:rPr lang="ko-KR" altLang="en-US" dirty="0"/>
              <a:t> 넣어 비교 </a:t>
            </a:r>
            <a:r>
              <a:rPr lang="ko-KR" altLang="en-US" dirty="0" err="1"/>
              <a:t>대조후</a:t>
            </a:r>
            <a:r>
              <a:rPr lang="ko-KR" altLang="en-US" dirty="0"/>
              <a:t> 추출한다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-select </a:t>
            </a:r>
            <a:r>
              <a:rPr lang="en-US" altLang="ko-KR" dirty="0" err="1"/>
              <a:t>ct_name</a:t>
            </a:r>
            <a:r>
              <a:rPr lang="en-US" altLang="ko-KR" dirty="0"/>
              <a:t> from </a:t>
            </a:r>
            <a:r>
              <a:rPr lang="en-US" altLang="ko-KR" dirty="0" err="1"/>
              <a:t>recruit_project</a:t>
            </a:r>
            <a:r>
              <a:rPr lang="en-US" altLang="ko-KR" dirty="0"/>
              <a:t> a, category b where </a:t>
            </a:r>
            <a:r>
              <a:rPr lang="en-US" altLang="ko-KR" dirty="0" err="1"/>
              <a:t>a.ct_seq</a:t>
            </a:r>
            <a:r>
              <a:rPr lang="en-US" altLang="ko-KR" dirty="0"/>
              <a:t> = </a:t>
            </a:r>
            <a:r>
              <a:rPr lang="en-US" altLang="ko-KR" dirty="0" err="1"/>
              <a:t>b.ct_seq</a:t>
            </a:r>
            <a:r>
              <a:rPr lang="en-US" altLang="ko-KR" dirty="0"/>
              <a:t> and </a:t>
            </a:r>
            <a:r>
              <a:rPr lang="en-US" altLang="ko-KR" dirty="0" err="1"/>
              <a:t>us_id</a:t>
            </a:r>
            <a:r>
              <a:rPr lang="en-US" altLang="ko-KR" dirty="0"/>
              <a:t>='"+id+"' and </a:t>
            </a:r>
            <a:r>
              <a:rPr lang="en-US" altLang="ko-KR" dirty="0" err="1"/>
              <a:t>rp_seq</a:t>
            </a:r>
            <a:r>
              <a:rPr lang="en-US" altLang="ko-KR" dirty="0"/>
              <a:t>="+</a:t>
            </a:r>
            <a:r>
              <a:rPr lang="en-US" altLang="ko-KR" dirty="0" err="1"/>
              <a:t>seq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파일 불러오기를 통해 가져온 값을 </a:t>
            </a:r>
            <a:r>
              <a:rPr lang="en-US" altLang="ko-KR" dirty="0"/>
              <a:t>image </a:t>
            </a:r>
            <a:r>
              <a:rPr lang="ko-KR" altLang="en-US" dirty="0" err="1"/>
              <a:t>디렉토리</a:t>
            </a:r>
            <a:r>
              <a:rPr lang="ko-KR" altLang="en-US" dirty="0"/>
              <a:t> 경로에 수정하여 넣어주는 작업을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-update </a:t>
            </a:r>
            <a:r>
              <a:rPr lang="en-US" altLang="ko-KR" dirty="0" err="1"/>
              <a:t>recruit_project</a:t>
            </a:r>
            <a:r>
              <a:rPr lang="en-US" altLang="ko-KR" dirty="0"/>
              <a:t> set </a:t>
            </a:r>
            <a:r>
              <a:rPr lang="en-US" altLang="ko-KR" dirty="0" err="1"/>
              <a:t>rp_img</a:t>
            </a:r>
            <a:r>
              <a:rPr lang="en-US" altLang="ko-KR" dirty="0"/>
              <a:t>='image/" + </a:t>
            </a:r>
            <a:r>
              <a:rPr lang="en-US" altLang="ko-KR" dirty="0" err="1"/>
              <a:t>fileRealName</a:t>
            </a:r>
            <a:r>
              <a:rPr lang="en-US" altLang="ko-KR" dirty="0"/>
              <a:t> + "' where </a:t>
            </a:r>
            <a:r>
              <a:rPr lang="en-US" altLang="ko-KR" dirty="0" err="1"/>
              <a:t>rp_seq</a:t>
            </a:r>
            <a:r>
              <a:rPr lang="en-US" altLang="ko-KR" dirty="0"/>
              <a:t> ="+</a:t>
            </a:r>
            <a:r>
              <a:rPr lang="en-US" altLang="ko-KR" dirty="0" err="1"/>
              <a:t>seq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프로젝트의 이름</a:t>
            </a:r>
            <a:r>
              <a:rPr lang="en-US" altLang="ko-KR" dirty="0"/>
              <a:t>, </a:t>
            </a:r>
            <a:r>
              <a:rPr lang="ko-KR" altLang="en-US" dirty="0"/>
              <a:t>시작일 등 사용자가 변경한 값들을 수정하여 넣어준다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-update </a:t>
            </a:r>
            <a:r>
              <a:rPr lang="en-US" altLang="ko-KR" dirty="0" err="1"/>
              <a:t>recruit_project</a:t>
            </a:r>
            <a:r>
              <a:rPr lang="en-US" altLang="ko-KR" dirty="0"/>
              <a:t> set </a:t>
            </a:r>
            <a:r>
              <a:rPr lang="en-US" altLang="ko-KR" dirty="0" err="1"/>
              <a:t>rp_name</a:t>
            </a:r>
            <a:r>
              <a:rPr lang="en-US" altLang="ko-KR" dirty="0"/>
              <a:t> ='" + </a:t>
            </a:r>
            <a:r>
              <a:rPr lang="en-US" altLang="ko-KR" dirty="0" err="1"/>
              <a:t>rp_name</a:t>
            </a:r>
            <a:r>
              <a:rPr lang="en-US" altLang="ko-KR" dirty="0"/>
              <a:t> + "', </a:t>
            </a:r>
            <a:r>
              <a:rPr lang="en-US" altLang="ko-KR" dirty="0" err="1"/>
              <a:t>rp_start</a:t>
            </a:r>
            <a:r>
              <a:rPr lang="en-US" altLang="ko-KR" dirty="0"/>
              <a:t>='" + </a:t>
            </a:r>
            <a:r>
              <a:rPr lang="en-US" altLang="ko-KR" dirty="0" err="1"/>
              <a:t>rp_start</a:t>
            </a:r>
            <a:r>
              <a:rPr lang="en-US" altLang="ko-KR" dirty="0"/>
              <a:t> + "', </a:t>
            </a:r>
            <a:r>
              <a:rPr lang="en-US" altLang="ko-KR" dirty="0" err="1"/>
              <a:t>rp_text</a:t>
            </a:r>
            <a:r>
              <a:rPr lang="en-US" altLang="ko-KR" dirty="0"/>
              <a:t> ='" +</a:t>
            </a:r>
            <a:r>
              <a:rPr lang="en-US" altLang="ko-KR" dirty="0" err="1"/>
              <a:t>rp_text</a:t>
            </a:r>
            <a:r>
              <a:rPr lang="en-US" altLang="ko-KR" dirty="0"/>
              <a:t>+"' where </a:t>
            </a:r>
            <a:r>
              <a:rPr lang="en-US" altLang="ko-KR" dirty="0" err="1"/>
              <a:t>rp_seq</a:t>
            </a:r>
            <a:r>
              <a:rPr lang="en-US" altLang="ko-KR" dirty="0"/>
              <a:t> ="+</a:t>
            </a:r>
            <a:r>
              <a:rPr lang="en-US" altLang="ko-KR" dirty="0" err="1"/>
              <a:t>seq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프로젝트를 모집하는 등록인에 대한 정보를 추출한다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-select </a:t>
            </a:r>
            <a:r>
              <a:rPr lang="en-US" altLang="ko-KR" dirty="0" err="1"/>
              <a:t>us_id</a:t>
            </a:r>
            <a:r>
              <a:rPr lang="en-US" altLang="ko-KR" dirty="0"/>
              <a:t> from </a:t>
            </a:r>
            <a:r>
              <a:rPr lang="en-US" altLang="ko-KR" dirty="0" err="1"/>
              <a:t>recruit_project</a:t>
            </a:r>
            <a:r>
              <a:rPr lang="en-US" altLang="ko-KR" dirty="0"/>
              <a:t> where </a:t>
            </a:r>
            <a:r>
              <a:rPr lang="en-US" altLang="ko-KR" dirty="0" err="1"/>
              <a:t>rp_seq</a:t>
            </a:r>
            <a:r>
              <a:rPr lang="en-US" altLang="ko-KR" dirty="0"/>
              <a:t> =</a:t>
            </a:r>
          </a:p>
          <a:p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유저이름과 대비하여 값을 넣어준다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-update user set </a:t>
            </a:r>
            <a:r>
              <a:rPr lang="en-US" altLang="ko-KR" dirty="0" err="1"/>
              <a:t>us_name</a:t>
            </a:r>
            <a:r>
              <a:rPr lang="en-US" altLang="ko-KR" dirty="0"/>
              <a:t>= '"+</a:t>
            </a:r>
            <a:r>
              <a:rPr lang="en-US" altLang="ko-KR" dirty="0" err="1"/>
              <a:t>us_name</a:t>
            </a:r>
            <a:r>
              <a:rPr lang="en-US" altLang="ko-KR" dirty="0"/>
              <a:t>+"',</a:t>
            </a:r>
            <a:r>
              <a:rPr lang="en-US" altLang="ko-KR" dirty="0" err="1"/>
              <a:t>us_email</a:t>
            </a:r>
            <a:r>
              <a:rPr lang="en-US" altLang="ko-KR" dirty="0"/>
              <a:t>='"+ </a:t>
            </a:r>
            <a:r>
              <a:rPr lang="en-US" altLang="ko-KR" dirty="0" err="1"/>
              <a:t>us_email</a:t>
            </a:r>
            <a:r>
              <a:rPr lang="en-US" altLang="ko-KR" dirty="0"/>
              <a:t>+"' where </a:t>
            </a:r>
            <a:r>
              <a:rPr lang="en-US" altLang="ko-KR" dirty="0" err="1"/>
              <a:t>us_id</a:t>
            </a:r>
            <a:r>
              <a:rPr lang="en-US" altLang="ko-KR" dirty="0"/>
              <a:t>='"+</a:t>
            </a:r>
            <a:r>
              <a:rPr lang="en-US" altLang="ko-KR" dirty="0" err="1"/>
              <a:t>res.getString</a:t>
            </a:r>
            <a:r>
              <a:rPr lang="en-US" altLang="ko-KR" dirty="0"/>
              <a:t>("</a:t>
            </a:r>
            <a:r>
              <a:rPr lang="en-US" altLang="ko-KR" dirty="0" err="1"/>
              <a:t>us_id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en-US" altLang="ko-KR" dirty="0" err="1"/>
              <a:t>ct_name</a:t>
            </a:r>
            <a:r>
              <a:rPr lang="ko-KR" altLang="en-US" dirty="0"/>
              <a:t>과 일치하는 </a:t>
            </a:r>
            <a:r>
              <a:rPr lang="en-US" altLang="ko-KR" dirty="0" err="1"/>
              <a:t>ct_seq</a:t>
            </a:r>
            <a:r>
              <a:rPr lang="ko-KR" altLang="en-US" dirty="0"/>
              <a:t>를 추출한다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select </a:t>
            </a:r>
            <a:r>
              <a:rPr lang="en-US" altLang="ko-KR" dirty="0" err="1"/>
              <a:t>ct_seq</a:t>
            </a:r>
            <a:r>
              <a:rPr lang="en-US" altLang="ko-KR" dirty="0"/>
              <a:t> from category where </a:t>
            </a:r>
            <a:r>
              <a:rPr lang="en-US" altLang="ko-KR" dirty="0" err="1"/>
              <a:t>ct_name</a:t>
            </a:r>
            <a:r>
              <a:rPr lang="en-US" altLang="ko-KR" dirty="0"/>
              <a:t>='</a:t>
            </a:r>
          </a:p>
          <a:p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받아온 </a:t>
            </a:r>
            <a:r>
              <a:rPr lang="en-US" altLang="ko-KR" dirty="0" err="1"/>
              <a:t>ct_seq</a:t>
            </a:r>
            <a:r>
              <a:rPr lang="en-US" altLang="ko-KR" dirty="0"/>
              <a:t> </a:t>
            </a:r>
            <a:r>
              <a:rPr lang="ko-KR" altLang="en-US" dirty="0"/>
              <a:t>값과 </a:t>
            </a:r>
            <a:r>
              <a:rPr lang="ko-KR" altLang="en-US" dirty="0" err="1"/>
              <a:t>시퀀스값을</a:t>
            </a:r>
            <a:r>
              <a:rPr lang="ko-KR" altLang="en-US" dirty="0"/>
              <a:t> 이용하여 값을 수정한다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-update </a:t>
            </a:r>
            <a:r>
              <a:rPr lang="en-US" altLang="ko-KR" dirty="0" err="1"/>
              <a:t>recruit_project</a:t>
            </a:r>
            <a:r>
              <a:rPr lang="en-US" altLang="ko-KR" dirty="0"/>
              <a:t> set </a:t>
            </a:r>
            <a:r>
              <a:rPr lang="en-US" altLang="ko-KR" dirty="0" err="1"/>
              <a:t>ct_seq</a:t>
            </a:r>
            <a:r>
              <a:rPr lang="en-US" altLang="ko-KR" dirty="0"/>
              <a:t> ="+</a:t>
            </a:r>
            <a:r>
              <a:rPr lang="en-US" altLang="ko-KR" dirty="0" err="1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ct_seq</a:t>
            </a:r>
            <a:r>
              <a:rPr lang="en-US" altLang="ko-KR" dirty="0"/>
              <a:t>") +" where </a:t>
            </a:r>
            <a:r>
              <a:rPr lang="en-US" altLang="ko-KR" dirty="0" err="1"/>
              <a:t>rp_seq</a:t>
            </a:r>
            <a:r>
              <a:rPr lang="en-US" altLang="ko-KR" dirty="0"/>
              <a:t> ="+</a:t>
            </a:r>
            <a:r>
              <a:rPr lang="en-US" altLang="ko-KR" dirty="0" err="1"/>
              <a:t>seq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rp_name,rp_img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rp_start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rp_ref,rp_text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recruit_project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=?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UPDATE </a:t>
            </a:r>
            <a:r>
              <a:rPr lang="en-US" altLang="ko-KR" dirty="0" err="1"/>
              <a:t>Recruit_Project</a:t>
            </a:r>
            <a:r>
              <a:rPr lang="en-US" altLang="ko-KR" dirty="0"/>
              <a:t> SET (</a:t>
            </a:r>
            <a:r>
              <a:rPr lang="en-US" altLang="ko-KR" dirty="0" err="1"/>
              <a:t>rp_ref</a:t>
            </a:r>
            <a:r>
              <a:rPr lang="en-US" altLang="ko-KR" dirty="0"/>
              <a:t>= %s, </a:t>
            </a:r>
            <a:r>
              <a:rPr lang="en-US" altLang="ko-KR" dirty="0" err="1"/>
              <a:t>rp_text</a:t>
            </a:r>
            <a:r>
              <a:rPr lang="en-US" altLang="ko-KR" dirty="0"/>
              <a:t> = %s) WHERE </a:t>
            </a:r>
            <a:r>
              <a:rPr lang="en-US" altLang="ko-KR" dirty="0" err="1"/>
              <a:t>rp_seq</a:t>
            </a:r>
            <a:r>
              <a:rPr lang="en-US" altLang="ko-KR" dirty="0"/>
              <a:t> = %s;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us_student_id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ra_text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user a,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recruit_project_applier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b, department c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a.dp_seq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c.dp_seq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=?</a:t>
            </a: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us_student_id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ra_text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user a,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recruit_project_applier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b, department c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a.dp_seq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c.dp_seq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//</a:t>
            </a:r>
            <a:r>
              <a:rPr lang="en-US" altLang="ko-KR" baseline="0" dirty="0"/>
              <a:t> </a:t>
            </a:r>
            <a:r>
              <a:rPr lang="ko-KR" altLang="en-US" baseline="0" dirty="0"/>
              <a:t>참여신청 수정 </a:t>
            </a:r>
            <a:r>
              <a:rPr lang="en-US" altLang="ko-KR" baseline="0" dirty="0"/>
              <a:t>**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ra_seq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en-US" altLang="ko-KR" dirty="0" err="1"/>
              <a:t>us_id</a:t>
            </a:r>
            <a:r>
              <a:rPr lang="en-US" altLang="ko-KR" baseline="0" dirty="0"/>
              <a:t> </a:t>
            </a:r>
            <a:r>
              <a:rPr lang="en-US" altLang="ko-KR" dirty="0"/>
              <a:t>FROM </a:t>
            </a:r>
            <a:r>
              <a:rPr lang="en-US" altLang="ko-KR" dirty="0" err="1"/>
              <a:t>Recruit_Project_Applier</a:t>
            </a:r>
            <a:r>
              <a:rPr lang="en-US" altLang="ko-KR" baseline="0" dirty="0"/>
              <a:t> </a:t>
            </a:r>
            <a:r>
              <a:rPr lang="en-US" altLang="ko-KR" dirty="0"/>
              <a:t>WHERE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rp</a:t>
            </a:r>
            <a:r>
              <a:rPr lang="en-US" altLang="ko-KR" dirty="0" err="1"/>
              <a:t>_seq</a:t>
            </a:r>
            <a:r>
              <a:rPr lang="en-US" altLang="ko-KR" dirty="0"/>
              <a:t>= %s;</a:t>
            </a:r>
          </a:p>
          <a:p>
            <a:r>
              <a:rPr lang="en-US" altLang="ko-KR" dirty="0"/>
              <a:t>SELECT </a:t>
            </a:r>
            <a:r>
              <a:rPr lang="en-US" altLang="ko-KR" dirty="0" err="1"/>
              <a:t>us_id</a:t>
            </a:r>
            <a:r>
              <a:rPr lang="en-US" altLang="ko-KR" dirty="0"/>
              <a:t>, </a:t>
            </a:r>
            <a:r>
              <a:rPr lang="en-US" altLang="ko-KR" dirty="0" err="1"/>
              <a:t>us_name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us_department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us_grade</a:t>
            </a:r>
            <a:r>
              <a:rPr lang="en-US" altLang="ko-KR" dirty="0"/>
              <a:t> FROM User WHERE </a:t>
            </a:r>
            <a:r>
              <a:rPr lang="en-US" altLang="ko-KR" dirty="0" err="1"/>
              <a:t>us_id</a:t>
            </a:r>
            <a:r>
              <a:rPr lang="en-US" altLang="ko-KR" dirty="0"/>
              <a:t> = %s;</a:t>
            </a:r>
          </a:p>
          <a:p>
            <a:endParaRPr lang="ko-KR" altLang="en-US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UPDATE </a:t>
            </a:r>
            <a:r>
              <a:rPr lang="en-US" altLang="ko-KR" dirty="0" err="1"/>
              <a:t>Recruit_Project_Applier</a:t>
            </a:r>
            <a:r>
              <a:rPr lang="en-US" altLang="ko-KR" dirty="0"/>
              <a:t> SET (‘</a:t>
            </a:r>
            <a:r>
              <a:rPr lang="en-US" altLang="ko-KR" dirty="0" err="1"/>
              <a:t>ra_text</a:t>
            </a:r>
            <a:r>
              <a:rPr lang="en-US" altLang="ko-KR" dirty="0"/>
              <a:t>' = %s) WHERE </a:t>
            </a:r>
            <a:r>
              <a:rPr lang="en-US" altLang="ko-KR"/>
              <a:t>ra_seq</a:t>
            </a:r>
            <a:r>
              <a:rPr lang="en-US" altLang="ko-KR" dirty="0"/>
              <a:t> = %s;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atinLnBrk="1"/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5/search.jsp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조회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검색어가 포함된 프로젝트를 조회수가 높은 순으로 보여줌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pj_img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pj_name,ct_name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pj_start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(SELECT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pj_img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pj_start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pj_hit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project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</a:t>
            </a:r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검색어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%') a JOIN category b ON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 BY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pj_hit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검색어가 포함된 프로젝트를 나중에 등록된 순으로 보여줌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pj_img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pj_name,ct_name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pj_start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(SELECT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pj_img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pj_start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pj_hit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project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</a:t>
            </a:r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검색어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%') a JOIN category b ON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 BY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검색어가 포함된 모집정보를 조회수가 높은 순으로 보여줌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rp_img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rp_name,rp_start,ct_name,rp_text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(SELECT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rp_img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rp_start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rp_hit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recruit_project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</a:t>
            </a:r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검색어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%') a JOIN category b ON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 BY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rp_hit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검색어가 포함된 모집정보를 나중에 등록된 순으로 보여줌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rp_img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rp_name,rp_start,ct_name,rp_text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(SELECT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rp_img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rp_start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rp_hit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recruit_project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</a:t>
            </a:r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검색어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%') a JOIN category b ON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 BY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enrollment.jsp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입력한 회원가입 아이디가 중복되는지 확인하는 쿼리문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user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='enrollment.jsp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입력한 아이디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'"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로그인한 아이디가 없을 때 회원가입 정보를 삽입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user(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us_pw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us_grade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us_certificate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us_nickname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us_sex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us_appeal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us_student_id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us_email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us_phone_number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us_img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VALUES('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아이디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비밀번호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나이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재학증명서주소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닉네임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</a:t>
            </a:r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어필멘트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학번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</a:t>
            </a:r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이메일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핸드폰번호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이미지 주소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대학교번호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전공번호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대학교 정보 조회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university;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전공 정보 조회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department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회원 정보 수정</a:t>
            </a:r>
            <a:endParaRPr lang="en-US" altLang="ko-KR" dirty="0"/>
          </a:p>
          <a:p>
            <a:endParaRPr lang="en-US" altLang="ko-KR" dirty="0"/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로그인한 아이디가 있을 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회원 정보를 수정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user SET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us_password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패스워드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us_grade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나이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us_certificate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재학증명서 주소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us_nickname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별명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us_sex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us_appeal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어필멘트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us_student_id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학번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us_email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이메일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us_phone_number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핸드폰번호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us_img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이미지 주소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학교번호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전공번호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유저 아이디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대학교 정보 조회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university;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전공 정보 조회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department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회원 탈퇴는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index/hidden.jsp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처리</a:t>
            </a: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FROM user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로그인한 아이디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&lt;main5.jsp&gt;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공모전의 내용을 가져오는 </a:t>
            </a:r>
            <a:r>
              <a:rPr lang="en-US" altLang="ko-KR" dirty="0"/>
              <a:t>select </a:t>
            </a:r>
            <a:r>
              <a:rPr lang="ko-KR" altLang="en-US" dirty="0"/>
              <a:t>문</a:t>
            </a:r>
          </a:p>
          <a:p>
            <a:r>
              <a:rPr lang="en-US" altLang="ko-KR" dirty="0"/>
              <a:t>- select </a:t>
            </a:r>
            <a:r>
              <a:rPr lang="en-US" altLang="ko-KR" dirty="0" err="1"/>
              <a:t>po_area</a:t>
            </a:r>
            <a:r>
              <a:rPr lang="en-US" altLang="ko-KR" dirty="0"/>
              <a:t>, </a:t>
            </a:r>
            <a:r>
              <a:rPr lang="en-US" altLang="ko-KR" dirty="0" err="1"/>
              <a:t>po_who</a:t>
            </a:r>
            <a:r>
              <a:rPr lang="en-US" altLang="ko-KR" dirty="0"/>
              <a:t>, </a:t>
            </a:r>
            <a:r>
              <a:rPr lang="en-US" altLang="ko-KR" dirty="0" err="1"/>
              <a:t>po_ins</a:t>
            </a:r>
            <a:r>
              <a:rPr lang="en-US" altLang="ko-KR" dirty="0"/>
              <a:t>, </a:t>
            </a:r>
            <a:r>
              <a:rPr lang="en-US" altLang="ko-KR" dirty="0" err="1"/>
              <a:t>po_spon</a:t>
            </a:r>
            <a:r>
              <a:rPr lang="en-US" altLang="ko-KR" dirty="0"/>
              <a:t>, </a:t>
            </a:r>
            <a:r>
              <a:rPr lang="en-US" altLang="ko-KR" dirty="0" err="1"/>
              <a:t>po_peri</a:t>
            </a:r>
            <a:r>
              <a:rPr lang="en-US" altLang="ko-KR" dirty="0"/>
              <a:t>, </a:t>
            </a:r>
            <a:r>
              <a:rPr lang="en-US" altLang="ko-KR" dirty="0" err="1"/>
              <a:t>po_mon</a:t>
            </a:r>
            <a:r>
              <a:rPr lang="en-US" altLang="ko-KR" dirty="0"/>
              <a:t>, </a:t>
            </a:r>
            <a:r>
              <a:rPr lang="en-US" altLang="ko-KR" dirty="0" err="1"/>
              <a:t>po_home</a:t>
            </a:r>
            <a:r>
              <a:rPr lang="en-US" altLang="ko-KR" dirty="0"/>
              <a:t>, </a:t>
            </a:r>
            <a:r>
              <a:rPr lang="en-US" altLang="ko-KR" dirty="0" err="1"/>
              <a:t>po_img</a:t>
            </a:r>
            <a:r>
              <a:rPr lang="en-US" altLang="ko-KR" dirty="0"/>
              <a:t> from poster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조회수를 기준으로 내림차순으로 정렬한 뒤</a:t>
            </a:r>
            <a:r>
              <a:rPr lang="en-US" altLang="ko-KR" dirty="0"/>
              <a:t>, </a:t>
            </a:r>
            <a:r>
              <a:rPr lang="ko-KR" altLang="en-US" dirty="0"/>
              <a:t>차례로 뽑아와 조회수 순서대로 조회</a:t>
            </a:r>
          </a:p>
          <a:p>
            <a:r>
              <a:rPr lang="en-US" altLang="ko-KR" dirty="0"/>
              <a:t>-SELECT </a:t>
            </a:r>
            <a:r>
              <a:rPr lang="en-US" altLang="ko-KR" dirty="0" err="1"/>
              <a:t>pj_seq,pj_name,pj_img,pj_start,pj_end,pj_team,ct_seq,pj_hit</a:t>
            </a:r>
            <a:r>
              <a:rPr lang="en-US" altLang="ko-KR" dirty="0"/>
              <a:t> FROM project order by </a:t>
            </a:r>
            <a:r>
              <a:rPr lang="en-US" altLang="ko-KR" dirty="0" err="1"/>
              <a:t>pj_hit</a:t>
            </a:r>
            <a:r>
              <a:rPr lang="en-US" altLang="ko-KR" dirty="0"/>
              <a:t> </a:t>
            </a:r>
            <a:r>
              <a:rPr lang="en-US" altLang="ko-KR" dirty="0" err="1"/>
              <a:t>desc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user </a:t>
            </a:r>
            <a:r>
              <a:rPr lang="ko-KR" altLang="en-US" dirty="0"/>
              <a:t>테이블과 </a:t>
            </a:r>
            <a:r>
              <a:rPr lang="en-US" altLang="ko-KR" dirty="0" err="1"/>
              <a:t>project_member</a:t>
            </a:r>
            <a:r>
              <a:rPr lang="en-US" altLang="ko-KR" dirty="0"/>
              <a:t> </a:t>
            </a:r>
            <a:r>
              <a:rPr lang="ko-KR" altLang="en-US" dirty="0"/>
              <a:t>테이블을 조인하여 아이디가 동일한 결과를 추출하고 프로젝트 시퀀스 번호를 대입하여 해당 프로젝트의 구성원을 가져온다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-SELECT </a:t>
            </a:r>
            <a:r>
              <a:rPr lang="en-US" altLang="ko-KR" dirty="0" err="1"/>
              <a:t>us_name</a:t>
            </a:r>
            <a:r>
              <a:rPr lang="en-US" altLang="ko-KR" dirty="0"/>
              <a:t> FROM </a:t>
            </a:r>
            <a:r>
              <a:rPr lang="en-US" altLang="ko-KR" dirty="0" err="1"/>
              <a:t>project_member</a:t>
            </a:r>
            <a:r>
              <a:rPr lang="en-US" altLang="ko-KR" dirty="0"/>
              <a:t> a INNER JOIN user b ON </a:t>
            </a:r>
            <a:r>
              <a:rPr lang="en-US" altLang="ko-KR" dirty="0" err="1"/>
              <a:t>a.us_id</a:t>
            </a:r>
            <a:r>
              <a:rPr lang="en-US" altLang="ko-KR" dirty="0"/>
              <a:t> = </a:t>
            </a:r>
            <a:r>
              <a:rPr lang="en-US" altLang="ko-KR" dirty="0" err="1"/>
              <a:t>b.us_id</a:t>
            </a:r>
            <a:r>
              <a:rPr lang="en-US" altLang="ko-KR" dirty="0"/>
              <a:t> where </a:t>
            </a:r>
            <a:r>
              <a:rPr lang="en-US" altLang="ko-KR" dirty="0" err="1"/>
              <a:t>pj_seq</a:t>
            </a:r>
            <a:r>
              <a:rPr lang="en-US" altLang="ko-KR" dirty="0"/>
              <a:t>= ?</a:t>
            </a:r>
          </a:p>
          <a:p>
            <a:endParaRPr lang="en-US" altLang="ko-KR" dirty="0"/>
          </a:p>
          <a:p>
            <a:r>
              <a:rPr lang="en-US" altLang="ko-KR" dirty="0"/>
              <a:t>4. category </a:t>
            </a:r>
            <a:r>
              <a:rPr lang="ko-KR" altLang="en-US" dirty="0"/>
              <a:t>테이블과 </a:t>
            </a:r>
            <a:r>
              <a:rPr lang="en-US" altLang="ko-KR" dirty="0"/>
              <a:t>project </a:t>
            </a:r>
            <a:r>
              <a:rPr lang="ko-KR" altLang="en-US" dirty="0"/>
              <a:t>테이블을 조인하여 카테고리 시퀀스와 비교 추출한 뒤 프로젝트 시퀀스 번호에 해당하는 값을 넣어 카테고리의 이름을 추출한다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-SELECT </a:t>
            </a:r>
            <a:r>
              <a:rPr lang="en-US" altLang="ko-KR" dirty="0" err="1"/>
              <a:t>ct_name</a:t>
            </a:r>
            <a:r>
              <a:rPr lang="en-US" altLang="ko-KR" dirty="0"/>
              <a:t> FROM project a INNER JOIN category b ON </a:t>
            </a:r>
            <a:r>
              <a:rPr lang="en-US" altLang="ko-KR" dirty="0" err="1"/>
              <a:t>a.ct_seq</a:t>
            </a:r>
            <a:r>
              <a:rPr lang="en-US" altLang="ko-KR" dirty="0"/>
              <a:t> = </a:t>
            </a:r>
            <a:r>
              <a:rPr lang="en-US" altLang="ko-KR" dirty="0" err="1"/>
              <a:t>b.ct_seq</a:t>
            </a:r>
            <a:r>
              <a:rPr lang="en-US" altLang="ko-KR" dirty="0"/>
              <a:t> WHERE </a:t>
            </a:r>
            <a:r>
              <a:rPr lang="en-US" altLang="ko-KR" dirty="0" err="1"/>
              <a:t>pj_seq</a:t>
            </a:r>
            <a:r>
              <a:rPr lang="en-US" altLang="ko-KR" dirty="0"/>
              <a:t>= ?</a:t>
            </a:r>
          </a:p>
          <a:p>
            <a:endParaRPr lang="en-US" altLang="ko-KR" dirty="0"/>
          </a:p>
          <a:p>
            <a:r>
              <a:rPr lang="en-US" altLang="ko-KR" dirty="0"/>
              <a:t>5. project</a:t>
            </a:r>
            <a:r>
              <a:rPr lang="ko-KR" altLang="en-US" dirty="0"/>
              <a:t>의 시퀀스는 </a:t>
            </a:r>
            <a:r>
              <a:rPr lang="en-US" altLang="ko-KR" dirty="0" err="1"/>
              <a:t>auto_increment</a:t>
            </a:r>
            <a:r>
              <a:rPr lang="ko-KR" altLang="en-US" dirty="0"/>
              <a:t>를 사용하여 </a:t>
            </a:r>
            <a:r>
              <a:rPr lang="en-US" altLang="ko-KR" dirty="0"/>
              <a:t>insert</a:t>
            </a:r>
            <a:r>
              <a:rPr lang="ko-KR" altLang="en-US" dirty="0"/>
              <a:t>를 수행할 때마다 값을 차례로 추가하여 넣기 때문에 이는 순서대로 프로젝트가 등록되는 것을 알 수 있고 이에 따라 순서를 역순으로 출력하게 된다면 최근에 등록된 순서대로 값을 출력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-SELECT </a:t>
            </a:r>
            <a:r>
              <a:rPr lang="en-US" altLang="ko-KR" dirty="0" err="1"/>
              <a:t>pj_seq,pj_name,pj_img,pj_start,pj_end,pj_team,ct_seq,pj_hit</a:t>
            </a:r>
            <a:r>
              <a:rPr lang="en-US" altLang="ko-KR" dirty="0"/>
              <a:t> FROM project order by </a:t>
            </a:r>
            <a:r>
              <a:rPr lang="en-US" altLang="ko-KR" dirty="0" err="1"/>
              <a:t>pj_seq</a:t>
            </a:r>
            <a:r>
              <a:rPr lang="en-US" altLang="ko-KR" dirty="0"/>
              <a:t> </a:t>
            </a:r>
            <a:r>
              <a:rPr lang="en-US" altLang="ko-KR" dirty="0" err="1"/>
              <a:t>desc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&lt;project_summary.jsp&gt;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프로젝트 상세 정보 가져오기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pj_img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pj_start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pj_end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pj_team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pj_ref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FROM project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프로젝트번호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로그인한 사용자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(id)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현재 프로젝트에 참여한 멤버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(id)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인지 확인하여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수정 버튼이 화면에 뜨게 함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project a JOIN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project_member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 ON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프로젝트번호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로그인한 아이디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프로젝트에 참여한 모든 참여자의 이름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(name)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불러옴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project_member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INNER JOIN user b ON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현재프로젝트번호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프로젝트의 카테고리 이름을 불러옴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project a INNER JOIN category b ON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현재프로젝트번호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프로젝트의 데이터 파일을 불러옴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pd_file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pd_note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pd_date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project_data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현재프로젝트번호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프로젝트에 달린 </a:t>
            </a:r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댓글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정보를 가져옴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us_img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pc_text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project_community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INNER JOIN user b ON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현재프로젝트번호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프로젝트 개설</a:t>
            </a:r>
            <a:endParaRPr lang="en-US" altLang="ko-KR" dirty="0"/>
          </a:p>
          <a:p>
            <a:r>
              <a:rPr lang="en-US" altLang="ko-KR" dirty="0"/>
              <a:t>SELECT * FROM Category;</a:t>
            </a:r>
          </a:p>
          <a:p>
            <a:r>
              <a:rPr lang="ko-KR" altLang="en-US" dirty="0"/>
              <a:t>프로젝트 </a:t>
            </a:r>
            <a:r>
              <a:rPr lang="en-US" altLang="ko-KR" dirty="0"/>
              <a:t>end</a:t>
            </a:r>
            <a:r>
              <a:rPr lang="ko-KR" altLang="en-US" dirty="0"/>
              <a:t>는 마감 버튼을 눌렀을때 입력</a:t>
            </a:r>
          </a:p>
          <a:p>
            <a:r>
              <a:rPr lang="en-US" altLang="ko-KR" dirty="0"/>
              <a:t>INSERT INTO Project (`</a:t>
            </a:r>
            <a:r>
              <a:rPr lang="en-US" altLang="ko-KR" dirty="0" err="1"/>
              <a:t>ct_seq</a:t>
            </a:r>
            <a:r>
              <a:rPr lang="en-US" altLang="ko-KR" dirty="0"/>
              <a:t>` , `</a:t>
            </a:r>
            <a:r>
              <a:rPr lang="en-US" altLang="ko-KR" dirty="0" err="1"/>
              <a:t>pj_name</a:t>
            </a:r>
            <a:r>
              <a:rPr lang="en-US" altLang="ko-KR" dirty="0"/>
              <a:t>`, `</a:t>
            </a:r>
            <a:r>
              <a:rPr lang="en-US" altLang="ko-KR" dirty="0" err="1"/>
              <a:t>pj_img</a:t>
            </a:r>
            <a:r>
              <a:rPr lang="en-US" altLang="ko-KR" dirty="0"/>
              <a:t>`, `</a:t>
            </a:r>
            <a:r>
              <a:rPr lang="en-US" altLang="ko-KR" dirty="0" err="1"/>
              <a:t>pj_start</a:t>
            </a:r>
            <a:r>
              <a:rPr lang="en-US" altLang="ko-KR" dirty="0"/>
              <a:t>`, `</a:t>
            </a:r>
            <a:r>
              <a:rPr lang="en-US" altLang="ko-KR" dirty="0" err="1"/>
              <a:t>pj_team</a:t>
            </a:r>
            <a:r>
              <a:rPr lang="en-US" altLang="ko-KR" dirty="0"/>
              <a:t>`, `</a:t>
            </a:r>
            <a:r>
              <a:rPr lang="en-US" altLang="ko-KR" dirty="0" err="1"/>
              <a:t>pj_info</a:t>
            </a:r>
            <a:r>
              <a:rPr lang="en-US" altLang="ko-KR" dirty="0"/>
              <a:t>`, // </a:t>
            </a:r>
            <a:r>
              <a:rPr lang="ko-KR" altLang="en-US" dirty="0"/>
              <a:t>지우기 </a:t>
            </a:r>
            <a:r>
              <a:rPr lang="en-US" altLang="ko-KR" dirty="0"/>
              <a:t>`</a:t>
            </a:r>
            <a:r>
              <a:rPr lang="en-US" altLang="ko-KR" dirty="0" err="1"/>
              <a:t>pj_ref</a:t>
            </a:r>
            <a:r>
              <a:rPr lang="en-US" altLang="ko-KR" dirty="0"/>
              <a:t>`//</a:t>
            </a:r>
            <a:r>
              <a:rPr lang="ko-KR" altLang="en-US" dirty="0"/>
              <a:t>지우기</a:t>
            </a:r>
            <a:r>
              <a:rPr lang="en-US" altLang="ko-KR" dirty="0"/>
              <a:t>?, `</a:t>
            </a:r>
            <a:r>
              <a:rPr lang="en-US" altLang="ko-KR" dirty="0" err="1"/>
              <a:t>pj_text</a:t>
            </a:r>
            <a:r>
              <a:rPr lang="en-US" altLang="ko-KR" dirty="0"/>
              <a:t>`) VALUES</a:t>
            </a:r>
          </a:p>
          <a:p>
            <a:r>
              <a:rPr lang="en-US" altLang="ko-KR" dirty="0"/>
              <a:t>	();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멤버 입력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pj_seq</a:t>
            </a:r>
            <a:r>
              <a:rPr lang="en-US" altLang="ko-KR" dirty="0"/>
              <a:t> FROM Project WHERE </a:t>
            </a:r>
            <a:r>
              <a:rPr lang="en-US" altLang="ko-KR" dirty="0" err="1"/>
              <a:t>pj_name</a:t>
            </a:r>
            <a:r>
              <a:rPr lang="en-US" altLang="ko-KR" dirty="0"/>
              <a:t> = %s;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Project_Member</a:t>
            </a:r>
            <a:r>
              <a:rPr lang="en-US" altLang="ko-KR" dirty="0"/>
              <a:t> ('</a:t>
            </a:r>
            <a:r>
              <a:rPr lang="en-US" altLang="ko-KR" dirty="0" err="1"/>
              <a:t>pj_seq</a:t>
            </a:r>
            <a:r>
              <a:rPr lang="en-US" altLang="ko-KR" dirty="0"/>
              <a:t>', '</a:t>
            </a:r>
            <a:r>
              <a:rPr lang="en-US" altLang="ko-KR" dirty="0" err="1"/>
              <a:t>us_id</a:t>
            </a:r>
            <a:r>
              <a:rPr lang="en-US" altLang="ko-KR" dirty="0"/>
              <a:t>') VALUES</a:t>
            </a:r>
          </a:p>
          <a:p>
            <a:r>
              <a:rPr lang="en-US" altLang="ko-KR" dirty="0"/>
              <a:t>	();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수정</a:t>
            </a:r>
            <a:endParaRPr lang="en-US" altLang="ko-KR" dirty="0"/>
          </a:p>
          <a:p>
            <a:r>
              <a:rPr lang="en-US" altLang="ko-KR" dirty="0"/>
              <a:t>SELECT * FROM Project WHERE </a:t>
            </a:r>
            <a:r>
              <a:rPr lang="en-US" altLang="ko-KR" dirty="0" err="1"/>
              <a:t>pj_seq</a:t>
            </a:r>
            <a:r>
              <a:rPr lang="en-US" altLang="ko-KR" dirty="0"/>
              <a:t> = %s;</a:t>
            </a:r>
          </a:p>
          <a:p>
            <a:r>
              <a:rPr lang="en-US" altLang="ko-KR" dirty="0"/>
              <a:t>SELECT * FROM Category; </a:t>
            </a:r>
            <a:r>
              <a:rPr lang="ko-KR" altLang="en-US" dirty="0"/>
              <a:t>목록 출력</a:t>
            </a:r>
          </a:p>
          <a:p>
            <a:r>
              <a:rPr lang="en-US" altLang="ko-KR" dirty="0"/>
              <a:t>UPDATE Project SET ('</a:t>
            </a:r>
            <a:r>
              <a:rPr lang="en-US" altLang="ko-KR" dirty="0" err="1"/>
              <a:t>pj_name</a:t>
            </a:r>
            <a:r>
              <a:rPr lang="en-US" altLang="ko-KR" dirty="0"/>
              <a:t>' = %s, '</a:t>
            </a:r>
            <a:r>
              <a:rPr lang="en-US" altLang="ko-KR" dirty="0" err="1"/>
              <a:t>pj_start</a:t>
            </a:r>
            <a:r>
              <a:rPr lang="en-US" altLang="ko-KR" dirty="0"/>
              <a:t>' = %s, '</a:t>
            </a:r>
            <a:r>
              <a:rPr lang="en-US" altLang="ko-KR" dirty="0" err="1"/>
              <a:t>pj_end</a:t>
            </a:r>
            <a:r>
              <a:rPr lang="en-US" altLang="ko-KR" dirty="0"/>
              <a:t>' = %s, '</a:t>
            </a:r>
            <a:r>
              <a:rPr lang="en-US" altLang="ko-KR" dirty="0" err="1"/>
              <a:t>pj_img</a:t>
            </a:r>
            <a:r>
              <a:rPr lang="en-US" altLang="ko-KR" dirty="0"/>
              <a:t>' = %s, '</a:t>
            </a:r>
            <a:r>
              <a:rPr lang="en-US" altLang="ko-KR" dirty="0" err="1"/>
              <a:t>ct_seq</a:t>
            </a:r>
            <a:r>
              <a:rPr lang="en-US" altLang="ko-KR" dirty="0"/>
              <a:t>' = %s, //'</a:t>
            </a:r>
            <a:r>
              <a:rPr lang="en-US" altLang="ko-KR" dirty="0" err="1"/>
              <a:t>pj_text</a:t>
            </a:r>
            <a:r>
              <a:rPr lang="en-US" altLang="ko-KR" dirty="0"/>
              <a:t>' = %s) WHERE </a:t>
            </a:r>
            <a:r>
              <a:rPr lang="en-US" altLang="ko-KR" dirty="0" err="1"/>
              <a:t>pj_seq</a:t>
            </a:r>
            <a:r>
              <a:rPr lang="en-US" altLang="ko-KR" dirty="0"/>
              <a:t> = %s;</a:t>
            </a:r>
          </a:p>
          <a:p>
            <a:r>
              <a:rPr lang="en-US" altLang="ko-KR" dirty="0"/>
              <a:t>UPDATE </a:t>
            </a:r>
            <a:r>
              <a:rPr lang="en-US" altLang="ko-KR" dirty="0" err="1"/>
              <a:t>Project_Member</a:t>
            </a:r>
            <a:r>
              <a:rPr lang="en-US" altLang="ko-KR" dirty="0"/>
              <a:t> SET ('</a:t>
            </a:r>
            <a:r>
              <a:rPr lang="en-US" altLang="ko-KR" dirty="0" err="1"/>
              <a:t>pj_seq</a:t>
            </a:r>
            <a:r>
              <a:rPr lang="en-US" altLang="ko-KR" dirty="0"/>
              <a:t>' = %s, '</a:t>
            </a:r>
            <a:r>
              <a:rPr lang="en-US" altLang="ko-KR" dirty="0" err="1"/>
              <a:t>us_id</a:t>
            </a:r>
            <a:r>
              <a:rPr lang="en-US" altLang="ko-KR" dirty="0"/>
              <a:t>'=%s) WHERE </a:t>
            </a:r>
            <a:r>
              <a:rPr lang="en-US" altLang="ko-KR" dirty="0" err="1"/>
              <a:t>pj_seq</a:t>
            </a:r>
            <a:r>
              <a:rPr lang="en-US" altLang="ko-KR" dirty="0"/>
              <a:t> = %s;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&lt;project_summary_modification.jsp&gt;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&lt;project_data_modification.jsp&gt;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프로젝트 시퀀스 번호를 해당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함께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형태로 받아 프로젝트 내용을 추출한다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pj_name,pj_img,pj_start,pj_end,pj_team,ct_seq,pj_ref,pj_text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project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=?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프로젝트 멤버와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us_id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조인하여 프로젝트 멤버 이름을 추출한다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FROM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project_member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INNER JOIN user b ON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=?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카테고리와 프로젝트 테이블을 조인하여 시퀀스 번호에 대해 제약조건을 걸어 카테고리이름을 가져온다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FROM project a INNER JOIN category b ON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b.ct_seq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=?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프로젝트 데이터 테이블에서 해당 시퀀스 번호를 넣어 값을 추출한다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pd_file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pd_note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pd_date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project_data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=?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파일명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파일에 대한 메모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날짜를 입력하고 추가 버튼을 클릭하여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project_data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테이블에 삽입하는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쿼리문이다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-INSERT INTO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project_data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pd_file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pd_note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pd_date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)VALUES ("+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+", 'data/" +fileName1+"', '" + memo + "', '" + date +"') ;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프로젝트 데이터에 등록된 리스트에서 사용자가 원하는 라인을 삭제할 수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-DELETE FROM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project_data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=?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프로젝트 커뮤니티 테이블과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테이블을 조인하여 프로필 이미지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텍스트 등을 뽑아와 추출한다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us_img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pc_text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project_community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INNER JOIN user b ON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 +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&lt;project_community_modification.jsp&gt;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처리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-&gt; 5/executeUpdate.jsp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에서는 보여지는 화면 없이 코멘트 데이터를 삽입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삭제만 수행</a:t>
            </a: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코멘트 내용을 삽입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project_community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pc_text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VALUES (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현재프로젝트번호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로그인한 아이디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코멘트내용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코멘트 내용을 수정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project_community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pc_text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코멘트내용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현재프로젝트번호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FROM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project_community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현재프로젝트번호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5/my_project.jsp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사용자의 프로필 정보 가져오기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us_grade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us_email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us_img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us_appeal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user a JOIN (select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department c Join university d) b ON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a.dp_seq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b.dp_seq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a.uv_seq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b.uv_seq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로그인한 아이디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사용자가 참여한 프로젝트 목록 가져오기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pj_img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project a JOIN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project_member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 ON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b.pj_seq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로그인한 아이디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사용자가 지원한 모집 프로젝트 목록 가져오기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a.rp_seq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rp_name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rp_img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recruit_project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JOIN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recruit_project_applier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 ON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a.rp_seq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b.rp_seq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b.us_id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ko-KR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로그인한 아이디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902079" y="2486171"/>
            <a:ext cx="5949149" cy="1214437"/>
          </a:xfrm>
        </p:spPr>
        <p:txBody>
          <a:bodyPr>
            <a:noAutofit/>
          </a:bodyPr>
          <a:lstStyle/>
          <a:p>
            <a:r>
              <a:rPr lang="en-US" altLang="ko-KR" sz="4800" b="1" dirty="0">
                <a:solidFill>
                  <a:schemeClr val="accent2"/>
                </a:solidFill>
                <a:latin typeface="+mn-ea"/>
                <a:ea typeface="+mn-ea"/>
              </a:rPr>
              <a:t>Project Container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25443" y="3725651"/>
            <a:ext cx="3693111" cy="507590"/>
          </a:xfrm>
        </p:spPr>
        <p:txBody>
          <a:bodyPr>
            <a:normAutofit/>
          </a:bodyPr>
          <a:lstStyle/>
          <a:p>
            <a:pPr algn="dist"/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웹 플랫폼 개발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_ capstone design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3292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0377" y="5698068"/>
            <a:ext cx="22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  <a:latin typeface="+mn-ea"/>
              </a:rPr>
              <a:t>팀원 </a:t>
            </a:r>
            <a:r>
              <a:rPr lang="en-US" altLang="ko-KR" sz="1400" dirty="0">
                <a:solidFill>
                  <a:srgbClr val="525252"/>
                </a:solidFill>
                <a:latin typeface="+mn-ea"/>
              </a:rPr>
              <a:t>: </a:t>
            </a:r>
            <a:r>
              <a:rPr lang="ko-KR" altLang="en-US" sz="1400" dirty="0" err="1">
                <a:solidFill>
                  <a:srgbClr val="525252"/>
                </a:solidFill>
                <a:latin typeface="+mn-ea"/>
              </a:rPr>
              <a:t>장규영</a:t>
            </a:r>
            <a:r>
              <a:rPr lang="en-US" altLang="ko-KR" sz="1400" dirty="0">
                <a:solidFill>
                  <a:srgbClr val="525252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525252"/>
                </a:solidFill>
                <a:latin typeface="+mn-ea"/>
              </a:rPr>
              <a:t>김성수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BBD17F-9620-49A4-AD5C-7502C42BAE01}"/>
              </a:ext>
            </a:extLst>
          </p:cNvPr>
          <p:cNvCxnSpPr>
            <a:cxnSpLocks/>
          </p:cNvCxnSpPr>
          <p:nvPr/>
        </p:nvCxnSpPr>
        <p:spPr>
          <a:xfrm>
            <a:off x="0" y="3666478"/>
            <a:ext cx="9144000" cy="0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-125505" y="628426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65666" y="234776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프로젝트 정보 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조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3506" y="678247"/>
            <a:ext cx="7921869" cy="104469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637" y="757379"/>
            <a:ext cx="199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Project Container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29688" y="748587"/>
            <a:ext cx="4237892" cy="369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검색</a:t>
            </a:r>
          </a:p>
        </p:txBody>
      </p:sp>
      <p:pic>
        <p:nvPicPr>
          <p:cNvPr id="34" name="Picture 2" descr="C:\Users\장규영\Desktop\as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9245" y="773597"/>
            <a:ext cx="329881" cy="329881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632637" y="2946468"/>
            <a:ext cx="16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프로젝트 개요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2637" y="1361508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latin typeface="+mn-ea"/>
              </a:rPr>
              <a:t>프로젝트 명</a:t>
            </a:r>
            <a:endParaRPr lang="en-US" altLang="ko-KR" u="sng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3366" y="1779436"/>
            <a:ext cx="1656080" cy="10769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이미지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80157" y="1737428"/>
            <a:ext cx="28216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 프로젝트 시작일 </a:t>
            </a:r>
            <a:r>
              <a:rPr lang="en-US" altLang="ko-KR" sz="1600" dirty="0">
                <a:latin typeface="+mn-ea"/>
              </a:rPr>
              <a:t>/ </a:t>
            </a:r>
            <a:r>
              <a:rPr lang="ko-KR" altLang="en-US" sz="1600" dirty="0">
                <a:latin typeface="+mn-ea"/>
              </a:rPr>
              <a:t>종료일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팀 이름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 구성원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 카테고리</a:t>
            </a:r>
            <a:endParaRPr lang="en-US" altLang="ko-KR" sz="16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4188" y="2942287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커뮤니티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21330" y="4905722"/>
            <a:ext cx="7721600" cy="12496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외부환경제어를 위한 뇌파기반 제어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뇌파를 통해 외부환경을 제어함으로써 사용자에게 도움이 되는 무언가를 만들기 위함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프로젝트 예상 비용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: 90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만원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…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4" name="Picture 2" descr="C:\Users\장규영\Desktop\aklsdjlkj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0784" y="1251802"/>
            <a:ext cx="513362" cy="51336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774120" y="4095210"/>
            <a:ext cx="490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Reference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뇌파 데이터를 이용한 분석 알고리즘</a:t>
            </a:r>
            <a:endParaRPr lang="en-US" altLang="ko-KR" sz="11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100" dirty="0">
                <a:latin typeface="+mn-ea"/>
              </a:rPr>
              <a:t> SVM</a:t>
            </a:r>
            <a:r>
              <a:rPr lang="ko-KR" altLang="en-US" sz="1100" dirty="0">
                <a:latin typeface="+mn-ea"/>
              </a:rPr>
              <a:t>을 이용한 분류 알고리즘 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693446" y="1240956"/>
            <a:ext cx="568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수정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93446" y="2946664"/>
            <a:ext cx="568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수정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C65F7F-B619-4C77-B917-2083317BDE78}"/>
              </a:ext>
            </a:extLst>
          </p:cNvPr>
          <p:cNvSpPr/>
          <p:nvPr/>
        </p:nvSpPr>
        <p:spPr>
          <a:xfrm>
            <a:off x="8343686" y="2151127"/>
            <a:ext cx="692457" cy="446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65D84A-43B7-43EC-BAA6-AB853F78DFF5}"/>
              </a:ext>
            </a:extLst>
          </p:cNvPr>
          <p:cNvCxnSpPr>
            <a:cxnSpLocks/>
          </p:cNvCxnSpPr>
          <p:nvPr/>
        </p:nvCxnSpPr>
        <p:spPr>
          <a:xfrm flipH="1" flipV="1">
            <a:off x="8156490" y="1750290"/>
            <a:ext cx="248028" cy="28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41499BB-75F9-42EF-99AA-17BD7582B5C9}"/>
              </a:ext>
            </a:extLst>
          </p:cNvPr>
          <p:cNvCxnSpPr>
            <a:cxnSpLocks/>
          </p:cNvCxnSpPr>
          <p:nvPr/>
        </p:nvCxnSpPr>
        <p:spPr>
          <a:xfrm flipH="1">
            <a:off x="8116505" y="2558809"/>
            <a:ext cx="177299" cy="26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369630" y="-7440"/>
            <a:ext cx="1371600" cy="53067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5. </a:t>
            </a:r>
            <a:r>
              <a:rPr lang="ko-KR" altLang="en-US" sz="1200" b="1" dirty="0">
                <a:latin typeface="+mn-ea"/>
              </a:rPr>
              <a:t>검색 결과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837948" y="-7440"/>
            <a:ext cx="1371600" cy="53067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6. </a:t>
            </a:r>
            <a:r>
              <a:rPr lang="ko-KR" altLang="en-US" sz="1200" b="1" dirty="0">
                <a:latin typeface="+mn-ea"/>
              </a:rPr>
              <a:t>내 프로젝트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37571" y="-7439"/>
            <a:ext cx="1653148" cy="53067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4. </a:t>
            </a:r>
            <a:r>
              <a:rPr lang="ko-KR" altLang="en-US" sz="1200" b="1" dirty="0">
                <a:latin typeface="+mn-ea"/>
              </a:rPr>
              <a:t>프로젝트 둘러보기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31468" y="166518"/>
            <a:ext cx="75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From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571925" y="1395602"/>
            <a:ext cx="2291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Project.pj_name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Project.pj_period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Project.pj_team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Project.pj_member</a:t>
            </a:r>
            <a:endParaRPr lang="en-US" altLang="ko-KR" dirty="0"/>
          </a:p>
          <a:p>
            <a:r>
              <a:rPr lang="en-US" altLang="ko-KR" dirty="0" err="1"/>
              <a:t>Project.pj_category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A8B028-E9C6-4D17-BF80-51D5FB3E532A}"/>
              </a:ext>
            </a:extLst>
          </p:cNvPr>
          <p:cNvSpPr txBox="1"/>
          <p:nvPr/>
        </p:nvSpPr>
        <p:spPr>
          <a:xfrm>
            <a:off x="2322543" y="2943756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데이터 세트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48" name="모서리가 둥근 직사각형 24">
            <a:extLst>
              <a:ext uri="{FF2B5EF4-FFF2-40B4-BE49-F238E27FC236}">
                <a16:creationId xmlns:a16="http://schemas.microsoft.com/office/drawing/2014/main" id="{40540A87-C997-4271-B482-394E5C126B5E}"/>
              </a:ext>
            </a:extLst>
          </p:cNvPr>
          <p:cNvSpPr/>
          <p:nvPr/>
        </p:nvSpPr>
        <p:spPr>
          <a:xfrm>
            <a:off x="7548788" y="5818311"/>
            <a:ext cx="568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수정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C33B7AE-3EF2-488C-9229-A20FDCBF7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50380"/>
              </p:ext>
            </p:extLst>
          </p:nvPr>
        </p:nvGraphicFramePr>
        <p:xfrm>
          <a:off x="677497" y="6814619"/>
          <a:ext cx="7670799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Project_v0.1.1.zip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2019-04-11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Project_v0.1.0.zip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2019-03-28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project_v0.0.1.zip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2019-03-05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578CC5-F56A-4238-B70B-9508158D2F26}"/>
              </a:ext>
            </a:extLst>
          </p:cNvPr>
          <p:cNvSpPr/>
          <p:nvPr/>
        </p:nvSpPr>
        <p:spPr>
          <a:xfrm>
            <a:off x="8236713" y="7140291"/>
            <a:ext cx="692457" cy="446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B5B6AFC-5DCD-486F-880A-5345065E9344}"/>
              </a:ext>
            </a:extLst>
          </p:cNvPr>
          <p:cNvCxnSpPr>
            <a:cxnSpLocks/>
          </p:cNvCxnSpPr>
          <p:nvPr/>
        </p:nvCxnSpPr>
        <p:spPr>
          <a:xfrm flipH="1" flipV="1">
            <a:off x="8112699" y="6762112"/>
            <a:ext cx="248028" cy="28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3053E49-477B-41EE-8487-6574E11BCB96}"/>
              </a:ext>
            </a:extLst>
          </p:cNvPr>
          <p:cNvSpPr/>
          <p:nvPr/>
        </p:nvSpPr>
        <p:spPr>
          <a:xfrm>
            <a:off x="-172833" y="6659621"/>
            <a:ext cx="692457" cy="446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조회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F4570B4-C805-4DB7-9E36-0FD22516C54D}"/>
              </a:ext>
            </a:extLst>
          </p:cNvPr>
          <p:cNvCxnSpPr>
            <a:cxnSpLocks/>
          </p:cNvCxnSpPr>
          <p:nvPr/>
        </p:nvCxnSpPr>
        <p:spPr>
          <a:xfrm>
            <a:off x="373768" y="7160971"/>
            <a:ext cx="269855" cy="12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F9481C-67CD-4D3A-839B-92718719293B}"/>
              </a:ext>
            </a:extLst>
          </p:cNvPr>
          <p:cNvSpPr txBox="1"/>
          <p:nvPr/>
        </p:nvSpPr>
        <p:spPr>
          <a:xfrm>
            <a:off x="-2718848" y="6621817"/>
            <a:ext cx="2512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Project_Data.pd_id</a:t>
            </a:r>
            <a:r>
              <a:rPr lang="en-US" altLang="ko-KR" dirty="0"/>
              <a:t>(FK)</a:t>
            </a:r>
          </a:p>
          <a:p>
            <a:r>
              <a:rPr lang="en-US" altLang="ko-KR" dirty="0" err="1"/>
              <a:t>Project_Data.pd_file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Project_Data</a:t>
            </a:r>
            <a:r>
              <a:rPr lang="en-US" altLang="ko-KR" dirty="0"/>
              <a:t>. pd_ note,</a:t>
            </a:r>
          </a:p>
          <a:p>
            <a:r>
              <a:rPr lang="en-US" altLang="ko-KR" dirty="0" err="1"/>
              <a:t>Project_Data</a:t>
            </a:r>
            <a:r>
              <a:rPr lang="en-US" altLang="ko-KR" dirty="0"/>
              <a:t>. pd_ date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358337-2EEA-41BE-80AC-613B1E888EC2}"/>
              </a:ext>
            </a:extLst>
          </p:cNvPr>
          <p:cNvSpPr txBox="1"/>
          <p:nvPr/>
        </p:nvSpPr>
        <p:spPr>
          <a:xfrm>
            <a:off x="739136" y="926580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프로젝트 개요</a:t>
            </a:r>
            <a:endParaRPr lang="en-US" altLang="ko-KR" u="sng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F1EEBE-03D0-452F-B8DF-68135CDAA062}"/>
              </a:ext>
            </a:extLst>
          </p:cNvPr>
          <p:cNvSpPr txBox="1"/>
          <p:nvPr/>
        </p:nvSpPr>
        <p:spPr>
          <a:xfrm>
            <a:off x="2374896" y="926580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데이터 세트</a:t>
            </a:r>
            <a:endParaRPr lang="en-US" altLang="ko-KR" u="sng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0FCAC4-B24B-46EA-918D-B916D742C862}"/>
              </a:ext>
            </a:extLst>
          </p:cNvPr>
          <p:cNvSpPr txBox="1"/>
          <p:nvPr/>
        </p:nvSpPr>
        <p:spPr>
          <a:xfrm>
            <a:off x="3817616" y="92658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커뮤니티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63" name="모서리가 둥근 직사각형 42">
            <a:extLst>
              <a:ext uri="{FF2B5EF4-FFF2-40B4-BE49-F238E27FC236}">
                <a16:creationId xmlns:a16="http://schemas.microsoft.com/office/drawing/2014/main" id="{BC4257FB-CDEB-4793-ACA2-90A25D1BB692}"/>
              </a:ext>
            </a:extLst>
          </p:cNvPr>
          <p:cNvSpPr/>
          <p:nvPr/>
        </p:nvSpPr>
        <p:spPr>
          <a:xfrm>
            <a:off x="708182" y="9009485"/>
            <a:ext cx="7721600" cy="663178"/>
          </a:xfrm>
          <a:prstGeom prst="roundRect">
            <a:avLst>
              <a:gd name="adj" fmla="val 75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221325B5-EE6A-4BB2-AEBE-5800C84E66F1}"/>
              </a:ext>
            </a:extLst>
          </p:cNvPr>
          <p:cNvSpPr/>
          <p:nvPr/>
        </p:nvSpPr>
        <p:spPr>
          <a:xfrm>
            <a:off x="719757" y="9769177"/>
            <a:ext cx="7721600" cy="690557"/>
          </a:xfrm>
          <a:prstGeom prst="roundRect">
            <a:avLst>
              <a:gd name="adj" fmla="val 75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65" name="Picture 2" descr="C:\Users\장규영\Desktop\캡처asdjlkasjdl.JPG">
            <a:extLst>
              <a:ext uri="{FF2B5EF4-FFF2-40B4-BE49-F238E27FC236}">
                <a16:creationId xmlns:a16="http://schemas.microsoft.com/office/drawing/2014/main" id="{0C219808-52F4-43E6-8D8D-7D1D4BA80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2959" y="9076502"/>
            <a:ext cx="511175" cy="525462"/>
          </a:xfrm>
          <a:prstGeom prst="rect">
            <a:avLst/>
          </a:prstGeom>
          <a:noFill/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13FEC3E-16F1-4B81-B14F-488105B39358}"/>
              </a:ext>
            </a:extLst>
          </p:cNvPr>
          <p:cNvSpPr txBox="1"/>
          <p:nvPr/>
        </p:nvSpPr>
        <p:spPr>
          <a:xfrm>
            <a:off x="1512823" y="9800973"/>
            <a:ext cx="3061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v.0.0.1 </a:t>
            </a:r>
            <a:r>
              <a:rPr lang="ko-KR" altLang="en-US" sz="1400" dirty="0">
                <a:latin typeface="+mn-ea"/>
              </a:rPr>
              <a:t>버전이 업데이트 되었습니다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82FB4E-6038-481B-B9F3-0EBD37D6C03E}"/>
              </a:ext>
            </a:extLst>
          </p:cNvPr>
          <p:cNvSpPr txBox="1"/>
          <p:nvPr/>
        </p:nvSpPr>
        <p:spPr>
          <a:xfrm>
            <a:off x="1512823" y="9078621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oo</a:t>
            </a:r>
            <a:r>
              <a:rPr lang="ko-KR" altLang="en-US" sz="1400" dirty="0">
                <a:latin typeface="+mn-ea"/>
              </a:rPr>
              <a:t>기능 구현에 관해 질문이 있습니다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68" name="Picture 2" descr="C:\Users\장규영\Desktop\캡처asdjlkasjdl.JPG">
            <a:extLst>
              <a:ext uri="{FF2B5EF4-FFF2-40B4-BE49-F238E27FC236}">
                <a16:creationId xmlns:a16="http://schemas.microsoft.com/office/drawing/2014/main" id="{05005733-D579-427F-9582-F9CE2389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2959" y="9838975"/>
            <a:ext cx="511175" cy="525462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69" name="모서리가 둥근 직사각형 63">
            <a:extLst>
              <a:ext uri="{FF2B5EF4-FFF2-40B4-BE49-F238E27FC236}">
                <a16:creationId xmlns:a16="http://schemas.microsoft.com/office/drawing/2014/main" id="{40435377-1A18-439E-8EB7-2C305FCD9F4B}"/>
              </a:ext>
            </a:extLst>
          </p:cNvPr>
          <p:cNvSpPr/>
          <p:nvPr/>
        </p:nvSpPr>
        <p:spPr>
          <a:xfrm>
            <a:off x="7791117" y="10085222"/>
            <a:ext cx="568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수정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99A654C-C5DE-49DD-9570-EE234DFBA1B3}"/>
              </a:ext>
            </a:extLst>
          </p:cNvPr>
          <p:cNvSpPr/>
          <p:nvPr/>
        </p:nvSpPr>
        <p:spPr>
          <a:xfrm>
            <a:off x="862959" y="10540750"/>
            <a:ext cx="6762954" cy="428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1" name="모서리가 둥근 직사각형 65">
            <a:extLst>
              <a:ext uri="{FF2B5EF4-FFF2-40B4-BE49-F238E27FC236}">
                <a16:creationId xmlns:a16="http://schemas.microsoft.com/office/drawing/2014/main" id="{AA389913-C45B-4688-BAD1-53953F0FC6B1}"/>
              </a:ext>
            </a:extLst>
          </p:cNvPr>
          <p:cNvSpPr/>
          <p:nvPr/>
        </p:nvSpPr>
        <p:spPr>
          <a:xfrm>
            <a:off x="7663490" y="10552324"/>
            <a:ext cx="799651" cy="4017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+mn-ea"/>
              </a:rPr>
              <a:t>입력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1D15CFF-2BBB-4EFF-B51E-5629420A3CE8}"/>
              </a:ext>
            </a:extLst>
          </p:cNvPr>
          <p:cNvSpPr/>
          <p:nvPr/>
        </p:nvSpPr>
        <p:spPr>
          <a:xfrm>
            <a:off x="8540048" y="9258033"/>
            <a:ext cx="692457" cy="446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B4AF8AC-6D46-423F-B781-F079893041A3}"/>
              </a:ext>
            </a:extLst>
          </p:cNvPr>
          <p:cNvCxnSpPr>
            <a:cxnSpLocks/>
          </p:cNvCxnSpPr>
          <p:nvPr/>
        </p:nvCxnSpPr>
        <p:spPr>
          <a:xfrm flipH="1">
            <a:off x="8300390" y="9806380"/>
            <a:ext cx="282552" cy="24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E746896-9D93-4BF5-9EF1-075263C284CD}"/>
              </a:ext>
            </a:extLst>
          </p:cNvPr>
          <p:cNvSpPr txBox="1"/>
          <p:nvPr/>
        </p:nvSpPr>
        <p:spPr>
          <a:xfrm>
            <a:off x="-2880969" y="8833879"/>
            <a:ext cx="3352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Project_Community.pc_id</a:t>
            </a:r>
            <a:r>
              <a:rPr lang="en-US" altLang="ko-KR" dirty="0"/>
              <a:t>(FK)(PK)</a:t>
            </a:r>
          </a:p>
          <a:p>
            <a:r>
              <a:rPr lang="en-US" altLang="ko-KR" dirty="0" err="1"/>
              <a:t>Project_Community.us_id</a:t>
            </a:r>
            <a:r>
              <a:rPr lang="en-US" altLang="ko-KR" dirty="0"/>
              <a:t>(FK)</a:t>
            </a:r>
          </a:p>
          <a:p>
            <a:r>
              <a:rPr lang="en-US" altLang="ko-KR" dirty="0" err="1"/>
              <a:t>Project_Community.us_img</a:t>
            </a:r>
            <a:r>
              <a:rPr lang="en-US" altLang="ko-KR" dirty="0"/>
              <a:t>(FK)</a:t>
            </a:r>
          </a:p>
          <a:p>
            <a:r>
              <a:rPr lang="en-US" altLang="ko-KR" dirty="0" err="1"/>
              <a:t>Project_Community.pc_chat</a:t>
            </a:r>
            <a:endParaRPr lang="en-US" altLang="ko-K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EC9479-B8BC-4442-A55E-38038F6A3449}"/>
              </a:ext>
            </a:extLst>
          </p:cNvPr>
          <p:cNvSpPr txBox="1"/>
          <p:nvPr/>
        </p:nvSpPr>
        <p:spPr>
          <a:xfrm>
            <a:off x="668625" y="3663105"/>
            <a:ext cx="195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&lt;</a:t>
            </a:r>
            <a:r>
              <a:rPr lang="ko-KR" altLang="en-US" sz="1600" b="1" dirty="0">
                <a:latin typeface="+mn-ea"/>
              </a:rPr>
              <a:t>프로젝트 개요</a:t>
            </a:r>
            <a:r>
              <a:rPr lang="en-US" altLang="ko-KR" sz="1600" b="1" dirty="0">
                <a:latin typeface="+mn-ea"/>
              </a:rPr>
              <a:t>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CEDEE8-2FBA-407C-B8F1-62950299E904}"/>
              </a:ext>
            </a:extLst>
          </p:cNvPr>
          <p:cNvSpPr txBox="1"/>
          <p:nvPr/>
        </p:nvSpPr>
        <p:spPr>
          <a:xfrm>
            <a:off x="634452" y="6406665"/>
            <a:ext cx="195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&lt;</a:t>
            </a:r>
            <a:r>
              <a:rPr lang="ko-KR" altLang="en-US" sz="1600" b="1" dirty="0">
                <a:latin typeface="+mn-ea"/>
              </a:rPr>
              <a:t>데이터 세트</a:t>
            </a:r>
            <a:r>
              <a:rPr lang="en-US" altLang="ko-KR" sz="1600" b="1" dirty="0">
                <a:latin typeface="+mn-ea"/>
              </a:rPr>
              <a:t>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D95254-371F-443F-8C98-5A2B7C9CA931}"/>
              </a:ext>
            </a:extLst>
          </p:cNvPr>
          <p:cNvSpPr txBox="1"/>
          <p:nvPr/>
        </p:nvSpPr>
        <p:spPr>
          <a:xfrm>
            <a:off x="645804" y="8554295"/>
            <a:ext cx="195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&lt;</a:t>
            </a:r>
            <a:r>
              <a:rPr lang="ko-KR" altLang="en-US" sz="1600" b="1" dirty="0">
                <a:latin typeface="+mn-ea"/>
              </a:rPr>
              <a:t>커뮤니티</a:t>
            </a:r>
            <a:r>
              <a:rPr lang="en-US" altLang="ko-KR" sz="1600" b="1" dirty="0"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4879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프로젝트 개설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입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1500" y="1723292"/>
            <a:ext cx="7921869" cy="4774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31" y="1802423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Project Container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0631" y="230495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프로젝트 개설</a:t>
            </a:r>
            <a:endParaRPr lang="en-US" altLang="ko-KR" u="sng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0B1C14-D6B7-4158-A97F-9C2CD8535783}"/>
              </a:ext>
            </a:extLst>
          </p:cNvPr>
          <p:cNvSpPr/>
          <p:nvPr/>
        </p:nvSpPr>
        <p:spPr>
          <a:xfrm>
            <a:off x="1200912" y="2882511"/>
            <a:ext cx="1286256" cy="33945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1D827-FCE3-4EF8-A81D-24C907BBBBD0}"/>
              </a:ext>
            </a:extLst>
          </p:cNvPr>
          <p:cNvSpPr/>
          <p:nvPr/>
        </p:nvSpPr>
        <p:spPr>
          <a:xfrm>
            <a:off x="2487168" y="2882511"/>
            <a:ext cx="5455920" cy="3394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E17EFB-F7F4-48EF-979A-EF43457852DC}"/>
              </a:ext>
            </a:extLst>
          </p:cNvPr>
          <p:cNvCxnSpPr>
            <a:cxnSpLocks/>
          </p:cNvCxnSpPr>
          <p:nvPr/>
        </p:nvCxnSpPr>
        <p:spPr>
          <a:xfrm>
            <a:off x="1200912" y="3291815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BDE1941-AF97-41A8-9B7A-B8A188869B73}"/>
              </a:ext>
            </a:extLst>
          </p:cNvPr>
          <p:cNvCxnSpPr>
            <a:cxnSpLocks/>
          </p:cNvCxnSpPr>
          <p:nvPr/>
        </p:nvCxnSpPr>
        <p:spPr>
          <a:xfrm>
            <a:off x="1200912" y="4108679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B64F4AF-5F96-4A6C-B1D5-328B558DEAA4}"/>
              </a:ext>
            </a:extLst>
          </p:cNvPr>
          <p:cNvCxnSpPr>
            <a:cxnSpLocks/>
          </p:cNvCxnSpPr>
          <p:nvPr/>
        </p:nvCxnSpPr>
        <p:spPr>
          <a:xfrm>
            <a:off x="1200912" y="3712439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6A8FA7F-E975-4A5A-AF7E-3EDE5274BB0F}"/>
              </a:ext>
            </a:extLst>
          </p:cNvPr>
          <p:cNvCxnSpPr>
            <a:cxnSpLocks/>
          </p:cNvCxnSpPr>
          <p:nvPr/>
        </p:nvCxnSpPr>
        <p:spPr>
          <a:xfrm>
            <a:off x="1200912" y="5102327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8C8415C-A807-4390-98E2-C93530CF8744}"/>
              </a:ext>
            </a:extLst>
          </p:cNvPr>
          <p:cNvCxnSpPr>
            <a:cxnSpLocks/>
          </p:cNvCxnSpPr>
          <p:nvPr/>
        </p:nvCxnSpPr>
        <p:spPr>
          <a:xfrm>
            <a:off x="1200912" y="4590263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49BD2B-41AF-4E81-8860-ED191513C418}"/>
              </a:ext>
            </a:extLst>
          </p:cNvPr>
          <p:cNvSpPr txBox="1"/>
          <p:nvPr/>
        </p:nvSpPr>
        <p:spPr>
          <a:xfrm>
            <a:off x="1520233" y="3784298"/>
            <a:ext cx="675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팀 이름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6DA8B3-DC86-40A5-AC7D-00FA1CCC58D9}"/>
              </a:ext>
            </a:extLst>
          </p:cNvPr>
          <p:cNvSpPr txBox="1"/>
          <p:nvPr/>
        </p:nvSpPr>
        <p:spPr>
          <a:xfrm>
            <a:off x="1424449" y="2973370"/>
            <a:ext cx="8938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프로젝트 명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D79A1F-F935-4004-8379-5B459A024186}"/>
              </a:ext>
            </a:extLst>
          </p:cNvPr>
          <p:cNvSpPr txBox="1"/>
          <p:nvPr/>
        </p:nvSpPr>
        <p:spPr>
          <a:xfrm>
            <a:off x="1389491" y="5859786"/>
            <a:ext cx="1013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프로젝트 설명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D8D79C-266C-45D7-ACB7-49975BA73CBE}"/>
              </a:ext>
            </a:extLst>
          </p:cNvPr>
          <p:cNvSpPr txBox="1"/>
          <p:nvPr/>
        </p:nvSpPr>
        <p:spPr>
          <a:xfrm>
            <a:off x="1354532" y="4729582"/>
            <a:ext cx="101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프로젝트 이미지</a:t>
            </a:r>
            <a:endParaRPr lang="ko-KR" altLang="en-US" sz="700" b="1" dirty="0">
              <a:latin typeface="+mn-ea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E5599BD-84A3-4110-9DB0-BFEE700390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673" t="76114" r="31017" b="13104"/>
          <a:stretch/>
        </p:blipFill>
        <p:spPr>
          <a:xfrm>
            <a:off x="2546868" y="5682743"/>
            <a:ext cx="5327625" cy="58491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D5FABC-36D3-4CF4-9475-1056BE74AF9C}"/>
              </a:ext>
            </a:extLst>
          </p:cNvPr>
          <p:cNvSpPr/>
          <p:nvPr/>
        </p:nvSpPr>
        <p:spPr>
          <a:xfrm>
            <a:off x="2606568" y="2963326"/>
            <a:ext cx="5096080" cy="25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23F9EDB-8591-4A0E-A90E-1F277CD67CB9}"/>
              </a:ext>
            </a:extLst>
          </p:cNvPr>
          <p:cNvSpPr/>
          <p:nvPr/>
        </p:nvSpPr>
        <p:spPr>
          <a:xfrm>
            <a:off x="2657314" y="4718097"/>
            <a:ext cx="1752640" cy="282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2656051" y="3381137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0374C69-3633-42E4-B23D-34A55623C3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9137" t="23923" r="64805" b="73136"/>
          <a:stretch/>
        </p:blipFill>
        <p:spPr>
          <a:xfrm>
            <a:off x="2707579" y="5231539"/>
            <a:ext cx="1707156" cy="218929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4E428227-59E6-4F76-B2BE-D40309D4539B}"/>
              </a:ext>
            </a:extLst>
          </p:cNvPr>
          <p:cNvSpPr/>
          <p:nvPr/>
        </p:nvSpPr>
        <p:spPr>
          <a:xfrm>
            <a:off x="2670784" y="5236141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47682" y="1793631"/>
            <a:ext cx="4237892" cy="369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검색</a:t>
            </a:r>
          </a:p>
        </p:txBody>
      </p:sp>
      <p:pic>
        <p:nvPicPr>
          <p:cNvPr id="42" name="Picture 2" descr="C:\Users\장규영\Desktop\as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07239" y="1818641"/>
            <a:ext cx="329881" cy="329881"/>
          </a:xfrm>
          <a:prstGeom prst="rect">
            <a:avLst/>
          </a:prstGeom>
          <a:noFill/>
        </p:spPr>
      </p:pic>
      <p:sp>
        <p:nvSpPr>
          <p:cNvPr id="49" name="모서리가 둥근 직사각형 48"/>
          <p:cNvSpPr/>
          <p:nvPr/>
        </p:nvSpPr>
        <p:spPr>
          <a:xfrm>
            <a:off x="6858000" y="2309456"/>
            <a:ext cx="1330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</a:rPr>
              <a:t>저장</a:t>
            </a:r>
            <a:endParaRPr lang="ko-KR" altLang="en-US" b="1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B113D76-7B7E-439B-9250-5A1887F69B9F}"/>
              </a:ext>
            </a:extLst>
          </p:cNvPr>
          <p:cNvSpPr/>
          <p:nvPr/>
        </p:nvSpPr>
        <p:spPr>
          <a:xfrm>
            <a:off x="5373496" y="2302474"/>
            <a:ext cx="692457" cy="446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입력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7789909-2605-41CA-8DEC-A3B244E15ADB}"/>
              </a:ext>
            </a:extLst>
          </p:cNvPr>
          <p:cNvCxnSpPr>
            <a:cxnSpLocks/>
          </p:cNvCxnSpPr>
          <p:nvPr/>
        </p:nvCxnSpPr>
        <p:spPr>
          <a:xfrm flipV="1">
            <a:off x="6205436" y="2506242"/>
            <a:ext cx="493850" cy="1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77D2C30-82BA-44A6-BAD5-4594CD221004}"/>
              </a:ext>
            </a:extLst>
          </p:cNvPr>
          <p:cNvCxnSpPr>
            <a:cxnSpLocks/>
          </p:cNvCxnSpPr>
          <p:nvPr/>
        </p:nvCxnSpPr>
        <p:spPr>
          <a:xfrm>
            <a:off x="1212978" y="5565445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36E9AA-3E79-4B08-A6DC-2895364338B5}"/>
              </a:ext>
            </a:extLst>
          </p:cNvPr>
          <p:cNvSpPr txBox="1"/>
          <p:nvPr/>
        </p:nvSpPr>
        <p:spPr>
          <a:xfrm>
            <a:off x="1512142" y="5208607"/>
            <a:ext cx="953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카테고리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49BD2B-41AF-4E81-8860-ED191513C418}"/>
              </a:ext>
            </a:extLst>
          </p:cNvPr>
          <p:cNvSpPr txBox="1"/>
          <p:nvPr/>
        </p:nvSpPr>
        <p:spPr>
          <a:xfrm>
            <a:off x="1545308" y="4237648"/>
            <a:ext cx="675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구성원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49BD2B-41AF-4E81-8860-ED191513C418}"/>
              </a:ext>
            </a:extLst>
          </p:cNvPr>
          <p:cNvSpPr txBox="1"/>
          <p:nvPr/>
        </p:nvSpPr>
        <p:spPr>
          <a:xfrm>
            <a:off x="1346607" y="3309723"/>
            <a:ext cx="125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프로젝트 </a:t>
            </a:r>
            <a:endParaRPr lang="en-US" altLang="ko-KR" sz="900" b="1" dirty="0">
              <a:latin typeface="+mn-ea"/>
            </a:endParaRPr>
          </a:p>
          <a:p>
            <a:r>
              <a:rPr lang="ko-KR" altLang="en-US" sz="900" b="1" dirty="0">
                <a:latin typeface="+mn-ea"/>
              </a:rPr>
              <a:t>시작일</a:t>
            </a:r>
            <a:r>
              <a:rPr lang="en-US" altLang="ko-KR" sz="900" b="1" dirty="0">
                <a:latin typeface="+mn-ea"/>
              </a:rPr>
              <a:t>/</a:t>
            </a:r>
            <a:r>
              <a:rPr lang="ko-KR" altLang="en-US" sz="900" b="1" dirty="0">
                <a:latin typeface="+mn-ea"/>
              </a:rPr>
              <a:t>종료일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4637301" y="3383062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94206" y="33219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~</a:t>
            </a:r>
            <a:endParaRPr lang="ko-KR" altLang="en-US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2669551" y="3799762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2611677" y="4239612"/>
            <a:ext cx="744981" cy="205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3435427" y="4241537"/>
            <a:ext cx="744981" cy="205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4268827" y="4241537"/>
            <a:ext cx="744981" cy="205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5092577" y="4231887"/>
            <a:ext cx="744981" cy="205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5904752" y="4233812"/>
            <a:ext cx="744981" cy="205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479407" y="4768769"/>
            <a:ext cx="811914" cy="2199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+mn-ea"/>
              </a:rPr>
              <a:t>파일 선택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14330" y="2837733"/>
            <a:ext cx="2049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Project.pj_id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Project.pj_name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Project.pj_period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Project.pj_team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Project.pj_member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Project.pj_img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Project.pj_category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Project.pj_info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640724" y="5189144"/>
            <a:ext cx="1941557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카테고리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목록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컴퓨터시스템 및 이론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병렬 및 분산컴퓨팅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통신시스템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 err="1"/>
              <a:t>모바일컴퓨팅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정보보호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컴퓨터교육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인터넷응용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정보시스템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소프트웨어공학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데이터베이스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인공지능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멀티미디어처리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 err="1"/>
              <a:t>웹사이언스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 err="1"/>
              <a:t>인간과컴퓨터상호작용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사물인터넷</a:t>
            </a:r>
            <a:endParaRPr lang="en-US" altLang="ko-KR" sz="11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43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6" y="1017060"/>
            <a:ext cx="3834569" cy="244581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프로젝트 정보 수정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수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/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삭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1500" y="1723292"/>
            <a:ext cx="7921869" cy="4774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31" y="1802423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Project Container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0631" y="230495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프로젝트 수정</a:t>
            </a:r>
            <a:endParaRPr lang="en-US" altLang="ko-KR" u="sng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0B1C14-D6B7-4158-A97F-9C2CD8535783}"/>
              </a:ext>
            </a:extLst>
          </p:cNvPr>
          <p:cNvSpPr/>
          <p:nvPr/>
        </p:nvSpPr>
        <p:spPr>
          <a:xfrm>
            <a:off x="1200912" y="2882511"/>
            <a:ext cx="1286256" cy="33945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1D827-FCE3-4EF8-A81D-24C907BBBBD0}"/>
              </a:ext>
            </a:extLst>
          </p:cNvPr>
          <p:cNvSpPr/>
          <p:nvPr/>
        </p:nvSpPr>
        <p:spPr>
          <a:xfrm>
            <a:off x="2487168" y="2882511"/>
            <a:ext cx="5455920" cy="3394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E17EFB-F7F4-48EF-979A-EF43457852DC}"/>
              </a:ext>
            </a:extLst>
          </p:cNvPr>
          <p:cNvCxnSpPr>
            <a:cxnSpLocks/>
          </p:cNvCxnSpPr>
          <p:nvPr/>
        </p:nvCxnSpPr>
        <p:spPr>
          <a:xfrm>
            <a:off x="1200912" y="3291815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BDE1941-AF97-41A8-9B7A-B8A188869B73}"/>
              </a:ext>
            </a:extLst>
          </p:cNvPr>
          <p:cNvCxnSpPr>
            <a:cxnSpLocks/>
          </p:cNvCxnSpPr>
          <p:nvPr/>
        </p:nvCxnSpPr>
        <p:spPr>
          <a:xfrm>
            <a:off x="1200912" y="4108679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B64F4AF-5F96-4A6C-B1D5-328B558DEAA4}"/>
              </a:ext>
            </a:extLst>
          </p:cNvPr>
          <p:cNvCxnSpPr>
            <a:cxnSpLocks/>
          </p:cNvCxnSpPr>
          <p:nvPr/>
        </p:nvCxnSpPr>
        <p:spPr>
          <a:xfrm>
            <a:off x="1200912" y="3712439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6A8FA7F-E975-4A5A-AF7E-3EDE5274BB0F}"/>
              </a:ext>
            </a:extLst>
          </p:cNvPr>
          <p:cNvCxnSpPr>
            <a:cxnSpLocks/>
          </p:cNvCxnSpPr>
          <p:nvPr/>
        </p:nvCxnSpPr>
        <p:spPr>
          <a:xfrm>
            <a:off x="1200912" y="5102327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8C8415C-A807-4390-98E2-C93530CF8744}"/>
              </a:ext>
            </a:extLst>
          </p:cNvPr>
          <p:cNvCxnSpPr>
            <a:cxnSpLocks/>
          </p:cNvCxnSpPr>
          <p:nvPr/>
        </p:nvCxnSpPr>
        <p:spPr>
          <a:xfrm>
            <a:off x="1200912" y="4590263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49BD2B-41AF-4E81-8860-ED191513C418}"/>
              </a:ext>
            </a:extLst>
          </p:cNvPr>
          <p:cNvSpPr txBox="1"/>
          <p:nvPr/>
        </p:nvSpPr>
        <p:spPr>
          <a:xfrm>
            <a:off x="1520233" y="3784298"/>
            <a:ext cx="675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팀 이름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6DA8B3-DC86-40A5-AC7D-00FA1CCC58D9}"/>
              </a:ext>
            </a:extLst>
          </p:cNvPr>
          <p:cNvSpPr txBox="1"/>
          <p:nvPr/>
        </p:nvSpPr>
        <p:spPr>
          <a:xfrm>
            <a:off x="1424449" y="2973370"/>
            <a:ext cx="8938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프로젝트 명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D79A1F-F935-4004-8379-5B459A024186}"/>
              </a:ext>
            </a:extLst>
          </p:cNvPr>
          <p:cNvSpPr txBox="1"/>
          <p:nvPr/>
        </p:nvSpPr>
        <p:spPr>
          <a:xfrm>
            <a:off x="1389491" y="5859786"/>
            <a:ext cx="1013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프로젝트 설명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D8D79C-266C-45D7-ACB7-49975BA73CBE}"/>
              </a:ext>
            </a:extLst>
          </p:cNvPr>
          <p:cNvSpPr txBox="1"/>
          <p:nvPr/>
        </p:nvSpPr>
        <p:spPr>
          <a:xfrm>
            <a:off x="1354532" y="4729582"/>
            <a:ext cx="101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프로젝트 이미지</a:t>
            </a:r>
            <a:endParaRPr lang="ko-KR" altLang="en-US" sz="700" b="1" dirty="0">
              <a:latin typeface="+mn-ea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E5599BD-84A3-4110-9DB0-BFEE700390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673" t="76114" r="31017" b="13104"/>
          <a:stretch/>
        </p:blipFill>
        <p:spPr>
          <a:xfrm>
            <a:off x="2546868" y="5682743"/>
            <a:ext cx="5327625" cy="584918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D23F9EDB-8591-4A0E-A90E-1F277CD67CB9}"/>
              </a:ext>
            </a:extLst>
          </p:cNvPr>
          <p:cNvSpPr/>
          <p:nvPr/>
        </p:nvSpPr>
        <p:spPr>
          <a:xfrm>
            <a:off x="2657314" y="4718097"/>
            <a:ext cx="1752640" cy="282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2656051" y="3381137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0374C69-3633-42E4-B23D-34A55623C3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9137" t="23923" r="64805" b="73136"/>
          <a:stretch/>
        </p:blipFill>
        <p:spPr>
          <a:xfrm>
            <a:off x="2707579" y="5231539"/>
            <a:ext cx="1707156" cy="218929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4E428227-59E6-4F76-B2BE-D40309D4539B}"/>
              </a:ext>
            </a:extLst>
          </p:cNvPr>
          <p:cNvSpPr/>
          <p:nvPr/>
        </p:nvSpPr>
        <p:spPr>
          <a:xfrm>
            <a:off x="2670784" y="5236141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47682" y="1793631"/>
            <a:ext cx="4237892" cy="369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검색</a:t>
            </a:r>
          </a:p>
        </p:txBody>
      </p:sp>
      <p:pic>
        <p:nvPicPr>
          <p:cNvPr id="42" name="Picture 2" descr="C:\Users\장규영\Desktop\as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07239" y="1818641"/>
            <a:ext cx="329881" cy="329881"/>
          </a:xfrm>
          <a:prstGeom prst="rect">
            <a:avLst/>
          </a:prstGeom>
          <a:noFill/>
        </p:spPr>
      </p:pic>
      <p:sp>
        <p:nvSpPr>
          <p:cNvPr id="49" name="모서리가 둥근 직사각형 48"/>
          <p:cNvSpPr/>
          <p:nvPr/>
        </p:nvSpPr>
        <p:spPr>
          <a:xfrm>
            <a:off x="6522325" y="2367331"/>
            <a:ext cx="723418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</a:rPr>
              <a:t>저장</a:t>
            </a:r>
            <a:endParaRPr lang="ko-KR" altLang="en-US" b="1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B113D76-7B7E-439B-9250-5A1887F69B9F}"/>
              </a:ext>
            </a:extLst>
          </p:cNvPr>
          <p:cNvSpPr/>
          <p:nvPr/>
        </p:nvSpPr>
        <p:spPr>
          <a:xfrm>
            <a:off x="5373496" y="2302474"/>
            <a:ext cx="692457" cy="446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7789909-2605-41CA-8DEC-A3B244E15ADB}"/>
              </a:ext>
            </a:extLst>
          </p:cNvPr>
          <p:cNvCxnSpPr>
            <a:cxnSpLocks/>
          </p:cNvCxnSpPr>
          <p:nvPr/>
        </p:nvCxnSpPr>
        <p:spPr>
          <a:xfrm flipV="1">
            <a:off x="6205436" y="2506242"/>
            <a:ext cx="493850" cy="1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77D2C30-82BA-44A6-BAD5-4594CD221004}"/>
              </a:ext>
            </a:extLst>
          </p:cNvPr>
          <p:cNvCxnSpPr>
            <a:cxnSpLocks/>
          </p:cNvCxnSpPr>
          <p:nvPr/>
        </p:nvCxnSpPr>
        <p:spPr>
          <a:xfrm>
            <a:off x="1212978" y="5565445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36E9AA-3E79-4B08-A6DC-2895364338B5}"/>
              </a:ext>
            </a:extLst>
          </p:cNvPr>
          <p:cNvSpPr txBox="1"/>
          <p:nvPr/>
        </p:nvSpPr>
        <p:spPr>
          <a:xfrm>
            <a:off x="1512142" y="5208607"/>
            <a:ext cx="953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카테고리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49BD2B-41AF-4E81-8860-ED191513C418}"/>
              </a:ext>
            </a:extLst>
          </p:cNvPr>
          <p:cNvSpPr txBox="1"/>
          <p:nvPr/>
        </p:nvSpPr>
        <p:spPr>
          <a:xfrm>
            <a:off x="1545308" y="4237648"/>
            <a:ext cx="675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구성원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49BD2B-41AF-4E81-8860-ED191513C418}"/>
              </a:ext>
            </a:extLst>
          </p:cNvPr>
          <p:cNvSpPr txBox="1"/>
          <p:nvPr/>
        </p:nvSpPr>
        <p:spPr>
          <a:xfrm>
            <a:off x="1346607" y="3309723"/>
            <a:ext cx="125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프로젝트 </a:t>
            </a:r>
            <a:endParaRPr lang="en-US" altLang="ko-KR" sz="900" b="1" dirty="0">
              <a:latin typeface="+mn-ea"/>
            </a:endParaRPr>
          </a:p>
          <a:p>
            <a:r>
              <a:rPr lang="ko-KR" altLang="en-US" sz="900" b="1" dirty="0">
                <a:latin typeface="+mn-ea"/>
              </a:rPr>
              <a:t>시작일</a:t>
            </a:r>
            <a:r>
              <a:rPr lang="en-US" altLang="ko-KR" sz="900" b="1" dirty="0">
                <a:latin typeface="+mn-ea"/>
              </a:rPr>
              <a:t>/</a:t>
            </a:r>
            <a:r>
              <a:rPr lang="ko-KR" altLang="en-US" sz="900" b="1" dirty="0">
                <a:latin typeface="+mn-ea"/>
              </a:rPr>
              <a:t>종료일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4637301" y="3383062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94206" y="33219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~</a:t>
            </a:r>
            <a:endParaRPr lang="ko-KR" altLang="en-US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2669551" y="3799762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2611677" y="4239612"/>
            <a:ext cx="744981" cy="205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3435427" y="4241537"/>
            <a:ext cx="744981" cy="205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4268827" y="4241537"/>
            <a:ext cx="744981" cy="205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5092577" y="4231887"/>
            <a:ext cx="744981" cy="205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5904752" y="4233812"/>
            <a:ext cx="744981" cy="205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479407" y="4768769"/>
            <a:ext cx="811914" cy="2199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+mn-ea"/>
              </a:rPr>
              <a:t>파일 선택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276625" y="2369256"/>
            <a:ext cx="723418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</a:rPr>
              <a:t>삭제</a:t>
            </a:r>
            <a:endParaRPr lang="ko-KR" altLang="en-US" b="1" dirty="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2AD8D6-8464-426D-BE9F-B5CA21CA7ABA}"/>
              </a:ext>
            </a:extLst>
          </p:cNvPr>
          <p:cNvSpPr/>
          <p:nvPr/>
        </p:nvSpPr>
        <p:spPr>
          <a:xfrm>
            <a:off x="8055105" y="1697661"/>
            <a:ext cx="692457" cy="4468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A323353-A989-4EF3-B960-80EA2C173EB5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7638334" y="2048719"/>
            <a:ext cx="683864" cy="32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23280" y="2893671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뇌파 기반 외부환경 제어 인터페이스 개발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4330" y="2837733"/>
            <a:ext cx="2049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Project.pj_id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Project.pj_name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Project.pj_period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Project.pj_team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Project.pj_member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Project.pj_img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Project.pj_category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Project.pj_info</a:t>
            </a:r>
            <a:endParaRPr lang="en-US" altLang="ko-KR" dirty="0"/>
          </a:p>
        </p:txBody>
      </p:sp>
      <p:sp>
        <p:nvSpPr>
          <p:cNvPr id="65" name="TextBox 64"/>
          <p:cNvSpPr txBox="1"/>
          <p:nvPr/>
        </p:nvSpPr>
        <p:spPr>
          <a:xfrm>
            <a:off x="4640724" y="5189144"/>
            <a:ext cx="1941557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카테고리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목록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컴퓨터시스템 및 이론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병렬 및 분산컴퓨팅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통신시스템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 err="1"/>
              <a:t>모바일컴퓨팅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정보보호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컴퓨터교육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인터넷응용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정보시스템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소프트웨어공학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데이터베이스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인공지능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멀티미디어처리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 err="1"/>
              <a:t>웹사이언스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 err="1"/>
              <a:t>인간과컴퓨터상호작용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사물인터넷</a:t>
            </a:r>
            <a:endParaRPr lang="en-US" altLang="ko-KR" sz="11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43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프로젝트 개요 수정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수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7802" y="1619077"/>
            <a:ext cx="8425185" cy="12257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31" y="1802423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Project Container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47682" y="1793631"/>
            <a:ext cx="4237892" cy="369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검색</a:t>
            </a:r>
          </a:p>
        </p:txBody>
      </p:sp>
      <p:pic>
        <p:nvPicPr>
          <p:cNvPr id="34" name="Picture 2" descr="C:\Users\장규영\Desktop\as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07239" y="1818641"/>
            <a:ext cx="329881" cy="329881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650631" y="240655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프로젝트 명</a:t>
            </a:r>
            <a:endParaRPr lang="en-US" altLang="ko-KR" u="sng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21360" y="2824480"/>
            <a:ext cx="1656080" cy="10769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이미지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8151" y="2782472"/>
            <a:ext cx="28216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 프로젝트 시작일 </a:t>
            </a:r>
            <a:r>
              <a:rPr lang="en-US" altLang="ko-KR" sz="1600" dirty="0">
                <a:latin typeface="+mn-ea"/>
              </a:rPr>
              <a:t>/ </a:t>
            </a:r>
            <a:r>
              <a:rPr lang="ko-KR" altLang="en-US" sz="1600" dirty="0">
                <a:latin typeface="+mn-ea"/>
              </a:rPr>
              <a:t>종료일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팀 이름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 구성원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 카테고리</a:t>
            </a:r>
            <a:endParaRPr lang="en-US" altLang="ko-KR" sz="16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7366" y="5877863"/>
            <a:ext cx="7721600" cy="12496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4" name="Picture 2" descr="C:\Users\장규영\Desktop\aklsdjlkj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18778" y="2296846"/>
            <a:ext cx="513362" cy="51336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850157" y="5067351"/>
            <a:ext cx="2821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Reference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뇌파 데이터를 통한 </a:t>
            </a:r>
            <a:r>
              <a:rPr lang="ko-KR" altLang="en-US" sz="1100" dirty="0" err="1">
                <a:latin typeface="+mn-ea"/>
              </a:rPr>
              <a:t>딥러닝</a:t>
            </a:r>
            <a:r>
              <a:rPr lang="ko-KR" altLang="en-US" sz="1100" dirty="0">
                <a:latin typeface="+mn-ea"/>
              </a:rPr>
              <a:t> 분석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11440" y="2286000"/>
            <a:ext cx="568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수정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68726" y="4708291"/>
            <a:ext cx="568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수정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C65F7F-B619-4C77-B917-2083317BDE78}"/>
              </a:ext>
            </a:extLst>
          </p:cNvPr>
          <p:cNvSpPr/>
          <p:nvPr/>
        </p:nvSpPr>
        <p:spPr>
          <a:xfrm>
            <a:off x="8361680" y="3196171"/>
            <a:ext cx="692457" cy="446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65D84A-43B7-43EC-BAA6-AB853F78DFF5}"/>
              </a:ext>
            </a:extLst>
          </p:cNvPr>
          <p:cNvCxnSpPr>
            <a:cxnSpLocks/>
          </p:cNvCxnSpPr>
          <p:nvPr/>
        </p:nvCxnSpPr>
        <p:spPr>
          <a:xfrm flipH="1" flipV="1">
            <a:off x="8174484" y="2795334"/>
            <a:ext cx="248028" cy="28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41499BB-75F9-42EF-99AA-17BD7582B5C9}"/>
              </a:ext>
            </a:extLst>
          </p:cNvPr>
          <p:cNvCxnSpPr>
            <a:cxnSpLocks/>
          </p:cNvCxnSpPr>
          <p:nvPr/>
        </p:nvCxnSpPr>
        <p:spPr>
          <a:xfrm flipH="1">
            <a:off x="8109608" y="3884640"/>
            <a:ext cx="341584" cy="71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EDE703-9002-4B6F-95A2-2DEDDA0E6293}"/>
              </a:ext>
            </a:extLst>
          </p:cNvPr>
          <p:cNvSpPr/>
          <p:nvPr/>
        </p:nvSpPr>
        <p:spPr>
          <a:xfrm>
            <a:off x="1005676" y="5323772"/>
            <a:ext cx="2595514" cy="178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DE703-9002-4B6F-95A2-2DEDDA0E6293}"/>
              </a:ext>
            </a:extLst>
          </p:cNvPr>
          <p:cNvSpPr/>
          <p:nvPr/>
        </p:nvSpPr>
        <p:spPr>
          <a:xfrm>
            <a:off x="1009413" y="5914444"/>
            <a:ext cx="6849210" cy="1179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1172823" y="2404436"/>
            <a:ext cx="20350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Project.pj_name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Project.pj_period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Project.pj_team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Project.pj_member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Project.pj_category</a:t>
            </a:r>
            <a:endParaRPr lang="ko-KR" altLang="en-US" dirty="0"/>
          </a:p>
        </p:txBody>
      </p:sp>
      <p:sp>
        <p:nvSpPr>
          <p:cNvPr id="46" name="모서리가 둥근 직사각형 24">
            <a:extLst>
              <a:ext uri="{FF2B5EF4-FFF2-40B4-BE49-F238E27FC236}">
                <a16:creationId xmlns:a16="http://schemas.microsoft.com/office/drawing/2014/main" id="{3420C29E-5297-48DF-A6C8-F24AA4EA526D}"/>
              </a:ext>
            </a:extLst>
          </p:cNvPr>
          <p:cNvSpPr/>
          <p:nvPr/>
        </p:nvSpPr>
        <p:spPr>
          <a:xfrm>
            <a:off x="7573891" y="7822424"/>
            <a:ext cx="568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저장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C5B9865-E09D-4EB5-8DE1-115A55D0A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114368"/>
              </p:ext>
            </p:extLst>
          </p:nvPr>
        </p:nvGraphicFramePr>
        <p:xfrm>
          <a:off x="573651" y="8302256"/>
          <a:ext cx="7670799" cy="1838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Project_v0.1.1.zip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2019-04-11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Project_v0.1.0.zip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2019-03-28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project_v0.0.1.zip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2019-03-05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56CAE994-9A13-4B03-8A8F-3965F1BE6B46}"/>
              </a:ext>
            </a:extLst>
          </p:cNvPr>
          <p:cNvSpPr/>
          <p:nvPr/>
        </p:nvSpPr>
        <p:spPr>
          <a:xfrm>
            <a:off x="684254" y="8766144"/>
            <a:ext cx="2119105" cy="203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9582D7A-A404-4DCF-A56E-37D77992B519}"/>
              </a:ext>
            </a:extLst>
          </p:cNvPr>
          <p:cNvSpPr/>
          <p:nvPr/>
        </p:nvSpPr>
        <p:spPr>
          <a:xfrm>
            <a:off x="3231726" y="8766144"/>
            <a:ext cx="2183027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7696902-63DA-48B3-81A7-E9BDDE98EF23}"/>
              </a:ext>
            </a:extLst>
          </p:cNvPr>
          <p:cNvSpPr/>
          <p:nvPr/>
        </p:nvSpPr>
        <p:spPr>
          <a:xfrm>
            <a:off x="5905695" y="8766144"/>
            <a:ext cx="2183027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2" name="모서리가 둥근 직사각형 52">
            <a:extLst>
              <a:ext uri="{FF2B5EF4-FFF2-40B4-BE49-F238E27FC236}">
                <a16:creationId xmlns:a16="http://schemas.microsoft.com/office/drawing/2014/main" id="{AC089C5B-5EBA-4731-A7A1-49D00FE9DFD7}"/>
              </a:ext>
            </a:extLst>
          </p:cNvPr>
          <p:cNvSpPr/>
          <p:nvPr/>
        </p:nvSpPr>
        <p:spPr>
          <a:xfrm>
            <a:off x="1992194" y="8738416"/>
            <a:ext cx="811914" cy="2199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+mn-ea"/>
              </a:rPr>
              <a:t>파일 선택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BD9EF76-A046-4D30-8D53-BC7D30A2A629}"/>
              </a:ext>
            </a:extLst>
          </p:cNvPr>
          <p:cNvSpPr/>
          <p:nvPr/>
        </p:nvSpPr>
        <p:spPr>
          <a:xfrm>
            <a:off x="4842117" y="7782622"/>
            <a:ext cx="692457" cy="446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입력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A354BA5-4A5B-466C-96C8-184479A44BFE}"/>
              </a:ext>
            </a:extLst>
          </p:cNvPr>
          <p:cNvCxnSpPr>
            <a:cxnSpLocks/>
          </p:cNvCxnSpPr>
          <p:nvPr/>
        </p:nvCxnSpPr>
        <p:spPr>
          <a:xfrm flipH="1">
            <a:off x="3780509" y="8217521"/>
            <a:ext cx="1070631" cy="64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3279CD-CD67-4F02-8677-AA3172BA572F}"/>
              </a:ext>
            </a:extLst>
          </p:cNvPr>
          <p:cNvSpPr/>
          <p:nvPr/>
        </p:nvSpPr>
        <p:spPr>
          <a:xfrm>
            <a:off x="-335193" y="8746139"/>
            <a:ext cx="692457" cy="4468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AF264C3-C1CC-46E8-A345-E9A170C9084E}"/>
              </a:ext>
            </a:extLst>
          </p:cNvPr>
          <p:cNvCxnSpPr>
            <a:cxnSpLocks/>
          </p:cNvCxnSpPr>
          <p:nvPr/>
        </p:nvCxnSpPr>
        <p:spPr>
          <a:xfrm>
            <a:off x="196736" y="9150212"/>
            <a:ext cx="524305" cy="10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2">
            <a:extLst>
              <a:ext uri="{FF2B5EF4-FFF2-40B4-BE49-F238E27FC236}">
                <a16:creationId xmlns:a16="http://schemas.microsoft.com/office/drawing/2014/main" id="{94967C8D-A687-4287-8325-AF4E9DCAA877}"/>
              </a:ext>
            </a:extLst>
          </p:cNvPr>
          <p:cNvSpPr/>
          <p:nvPr/>
        </p:nvSpPr>
        <p:spPr>
          <a:xfrm>
            <a:off x="593587" y="9099160"/>
            <a:ext cx="542079" cy="25268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+mn-ea"/>
              </a:rPr>
              <a:t>삭제</a:t>
            </a:r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6EDAD947-A7FB-45BC-B924-BC4AC0DD5EB0}"/>
              </a:ext>
            </a:extLst>
          </p:cNvPr>
          <p:cNvSpPr/>
          <p:nvPr/>
        </p:nvSpPr>
        <p:spPr>
          <a:xfrm>
            <a:off x="595512" y="9459910"/>
            <a:ext cx="542079" cy="25268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+mn-ea"/>
              </a:rPr>
              <a:t>삭제</a:t>
            </a:r>
          </a:p>
        </p:txBody>
      </p:sp>
      <p:sp>
        <p:nvSpPr>
          <p:cNvPr id="59" name="모서리가 둥근 직사각형 45">
            <a:extLst>
              <a:ext uri="{FF2B5EF4-FFF2-40B4-BE49-F238E27FC236}">
                <a16:creationId xmlns:a16="http://schemas.microsoft.com/office/drawing/2014/main" id="{D762E47E-FA1A-415C-B47D-31610B755C06}"/>
              </a:ext>
            </a:extLst>
          </p:cNvPr>
          <p:cNvSpPr/>
          <p:nvPr/>
        </p:nvSpPr>
        <p:spPr>
          <a:xfrm>
            <a:off x="595512" y="9830310"/>
            <a:ext cx="542079" cy="25268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+mn-ea"/>
              </a:rPr>
              <a:t>삭제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ABF0B3-565D-4111-A0E1-7FEB63023311}"/>
              </a:ext>
            </a:extLst>
          </p:cNvPr>
          <p:cNvSpPr txBox="1"/>
          <p:nvPr/>
        </p:nvSpPr>
        <p:spPr>
          <a:xfrm>
            <a:off x="-2210884" y="8172494"/>
            <a:ext cx="2411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Project_Data.pd_id</a:t>
            </a:r>
            <a:r>
              <a:rPr lang="en-US" altLang="ko-KR" dirty="0"/>
              <a:t>(FK)</a:t>
            </a:r>
          </a:p>
          <a:p>
            <a:r>
              <a:rPr lang="en-US" altLang="ko-KR" dirty="0" err="1"/>
              <a:t>Project_Data</a:t>
            </a:r>
            <a:r>
              <a:rPr lang="en-US" altLang="ko-KR" dirty="0"/>
              <a:t>. </a:t>
            </a:r>
            <a:r>
              <a:rPr lang="en-US" altLang="ko-KR" dirty="0" err="1"/>
              <a:t>pd_file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Project_Data</a:t>
            </a:r>
            <a:r>
              <a:rPr lang="en-US" altLang="ko-KR" dirty="0"/>
              <a:t>. </a:t>
            </a:r>
            <a:r>
              <a:rPr lang="en-US" altLang="ko-KR" dirty="0" err="1"/>
              <a:t>pd_note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Project_Data</a:t>
            </a:r>
            <a:r>
              <a:rPr lang="en-US" altLang="ko-KR" dirty="0"/>
              <a:t>. </a:t>
            </a:r>
            <a:r>
              <a:rPr lang="en-US" altLang="ko-KR" dirty="0" err="1"/>
              <a:t>pd_date</a:t>
            </a:r>
            <a:endParaRPr lang="en-US" altLang="ko-KR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8DB111-E672-4757-B89E-BC830CF8DF8A}"/>
              </a:ext>
            </a:extLst>
          </p:cNvPr>
          <p:cNvSpPr txBox="1"/>
          <p:nvPr/>
        </p:nvSpPr>
        <p:spPr>
          <a:xfrm>
            <a:off x="403391" y="1139667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프로젝트 개요</a:t>
            </a:r>
            <a:endParaRPr lang="en-US" altLang="ko-KR" u="sng" dirty="0"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DA2B77-994D-43F2-90E1-356668770F7B}"/>
              </a:ext>
            </a:extLst>
          </p:cNvPr>
          <p:cNvSpPr txBox="1"/>
          <p:nvPr/>
        </p:nvSpPr>
        <p:spPr>
          <a:xfrm>
            <a:off x="2039151" y="1139667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데이터 세트</a:t>
            </a:r>
            <a:endParaRPr lang="en-US" altLang="ko-KR" u="sng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37D98-B821-40A2-8E8B-5E2DBD4E114A}"/>
              </a:ext>
            </a:extLst>
          </p:cNvPr>
          <p:cNvSpPr txBox="1"/>
          <p:nvPr/>
        </p:nvSpPr>
        <p:spPr>
          <a:xfrm>
            <a:off x="3481871" y="11396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커뮤니티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82" name="모서리가 둥근 직사각형 42">
            <a:extLst>
              <a:ext uri="{FF2B5EF4-FFF2-40B4-BE49-F238E27FC236}">
                <a16:creationId xmlns:a16="http://schemas.microsoft.com/office/drawing/2014/main" id="{A8C974F5-3C32-4C44-8EBE-35687E4EE4C2}"/>
              </a:ext>
            </a:extLst>
          </p:cNvPr>
          <p:cNvSpPr/>
          <p:nvPr/>
        </p:nvSpPr>
        <p:spPr>
          <a:xfrm>
            <a:off x="372437" y="11140355"/>
            <a:ext cx="7721600" cy="663178"/>
          </a:xfrm>
          <a:prstGeom prst="roundRect">
            <a:avLst>
              <a:gd name="adj" fmla="val 75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5AF1B8B2-29A6-4115-97FB-788B63D28E89}"/>
              </a:ext>
            </a:extLst>
          </p:cNvPr>
          <p:cNvSpPr/>
          <p:nvPr/>
        </p:nvSpPr>
        <p:spPr>
          <a:xfrm>
            <a:off x="384012" y="11900047"/>
            <a:ext cx="7721600" cy="690557"/>
          </a:xfrm>
          <a:prstGeom prst="roundRect">
            <a:avLst>
              <a:gd name="adj" fmla="val 75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84" name="Picture 2" descr="C:\Users\장규영\Desktop\캡처asdjlkasjdl.JPG">
            <a:extLst>
              <a:ext uri="{FF2B5EF4-FFF2-40B4-BE49-F238E27FC236}">
                <a16:creationId xmlns:a16="http://schemas.microsoft.com/office/drawing/2014/main" id="{D27F5C09-F275-4744-A9DB-16095170C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7214" y="11207372"/>
            <a:ext cx="511175" cy="525462"/>
          </a:xfrm>
          <a:prstGeom prst="rect">
            <a:avLst/>
          </a:prstGeom>
          <a:noFill/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688B581-465C-43FF-9ED5-5E095905A448}"/>
              </a:ext>
            </a:extLst>
          </p:cNvPr>
          <p:cNvSpPr txBox="1"/>
          <p:nvPr/>
        </p:nvSpPr>
        <p:spPr>
          <a:xfrm>
            <a:off x="1177078" y="11209491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oo</a:t>
            </a:r>
            <a:r>
              <a:rPr lang="ko-KR" altLang="en-US" sz="1400" dirty="0">
                <a:latin typeface="+mn-ea"/>
              </a:rPr>
              <a:t>기능 구현에 관해 질문이 있습니다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86" name="Picture 2" descr="C:\Users\장규영\Desktop\캡처asdjlkasjdl.JPG">
            <a:extLst>
              <a:ext uri="{FF2B5EF4-FFF2-40B4-BE49-F238E27FC236}">
                <a16:creationId xmlns:a16="http://schemas.microsoft.com/office/drawing/2014/main" id="{47476CEB-2619-4E68-AA57-8BA658F12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7214" y="11969845"/>
            <a:ext cx="511175" cy="525462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690CEA8A-EFAB-432C-9A23-435C818E91DF}"/>
              </a:ext>
            </a:extLst>
          </p:cNvPr>
          <p:cNvSpPr/>
          <p:nvPr/>
        </p:nvSpPr>
        <p:spPr>
          <a:xfrm>
            <a:off x="527214" y="12671620"/>
            <a:ext cx="6762954" cy="428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8" name="모서리가 둥근 직사각형 65">
            <a:extLst>
              <a:ext uri="{FF2B5EF4-FFF2-40B4-BE49-F238E27FC236}">
                <a16:creationId xmlns:a16="http://schemas.microsoft.com/office/drawing/2014/main" id="{47840B51-C81F-4CEB-A91A-566284FC3211}"/>
              </a:ext>
            </a:extLst>
          </p:cNvPr>
          <p:cNvSpPr/>
          <p:nvPr/>
        </p:nvSpPr>
        <p:spPr>
          <a:xfrm>
            <a:off x="7327745" y="12683194"/>
            <a:ext cx="799651" cy="4017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+mn-ea"/>
              </a:rPr>
              <a:t>입력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89" name="모서리가 둥근 직사각형 49">
            <a:extLst>
              <a:ext uri="{FF2B5EF4-FFF2-40B4-BE49-F238E27FC236}">
                <a16:creationId xmlns:a16="http://schemas.microsoft.com/office/drawing/2014/main" id="{F76780F3-E703-4592-B725-0BCD515A51A5}"/>
              </a:ext>
            </a:extLst>
          </p:cNvPr>
          <p:cNvSpPr/>
          <p:nvPr/>
        </p:nvSpPr>
        <p:spPr>
          <a:xfrm>
            <a:off x="7410022" y="12214854"/>
            <a:ext cx="639885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+mn-ea"/>
              </a:rPr>
              <a:t>완료</a:t>
            </a:r>
            <a:endParaRPr lang="ko-KR" altLang="en-US" b="1" dirty="0"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35A7B3C-1404-4ABA-8348-E8BF017F52E8}"/>
              </a:ext>
            </a:extLst>
          </p:cNvPr>
          <p:cNvSpPr/>
          <p:nvPr/>
        </p:nvSpPr>
        <p:spPr>
          <a:xfrm>
            <a:off x="7974421" y="10909055"/>
            <a:ext cx="692457" cy="4468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32988D9-421F-49C9-BA85-41247562CDEA}"/>
              </a:ext>
            </a:extLst>
          </p:cNvPr>
          <p:cNvCxnSpPr>
            <a:cxnSpLocks/>
          </p:cNvCxnSpPr>
          <p:nvPr/>
        </p:nvCxnSpPr>
        <p:spPr>
          <a:xfrm flipH="1" flipV="1">
            <a:off x="8100006" y="12510738"/>
            <a:ext cx="156415" cy="35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DCADA05-84A9-4AB2-8C1C-DBBCE96CF7F6}"/>
              </a:ext>
            </a:extLst>
          </p:cNvPr>
          <p:cNvSpPr/>
          <p:nvPr/>
        </p:nvSpPr>
        <p:spPr>
          <a:xfrm>
            <a:off x="8059117" y="12891442"/>
            <a:ext cx="692457" cy="446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60045E0-6FBA-47FB-9F85-DD59F1828F42}"/>
              </a:ext>
            </a:extLst>
          </p:cNvPr>
          <p:cNvCxnSpPr>
            <a:cxnSpLocks/>
          </p:cNvCxnSpPr>
          <p:nvPr/>
        </p:nvCxnSpPr>
        <p:spPr>
          <a:xfrm flipH="1">
            <a:off x="7970215" y="11362562"/>
            <a:ext cx="239464" cy="49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4216CAC-A6FD-4143-91A5-D3BF386103FC}"/>
              </a:ext>
            </a:extLst>
          </p:cNvPr>
          <p:cNvSpPr/>
          <p:nvPr/>
        </p:nvSpPr>
        <p:spPr>
          <a:xfrm>
            <a:off x="1096314" y="11955895"/>
            <a:ext cx="6203140" cy="428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5B2D4F-995B-4C23-B172-6AC011A82415}"/>
              </a:ext>
            </a:extLst>
          </p:cNvPr>
          <p:cNvSpPr txBox="1"/>
          <p:nvPr/>
        </p:nvSpPr>
        <p:spPr>
          <a:xfrm>
            <a:off x="1179503" y="11924826"/>
            <a:ext cx="2446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v.0.0.1 </a:t>
            </a:r>
            <a:r>
              <a:rPr lang="ko-KR" altLang="en-US" sz="1400" dirty="0">
                <a:latin typeface="+mn-ea"/>
              </a:rPr>
              <a:t>버전이 업데이트 되</a:t>
            </a:r>
            <a:r>
              <a:rPr lang="en-US" altLang="ko-KR" sz="1400" u="sng" dirty="0">
                <a:latin typeface="+mn-ea"/>
              </a:rPr>
              <a:t>__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9F720DE-3D94-4E64-9893-EB499BCC674B}"/>
              </a:ext>
            </a:extLst>
          </p:cNvPr>
          <p:cNvSpPr/>
          <p:nvPr/>
        </p:nvSpPr>
        <p:spPr>
          <a:xfrm>
            <a:off x="5531079" y="12433490"/>
            <a:ext cx="692457" cy="446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입력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5FFF65E-0A06-4815-BAEC-52AA2A908858}"/>
              </a:ext>
            </a:extLst>
          </p:cNvPr>
          <p:cNvCxnSpPr>
            <a:cxnSpLocks/>
            <a:stCxn id="96" idx="3"/>
            <a:endCxn id="88" idx="1"/>
          </p:cNvCxnSpPr>
          <p:nvPr/>
        </p:nvCxnSpPr>
        <p:spPr>
          <a:xfrm>
            <a:off x="6223536" y="12656910"/>
            <a:ext cx="1104209" cy="22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38">
            <a:extLst>
              <a:ext uri="{FF2B5EF4-FFF2-40B4-BE49-F238E27FC236}">
                <a16:creationId xmlns:a16="http://schemas.microsoft.com/office/drawing/2014/main" id="{1E19ED13-B5EC-4B05-A0B4-098998279C77}"/>
              </a:ext>
            </a:extLst>
          </p:cNvPr>
          <p:cNvSpPr/>
          <p:nvPr/>
        </p:nvSpPr>
        <p:spPr>
          <a:xfrm>
            <a:off x="7486579" y="11921228"/>
            <a:ext cx="542079" cy="25268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+mn-ea"/>
              </a:rPr>
              <a:t>삭제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DBFEEAB-87F3-45B2-AACA-893424748EA9}"/>
              </a:ext>
            </a:extLst>
          </p:cNvPr>
          <p:cNvSpPr txBox="1"/>
          <p:nvPr/>
        </p:nvSpPr>
        <p:spPr>
          <a:xfrm>
            <a:off x="-2985066" y="10917103"/>
            <a:ext cx="3352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Project_Community.pc_id</a:t>
            </a:r>
            <a:r>
              <a:rPr lang="en-US" altLang="ko-KR" dirty="0"/>
              <a:t>(FK)(PK)</a:t>
            </a:r>
          </a:p>
          <a:p>
            <a:r>
              <a:rPr lang="en-US" altLang="ko-KR" dirty="0" err="1"/>
              <a:t>Project_Community.us_id</a:t>
            </a:r>
            <a:r>
              <a:rPr lang="en-US" altLang="ko-KR" dirty="0"/>
              <a:t>(FK)</a:t>
            </a:r>
          </a:p>
          <a:p>
            <a:r>
              <a:rPr lang="en-US" altLang="ko-KR" dirty="0" err="1"/>
              <a:t>Project_Community.us_img</a:t>
            </a:r>
            <a:r>
              <a:rPr lang="en-US" altLang="ko-KR" dirty="0"/>
              <a:t>(FK)</a:t>
            </a:r>
          </a:p>
          <a:p>
            <a:r>
              <a:rPr lang="en-US" altLang="ko-KR" dirty="0" err="1"/>
              <a:t>Project_Community.pc_chat</a:t>
            </a:r>
            <a:endParaRPr lang="en-US" altLang="ko-KR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37B8E1-1CB0-4169-B0E1-1A8EF32A9A12}"/>
              </a:ext>
            </a:extLst>
          </p:cNvPr>
          <p:cNvSpPr txBox="1"/>
          <p:nvPr/>
        </p:nvSpPr>
        <p:spPr>
          <a:xfrm>
            <a:off x="379639" y="4144624"/>
            <a:ext cx="16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프로젝트 개요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75060D-90C0-499E-89AE-FA190AB3481C}"/>
              </a:ext>
            </a:extLst>
          </p:cNvPr>
          <p:cNvSpPr txBox="1"/>
          <p:nvPr/>
        </p:nvSpPr>
        <p:spPr>
          <a:xfrm>
            <a:off x="3601190" y="414044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커뮤니티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B0B949-C1B7-4187-98A1-BC5BF7C19E6A}"/>
              </a:ext>
            </a:extLst>
          </p:cNvPr>
          <p:cNvSpPr txBox="1"/>
          <p:nvPr/>
        </p:nvSpPr>
        <p:spPr>
          <a:xfrm>
            <a:off x="2069545" y="4141912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데이터 세트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821C08-5BA7-4E63-BE53-D71857A34B1E}"/>
              </a:ext>
            </a:extLst>
          </p:cNvPr>
          <p:cNvSpPr txBox="1"/>
          <p:nvPr/>
        </p:nvSpPr>
        <p:spPr>
          <a:xfrm>
            <a:off x="593587" y="4647355"/>
            <a:ext cx="195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&lt;</a:t>
            </a:r>
            <a:r>
              <a:rPr lang="ko-KR" altLang="en-US" sz="1600" b="1" dirty="0">
                <a:latin typeface="+mn-ea"/>
              </a:rPr>
              <a:t>프로젝트 개요</a:t>
            </a:r>
            <a:r>
              <a:rPr lang="en-US" altLang="ko-KR" sz="1600" b="1" dirty="0">
                <a:latin typeface="+mn-ea"/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48ED6-F7F5-40E0-935D-7DB9C95F5A83}"/>
              </a:ext>
            </a:extLst>
          </p:cNvPr>
          <p:cNvSpPr txBox="1"/>
          <p:nvPr/>
        </p:nvSpPr>
        <p:spPr>
          <a:xfrm>
            <a:off x="668625" y="7576345"/>
            <a:ext cx="195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&lt;</a:t>
            </a:r>
            <a:r>
              <a:rPr lang="ko-KR" altLang="en-US" sz="1600" b="1" dirty="0">
                <a:latin typeface="+mn-ea"/>
              </a:rPr>
              <a:t>데이터 세트</a:t>
            </a:r>
            <a:r>
              <a:rPr lang="en-US" altLang="ko-KR" sz="1600" b="1" dirty="0"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4879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1500" y="1723292"/>
            <a:ext cx="7921869" cy="4774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내 프로젝트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조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0631" y="1802423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Project Container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47682" y="1793631"/>
            <a:ext cx="4237892" cy="369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검색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0631" y="2294792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프로젝트 둘러보기</a:t>
            </a:r>
            <a:endParaRPr lang="en-US" altLang="ko-KR" u="sng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87153" y="229479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프로젝트 모집</a:t>
            </a:r>
            <a:endParaRPr lang="en-US" altLang="ko-KR" u="sng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48355" y="229479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내 프로젝트</a:t>
            </a:r>
            <a:endParaRPr lang="en-US" altLang="ko-KR" b="1" u="sng" dirty="0">
              <a:latin typeface="+mn-ea"/>
            </a:endParaRPr>
          </a:p>
        </p:txBody>
      </p:sp>
      <p:pic>
        <p:nvPicPr>
          <p:cNvPr id="1026" name="Picture 2" descr="C:\Users\장규영\Desktop\as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07239" y="1818641"/>
            <a:ext cx="329881" cy="329881"/>
          </a:xfrm>
          <a:prstGeom prst="rect">
            <a:avLst/>
          </a:prstGeom>
          <a:noFill/>
        </p:spPr>
      </p:pic>
      <p:sp>
        <p:nvSpPr>
          <p:cNvPr id="41" name="모서리가 둥근 직사각형 40"/>
          <p:cNvSpPr/>
          <p:nvPr/>
        </p:nvSpPr>
        <p:spPr>
          <a:xfrm>
            <a:off x="6932115" y="3206286"/>
            <a:ext cx="1330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프로젝트 개설</a:t>
            </a:r>
            <a:endParaRPr lang="ko-KR" altLang="en-US" sz="1600" b="1" dirty="0">
              <a:latin typeface="+mn-ea"/>
            </a:endParaRPr>
          </a:p>
        </p:txBody>
      </p:sp>
      <p:pic>
        <p:nvPicPr>
          <p:cNvPr id="2050" name="Picture 2" descr="C:\Users\장규영\Desktop\캡처asdjlkasjd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162" y="2834577"/>
            <a:ext cx="511175" cy="525462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1426464" y="3121152"/>
            <a:ext cx="17700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n-ea"/>
                <a:cs typeface="Ebrima" pitchFamily="2" charset="0"/>
              </a:rPr>
              <a:t>sskr1@mme.dongguk.edu</a:t>
            </a:r>
            <a:endParaRPr lang="ko-KR" altLang="en-US" dirty="0">
              <a:latin typeface="+mn-ea"/>
              <a:cs typeface="Ebrima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56944" y="2834640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김</a:t>
            </a:r>
            <a:r>
              <a:rPr lang="en-US" altLang="ko-KR" sz="1200" dirty="0" err="1">
                <a:latin typeface="+mn-ea"/>
              </a:rPr>
              <a:t>oo</a:t>
            </a:r>
            <a:r>
              <a:rPr lang="en-US" altLang="ko-KR" sz="1200" dirty="0">
                <a:latin typeface="+mn-ea"/>
              </a:rPr>
              <a:t> / </a:t>
            </a:r>
            <a:r>
              <a:rPr lang="ko-KR" altLang="en-US" sz="1200" dirty="0">
                <a:latin typeface="+mn-ea"/>
              </a:rPr>
              <a:t>학년 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학과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A12E92-3E7B-485E-B69F-1EE64FE8DD92}"/>
              </a:ext>
            </a:extLst>
          </p:cNvPr>
          <p:cNvSpPr/>
          <p:nvPr/>
        </p:nvSpPr>
        <p:spPr>
          <a:xfrm>
            <a:off x="7438850" y="2307326"/>
            <a:ext cx="692457" cy="446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입력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285329E-AE82-47C0-9AAC-C6556E6D8850}"/>
              </a:ext>
            </a:extLst>
          </p:cNvPr>
          <p:cNvSpPr/>
          <p:nvPr/>
        </p:nvSpPr>
        <p:spPr>
          <a:xfrm>
            <a:off x="2461496" y="1724915"/>
            <a:ext cx="692457" cy="446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조회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28868AF-1627-48FE-8410-21DADBD1C34F}"/>
              </a:ext>
            </a:extLst>
          </p:cNvPr>
          <p:cNvCxnSpPr>
            <a:cxnSpLocks/>
          </p:cNvCxnSpPr>
          <p:nvPr/>
        </p:nvCxnSpPr>
        <p:spPr>
          <a:xfrm flipH="1">
            <a:off x="2118167" y="2183974"/>
            <a:ext cx="292476" cy="13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581F7F9-2392-4015-A7FA-2E56098B2B18}"/>
              </a:ext>
            </a:extLst>
          </p:cNvPr>
          <p:cNvCxnSpPr>
            <a:cxnSpLocks/>
          </p:cNvCxnSpPr>
          <p:nvPr/>
        </p:nvCxnSpPr>
        <p:spPr>
          <a:xfrm>
            <a:off x="2807724" y="2196055"/>
            <a:ext cx="183750" cy="19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83A003-1D47-4F56-8921-9AB21A2F808D}"/>
              </a:ext>
            </a:extLst>
          </p:cNvPr>
          <p:cNvCxnSpPr>
            <a:cxnSpLocks/>
          </p:cNvCxnSpPr>
          <p:nvPr/>
        </p:nvCxnSpPr>
        <p:spPr>
          <a:xfrm>
            <a:off x="3204806" y="2217481"/>
            <a:ext cx="1074231" cy="10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24E6D78-13C7-47BB-B896-8A2F977F678A}"/>
              </a:ext>
            </a:extLst>
          </p:cNvPr>
          <p:cNvCxnSpPr>
            <a:cxnSpLocks/>
          </p:cNvCxnSpPr>
          <p:nvPr/>
        </p:nvCxnSpPr>
        <p:spPr>
          <a:xfrm flipH="1">
            <a:off x="7593502" y="2849736"/>
            <a:ext cx="63919" cy="28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73760" y="3762898"/>
            <a:ext cx="1635760" cy="737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프로젝트 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이미지</a:t>
            </a:r>
            <a:r>
              <a:rPr lang="en-US" altLang="ko-KR" dirty="0">
                <a:latin typeface="+mn-ea"/>
              </a:rPr>
              <a:t>1</a:t>
            </a:r>
            <a:endParaRPr lang="ko-KR" altLang="en-US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43200" y="3762898"/>
            <a:ext cx="1635760" cy="737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프로젝트 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이미지</a:t>
            </a:r>
            <a:r>
              <a:rPr lang="en-US" altLang="ko-KR" dirty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92320" y="3762898"/>
            <a:ext cx="1635760" cy="737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프로젝트 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이미지</a:t>
            </a:r>
            <a:r>
              <a:rPr lang="en-US" altLang="ko-KR" dirty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1728" y="4499831"/>
            <a:ext cx="1635760" cy="35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프로젝트 제목</a:t>
            </a:r>
            <a:endParaRPr lang="ko-KR" altLang="en-US" sz="2400" dirty="0"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39246" y="4509991"/>
            <a:ext cx="1635760" cy="35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프로젝트 제목</a:t>
            </a:r>
            <a:endParaRPr lang="ko-KR" altLang="en-US" sz="24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90288" y="4509991"/>
            <a:ext cx="1635760" cy="35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프로젝트 제목</a:t>
            </a:r>
            <a:endParaRPr lang="ko-KR" altLang="en-US" sz="2400" dirty="0"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80720" y="3671458"/>
            <a:ext cx="7609840" cy="1254763"/>
          </a:xfrm>
          <a:prstGeom prst="roundRect">
            <a:avLst>
              <a:gd name="adj" fmla="val 7576"/>
            </a:avLst>
          </a:prstGeom>
          <a:noFill/>
          <a:ln w="571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703" y="3413838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현재 참여 중인 프로젝트</a:t>
            </a:r>
            <a:endParaRPr lang="en-US" altLang="ko-KR" dirty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16432" y="5244226"/>
            <a:ext cx="1635760" cy="737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프로젝트 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이미지</a:t>
            </a:r>
            <a:r>
              <a:rPr lang="en-US" altLang="ko-KR" dirty="0">
                <a:latin typeface="+mn-ea"/>
              </a:rPr>
              <a:t>1</a:t>
            </a:r>
            <a:endParaRPr lang="ko-KR" altLang="en-US" dirty="0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785872" y="5244226"/>
            <a:ext cx="1635760" cy="737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프로젝트 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이미지</a:t>
            </a:r>
            <a:r>
              <a:rPr lang="en-US" altLang="ko-KR" dirty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14400" y="5981159"/>
            <a:ext cx="1635760" cy="35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프로젝트 제목</a:t>
            </a:r>
            <a:endParaRPr lang="ko-KR" altLang="en-US" sz="2400" dirty="0"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81918" y="5991319"/>
            <a:ext cx="1635760" cy="35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프로젝트 제목</a:t>
            </a:r>
            <a:endParaRPr lang="ko-KR" altLang="en-US" sz="2400" dirty="0"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23392" y="5152786"/>
            <a:ext cx="7609840" cy="1255093"/>
          </a:xfrm>
          <a:prstGeom prst="roundRect">
            <a:avLst>
              <a:gd name="adj" fmla="val 7576"/>
            </a:avLst>
          </a:prstGeom>
          <a:noFill/>
          <a:ln w="571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0446" y="489960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현재 신청 중인 프로젝트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362075" y="1654474"/>
            <a:ext cx="21598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User.us_id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User.us_name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User.us_grade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User.us_department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User.us_email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User.us_img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-1341009" y="3541566"/>
            <a:ext cx="1830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Project.us_id</a:t>
            </a:r>
            <a:r>
              <a:rPr lang="en-US" altLang="ko-KR" dirty="0"/>
              <a:t>(FK),</a:t>
            </a:r>
          </a:p>
          <a:p>
            <a:r>
              <a:rPr lang="en-US" altLang="ko-KR" dirty="0" err="1"/>
              <a:t>Project.pj_img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Project.pj_name</a:t>
            </a:r>
            <a:r>
              <a:rPr lang="en-US" altLang="ko-KR" dirty="0"/>
              <a:t>,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1979184" y="5179866"/>
            <a:ext cx="2592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Recruit_Project.us_id</a:t>
            </a:r>
            <a:r>
              <a:rPr lang="en-US" altLang="ko-KR" dirty="0"/>
              <a:t>(FK),</a:t>
            </a:r>
          </a:p>
          <a:p>
            <a:r>
              <a:rPr lang="en-US" altLang="ko-KR" dirty="0" err="1"/>
              <a:t>Recruit_Project.rp_img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Recruit_Project.rp_name</a:t>
            </a:r>
            <a:r>
              <a:rPr lang="en-US" altLang="ko-K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824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1500" y="1723292"/>
            <a:ext cx="7921869" cy="4774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6" y="1017060"/>
            <a:ext cx="4376843" cy="221088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프로젝트 모집 페이지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조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0631" y="1802423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Project Container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47682" y="1793631"/>
            <a:ext cx="4237892" cy="369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검색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0631" y="2294792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프로젝트 둘러보기</a:t>
            </a:r>
            <a:endParaRPr lang="en-US" altLang="ko-KR" u="sng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87153" y="22947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프로젝트 모집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48355" y="229479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내 프로젝트</a:t>
            </a:r>
            <a:endParaRPr lang="en-US" altLang="ko-KR" u="sng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73760" y="3230880"/>
            <a:ext cx="1635760" cy="9216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프로젝트 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이미지</a:t>
            </a:r>
            <a:r>
              <a:rPr lang="en-US" altLang="ko-KR" dirty="0">
                <a:latin typeface="+mn-ea"/>
              </a:rPr>
              <a:t>1</a:t>
            </a:r>
            <a:endParaRPr lang="ko-KR" altLang="en-US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43200" y="3230880"/>
            <a:ext cx="1635760" cy="9216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프로젝트 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이미지</a:t>
            </a:r>
            <a:r>
              <a:rPr lang="en-US" altLang="ko-KR" dirty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92320" y="3230880"/>
            <a:ext cx="1635760" cy="9216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프로젝트 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이미지</a:t>
            </a:r>
            <a:r>
              <a:rPr lang="en-US" altLang="ko-KR" dirty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21120" y="3230880"/>
            <a:ext cx="1635760" cy="9216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프로젝트 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이미지</a:t>
            </a:r>
            <a:r>
              <a:rPr lang="en-US" altLang="ko-KR" dirty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3760" y="4124961"/>
            <a:ext cx="1635760" cy="35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프로젝트 제목</a:t>
            </a:r>
            <a:endParaRPr lang="ko-KR" altLang="en-US" sz="240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33040" y="4135121"/>
            <a:ext cx="1635760" cy="35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프로젝트 제목</a:t>
            </a:r>
            <a:endParaRPr lang="ko-KR" altLang="en-US" sz="2400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92320" y="4135121"/>
            <a:ext cx="1635760" cy="35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프로젝트 제목</a:t>
            </a:r>
            <a:endParaRPr lang="ko-KR" altLang="en-US" sz="2400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21120" y="4124961"/>
            <a:ext cx="1635760" cy="35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프로젝트 제목</a:t>
            </a:r>
            <a:endParaRPr lang="ko-KR" altLang="en-US" sz="2400" dirty="0"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80720" y="3078480"/>
            <a:ext cx="7609840" cy="2905760"/>
          </a:xfrm>
          <a:prstGeom prst="roundRect">
            <a:avLst>
              <a:gd name="adj" fmla="val 7576"/>
            </a:avLst>
          </a:prstGeom>
          <a:noFill/>
          <a:ln w="571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3511" y="2731672"/>
            <a:ext cx="215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현재 모집 중인 프로젝트</a:t>
            </a:r>
            <a:endParaRPr lang="en-US" altLang="ko-KR" dirty="0">
              <a:latin typeface="+mn-ea"/>
            </a:endParaRPr>
          </a:p>
        </p:txBody>
      </p:sp>
      <p:pic>
        <p:nvPicPr>
          <p:cNvPr id="1026" name="Picture 2" descr="C:\Users\장규영\Desktop\as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07239" y="1818641"/>
            <a:ext cx="329881" cy="329881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873760" y="4602480"/>
            <a:ext cx="1635760" cy="9216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프로젝트 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이미지</a:t>
            </a:r>
            <a:r>
              <a:rPr lang="en-US" altLang="ko-KR" dirty="0">
                <a:latin typeface="+mn-ea"/>
              </a:rPr>
              <a:t>5</a:t>
            </a:r>
            <a:endParaRPr lang="ko-KR" altLang="en-US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3200" y="4602480"/>
            <a:ext cx="1635760" cy="9216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프로젝트 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이미지</a:t>
            </a:r>
            <a:r>
              <a:rPr lang="en-US" altLang="ko-KR" dirty="0">
                <a:latin typeface="+mn-ea"/>
              </a:rPr>
              <a:t>6</a:t>
            </a:r>
            <a:endParaRPr lang="ko-KR" altLang="en-US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3760" y="5496561"/>
            <a:ext cx="1635760" cy="35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프로젝트 제목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33040" y="5506721"/>
            <a:ext cx="1635760" cy="35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프로젝트 제목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447099" y="2590800"/>
            <a:ext cx="1741861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+mn-ea"/>
              </a:rPr>
              <a:t>프로젝트 모집하기</a:t>
            </a:r>
            <a:endParaRPr lang="ko-KR" altLang="en-US" b="1" dirty="0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1E4866-C1D4-421A-880C-FA861240695B}"/>
              </a:ext>
            </a:extLst>
          </p:cNvPr>
          <p:cNvSpPr/>
          <p:nvPr/>
        </p:nvSpPr>
        <p:spPr>
          <a:xfrm>
            <a:off x="2461496" y="1724915"/>
            <a:ext cx="692457" cy="446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조회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8ADED6-381C-48FF-AEF1-6B304EAB083A}"/>
              </a:ext>
            </a:extLst>
          </p:cNvPr>
          <p:cNvCxnSpPr>
            <a:cxnSpLocks/>
          </p:cNvCxnSpPr>
          <p:nvPr/>
        </p:nvCxnSpPr>
        <p:spPr>
          <a:xfrm flipH="1">
            <a:off x="2118167" y="2183974"/>
            <a:ext cx="292476" cy="13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DCC599A-BD51-4169-8232-E03AB4257DC3}"/>
              </a:ext>
            </a:extLst>
          </p:cNvPr>
          <p:cNvCxnSpPr>
            <a:cxnSpLocks/>
          </p:cNvCxnSpPr>
          <p:nvPr/>
        </p:nvCxnSpPr>
        <p:spPr>
          <a:xfrm>
            <a:off x="2807724" y="2196055"/>
            <a:ext cx="183750" cy="19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E71D218-051B-46E9-8228-9415B5B9510F}"/>
              </a:ext>
            </a:extLst>
          </p:cNvPr>
          <p:cNvCxnSpPr>
            <a:cxnSpLocks/>
          </p:cNvCxnSpPr>
          <p:nvPr/>
        </p:nvCxnSpPr>
        <p:spPr>
          <a:xfrm>
            <a:off x="3204806" y="2217481"/>
            <a:ext cx="1074231" cy="10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14539F1-420C-4F24-8993-5E0A72E4B4A7}"/>
              </a:ext>
            </a:extLst>
          </p:cNvPr>
          <p:cNvCxnSpPr>
            <a:cxnSpLocks/>
          </p:cNvCxnSpPr>
          <p:nvPr/>
        </p:nvCxnSpPr>
        <p:spPr>
          <a:xfrm>
            <a:off x="6841426" y="2388778"/>
            <a:ext cx="148011" cy="1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10DEC5-8837-4625-BF0F-93DBE3A2880A}"/>
              </a:ext>
            </a:extLst>
          </p:cNvPr>
          <p:cNvSpPr/>
          <p:nvPr/>
        </p:nvSpPr>
        <p:spPr>
          <a:xfrm>
            <a:off x="6074891" y="2201062"/>
            <a:ext cx="692457" cy="446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입력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1902984" y="3027216"/>
            <a:ext cx="2592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Recruit_Project.pj_id</a:t>
            </a:r>
            <a:r>
              <a:rPr lang="en-US" altLang="ko-KR" dirty="0"/>
              <a:t>(FK),</a:t>
            </a:r>
          </a:p>
          <a:p>
            <a:r>
              <a:rPr lang="en-US" altLang="ko-KR" dirty="0" err="1"/>
              <a:t>Recruit_Project.rp_img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Recruit_Project.rp_name</a:t>
            </a:r>
            <a:r>
              <a:rPr lang="en-US" altLang="ko-K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824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6" y="1017060"/>
            <a:ext cx="3924723" cy="261406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프로젝트 모집 정보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조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440" y="1723293"/>
            <a:ext cx="8103929" cy="8207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31" y="1802423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Project Container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47682" y="1793631"/>
            <a:ext cx="4237892" cy="369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검색</a:t>
            </a:r>
          </a:p>
        </p:txBody>
      </p:sp>
      <p:pic>
        <p:nvPicPr>
          <p:cNvPr id="34" name="Picture 2" descr="C:\Users\장규영\Desktop\as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07239" y="1818641"/>
            <a:ext cx="329881" cy="329881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650631" y="399151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프로젝트 개요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0631" y="240655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모집 프로젝트 명</a:t>
            </a:r>
            <a:endParaRPr lang="en-US" altLang="ko-KR" u="sng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21360" y="2824480"/>
            <a:ext cx="1656080" cy="10769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이미지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8151" y="2782472"/>
            <a:ext cx="28216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 프로젝트 예상 시작일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 카테고리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모집인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메일주소</a:t>
            </a:r>
            <a:endParaRPr lang="en-US" altLang="ko-KR" sz="16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697" y="39926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참여신청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711440" y="2286000"/>
            <a:ext cx="568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수정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711440" y="3947746"/>
            <a:ext cx="568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수정</a:t>
            </a:r>
            <a:endParaRPr lang="ko-KR" altLang="en-US" b="1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4ADAE1-0856-40EE-9D35-3DAF3B21602A}"/>
              </a:ext>
            </a:extLst>
          </p:cNvPr>
          <p:cNvSpPr/>
          <p:nvPr/>
        </p:nvSpPr>
        <p:spPr>
          <a:xfrm>
            <a:off x="8062103" y="3052694"/>
            <a:ext cx="692457" cy="446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8A5CDE2-5114-4DE3-A426-7061DFDA4D4A}"/>
              </a:ext>
            </a:extLst>
          </p:cNvPr>
          <p:cNvCxnSpPr>
            <a:cxnSpLocks/>
          </p:cNvCxnSpPr>
          <p:nvPr/>
        </p:nvCxnSpPr>
        <p:spPr>
          <a:xfrm flipH="1">
            <a:off x="7929737" y="3619737"/>
            <a:ext cx="132366" cy="24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688F46-76D8-4AA9-ADFA-7713A613CC8A}"/>
              </a:ext>
            </a:extLst>
          </p:cNvPr>
          <p:cNvCxnSpPr>
            <a:cxnSpLocks/>
          </p:cNvCxnSpPr>
          <p:nvPr/>
        </p:nvCxnSpPr>
        <p:spPr>
          <a:xfrm flipH="1" flipV="1">
            <a:off x="7995920" y="2722372"/>
            <a:ext cx="132366" cy="18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6CFFFC-A56E-4106-A06A-78F9ABC83D25}"/>
              </a:ext>
            </a:extLst>
          </p:cNvPr>
          <p:cNvSpPr/>
          <p:nvPr/>
        </p:nvSpPr>
        <p:spPr>
          <a:xfrm>
            <a:off x="3910810" y="3179523"/>
            <a:ext cx="692457" cy="446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조회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3E41B00-D714-4CFE-8CEA-370CEC3EEEAA}"/>
              </a:ext>
            </a:extLst>
          </p:cNvPr>
          <p:cNvCxnSpPr>
            <a:cxnSpLocks/>
          </p:cNvCxnSpPr>
          <p:nvPr/>
        </p:nvCxnSpPr>
        <p:spPr>
          <a:xfrm flipH="1">
            <a:off x="2525928" y="3540240"/>
            <a:ext cx="1184938" cy="38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6D5BEF5-6749-4FF8-9720-55D751A2CEEB}"/>
              </a:ext>
            </a:extLst>
          </p:cNvPr>
          <p:cNvCxnSpPr>
            <a:cxnSpLocks/>
          </p:cNvCxnSpPr>
          <p:nvPr/>
        </p:nvCxnSpPr>
        <p:spPr>
          <a:xfrm flipH="1">
            <a:off x="3421777" y="3692640"/>
            <a:ext cx="441489" cy="35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90668" y="5758449"/>
            <a:ext cx="7721600" cy="12496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외부환경제어를 위한 뇌파기반 제어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뇌파를 통해 외부환경을 제어함으로써 사용자에게 도움이 되는 무언가를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만들기위함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프로젝트 예상 비용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: 90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만원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…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3459" y="4947937"/>
            <a:ext cx="2821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Reference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뇌파 데이터를 통한 </a:t>
            </a:r>
            <a:r>
              <a:rPr lang="ko-KR" altLang="en-US" sz="1100" dirty="0" err="1">
                <a:latin typeface="+mn-ea"/>
              </a:rPr>
              <a:t>딥러닝</a:t>
            </a:r>
            <a:r>
              <a:rPr lang="ko-KR" altLang="en-US" sz="1100" dirty="0">
                <a:latin typeface="+mn-ea"/>
              </a:rPr>
              <a:t> 분석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2099592" y="1562779"/>
            <a:ext cx="29533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Recruit_Project.rp_id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Recruit_Project.rp_name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Recruit_Project.rp_img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Recruit_Project.rp_start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Recruit_Project.rp_category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Recruit_Project.us_id</a:t>
            </a:r>
            <a:r>
              <a:rPr lang="en-US" altLang="ko-KR" dirty="0"/>
              <a:t>(FK),</a:t>
            </a:r>
          </a:p>
          <a:p>
            <a:r>
              <a:rPr lang="en-US" altLang="ko-KR" dirty="0" err="1"/>
              <a:t>Recruit_Project.us_email</a:t>
            </a:r>
            <a:r>
              <a:rPr lang="en-US" altLang="ko-KR" dirty="0"/>
              <a:t>(FK),</a:t>
            </a:r>
          </a:p>
          <a:p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767E66-FCCA-4B7D-BEB3-B51AD71F8196}"/>
              </a:ext>
            </a:extLst>
          </p:cNvPr>
          <p:cNvSpPr txBox="1"/>
          <p:nvPr/>
        </p:nvSpPr>
        <p:spPr>
          <a:xfrm>
            <a:off x="775148" y="7760362"/>
            <a:ext cx="36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김</a:t>
            </a:r>
            <a:r>
              <a:rPr lang="en-US" altLang="ko-KR" dirty="0" err="1">
                <a:latin typeface="+mn-ea"/>
              </a:rPr>
              <a:t>oo</a:t>
            </a:r>
            <a:r>
              <a:rPr lang="en-US" altLang="ko-KR" dirty="0">
                <a:latin typeface="+mn-ea"/>
              </a:rPr>
              <a:t> / </a:t>
            </a:r>
            <a:r>
              <a:rPr lang="ko-KR" altLang="en-US" dirty="0">
                <a:latin typeface="+mn-ea"/>
              </a:rPr>
              <a:t>멀티미디어공학과 </a:t>
            </a:r>
            <a:r>
              <a:rPr lang="en-US" altLang="ko-KR" dirty="0">
                <a:latin typeface="+mn-ea"/>
              </a:rPr>
              <a:t>/ 4</a:t>
            </a:r>
            <a:r>
              <a:rPr lang="ko-KR" altLang="en-US" dirty="0">
                <a:latin typeface="+mn-ea"/>
              </a:rPr>
              <a:t>학년</a:t>
            </a:r>
          </a:p>
        </p:txBody>
      </p:sp>
      <p:pic>
        <p:nvPicPr>
          <p:cNvPr id="45" name="Picture 2" descr="C:\Users\장규영\Desktop\icons-1337908_1280.png">
            <a:extLst>
              <a:ext uri="{FF2B5EF4-FFF2-40B4-BE49-F238E27FC236}">
                <a16:creationId xmlns:a16="http://schemas.microsoft.com/office/drawing/2014/main" id="{F65A5A96-4F3E-4690-A015-4C6869D39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69508" t="53145" r="20117" b="34137"/>
          <a:stretch>
            <a:fillRect/>
          </a:stretch>
        </p:blipFill>
        <p:spPr bwMode="auto">
          <a:xfrm>
            <a:off x="490668" y="8055002"/>
            <a:ext cx="400969" cy="524158"/>
          </a:xfrm>
          <a:prstGeom prst="rect">
            <a:avLst/>
          </a:prstGeom>
          <a:noFill/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AABE133-76C6-4FBB-9FBF-48C1CC4E3A41}"/>
              </a:ext>
            </a:extLst>
          </p:cNvPr>
          <p:cNvSpPr txBox="1"/>
          <p:nvPr/>
        </p:nvSpPr>
        <p:spPr>
          <a:xfrm>
            <a:off x="775148" y="8187082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박</a:t>
            </a:r>
            <a:r>
              <a:rPr lang="en-US" altLang="ko-KR" dirty="0" err="1">
                <a:latin typeface="+mn-ea"/>
              </a:rPr>
              <a:t>oo</a:t>
            </a:r>
            <a:r>
              <a:rPr lang="en-US" altLang="ko-KR" dirty="0">
                <a:latin typeface="+mn-ea"/>
              </a:rPr>
              <a:t> / </a:t>
            </a:r>
            <a:r>
              <a:rPr lang="ko-KR" altLang="en-US" dirty="0">
                <a:latin typeface="+mn-ea"/>
              </a:rPr>
              <a:t>정보통신공학과 </a:t>
            </a:r>
            <a:r>
              <a:rPr lang="en-US" altLang="ko-KR" dirty="0">
                <a:latin typeface="+mn-ea"/>
              </a:rPr>
              <a:t>/ 3</a:t>
            </a:r>
            <a:r>
              <a:rPr lang="ko-KR" altLang="en-US" dirty="0">
                <a:latin typeface="+mn-ea"/>
              </a:rPr>
              <a:t>학년</a:t>
            </a:r>
          </a:p>
        </p:txBody>
      </p:sp>
      <p:pic>
        <p:nvPicPr>
          <p:cNvPr id="47" name="Picture 2" descr="C:\Users\장규영\Desktop\icons-1337908_1280.png">
            <a:extLst>
              <a:ext uri="{FF2B5EF4-FFF2-40B4-BE49-F238E27FC236}">
                <a16:creationId xmlns:a16="http://schemas.microsoft.com/office/drawing/2014/main" id="{A1C60C29-E334-4D4E-B1A7-6D70D90B3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69508" t="53145" r="20117" b="34137"/>
          <a:stretch>
            <a:fillRect/>
          </a:stretch>
        </p:blipFill>
        <p:spPr bwMode="auto">
          <a:xfrm>
            <a:off x="490668" y="8491882"/>
            <a:ext cx="400969" cy="524158"/>
          </a:xfrm>
          <a:prstGeom prst="rect">
            <a:avLst/>
          </a:prstGeom>
          <a:noFill/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F66A24F-F085-4ED0-B15B-B1E1CB20BE9B}"/>
              </a:ext>
            </a:extLst>
          </p:cNvPr>
          <p:cNvSpPr txBox="1"/>
          <p:nvPr/>
        </p:nvSpPr>
        <p:spPr>
          <a:xfrm>
            <a:off x="775148" y="8623962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이</a:t>
            </a:r>
            <a:r>
              <a:rPr lang="en-US" altLang="ko-KR" dirty="0" err="1">
                <a:latin typeface="+mn-ea"/>
              </a:rPr>
              <a:t>oo</a:t>
            </a:r>
            <a:r>
              <a:rPr lang="en-US" altLang="ko-KR" dirty="0">
                <a:latin typeface="+mn-ea"/>
              </a:rPr>
              <a:t> / </a:t>
            </a:r>
            <a:r>
              <a:rPr lang="ko-KR" altLang="en-US" dirty="0">
                <a:latin typeface="+mn-ea"/>
              </a:rPr>
              <a:t>컴퓨터공학과 </a:t>
            </a:r>
            <a:r>
              <a:rPr lang="en-US" altLang="ko-KR" dirty="0">
                <a:latin typeface="+mn-ea"/>
              </a:rPr>
              <a:t>/ 4</a:t>
            </a:r>
            <a:r>
              <a:rPr lang="ko-KR" altLang="en-US" dirty="0">
                <a:latin typeface="+mn-ea"/>
              </a:rPr>
              <a:t>학년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656A07-A8E6-4286-B4F2-DECD1ED6E6D3}"/>
              </a:ext>
            </a:extLst>
          </p:cNvPr>
          <p:cNvCxnSpPr>
            <a:cxnSpLocks/>
          </p:cNvCxnSpPr>
          <p:nvPr/>
        </p:nvCxnSpPr>
        <p:spPr>
          <a:xfrm flipH="1">
            <a:off x="4303678" y="8338783"/>
            <a:ext cx="643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F280A1F-A620-4C20-81FB-B060DDC5E5BE}"/>
              </a:ext>
            </a:extLst>
          </p:cNvPr>
          <p:cNvSpPr/>
          <p:nvPr/>
        </p:nvSpPr>
        <p:spPr>
          <a:xfrm>
            <a:off x="4989395" y="8148014"/>
            <a:ext cx="692457" cy="446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조회</a:t>
            </a:r>
          </a:p>
        </p:txBody>
      </p:sp>
      <p:pic>
        <p:nvPicPr>
          <p:cNvPr id="51" name="Picture 2" descr="C:\Users\장규영\Desktop\icons-1337908_1280.png">
            <a:extLst>
              <a:ext uri="{FF2B5EF4-FFF2-40B4-BE49-F238E27FC236}">
                <a16:creationId xmlns:a16="http://schemas.microsoft.com/office/drawing/2014/main" id="{D1334E26-BF1B-420A-8C63-3EAB0789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69508" t="53145" r="20117" b="34137"/>
          <a:stretch>
            <a:fillRect/>
          </a:stretch>
        </p:blipFill>
        <p:spPr bwMode="auto">
          <a:xfrm>
            <a:off x="490668" y="7656015"/>
            <a:ext cx="400969" cy="524158"/>
          </a:xfrm>
          <a:prstGeom prst="rect">
            <a:avLst/>
          </a:prstGeom>
          <a:noFill/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B7D801C-8E79-44C2-B6CB-F58A88F38EA7}"/>
              </a:ext>
            </a:extLst>
          </p:cNvPr>
          <p:cNvSpPr txBox="1"/>
          <p:nvPr/>
        </p:nvSpPr>
        <p:spPr>
          <a:xfrm>
            <a:off x="634710" y="4529448"/>
            <a:ext cx="195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&lt;</a:t>
            </a:r>
            <a:r>
              <a:rPr lang="ko-KR" altLang="en-US" sz="1600" b="1" dirty="0">
                <a:latin typeface="+mn-ea"/>
              </a:rPr>
              <a:t>프로젝트 개요</a:t>
            </a:r>
            <a:r>
              <a:rPr lang="en-US" altLang="ko-KR" sz="1600" b="1" dirty="0">
                <a:latin typeface="+mn-ea"/>
              </a:rPr>
              <a:t>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A127E-477C-481C-99F9-B0872381DCB6}"/>
              </a:ext>
            </a:extLst>
          </p:cNvPr>
          <p:cNvSpPr txBox="1"/>
          <p:nvPr/>
        </p:nvSpPr>
        <p:spPr>
          <a:xfrm>
            <a:off x="650631" y="7201530"/>
            <a:ext cx="195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&lt;</a:t>
            </a:r>
            <a:r>
              <a:rPr lang="ko-KR" altLang="en-US" sz="1600" b="1" dirty="0">
                <a:latin typeface="+mn-ea"/>
              </a:rPr>
              <a:t>참여신청</a:t>
            </a:r>
            <a:r>
              <a:rPr lang="en-US" altLang="ko-KR" sz="1600" b="1" dirty="0">
                <a:latin typeface="+mn-ea"/>
              </a:rPr>
              <a:t>&gt;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7CA4F5-F114-41A9-BE82-759CF08E1D74}"/>
              </a:ext>
            </a:extLst>
          </p:cNvPr>
          <p:cNvSpPr/>
          <p:nvPr/>
        </p:nvSpPr>
        <p:spPr>
          <a:xfrm>
            <a:off x="-2879885" y="7290265"/>
            <a:ext cx="28883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Recruit_project.rp_name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</a:t>
            </a:r>
            <a:r>
              <a:rPr lang="en-US" altLang="ko-KR" dirty="0"/>
              <a:t>. </a:t>
            </a:r>
            <a:r>
              <a:rPr lang="en-US" altLang="ko-KR" dirty="0" err="1"/>
              <a:t>rp_img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Recruit_project</a:t>
            </a:r>
            <a:r>
              <a:rPr lang="en-US" altLang="ko-KR" dirty="0"/>
              <a:t>. </a:t>
            </a:r>
            <a:r>
              <a:rPr lang="en-US" altLang="ko-KR" dirty="0" err="1"/>
              <a:t>rp_start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Recruit_project</a:t>
            </a:r>
            <a:r>
              <a:rPr lang="en-US" altLang="ko-KR" dirty="0"/>
              <a:t>. </a:t>
            </a:r>
            <a:r>
              <a:rPr lang="en-US" altLang="ko-KR" dirty="0" err="1"/>
              <a:t>ct_seq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Recruit_project</a:t>
            </a:r>
            <a:r>
              <a:rPr lang="en-US" altLang="ko-KR" dirty="0"/>
              <a:t>. </a:t>
            </a:r>
            <a:r>
              <a:rPr lang="en-US" altLang="ko-KR" dirty="0" err="1"/>
              <a:t>rp_ref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</a:t>
            </a:r>
            <a:r>
              <a:rPr lang="en-US" altLang="ko-KR" dirty="0"/>
              <a:t>. </a:t>
            </a:r>
            <a:r>
              <a:rPr lang="en-US" altLang="ko-KR" dirty="0" err="1"/>
              <a:t>rp_text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</a:t>
            </a:r>
            <a:r>
              <a:rPr lang="en-US" altLang="ko-KR" dirty="0"/>
              <a:t>. </a:t>
            </a:r>
            <a:r>
              <a:rPr lang="en-US" altLang="ko-KR" dirty="0" err="1"/>
              <a:t>rp_hit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79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프로젝트 모집하기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입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1500" y="1723292"/>
            <a:ext cx="7921869" cy="4774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31" y="1802423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Project Container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0631" y="230495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프로젝트 모집하기</a:t>
            </a:r>
            <a:endParaRPr lang="en-US" altLang="ko-KR" u="sng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0B1C14-D6B7-4158-A97F-9C2CD8535783}"/>
              </a:ext>
            </a:extLst>
          </p:cNvPr>
          <p:cNvSpPr/>
          <p:nvPr/>
        </p:nvSpPr>
        <p:spPr>
          <a:xfrm>
            <a:off x="1200912" y="2882511"/>
            <a:ext cx="1286256" cy="33945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1D827-FCE3-4EF8-A81D-24C907BBBBD0}"/>
              </a:ext>
            </a:extLst>
          </p:cNvPr>
          <p:cNvSpPr/>
          <p:nvPr/>
        </p:nvSpPr>
        <p:spPr>
          <a:xfrm>
            <a:off x="2487168" y="2882511"/>
            <a:ext cx="5455920" cy="3394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E17EFB-F7F4-48EF-979A-EF43457852DC}"/>
              </a:ext>
            </a:extLst>
          </p:cNvPr>
          <p:cNvCxnSpPr>
            <a:cxnSpLocks/>
          </p:cNvCxnSpPr>
          <p:nvPr/>
        </p:nvCxnSpPr>
        <p:spPr>
          <a:xfrm>
            <a:off x="1200912" y="3291815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BDE1941-AF97-41A8-9B7A-B8A188869B73}"/>
              </a:ext>
            </a:extLst>
          </p:cNvPr>
          <p:cNvCxnSpPr>
            <a:cxnSpLocks/>
          </p:cNvCxnSpPr>
          <p:nvPr/>
        </p:nvCxnSpPr>
        <p:spPr>
          <a:xfrm>
            <a:off x="1200912" y="4108679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B64F4AF-5F96-4A6C-B1D5-328B558DEAA4}"/>
              </a:ext>
            </a:extLst>
          </p:cNvPr>
          <p:cNvCxnSpPr>
            <a:cxnSpLocks/>
          </p:cNvCxnSpPr>
          <p:nvPr/>
        </p:nvCxnSpPr>
        <p:spPr>
          <a:xfrm>
            <a:off x="1200912" y="3712439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6A8FA7F-E975-4A5A-AF7E-3EDE5274BB0F}"/>
              </a:ext>
            </a:extLst>
          </p:cNvPr>
          <p:cNvCxnSpPr>
            <a:cxnSpLocks/>
          </p:cNvCxnSpPr>
          <p:nvPr/>
        </p:nvCxnSpPr>
        <p:spPr>
          <a:xfrm>
            <a:off x="1200912" y="5102327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8C8415C-A807-4390-98E2-C93530CF8744}"/>
              </a:ext>
            </a:extLst>
          </p:cNvPr>
          <p:cNvCxnSpPr>
            <a:cxnSpLocks/>
          </p:cNvCxnSpPr>
          <p:nvPr/>
        </p:nvCxnSpPr>
        <p:spPr>
          <a:xfrm>
            <a:off x="1200912" y="4590263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49BD2B-41AF-4E81-8860-ED191513C418}"/>
              </a:ext>
            </a:extLst>
          </p:cNvPr>
          <p:cNvSpPr txBox="1"/>
          <p:nvPr/>
        </p:nvSpPr>
        <p:spPr>
          <a:xfrm>
            <a:off x="1473932" y="3390748"/>
            <a:ext cx="910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+mn-ea"/>
              </a:rPr>
              <a:t>예상 시작일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1541D5-0103-41BE-9F22-9604426ACBDA}"/>
              </a:ext>
            </a:extLst>
          </p:cNvPr>
          <p:cNvSpPr txBox="1"/>
          <p:nvPr/>
        </p:nvSpPr>
        <p:spPr>
          <a:xfrm>
            <a:off x="1473933" y="5192986"/>
            <a:ext cx="675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카테고리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6DA8B3-DC86-40A5-AC7D-00FA1CCC58D9}"/>
              </a:ext>
            </a:extLst>
          </p:cNvPr>
          <p:cNvSpPr txBox="1"/>
          <p:nvPr/>
        </p:nvSpPr>
        <p:spPr>
          <a:xfrm>
            <a:off x="1424449" y="2973370"/>
            <a:ext cx="8938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프로젝트 명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D79A1F-F935-4004-8379-5B459A024186}"/>
              </a:ext>
            </a:extLst>
          </p:cNvPr>
          <p:cNvSpPr txBox="1"/>
          <p:nvPr/>
        </p:nvSpPr>
        <p:spPr>
          <a:xfrm>
            <a:off x="1389491" y="5859786"/>
            <a:ext cx="1013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프로젝트 설명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7D68B0-89A7-461B-9278-F37FD8005E20}"/>
              </a:ext>
            </a:extLst>
          </p:cNvPr>
          <p:cNvSpPr txBox="1"/>
          <p:nvPr/>
        </p:nvSpPr>
        <p:spPr>
          <a:xfrm>
            <a:off x="1356360" y="3780754"/>
            <a:ext cx="1028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+mn-ea"/>
              </a:rPr>
              <a:t>프로젝트 등록인</a:t>
            </a:r>
            <a:endParaRPr lang="ko-KR" altLang="en-US" sz="700" b="1" dirty="0">
              <a:latin typeface="+mn-ea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E5599BD-84A3-4110-9DB0-BFEE700390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673" t="76114" r="31017" b="13104"/>
          <a:stretch/>
        </p:blipFill>
        <p:spPr>
          <a:xfrm>
            <a:off x="2546868" y="5682743"/>
            <a:ext cx="5327625" cy="58491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D5FABC-36D3-4CF4-9475-1056BE74AF9C}"/>
              </a:ext>
            </a:extLst>
          </p:cNvPr>
          <p:cNvSpPr/>
          <p:nvPr/>
        </p:nvSpPr>
        <p:spPr>
          <a:xfrm>
            <a:off x="2606568" y="2963326"/>
            <a:ext cx="5096080" cy="25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2656051" y="3381137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E428227-59E6-4F76-B2BE-D40309D4539B}"/>
              </a:ext>
            </a:extLst>
          </p:cNvPr>
          <p:cNvSpPr/>
          <p:nvPr/>
        </p:nvSpPr>
        <p:spPr>
          <a:xfrm>
            <a:off x="2670784" y="3812416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김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OO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47682" y="1793631"/>
            <a:ext cx="4237892" cy="369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검색</a:t>
            </a:r>
          </a:p>
        </p:txBody>
      </p:sp>
      <p:pic>
        <p:nvPicPr>
          <p:cNvPr id="42" name="Picture 2" descr="C:\Users\장규영\Desktop\as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07239" y="1818641"/>
            <a:ext cx="329881" cy="329881"/>
          </a:xfrm>
          <a:prstGeom prst="rect">
            <a:avLst/>
          </a:prstGeom>
          <a:noFill/>
        </p:spPr>
      </p:pic>
      <p:sp>
        <p:nvSpPr>
          <p:cNvPr id="49" name="모서리가 둥근 직사각형 48"/>
          <p:cNvSpPr/>
          <p:nvPr/>
        </p:nvSpPr>
        <p:spPr>
          <a:xfrm>
            <a:off x="6858000" y="2309456"/>
            <a:ext cx="1330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</a:rPr>
              <a:t>등록</a:t>
            </a:r>
            <a:endParaRPr lang="ko-KR" altLang="en-US" b="1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B113D76-7B7E-439B-9250-5A1887F69B9F}"/>
              </a:ext>
            </a:extLst>
          </p:cNvPr>
          <p:cNvSpPr/>
          <p:nvPr/>
        </p:nvSpPr>
        <p:spPr>
          <a:xfrm>
            <a:off x="5373496" y="2302474"/>
            <a:ext cx="692457" cy="446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입력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7789909-2605-41CA-8DEC-A3B244E15ADB}"/>
              </a:ext>
            </a:extLst>
          </p:cNvPr>
          <p:cNvCxnSpPr>
            <a:cxnSpLocks/>
          </p:cNvCxnSpPr>
          <p:nvPr/>
        </p:nvCxnSpPr>
        <p:spPr>
          <a:xfrm flipV="1">
            <a:off x="6205436" y="2506242"/>
            <a:ext cx="493850" cy="1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77D2C30-82BA-44A6-BAD5-4594CD221004}"/>
              </a:ext>
            </a:extLst>
          </p:cNvPr>
          <p:cNvCxnSpPr>
            <a:cxnSpLocks/>
          </p:cNvCxnSpPr>
          <p:nvPr/>
        </p:nvCxnSpPr>
        <p:spPr>
          <a:xfrm>
            <a:off x="1212978" y="5565445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20374C69-3633-42E4-B23D-34A55623C3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9137" t="23923" r="64805" b="73136"/>
          <a:stretch/>
        </p:blipFill>
        <p:spPr>
          <a:xfrm>
            <a:off x="2686354" y="5198739"/>
            <a:ext cx="1707156" cy="218929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4E428227-59E6-4F76-B2BE-D40309D4539B}"/>
              </a:ext>
            </a:extLst>
          </p:cNvPr>
          <p:cNvSpPr/>
          <p:nvPr/>
        </p:nvSpPr>
        <p:spPr>
          <a:xfrm>
            <a:off x="2649559" y="5203341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D8D79C-266C-45D7-ACB7-49975BA73CBE}"/>
              </a:ext>
            </a:extLst>
          </p:cNvPr>
          <p:cNvSpPr txBox="1"/>
          <p:nvPr/>
        </p:nvSpPr>
        <p:spPr>
          <a:xfrm>
            <a:off x="1354532" y="4729582"/>
            <a:ext cx="101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프로젝트 이미지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23F9EDB-8591-4A0E-A90E-1F277CD67CB9}"/>
              </a:ext>
            </a:extLst>
          </p:cNvPr>
          <p:cNvSpPr/>
          <p:nvPr/>
        </p:nvSpPr>
        <p:spPr>
          <a:xfrm>
            <a:off x="2657314" y="4718097"/>
            <a:ext cx="1752640" cy="282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479407" y="4768769"/>
            <a:ext cx="811914" cy="2199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+mn-ea"/>
              </a:rPr>
              <a:t>파일 선택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7D68B0-89A7-461B-9278-F37FD8005E20}"/>
              </a:ext>
            </a:extLst>
          </p:cNvPr>
          <p:cNvSpPr txBox="1"/>
          <p:nvPr/>
        </p:nvSpPr>
        <p:spPr>
          <a:xfrm>
            <a:off x="1307939" y="4222529"/>
            <a:ext cx="1240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연락 가능 </a:t>
            </a:r>
            <a:r>
              <a:rPr lang="en-US" altLang="ko-KR" sz="900" b="1" dirty="0">
                <a:latin typeface="+mn-ea"/>
              </a:rPr>
              <a:t> </a:t>
            </a:r>
            <a:r>
              <a:rPr lang="ko-KR" altLang="en-US" sz="900" b="1" dirty="0" err="1">
                <a:latin typeface="+mn-ea"/>
              </a:rPr>
              <a:t>이메일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E428227-59E6-4F76-B2BE-D40309D4539B}"/>
              </a:ext>
            </a:extLst>
          </p:cNvPr>
          <p:cNvSpPr/>
          <p:nvPr/>
        </p:nvSpPr>
        <p:spPr>
          <a:xfrm>
            <a:off x="2661134" y="4242616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email@naver.com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1453175" y="2857424"/>
            <a:ext cx="28528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Recruit_Project.rp_id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Recruit_Project.rp_name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Recruit_Project.rp_start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Recruit_Project.u_id</a:t>
            </a:r>
            <a:r>
              <a:rPr lang="en-US" altLang="ko-KR" dirty="0"/>
              <a:t>(FK),</a:t>
            </a:r>
          </a:p>
          <a:p>
            <a:r>
              <a:rPr lang="en-US" altLang="ko-KR" dirty="0" err="1"/>
              <a:t>Recruit_Project.u_email</a:t>
            </a:r>
            <a:r>
              <a:rPr lang="en-US" altLang="ko-KR" dirty="0"/>
              <a:t>(FK),</a:t>
            </a:r>
          </a:p>
          <a:p>
            <a:endParaRPr lang="en-US" altLang="ko-KR" dirty="0"/>
          </a:p>
          <a:p>
            <a:r>
              <a:rPr lang="en-US" altLang="ko-KR" dirty="0" err="1"/>
              <a:t>Recruit_Project.rp_img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Recruit_Project.rp_category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Recruit_Project.rp_info</a:t>
            </a:r>
            <a:endParaRPr lang="en-US" altLang="ko-KR" dirty="0"/>
          </a:p>
        </p:txBody>
      </p:sp>
      <p:sp>
        <p:nvSpPr>
          <p:cNvPr id="39" name="TextBox 38"/>
          <p:cNvSpPr txBox="1"/>
          <p:nvPr/>
        </p:nvSpPr>
        <p:spPr>
          <a:xfrm>
            <a:off x="4640724" y="5189144"/>
            <a:ext cx="1941557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카테고리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목록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컴퓨터시스템 및 이론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병렬 및 분산컴퓨팅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통신시스템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 err="1"/>
              <a:t>모바일컴퓨팅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정보보호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컴퓨터교육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인터넷응용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정보시스템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소프트웨어공학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데이터베이스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인공지능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멀티미디어처리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 err="1"/>
              <a:t>웹사이언스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 err="1"/>
              <a:t>인간과컴퓨터상호작용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사물인터넷</a:t>
            </a:r>
            <a:endParaRPr lang="en-US" altLang="ko-KR" sz="11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43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6" y="1017060"/>
            <a:ext cx="4436453" cy="256155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프로젝트 모집 정보 수정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수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/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삭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1500" y="1723292"/>
            <a:ext cx="7921869" cy="4774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31" y="1802423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Project Container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0631" y="23049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프로젝트 모집 정보 수정</a:t>
            </a:r>
            <a:endParaRPr lang="en-US" altLang="ko-KR" u="sng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0B1C14-D6B7-4158-A97F-9C2CD8535783}"/>
              </a:ext>
            </a:extLst>
          </p:cNvPr>
          <p:cNvSpPr/>
          <p:nvPr/>
        </p:nvSpPr>
        <p:spPr>
          <a:xfrm>
            <a:off x="1200912" y="2882511"/>
            <a:ext cx="1286256" cy="33945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1D827-FCE3-4EF8-A81D-24C907BBBBD0}"/>
              </a:ext>
            </a:extLst>
          </p:cNvPr>
          <p:cNvSpPr/>
          <p:nvPr/>
        </p:nvSpPr>
        <p:spPr>
          <a:xfrm>
            <a:off x="2487168" y="2882511"/>
            <a:ext cx="5455920" cy="3394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E17EFB-F7F4-48EF-979A-EF43457852DC}"/>
              </a:ext>
            </a:extLst>
          </p:cNvPr>
          <p:cNvCxnSpPr>
            <a:cxnSpLocks/>
          </p:cNvCxnSpPr>
          <p:nvPr/>
        </p:nvCxnSpPr>
        <p:spPr>
          <a:xfrm>
            <a:off x="1200912" y="3291815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BDE1941-AF97-41A8-9B7A-B8A188869B73}"/>
              </a:ext>
            </a:extLst>
          </p:cNvPr>
          <p:cNvCxnSpPr>
            <a:cxnSpLocks/>
          </p:cNvCxnSpPr>
          <p:nvPr/>
        </p:nvCxnSpPr>
        <p:spPr>
          <a:xfrm>
            <a:off x="1200912" y="4108679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B64F4AF-5F96-4A6C-B1D5-328B558DEAA4}"/>
              </a:ext>
            </a:extLst>
          </p:cNvPr>
          <p:cNvCxnSpPr>
            <a:cxnSpLocks/>
          </p:cNvCxnSpPr>
          <p:nvPr/>
        </p:nvCxnSpPr>
        <p:spPr>
          <a:xfrm>
            <a:off x="1200912" y="3712439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6A8FA7F-E975-4A5A-AF7E-3EDE5274BB0F}"/>
              </a:ext>
            </a:extLst>
          </p:cNvPr>
          <p:cNvCxnSpPr>
            <a:cxnSpLocks/>
          </p:cNvCxnSpPr>
          <p:nvPr/>
        </p:nvCxnSpPr>
        <p:spPr>
          <a:xfrm>
            <a:off x="1200912" y="5102327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8C8415C-A807-4390-98E2-C93530CF8744}"/>
              </a:ext>
            </a:extLst>
          </p:cNvPr>
          <p:cNvCxnSpPr>
            <a:cxnSpLocks/>
          </p:cNvCxnSpPr>
          <p:nvPr/>
        </p:nvCxnSpPr>
        <p:spPr>
          <a:xfrm>
            <a:off x="1200912" y="4590263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49BD2B-41AF-4E81-8860-ED191513C418}"/>
              </a:ext>
            </a:extLst>
          </p:cNvPr>
          <p:cNvSpPr txBox="1"/>
          <p:nvPr/>
        </p:nvSpPr>
        <p:spPr>
          <a:xfrm>
            <a:off x="1473932" y="3390748"/>
            <a:ext cx="910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+mn-ea"/>
              </a:rPr>
              <a:t>예상 시작일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1541D5-0103-41BE-9F22-9604426ACBDA}"/>
              </a:ext>
            </a:extLst>
          </p:cNvPr>
          <p:cNvSpPr txBox="1"/>
          <p:nvPr/>
        </p:nvSpPr>
        <p:spPr>
          <a:xfrm>
            <a:off x="1473933" y="5192986"/>
            <a:ext cx="675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카테고리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6DA8B3-DC86-40A5-AC7D-00FA1CCC58D9}"/>
              </a:ext>
            </a:extLst>
          </p:cNvPr>
          <p:cNvSpPr txBox="1"/>
          <p:nvPr/>
        </p:nvSpPr>
        <p:spPr>
          <a:xfrm>
            <a:off x="1424449" y="2973370"/>
            <a:ext cx="8938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프로젝트 명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D79A1F-F935-4004-8379-5B459A024186}"/>
              </a:ext>
            </a:extLst>
          </p:cNvPr>
          <p:cNvSpPr txBox="1"/>
          <p:nvPr/>
        </p:nvSpPr>
        <p:spPr>
          <a:xfrm>
            <a:off x="1389491" y="5859786"/>
            <a:ext cx="1013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프로젝트 설명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7D68B0-89A7-461B-9278-F37FD8005E20}"/>
              </a:ext>
            </a:extLst>
          </p:cNvPr>
          <p:cNvSpPr txBox="1"/>
          <p:nvPr/>
        </p:nvSpPr>
        <p:spPr>
          <a:xfrm>
            <a:off x="1356360" y="3780754"/>
            <a:ext cx="1028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+mn-ea"/>
              </a:rPr>
              <a:t>프로젝트 등록인</a:t>
            </a:r>
            <a:endParaRPr lang="ko-KR" altLang="en-US" sz="700" b="1" dirty="0">
              <a:latin typeface="+mn-ea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E5599BD-84A3-4110-9DB0-BFEE700390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673" t="76114" r="31017" b="13104"/>
          <a:stretch/>
        </p:blipFill>
        <p:spPr>
          <a:xfrm>
            <a:off x="2546868" y="5682743"/>
            <a:ext cx="5327625" cy="58491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2019FC-76D6-4A0E-B88A-5A682488F7DD}"/>
              </a:ext>
            </a:extLst>
          </p:cNvPr>
          <p:cNvSpPr/>
          <p:nvPr/>
        </p:nvSpPr>
        <p:spPr>
          <a:xfrm>
            <a:off x="2656051" y="3381137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47682" y="1793631"/>
            <a:ext cx="4237892" cy="369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검색</a:t>
            </a:r>
          </a:p>
        </p:txBody>
      </p:sp>
      <p:pic>
        <p:nvPicPr>
          <p:cNvPr id="42" name="Picture 2" descr="C:\Users\장규영\Desktop\as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07239" y="1818641"/>
            <a:ext cx="329881" cy="329881"/>
          </a:xfrm>
          <a:prstGeom prst="rect">
            <a:avLst/>
          </a:prstGeom>
          <a:noFill/>
        </p:spPr>
      </p:pic>
      <p:sp>
        <p:nvSpPr>
          <p:cNvPr id="49" name="모서리가 둥근 직사각형 48"/>
          <p:cNvSpPr/>
          <p:nvPr/>
        </p:nvSpPr>
        <p:spPr>
          <a:xfrm>
            <a:off x="6603350" y="2355756"/>
            <a:ext cx="619253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</a:rPr>
              <a:t>저장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7789909-2605-41CA-8DEC-A3B244E15ADB}"/>
              </a:ext>
            </a:extLst>
          </p:cNvPr>
          <p:cNvCxnSpPr>
            <a:cxnSpLocks/>
          </p:cNvCxnSpPr>
          <p:nvPr/>
        </p:nvCxnSpPr>
        <p:spPr>
          <a:xfrm flipV="1">
            <a:off x="6205436" y="2506242"/>
            <a:ext cx="493850" cy="1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77D2C30-82BA-44A6-BAD5-4594CD221004}"/>
              </a:ext>
            </a:extLst>
          </p:cNvPr>
          <p:cNvCxnSpPr>
            <a:cxnSpLocks/>
          </p:cNvCxnSpPr>
          <p:nvPr/>
        </p:nvCxnSpPr>
        <p:spPr>
          <a:xfrm>
            <a:off x="1212978" y="5565445"/>
            <a:ext cx="6742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20374C69-3633-42E4-B23D-34A55623C3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9137" t="23923" r="64805" b="73136"/>
          <a:stretch/>
        </p:blipFill>
        <p:spPr>
          <a:xfrm>
            <a:off x="2686354" y="5198739"/>
            <a:ext cx="1707156" cy="218929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4E428227-59E6-4F76-B2BE-D40309D4539B}"/>
              </a:ext>
            </a:extLst>
          </p:cNvPr>
          <p:cNvSpPr/>
          <p:nvPr/>
        </p:nvSpPr>
        <p:spPr>
          <a:xfrm>
            <a:off x="2649559" y="5203341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D8D79C-266C-45D7-ACB7-49975BA73CBE}"/>
              </a:ext>
            </a:extLst>
          </p:cNvPr>
          <p:cNvSpPr txBox="1"/>
          <p:nvPr/>
        </p:nvSpPr>
        <p:spPr>
          <a:xfrm>
            <a:off x="1354532" y="4729582"/>
            <a:ext cx="101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프로젝트 이미지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23F9EDB-8591-4A0E-A90E-1F277CD67CB9}"/>
              </a:ext>
            </a:extLst>
          </p:cNvPr>
          <p:cNvSpPr/>
          <p:nvPr/>
        </p:nvSpPr>
        <p:spPr>
          <a:xfrm>
            <a:off x="2657314" y="4718097"/>
            <a:ext cx="1752640" cy="282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479407" y="4768769"/>
            <a:ext cx="811914" cy="2199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+mn-ea"/>
              </a:rPr>
              <a:t>파일 선택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7D68B0-89A7-461B-9278-F37FD8005E20}"/>
              </a:ext>
            </a:extLst>
          </p:cNvPr>
          <p:cNvSpPr txBox="1"/>
          <p:nvPr/>
        </p:nvSpPr>
        <p:spPr>
          <a:xfrm>
            <a:off x="1307939" y="4222529"/>
            <a:ext cx="1240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연락 가능 </a:t>
            </a:r>
            <a:r>
              <a:rPr lang="en-US" altLang="ko-KR" sz="900" b="1" dirty="0">
                <a:latin typeface="+mn-ea"/>
              </a:rPr>
              <a:t> </a:t>
            </a:r>
            <a:r>
              <a:rPr lang="ko-KR" altLang="en-US" sz="900" b="1" dirty="0" err="1">
                <a:latin typeface="+mn-ea"/>
              </a:rPr>
              <a:t>이메일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23280" y="2916821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뇌파 기반 외부환경 제어 인터페이스 개발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299775" y="2357681"/>
            <a:ext cx="619253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</a:rPr>
              <a:t>삭제</a:t>
            </a:r>
            <a:endParaRPr lang="ko-KR" altLang="en-US" b="1" dirty="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85C7C31-E355-4B21-8187-065E80FC530F}"/>
              </a:ext>
            </a:extLst>
          </p:cNvPr>
          <p:cNvSpPr/>
          <p:nvPr/>
        </p:nvSpPr>
        <p:spPr>
          <a:xfrm>
            <a:off x="5562912" y="2290074"/>
            <a:ext cx="692457" cy="446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A2C005E-DC43-4720-BF92-7C7D2515BCF7}"/>
              </a:ext>
            </a:extLst>
          </p:cNvPr>
          <p:cNvSpPr/>
          <p:nvPr/>
        </p:nvSpPr>
        <p:spPr>
          <a:xfrm>
            <a:off x="8451543" y="2271076"/>
            <a:ext cx="692457" cy="4468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7789909-2605-41CA-8DEC-A3B244E15ADB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7974957" y="2494496"/>
            <a:ext cx="476586" cy="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1453175" y="2857424"/>
            <a:ext cx="28528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Recruit_Project.rp_id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Recruit_Project.rp_name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Recruit_Project.rp_start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Recruit_Project.u_id</a:t>
            </a:r>
            <a:r>
              <a:rPr lang="en-US" altLang="ko-KR" dirty="0"/>
              <a:t>(FK),</a:t>
            </a:r>
          </a:p>
          <a:p>
            <a:r>
              <a:rPr lang="en-US" altLang="ko-KR" dirty="0" err="1"/>
              <a:t>Recruit_Project.u_email</a:t>
            </a:r>
            <a:r>
              <a:rPr lang="en-US" altLang="ko-KR" dirty="0"/>
              <a:t>(FK),</a:t>
            </a:r>
          </a:p>
          <a:p>
            <a:endParaRPr lang="en-US" altLang="ko-KR" dirty="0"/>
          </a:p>
          <a:p>
            <a:r>
              <a:rPr lang="en-US" altLang="ko-KR" dirty="0" err="1"/>
              <a:t>Recruit_Project.rp_img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Recruit_Project.rp_category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Recruit_Project.rp_info</a:t>
            </a:r>
            <a:endParaRPr lang="en-US" altLang="ko-KR" dirty="0"/>
          </a:p>
        </p:txBody>
      </p:sp>
      <p:sp>
        <p:nvSpPr>
          <p:cNvPr id="47" name="TextBox 46"/>
          <p:cNvSpPr txBox="1"/>
          <p:nvPr/>
        </p:nvSpPr>
        <p:spPr>
          <a:xfrm>
            <a:off x="4640724" y="5189144"/>
            <a:ext cx="1941557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카테고리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목록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컴퓨터시스템 및 이론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병렬 및 분산컴퓨팅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통신시스템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 err="1"/>
              <a:t>모바일컴퓨팅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정보보호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컴퓨터교육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인터넷응용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정보시스템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소프트웨어공학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데이터베이스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인공지능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멀티미디어처리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 err="1"/>
              <a:t>웹사이언스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 err="1"/>
              <a:t>인간과컴퓨터상호작용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b="1" dirty="0"/>
              <a:t>사물인터넷</a:t>
            </a:r>
            <a:endParaRPr lang="en-US" altLang="ko-KR" sz="1100" b="1" dirty="0"/>
          </a:p>
          <a:p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E428227-59E6-4F76-B2BE-D40309D4539B}"/>
              </a:ext>
            </a:extLst>
          </p:cNvPr>
          <p:cNvSpPr/>
          <p:nvPr/>
        </p:nvSpPr>
        <p:spPr>
          <a:xfrm>
            <a:off x="2670784" y="3812416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김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OO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428227-59E6-4F76-B2BE-D40309D4539B}"/>
              </a:ext>
            </a:extLst>
          </p:cNvPr>
          <p:cNvSpPr/>
          <p:nvPr/>
        </p:nvSpPr>
        <p:spPr>
          <a:xfrm>
            <a:off x="2661134" y="4242616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email@naver.com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6436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6" y="1017060"/>
            <a:ext cx="3924723" cy="261406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프로젝트 모집 개요 수정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수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1500" y="1723291"/>
            <a:ext cx="7921869" cy="88509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31" y="1802423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Project Container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47682" y="1793631"/>
            <a:ext cx="4237892" cy="369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검색</a:t>
            </a:r>
          </a:p>
        </p:txBody>
      </p:sp>
      <p:pic>
        <p:nvPicPr>
          <p:cNvPr id="34" name="Picture 2" descr="C:\Users\장규영\Desktop\as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07239" y="1818641"/>
            <a:ext cx="329881" cy="329881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650631" y="240655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모집 프로젝트 명</a:t>
            </a:r>
            <a:endParaRPr lang="en-US" altLang="ko-KR" u="sng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21360" y="2824480"/>
            <a:ext cx="1656080" cy="10769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이미지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8151" y="2782472"/>
            <a:ext cx="2821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 프로젝트 예상 시작일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 카테고리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메일주소</a:t>
            </a:r>
            <a:endParaRPr lang="en-US" altLang="ko-KR" sz="16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711440" y="2286000"/>
            <a:ext cx="568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수정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735765" y="4836246"/>
            <a:ext cx="568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저장</a:t>
            </a:r>
            <a:endParaRPr lang="ko-KR" altLang="en-US" b="1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4ADAE1-0856-40EE-9D35-3DAF3B21602A}"/>
              </a:ext>
            </a:extLst>
          </p:cNvPr>
          <p:cNvSpPr/>
          <p:nvPr/>
        </p:nvSpPr>
        <p:spPr>
          <a:xfrm>
            <a:off x="8062103" y="3052694"/>
            <a:ext cx="692457" cy="446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8A5CDE2-5114-4DE3-A426-7061DFDA4D4A}"/>
              </a:ext>
            </a:extLst>
          </p:cNvPr>
          <p:cNvCxnSpPr>
            <a:cxnSpLocks/>
          </p:cNvCxnSpPr>
          <p:nvPr/>
        </p:nvCxnSpPr>
        <p:spPr>
          <a:xfrm flipH="1">
            <a:off x="7929737" y="3619737"/>
            <a:ext cx="132366" cy="24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64405" y="6038205"/>
            <a:ext cx="7721600" cy="12496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7196" y="5250843"/>
            <a:ext cx="2821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Reference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100" dirty="0">
                <a:latin typeface="+mn-ea"/>
              </a:rPr>
              <a:t> 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64405" y="6026630"/>
            <a:ext cx="7721600" cy="12496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EDE703-9002-4B6F-95A2-2DEDDA0E6293}"/>
              </a:ext>
            </a:extLst>
          </p:cNvPr>
          <p:cNvSpPr/>
          <p:nvPr/>
        </p:nvSpPr>
        <p:spPr>
          <a:xfrm>
            <a:off x="982240" y="5495689"/>
            <a:ext cx="2595514" cy="178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뇌파 데이터를 통한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딥러닝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분석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EDE703-9002-4B6F-95A2-2DEDDA0E6293}"/>
              </a:ext>
            </a:extLst>
          </p:cNvPr>
          <p:cNvSpPr/>
          <p:nvPr/>
        </p:nvSpPr>
        <p:spPr>
          <a:xfrm>
            <a:off x="976452" y="6063211"/>
            <a:ext cx="6849210" cy="1179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외부환경제어를 위한 뇌파기반 제어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뇌파를 통해 외부환경을 제어함으로써 사용자에게 도움이 되는 무언가를 만들기 위함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프로젝트 예상 비용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90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만원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2099592" y="1562779"/>
            <a:ext cx="29533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Recruit_Project.rp_id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Recruit_Project.rp_name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Recruit_Project.rp_img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Recruit_Project.rp_start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Recruit_Project.rp_category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Recruit_Project.us_id</a:t>
            </a:r>
            <a:r>
              <a:rPr lang="en-US" altLang="ko-KR" dirty="0"/>
              <a:t>(FK),</a:t>
            </a:r>
          </a:p>
          <a:p>
            <a:r>
              <a:rPr lang="en-US" altLang="ko-KR" dirty="0" err="1"/>
              <a:t>Recruit_Project.us_email</a:t>
            </a:r>
            <a:r>
              <a:rPr lang="en-US" altLang="ko-KR" dirty="0"/>
              <a:t>(FK),</a:t>
            </a:r>
          </a:p>
          <a:p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2741C6-0EE7-4770-971C-B0A07BE4E905}"/>
              </a:ext>
            </a:extLst>
          </p:cNvPr>
          <p:cNvSpPr txBox="1"/>
          <p:nvPr/>
        </p:nvSpPr>
        <p:spPr>
          <a:xfrm>
            <a:off x="1020298" y="8221361"/>
            <a:ext cx="36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김</a:t>
            </a:r>
            <a:r>
              <a:rPr lang="en-US" altLang="ko-KR" dirty="0" err="1">
                <a:latin typeface="+mn-ea"/>
              </a:rPr>
              <a:t>oo</a:t>
            </a:r>
            <a:r>
              <a:rPr lang="en-US" altLang="ko-KR" dirty="0">
                <a:latin typeface="+mn-ea"/>
              </a:rPr>
              <a:t> / </a:t>
            </a:r>
            <a:r>
              <a:rPr lang="ko-KR" altLang="en-US" dirty="0">
                <a:latin typeface="+mn-ea"/>
              </a:rPr>
              <a:t>멀티미디어공학과 </a:t>
            </a:r>
            <a:r>
              <a:rPr lang="en-US" altLang="ko-KR" dirty="0">
                <a:latin typeface="+mn-ea"/>
              </a:rPr>
              <a:t>/ 4</a:t>
            </a:r>
            <a:r>
              <a:rPr lang="ko-KR" altLang="en-US" dirty="0">
                <a:latin typeface="+mn-ea"/>
              </a:rPr>
              <a:t>학년</a:t>
            </a:r>
          </a:p>
        </p:txBody>
      </p:sp>
      <p:pic>
        <p:nvPicPr>
          <p:cNvPr id="41" name="Picture 2" descr="C:\Users\장규영\Desktop\icons-1337908_1280.png">
            <a:extLst>
              <a:ext uri="{FF2B5EF4-FFF2-40B4-BE49-F238E27FC236}">
                <a16:creationId xmlns:a16="http://schemas.microsoft.com/office/drawing/2014/main" id="{DB618EA0-BCFC-45BE-829D-E7F2501B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69508" t="53145" r="20117" b="34137"/>
          <a:stretch>
            <a:fillRect/>
          </a:stretch>
        </p:blipFill>
        <p:spPr bwMode="auto">
          <a:xfrm>
            <a:off x="735818" y="8516001"/>
            <a:ext cx="400969" cy="524158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ADD9C10-A1E7-45AE-BF05-E2B95269E151}"/>
              </a:ext>
            </a:extLst>
          </p:cNvPr>
          <p:cNvSpPr txBox="1"/>
          <p:nvPr/>
        </p:nvSpPr>
        <p:spPr>
          <a:xfrm>
            <a:off x="1020298" y="8648081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박</a:t>
            </a:r>
            <a:r>
              <a:rPr lang="en-US" altLang="ko-KR" dirty="0" err="1">
                <a:latin typeface="+mn-ea"/>
              </a:rPr>
              <a:t>oo</a:t>
            </a:r>
            <a:r>
              <a:rPr lang="en-US" altLang="ko-KR" dirty="0">
                <a:latin typeface="+mn-ea"/>
              </a:rPr>
              <a:t> / </a:t>
            </a:r>
            <a:r>
              <a:rPr lang="ko-KR" altLang="en-US" dirty="0">
                <a:latin typeface="+mn-ea"/>
              </a:rPr>
              <a:t>정보통신공학과 </a:t>
            </a:r>
            <a:r>
              <a:rPr lang="en-US" altLang="ko-KR" dirty="0">
                <a:latin typeface="+mn-ea"/>
              </a:rPr>
              <a:t>/ 3</a:t>
            </a:r>
            <a:r>
              <a:rPr lang="ko-KR" altLang="en-US" dirty="0">
                <a:latin typeface="+mn-ea"/>
              </a:rPr>
              <a:t>학년</a:t>
            </a:r>
          </a:p>
        </p:txBody>
      </p:sp>
      <p:pic>
        <p:nvPicPr>
          <p:cNvPr id="45" name="Picture 2" descr="C:\Users\장규영\Desktop\icons-1337908_1280.png">
            <a:extLst>
              <a:ext uri="{FF2B5EF4-FFF2-40B4-BE49-F238E27FC236}">
                <a16:creationId xmlns:a16="http://schemas.microsoft.com/office/drawing/2014/main" id="{91D3F5A8-F810-4427-BC43-69DEF91D4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69508" t="53145" r="20117" b="34137"/>
          <a:stretch>
            <a:fillRect/>
          </a:stretch>
        </p:blipFill>
        <p:spPr bwMode="auto">
          <a:xfrm>
            <a:off x="735818" y="8952881"/>
            <a:ext cx="400969" cy="524158"/>
          </a:xfrm>
          <a:prstGeom prst="rect">
            <a:avLst/>
          </a:prstGeom>
          <a:noFill/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20DEA24-C8AC-41DD-BE9D-40C1514E8F50}"/>
              </a:ext>
            </a:extLst>
          </p:cNvPr>
          <p:cNvSpPr txBox="1"/>
          <p:nvPr/>
        </p:nvSpPr>
        <p:spPr>
          <a:xfrm>
            <a:off x="1020298" y="9084961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이</a:t>
            </a:r>
            <a:r>
              <a:rPr lang="en-US" altLang="ko-KR" dirty="0" err="1">
                <a:latin typeface="+mn-ea"/>
              </a:rPr>
              <a:t>oo</a:t>
            </a:r>
            <a:r>
              <a:rPr lang="en-US" altLang="ko-KR" dirty="0">
                <a:latin typeface="+mn-ea"/>
              </a:rPr>
              <a:t> / </a:t>
            </a:r>
            <a:r>
              <a:rPr lang="ko-KR" altLang="en-US" dirty="0">
                <a:latin typeface="+mn-ea"/>
              </a:rPr>
              <a:t>컴퓨터공학과 </a:t>
            </a:r>
            <a:r>
              <a:rPr lang="en-US" altLang="ko-KR" dirty="0">
                <a:latin typeface="+mn-ea"/>
              </a:rPr>
              <a:t>/ 4</a:t>
            </a:r>
            <a:r>
              <a:rPr lang="ko-KR" altLang="en-US" dirty="0">
                <a:latin typeface="+mn-ea"/>
              </a:rPr>
              <a:t>학년</a:t>
            </a:r>
          </a:p>
        </p:txBody>
      </p:sp>
      <p:sp>
        <p:nvSpPr>
          <p:cNvPr id="48" name="모서리가 둥근 직사각형 26">
            <a:extLst>
              <a:ext uri="{FF2B5EF4-FFF2-40B4-BE49-F238E27FC236}">
                <a16:creationId xmlns:a16="http://schemas.microsoft.com/office/drawing/2014/main" id="{FFE9228F-02C6-4A1C-B9C1-A0251A0FD5D6}"/>
              </a:ext>
            </a:extLst>
          </p:cNvPr>
          <p:cNvSpPr/>
          <p:nvPr/>
        </p:nvSpPr>
        <p:spPr>
          <a:xfrm>
            <a:off x="7020097" y="9732429"/>
            <a:ext cx="1330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+mn-ea"/>
              </a:rPr>
              <a:t>모집 완료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6CE1874-8910-492C-8188-69C5B88EE584}"/>
              </a:ext>
            </a:extLst>
          </p:cNvPr>
          <p:cNvSpPr/>
          <p:nvPr/>
        </p:nvSpPr>
        <p:spPr>
          <a:xfrm>
            <a:off x="4548828" y="8312356"/>
            <a:ext cx="158261" cy="15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05D995-689F-4AFE-B86C-7FE8509A1D40}"/>
              </a:ext>
            </a:extLst>
          </p:cNvPr>
          <p:cNvSpPr/>
          <p:nvPr/>
        </p:nvSpPr>
        <p:spPr>
          <a:xfrm>
            <a:off x="4548828" y="8720569"/>
            <a:ext cx="158261" cy="15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A0B9A3A-E6E7-4B57-8DE5-A09BC99A9E29}"/>
              </a:ext>
            </a:extLst>
          </p:cNvPr>
          <p:cNvSpPr/>
          <p:nvPr/>
        </p:nvSpPr>
        <p:spPr>
          <a:xfrm>
            <a:off x="4548828" y="9160168"/>
            <a:ext cx="158261" cy="15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  <a:latin typeface="+mn-ea"/>
            </a:endParaRPr>
          </a:p>
        </p:txBody>
      </p:sp>
      <p:pic>
        <p:nvPicPr>
          <p:cNvPr id="52" name="Picture 2" descr="C:\Users\장규영\Desktop\icons-1337908_1280.png">
            <a:extLst>
              <a:ext uri="{FF2B5EF4-FFF2-40B4-BE49-F238E27FC236}">
                <a16:creationId xmlns:a16="http://schemas.microsoft.com/office/drawing/2014/main" id="{E9B22128-D328-4AEF-A789-B3D4E94C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69508" t="53145" r="20117" b="34137"/>
          <a:stretch>
            <a:fillRect/>
          </a:stretch>
        </p:blipFill>
        <p:spPr bwMode="auto">
          <a:xfrm>
            <a:off x="743065" y="8087106"/>
            <a:ext cx="400969" cy="524158"/>
          </a:xfrm>
          <a:prstGeom prst="rect">
            <a:avLst/>
          </a:prstGeom>
          <a:noFill/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EADC464-8AA2-458F-A290-5C6768F9D21C}"/>
              </a:ext>
            </a:extLst>
          </p:cNvPr>
          <p:cNvSpPr txBox="1"/>
          <p:nvPr/>
        </p:nvSpPr>
        <p:spPr>
          <a:xfrm>
            <a:off x="817957" y="427627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프로젝트 개요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0B48BA-08AA-4769-B943-D56D331BB4F5}"/>
              </a:ext>
            </a:extLst>
          </p:cNvPr>
          <p:cNvSpPr txBox="1"/>
          <p:nvPr/>
        </p:nvSpPr>
        <p:spPr>
          <a:xfrm>
            <a:off x="2645023" y="42773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참여신청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B13C2C-CDFA-462A-BEAF-9246CA018069}"/>
              </a:ext>
            </a:extLst>
          </p:cNvPr>
          <p:cNvSpPr txBox="1"/>
          <p:nvPr/>
        </p:nvSpPr>
        <p:spPr>
          <a:xfrm>
            <a:off x="802036" y="4814213"/>
            <a:ext cx="195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&lt;</a:t>
            </a:r>
            <a:r>
              <a:rPr lang="ko-KR" altLang="en-US" sz="1600" b="1" dirty="0">
                <a:latin typeface="+mn-ea"/>
              </a:rPr>
              <a:t>프로젝트 개요</a:t>
            </a:r>
            <a:r>
              <a:rPr lang="en-US" altLang="ko-KR" sz="1600" b="1" dirty="0">
                <a:latin typeface="+mn-ea"/>
              </a:rPr>
              <a:t>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D5BF81-5511-487A-AEC9-8C217F576315}"/>
              </a:ext>
            </a:extLst>
          </p:cNvPr>
          <p:cNvSpPr txBox="1"/>
          <p:nvPr/>
        </p:nvSpPr>
        <p:spPr>
          <a:xfrm>
            <a:off x="802036" y="7695417"/>
            <a:ext cx="195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&lt;</a:t>
            </a:r>
            <a:r>
              <a:rPr lang="ko-KR" altLang="en-US" sz="1600" b="1" dirty="0">
                <a:latin typeface="+mn-ea"/>
              </a:rPr>
              <a:t>참여신청</a:t>
            </a:r>
            <a:r>
              <a:rPr lang="en-US" altLang="ko-KR" sz="1600" b="1" dirty="0"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4879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38653" y="243238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latin typeface="+mj-ea"/>
              </a:rPr>
              <a:t>DB</a:t>
            </a:r>
            <a:r>
              <a:rPr lang="ko-KR" altLang="en-US" sz="1400" b="1" dirty="0">
                <a:solidFill>
                  <a:schemeClr val="accent4"/>
                </a:solidFill>
                <a:latin typeface="+mj-ea"/>
              </a:rPr>
              <a:t> 구조도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2783578" y="2241037"/>
          <a:ext cx="1458907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User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us_id</a:t>
                      </a:r>
                      <a:r>
                        <a:rPr lang="en-US" altLang="ko-KR" sz="1200" dirty="0"/>
                        <a:t>(PK),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altLang="ko-KR" sz="1200" b="0" i="0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uv_seq</a:t>
                      </a: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(FK),</a:t>
                      </a:r>
                      <a:r>
                        <a:rPr lang="en-US" altLang="ko-KR" sz="1200" b="0" i="0" strike="sng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b="0" i="0" strike="sng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dp_seq</a:t>
                      </a: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(FK),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us_password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us_name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us_grade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us_age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us_certificate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us_nickname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us_sex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us_appeal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us_student_id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us_email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us_phone_number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us_img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4874495" y="-76208"/>
          <a:ext cx="1274769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Project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pj_seq</a:t>
                      </a:r>
                      <a:r>
                        <a:rPr lang="en-US" altLang="ko-KR" sz="1200" dirty="0"/>
                        <a:t>(PK),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ct_seq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pj_name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(Unique),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pj_img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pj_start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Pi_end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pj_team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pj_info</a:t>
                      </a: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pj_ref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pj_text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pj_hit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6888773" y="36167"/>
          <a:ext cx="1209011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Project_Data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pd_seq</a:t>
                      </a:r>
                      <a:r>
                        <a:rPr lang="en-US" altLang="ko-KR" sz="1200" dirty="0"/>
                        <a:t>(PK),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pj_seq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(FK),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pd_file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pd_note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pd_date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6900485" y="1518564"/>
          <a:ext cx="1666857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5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Project_Community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pc_seq</a:t>
                      </a:r>
                      <a:r>
                        <a:rPr lang="en-US" altLang="ko-KR" sz="1200" dirty="0"/>
                        <a:t>(PK),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5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pj_seq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(FK),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us_id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(FK),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pc_text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4986659" y="3877765"/>
          <a:ext cx="1356473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6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Recruit_Project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rp_seq</a:t>
                      </a:r>
                      <a:r>
                        <a:rPr lang="en-US" altLang="ko-KR" sz="1200" dirty="0"/>
                        <a:t>(PK),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us_id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(FK),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ct_seq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rp_name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(Unique),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rp_img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rp_start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rp_info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rp_ref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rp_text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rp_hit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6987809" y="4768354"/>
          <a:ext cx="197495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Recruit_Project_Applier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ra_seq</a:t>
                      </a:r>
                      <a:r>
                        <a:rPr lang="en-US" altLang="ko-KR" sz="1200" dirty="0"/>
                        <a:t>(PK),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us_id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(FK),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rp_seq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(FK),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ra_text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30"/>
          <p:cNvGrpSpPr/>
          <p:nvPr/>
        </p:nvGrpSpPr>
        <p:grpSpPr>
          <a:xfrm rot="10800000">
            <a:off x="4361688" y="1050205"/>
            <a:ext cx="439616" cy="227134"/>
            <a:chOff x="2778369" y="2233246"/>
            <a:chExt cx="439616" cy="227134"/>
          </a:xfrm>
        </p:grpSpPr>
        <p:cxnSp>
          <p:nvCxnSpPr>
            <p:cNvPr id="108" name="직선 연결선 107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131"/>
          <p:cNvGrpSpPr/>
          <p:nvPr/>
        </p:nvGrpSpPr>
        <p:grpSpPr>
          <a:xfrm>
            <a:off x="4394810" y="4638762"/>
            <a:ext cx="439616" cy="227134"/>
            <a:chOff x="2778369" y="2233246"/>
            <a:chExt cx="439616" cy="227134"/>
          </a:xfrm>
        </p:grpSpPr>
        <p:cxnSp>
          <p:nvCxnSpPr>
            <p:cNvPr id="133" name="직선 연결선 132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137"/>
          <p:cNvGrpSpPr/>
          <p:nvPr/>
        </p:nvGrpSpPr>
        <p:grpSpPr>
          <a:xfrm>
            <a:off x="6448942" y="5386174"/>
            <a:ext cx="439616" cy="227134"/>
            <a:chOff x="2778369" y="2233246"/>
            <a:chExt cx="439616" cy="227134"/>
          </a:xfrm>
        </p:grpSpPr>
        <p:cxnSp>
          <p:nvCxnSpPr>
            <p:cNvPr id="139" name="직선 연결선 138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149"/>
          <p:cNvGrpSpPr/>
          <p:nvPr/>
        </p:nvGrpSpPr>
        <p:grpSpPr>
          <a:xfrm>
            <a:off x="6264067" y="1610213"/>
            <a:ext cx="439616" cy="227134"/>
            <a:chOff x="2778369" y="2233246"/>
            <a:chExt cx="439616" cy="227134"/>
          </a:xfrm>
        </p:grpSpPr>
        <p:cxnSp>
          <p:nvCxnSpPr>
            <p:cNvPr id="151" name="직선 연결선 150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161"/>
          <p:cNvGrpSpPr/>
          <p:nvPr/>
        </p:nvGrpSpPr>
        <p:grpSpPr>
          <a:xfrm>
            <a:off x="6299955" y="536685"/>
            <a:ext cx="439616" cy="227134"/>
            <a:chOff x="2778369" y="2233246"/>
            <a:chExt cx="439616" cy="227134"/>
          </a:xfrm>
        </p:grpSpPr>
        <p:cxnSp>
          <p:nvCxnSpPr>
            <p:cNvPr id="163" name="직선 연결선 162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180"/>
          <p:cNvGrpSpPr/>
          <p:nvPr/>
        </p:nvGrpSpPr>
        <p:grpSpPr>
          <a:xfrm>
            <a:off x="4392277" y="2453120"/>
            <a:ext cx="2300082" cy="227134"/>
            <a:chOff x="2810617" y="3610670"/>
            <a:chExt cx="3352794" cy="227134"/>
          </a:xfrm>
        </p:grpSpPr>
        <p:cxnSp>
          <p:nvCxnSpPr>
            <p:cNvPr id="175" name="직선 연결선 174"/>
            <p:cNvCxnSpPr/>
            <p:nvPr/>
          </p:nvCxnSpPr>
          <p:spPr>
            <a:xfrm>
              <a:off x="2810617" y="3724971"/>
              <a:ext cx="33527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2863389" y="3637049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2910285" y="363998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flipH="1">
              <a:off x="6002145" y="3610670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rot="5400000" flipH="1">
              <a:off x="5996289" y="3719110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직선 연결선 183"/>
          <p:cNvCxnSpPr/>
          <p:nvPr/>
        </p:nvCxnSpPr>
        <p:spPr>
          <a:xfrm rot="5400000">
            <a:off x="3595345" y="5660409"/>
            <a:ext cx="2931" cy="187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rot="5400000">
            <a:off x="3598281" y="5698513"/>
            <a:ext cx="2931" cy="187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H="1">
            <a:off x="6624582" y="6090326"/>
            <a:ext cx="123071" cy="114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rot="5400000" flipH="1">
            <a:off x="6618726" y="6198766"/>
            <a:ext cx="123071" cy="114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꺾인 연결선 188"/>
          <p:cNvCxnSpPr/>
          <p:nvPr/>
        </p:nvCxnSpPr>
        <p:spPr>
          <a:xfrm>
            <a:off x="3608172" y="5723692"/>
            <a:ext cx="3166567" cy="464543"/>
          </a:xfrm>
          <a:prstGeom prst="bentConnector3">
            <a:avLst>
              <a:gd name="adj1" fmla="val -20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197"/>
          <p:cNvGrpSpPr/>
          <p:nvPr/>
        </p:nvGrpSpPr>
        <p:grpSpPr>
          <a:xfrm rot="-5400000">
            <a:off x="3264853" y="1893294"/>
            <a:ext cx="439616" cy="227134"/>
            <a:chOff x="2778369" y="2233246"/>
            <a:chExt cx="439616" cy="227134"/>
          </a:xfrm>
        </p:grpSpPr>
        <p:cxnSp>
          <p:nvCxnSpPr>
            <p:cNvPr id="199" name="직선 연결선 198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4" name="표 203"/>
          <p:cNvGraphicFramePr>
            <a:graphicFrameLocks noGrp="1"/>
          </p:cNvGraphicFramePr>
          <p:nvPr/>
        </p:nvGraphicFramePr>
        <p:xfrm>
          <a:off x="2806956" y="620375"/>
          <a:ext cx="1435529" cy="113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Project_Member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pj_seq</a:t>
                      </a:r>
                      <a:r>
                        <a:rPr lang="en-US" altLang="ko-KR" sz="1200" dirty="0"/>
                        <a:t>(FK),</a:t>
                      </a:r>
                    </a:p>
                    <a:p>
                      <a:pPr latinLnBrk="1"/>
                      <a:r>
                        <a:rPr lang="en-US" altLang="ko-KR" sz="1200" dirty="0" err="1"/>
                        <a:t>us_seq</a:t>
                      </a:r>
                      <a:r>
                        <a:rPr lang="en-US" altLang="ko-KR" sz="1200" dirty="0"/>
                        <a:t>(FK)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/>
        </p:nvGraphicFramePr>
        <p:xfrm>
          <a:off x="672033" y="4271374"/>
          <a:ext cx="1435529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University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uv_seq</a:t>
                      </a:r>
                      <a:r>
                        <a:rPr lang="en-US" altLang="ko-KR" sz="1200" dirty="0"/>
                        <a:t>(PK),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uv_name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665116" y="2620449"/>
          <a:ext cx="1435529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Department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dp_seq</a:t>
                      </a:r>
                      <a:r>
                        <a:rPr lang="en-US" altLang="ko-KR" sz="1200" dirty="0"/>
                        <a:t>(PK),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dp_name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그룹 96"/>
          <p:cNvGrpSpPr/>
          <p:nvPr/>
        </p:nvGrpSpPr>
        <p:grpSpPr>
          <a:xfrm rot="-5400000">
            <a:off x="1105904" y="3865192"/>
            <a:ext cx="439616" cy="227134"/>
            <a:chOff x="2778369" y="2233246"/>
            <a:chExt cx="439616" cy="227134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02"/>
          <p:cNvGrpSpPr/>
          <p:nvPr/>
        </p:nvGrpSpPr>
        <p:grpSpPr>
          <a:xfrm>
            <a:off x="2193417" y="4588653"/>
            <a:ext cx="439616" cy="227134"/>
            <a:chOff x="2778369" y="2233246"/>
            <a:chExt cx="439616" cy="227134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09"/>
          <p:cNvGrpSpPr/>
          <p:nvPr/>
        </p:nvGrpSpPr>
        <p:grpSpPr>
          <a:xfrm>
            <a:off x="2204173" y="3008238"/>
            <a:ext cx="439616" cy="227134"/>
            <a:chOff x="2778369" y="2233246"/>
            <a:chExt cx="439616" cy="227134"/>
          </a:xfrm>
        </p:grpSpPr>
        <p:cxnSp>
          <p:nvCxnSpPr>
            <p:cNvPr id="111" name="직선 연결선 110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6938589" y="2919430"/>
          <a:ext cx="1666857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Category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ct_seq</a:t>
                      </a:r>
                      <a:r>
                        <a:rPr lang="en-US" altLang="ko-KR" sz="1200" dirty="0"/>
                        <a:t>(PK),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ct_name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 flipV="1">
            <a:off x="5591908" y="3478886"/>
            <a:ext cx="1283677" cy="372145"/>
          </a:xfrm>
          <a:prstGeom prst="bentConnector3">
            <a:avLst>
              <a:gd name="adj1" fmla="val -68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6798676" y="3368835"/>
            <a:ext cx="2931" cy="204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6748860" y="3365628"/>
            <a:ext cx="2931" cy="204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17"/>
          <p:cNvGrpSpPr/>
          <p:nvPr/>
        </p:nvGrpSpPr>
        <p:grpSpPr>
          <a:xfrm rot="5400000" flipV="1">
            <a:off x="5512444" y="3673146"/>
            <a:ext cx="136051" cy="227134"/>
            <a:chOff x="6775503" y="6242726"/>
            <a:chExt cx="124550" cy="227134"/>
          </a:xfrm>
        </p:grpSpPr>
        <p:cxnSp>
          <p:nvCxnSpPr>
            <p:cNvPr id="96" name="직선 연결선 95"/>
            <p:cNvCxnSpPr/>
            <p:nvPr/>
          </p:nvCxnSpPr>
          <p:spPr>
            <a:xfrm flipH="1">
              <a:off x="6776982" y="624272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rot="5400000" flipH="1">
              <a:off x="6771126" y="635116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23"/>
          <p:cNvGrpSpPr/>
          <p:nvPr/>
        </p:nvGrpSpPr>
        <p:grpSpPr>
          <a:xfrm>
            <a:off x="5276415" y="2406086"/>
            <a:ext cx="1654858" cy="927311"/>
            <a:chOff x="5220727" y="2438318"/>
            <a:chExt cx="1654858" cy="927311"/>
          </a:xfrm>
        </p:grpSpPr>
        <p:cxnSp>
          <p:nvCxnSpPr>
            <p:cNvPr id="125" name="꺾인 연결선 124"/>
            <p:cNvCxnSpPr/>
            <p:nvPr/>
          </p:nvCxnSpPr>
          <p:spPr>
            <a:xfrm>
              <a:off x="5343187" y="2438318"/>
              <a:ext cx="1532398" cy="823628"/>
            </a:xfrm>
            <a:prstGeom prst="bentConnector3">
              <a:avLst>
                <a:gd name="adj1" fmla="val -49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6798676" y="3175122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6748860" y="3178058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17"/>
            <p:cNvGrpSpPr/>
            <p:nvPr/>
          </p:nvGrpSpPr>
          <p:grpSpPr>
            <a:xfrm rot="-5400000">
              <a:off x="5272019" y="2391696"/>
              <a:ext cx="124550" cy="227134"/>
              <a:chOff x="6775503" y="6242726"/>
              <a:chExt cx="124550" cy="227134"/>
            </a:xfrm>
          </p:grpSpPr>
          <p:cxnSp>
            <p:nvCxnSpPr>
              <p:cNvPr id="130" name="직선 연결선 129"/>
              <p:cNvCxnSpPr/>
              <p:nvPr/>
            </p:nvCxnSpPr>
            <p:spPr>
              <a:xfrm flipH="1">
                <a:off x="6776982" y="6242726"/>
                <a:ext cx="123071" cy="114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5400000" flipH="1">
                <a:off x="6771126" y="6351166"/>
                <a:ext cx="123071" cy="114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980076" y="490871"/>
          <a:ext cx="1435529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Poster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po_seq</a:t>
                      </a:r>
                      <a:r>
                        <a:rPr lang="en-US" altLang="ko-KR" sz="1200" dirty="0"/>
                        <a:t>(PK),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7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po_area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po_who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po_ins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po_spon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po_peri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po_mon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po_home</a:t>
                      </a:r>
                      <a:r>
                        <a:rPr lang="en-US" altLang="ko-KR" sz="1200" dirty="0"/>
                        <a:t>,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299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6" y="1017060"/>
            <a:ext cx="3924723" cy="261406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프로젝트 모집 정보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조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440" y="1723292"/>
            <a:ext cx="8103929" cy="9027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31" y="1802423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Project Container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47682" y="1793631"/>
            <a:ext cx="4237892" cy="369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검색</a:t>
            </a:r>
          </a:p>
        </p:txBody>
      </p:sp>
      <p:pic>
        <p:nvPicPr>
          <p:cNvPr id="34" name="Picture 2" descr="C:\Users\장규영\Desktop\as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07239" y="1818641"/>
            <a:ext cx="329881" cy="329881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650631" y="240655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모집 프로젝트 명</a:t>
            </a:r>
            <a:endParaRPr lang="en-US" altLang="ko-KR" u="sng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21360" y="2824480"/>
            <a:ext cx="1656080" cy="10769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이미지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8151" y="2782472"/>
            <a:ext cx="28216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 프로젝트 예상 시작일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 카테고리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모집인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메일주소</a:t>
            </a:r>
            <a:endParaRPr lang="en-US" altLang="ko-KR" sz="16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711440" y="2286000"/>
            <a:ext cx="568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수정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721991" y="4911380"/>
            <a:ext cx="568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수정</a:t>
            </a:r>
            <a:endParaRPr lang="ko-KR" altLang="en-US" b="1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4ADAE1-0856-40EE-9D35-3DAF3B21602A}"/>
              </a:ext>
            </a:extLst>
          </p:cNvPr>
          <p:cNvSpPr/>
          <p:nvPr/>
        </p:nvSpPr>
        <p:spPr>
          <a:xfrm>
            <a:off x="8062103" y="3052694"/>
            <a:ext cx="692457" cy="446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8A5CDE2-5114-4DE3-A426-7061DFDA4D4A}"/>
              </a:ext>
            </a:extLst>
          </p:cNvPr>
          <p:cNvCxnSpPr>
            <a:cxnSpLocks/>
          </p:cNvCxnSpPr>
          <p:nvPr/>
        </p:nvCxnSpPr>
        <p:spPr>
          <a:xfrm flipH="1">
            <a:off x="8043312" y="3619737"/>
            <a:ext cx="18791" cy="79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688F46-76D8-4AA9-ADFA-7713A613CC8A}"/>
              </a:ext>
            </a:extLst>
          </p:cNvPr>
          <p:cNvCxnSpPr>
            <a:cxnSpLocks/>
          </p:cNvCxnSpPr>
          <p:nvPr/>
        </p:nvCxnSpPr>
        <p:spPr>
          <a:xfrm flipH="1" flipV="1">
            <a:off x="7995920" y="2722372"/>
            <a:ext cx="132366" cy="18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6CFFFC-A56E-4106-A06A-78F9ABC83D25}"/>
              </a:ext>
            </a:extLst>
          </p:cNvPr>
          <p:cNvSpPr/>
          <p:nvPr/>
        </p:nvSpPr>
        <p:spPr>
          <a:xfrm>
            <a:off x="3910810" y="3179523"/>
            <a:ext cx="692457" cy="446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조회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3E41B00-D714-4CFE-8CEA-370CEC3EEEAA}"/>
              </a:ext>
            </a:extLst>
          </p:cNvPr>
          <p:cNvCxnSpPr>
            <a:cxnSpLocks/>
          </p:cNvCxnSpPr>
          <p:nvPr/>
        </p:nvCxnSpPr>
        <p:spPr>
          <a:xfrm flipH="1">
            <a:off x="2525928" y="3540240"/>
            <a:ext cx="1184938" cy="38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6D5BEF5-6749-4FF8-9720-55D751A2CEEB}"/>
              </a:ext>
            </a:extLst>
          </p:cNvPr>
          <p:cNvCxnSpPr>
            <a:cxnSpLocks/>
          </p:cNvCxnSpPr>
          <p:nvPr/>
        </p:nvCxnSpPr>
        <p:spPr>
          <a:xfrm flipH="1">
            <a:off x="3421777" y="3692640"/>
            <a:ext cx="441489" cy="35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50631" y="6136489"/>
            <a:ext cx="7721600" cy="12496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외부환경제어를 위한 뇌파기반 제어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뇌파를 통해 외부환경을 제어함으로써 사용자에게 도움이 되는 무언가를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만들기위함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프로젝트 예상 비용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: 90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만원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…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3422" y="5325977"/>
            <a:ext cx="2821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Reference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뇌파 데이터를 통한 </a:t>
            </a:r>
            <a:r>
              <a:rPr lang="ko-KR" altLang="en-US" sz="1100" dirty="0" err="1">
                <a:latin typeface="+mn-ea"/>
              </a:rPr>
              <a:t>딥러닝</a:t>
            </a:r>
            <a:r>
              <a:rPr lang="ko-KR" altLang="en-US" sz="1100" dirty="0">
                <a:latin typeface="+mn-ea"/>
              </a:rPr>
              <a:t> 분석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2099592" y="1562779"/>
            <a:ext cx="29533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Recruit_Project.rp_id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Recruit_Project.rp_name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Recruit_Project.rp_img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Recruit_Project.rp_start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Recruit_Project.rp_category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Recruit_Project.us_id</a:t>
            </a:r>
            <a:r>
              <a:rPr lang="en-US" altLang="ko-KR" dirty="0"/>
              <a:t>(FK),</a:t>
            </a:r>
          </a:p>
          <a:p>
            <a:r>
              <a:rPr lang="en-US" altLang="ko-KR" dirty="0" err="1"/>
              <a:t>Recruit_Project.us_email</a:t>
            </a:r>
            <a:r>
              <a:rPr lang="en-US" altLang="ko-KR" dirty="0"/>
              <a:t>(FK),</a:t>
            </a:r>
          </a:p>
          <a:p>
            <a:endParaRPr lang="en-US" altLang="ko-KR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D84E84-69CD-43B6-AD49-EEAF550298DD}"/>
              </a:ext>
            </a:extLst>
          </p:cNvPr>
          <p:cNvSpPr/>
          <p:nvPr/>
        </p:nvSpPr>
        <p:spPr>
          <a:xfrm>
            <a:off x="542585" y="8213072"/>
            <a:ext cx="1082565" cy="151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A31C1E7-9457-45D1-83B6-6BC5A9941AFC}"/>
              </a:ext>
            </a:extLst>
          </p:cNvPr>
          <p:cNvSpPr/>
          <p:nvPr/>
        </p:nvSpPr>
        <p:spPr>
          <a:xfrm>
            <a:off x="1625150" y="8213072"/>
            <a:ext cx="6211777" cy="1510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A9D3154-9DA1-40E0-9A80-C9AE3E59DD6D}"/>
              </a:ext>
            </a:extLst>
          </p:cNvPr>
          <p:cNvCxnSpPr>
            <a:cxnSpLocks/>
          </p:cNvCxnSpPr>
          <p:nvPr/>
        </p:nvCxnSpPr>
        <p:spPr>
          <a:xfrm>
            <a:off x="542585" y="8572844"/>
            <a:ext cx="729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B3B99C-FD93-45D7-BFE8-0C58582FBFE4}"/>
              </a:ext>
            </a:extLst>
          </p:cNvPr>
          <p:cNvCxnSpPr>
            <a:cxnSpLocks/>
          </p:cNvCxnSpPr>
          <p:nvPr/>
        </p:nvCxnSpPr>
        <p:spPr>
          <a:xfrm>
            <a:off x="542585" y="8945961"/>
            <a:ext cx="729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0D4EAC5-344D-4270-8E56-D3EC3D731479}"/>
              </a:ext>
            </a:extLst>
          </p:cNvPr>
          <p:cNvCxnSpPr>
            <a:cxnSpLocks/>
          </p:cNvCxnSpPr>
          <p:nvPr/>
        </p:nvCxnSpPr>
        <p:spPr>
          <a:xfrm>
            <a:off x="542585" y="9277036"/>
            <a:ext cx="729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298C6A3-6624-4BCD-B7D4-9BEBA85B90ED}"/>
              </a:ext>
            </a:extLst>
          </p:cNvPr>
          <p:cNvSpPr/>
          <p:nvPr/>
        </p:nvSpPr>
        <p:spPr>
          <a:xfrm>
            <a:off x="760702" y="819384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이름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995B8E-DDBD-46A7-917F-26A7E0B7EA20}"/>
              </a:ext>
            </a:extLst>
          </p:cNvPr>
          <p:cNvSpPr/>
          <p:nvPr/>
        </p:nvSpPr>
        <p:spPr>
          <a:xfrm>
            <a:off x="776946" y="8576629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학번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1C15AB0-E7D9-42B7-8B0D-C7B132403E79}"/>
              </a:ext>
            </a:extLst>
          </p:cNvPr>
          <p:cNvSpPr/>
          <p:nvPr/>
        </p:nvSpPr>
        <p:spPr>
          <a:xfrm>
            <a:off x="786348" y="8945961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+mn-ea"/>
              </a:rPr>
              <a:t>학과</a:t>
            </a:r>
            <a:endParaRPr lang="ko-KR" altLang="en-US" dirty="0"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3D6566-3169-42E9-A149-997242C11695}"/>
              </a:ext>
            </a:extLst>
          </p:cNvPr>
          <p:cNvSpPr/>
          <p:nvPr/>
        </p:nvSpPr>
        <p:spPr>
          <a:xfrm>
            <a:off x="784173" y="9334520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역량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D8F3468-1FA3-4428-B235-232DB88F3BA4}"/>
              </a:ext>
            </a:extLst>
          </p:cNvPr>
          <p:cNvSpPr/>
          <p:nvPr/>
        </p:nvSpPr>
        <p:spPr>
          <a:xfrm>
            <a:off x="1676443" y="9026484"/>
            <a:ext cx="1482230" cy="20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44D5BD9-8DFB-471F-BB77-C6BDDD0D1E8B}"/>
              </a:ext>
            </a:extLst>
          </p:cNvPr>
          <p:cNvSpPr/>
          <p:nvPr/>
        </p:nvSpPr>
        <p:spPr>
          <a:xfrm>
            <a:off x="1676441" y="8280401"/>
            <a:ext cx="1474705" cy="2354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8F35A89-1DCF-49A3-BDDA-85D8128CA75F}"/>
              </a:ext>
            </a:extLst>
          </p:cNvPr>
          <p:cNvSpPr/>
          <p:nvPr/>
        </p:nvSpPr>
        <p:spPr>
          <a:xfrm>
            <a:off x="1687941" y="8641688"/>
            <a:ext cx="1474779" cy="232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47B0DAD-A256-4BFE-8BE3-62E0D6AF46F9}"/>
              </a:ext>
            </a:extLst>
          </p:cNvPr>
          <p:cNvSpPr/>
          <p:nvPr/>
        </p:nvSpPr>
        <p:spPr>
          <a:xfrm>
            <a:off x="1687941" y="9393472"/>
            <a:ext cx="5970147" cy="246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446521-B56A-4926-95CF-8DA48EC57C87}"/>
              </a:ext>
            </a:extLst>
          </p:cNvPr>
          <p:cNvSpPr txBox="1"/>
          <p:nvPr/>
        </p:nvSpPr>
        <p:spPr>
          <a:xfrm>
            <a:off x="4379295" y="8229416"/>
            <a:ext cx="433060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/>
              <a:t>Recruit_Project_Applier.ra_id</a:t>
            </a:r>
            <a:r>
              <a:rPr lang="en-US" altLang="ko-KR" dirty="0"/>
              <a:t>(PK),</a:t>
            </a:r>
            <a:endParaRPr lang="ko-KR" altLang="ko-KR" dirty="0"/>
          </a:p>
          <a:p>
            <a:r>
              <a:rPr lang="en-US" altLang="ko-KR" dirty="0" err="1"/>
              <a:t>Recruit_Project_Applier.us_id</a:t>
            </a:r>
            <a:r>
              <a:rPr lang="en-US" altLang="ko-KR" dirty="0"/>
              <a:t>(FK),</a:t>
            </a:r>
            <a:endParaRPr lang="ko-KR" altLang="ko-KR" dirty="0"/>
          </a:p>
          <a:p>
            <a:r>
              <a:rPr lang="en-US" altLang="ko-KR" dirty="0" err="1"/>
              <a:t>Recruit_Project_Applier.us_name</a:t>
            </a:r>
            <a:r>
              <a:rPr lang="en-US" altLang="ko-KR" dirty="0"/>
              <a:t>(FK),</a:t>
            </a:r>
            <a:endParaRPr lang="ko-KR" altLang="ko-KR" dirty="0"/>
          </a:p>
          <a:p>
            <a:r>
              <a:rPr lang="en-US" altLang="ko-KR" dirty="0" err="1"/>
              <a:t>Recruit_Project_Applier.us_student_id</a:t>
            </a:r>
            <a:r>
              <a:rPr lang="en-US" altLang="ko-KR" dirty="0"/>
              <a:t>(FK),</a:t>
            </a:r>
            <a:endParaRPr lang="ko-KR" altLang="ko-KR" dirty="0"/>
          </a:p>
          <a:p>
            <a:r>
              <a:rPr lang="en-US" altLang="ko-KR" dirty="0" err="1"/>
              <a:t>Recruit_Project_Applier.us_department</a:t>
            </a:r>
            <a:r>
              <a:rPr lang="en-US" altLang="ko-KR" dirty="0"/>
              <a:t>(FK),</a:t>
            </a:r>
            <a:endParaRPr lang="ko-KR" altLang="ko-KR" dirty="0"/>
          </a:p>
          <a:p>
            <a:r>
              <a:rPr lang="en-US" altLang="ko-KR" dirty="0" err="1"/>
              <a:t>Recruit_Project_Applier.rp_id</a:t>
            </a:r>
            <a:r>
              <a:rPr lang="en-US" altLang="ko-KR" dirty="0"/>
              <a:t>(FK),</a:t>
            </a:r>
            <a:endParaRPr lang="ko-KR" altLang="ko-KR" dirty="0"/>
          </a:p>
          <a:p>
            <a:r>
              <a:rPr lang="en-US" altLang="ko-KR" dirty="0" err="1"/>
              <a:t>Recruit_Project_Applier.ra_text</a:t>
            </a:r>
            <a:endParaRPr lang="ko-KR" altLang="ko-KR" dirty="0"/>
          </a:p>
        </p:txBody>
      </p:sp>
      <p:sp>
        <p:nvSpPr>
          <p:cNvPr id="67" name="모서리가 둥근 직사각형 40">
            <a:extLst>
              <a:ext uri="{FF2B5EF4-FFF2-40B4-BE49-F238E27FC236}">
                <a16:creationId xmlns:a16="http://schemas.microsoft.com/office/drawing/2014/main" id="{59A5B989-27F4-41CE-9508-C17512089BD2}"/>
              </a:ext>
            </a:extLst>
          </p:cNvPr>
          <p:cNvSpPr/>
          <p:nvPr/>
        </p:nvSpPr>
        <p:spPr>
          <a:xfrm>
            <a:off x="6987455" y="7825315"/>
            <a:ext cx="1330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</a:rPr>
              <a:t>신청</a:t>
            </a:r>
            <a:endParaRPr lang="ko-KR" altLang="en-US" b="1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DA63AA-5405-4F49-A5B5-E4535AA0DFA9}"/>
              </a:ext>
            </a:extLst>
          </p:cNvPr>
          <p:cNvSpPr txBox="1"/>
          <p:nvPr/>
        </p:nvSpPr>
        <p:spPr>
          <a:xfrm>
            <a:off x="558152" y="445183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프로젝트 개요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D5A615-8CD7-492B-8731-D50518E663A1}"/>
              </a:ext>
            </a:extLst>
          </p:cNvPr>
          <p:cNvSpPr txBox="1"/>
          <p:nvPr/>
        </p:nvSpPr>
        <p:spPr>
          <a:xfrm>
            <a:off x="2385218" y="44529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참여신청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B7425F-740E-4634-A9EF-E5EEBA419467}"/>
              </a:ext>
            </a:extLst>
          </p:cNvPr>
          <p:cNvSpPr txBox="1"/>
          <p:nvPr/>
        </p:nvSpPr>
        <p:spPr>
          <a:xfrm>
            <a:off x="542231" y="4989770"/>
            <a:ext cx="195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&lt;</a:t>
            </a:r>
            <a:r>
              <a:rPr lang="ko-KR" altLang="en-US" sz="1600" b="1" dirty="0">
                <a:latin typeface="+mn-ea"/>
              </a:rPr>
              <a:t>프로젝트 개요</a:t>
            </a:r>
            <a:r>
              <a:rPr lang="en-US" altLang="ko-KR" sz="1600" b="1" dirty="0">
                <a:latin typeface="+mn-ea"/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B58B85-F4DF-4387-A007-412C456A31CC}"/>
              </a:ext>
            </a:extLst>
          </p:cNvPr>
          <p:cNvSpPr txBox="1"/>
          <p:nvPr/>
        </p:nvSpPr>
        <p:spPr>
          <a:xfrm>
            <a:off x="558152" y="7661852"/>
            <a:ext cx="195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&lt;</a:t>
            </a:r>
            <a:r>
              <a:rPr lang="ko-KR" altLang="en-US" sz="1600" b="1" dirty="0">
                <a:latin typeface="+mn-ea"/>
              </a:rPr>
              <a:t>참여신청</a:t>
            </a:r>
            <a:r>
              <a:rPr lang="en-US" altLang="ko-KR" sz="1600" b="1" dirty="0"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1696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6" y="1017060"/>
            <a:ext cx="3924723" cy="261406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프로젝트 모집 정보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조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440" y="1723291"/>
            <a:ext cx="8103929" cy="906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31" y="1802423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Project Container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47682" y="1793631"/>
            <a:ext cx="4237892" cy="369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검색</a:t>
            </a:r>
          </a:p>
        </p:txBody>
      </p:sp>
      <p:pic>
        <p:nvPicPr>
          <p:cNvPr id="34" name="Picture 2" descr="C:\Users\장규영\Desktop\as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07239" y="1818641"/>
            <a:ext cx="329881" cy="329881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650631" y="240655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모집 프로젝트 명</a:t>
            </a:r>
            <a:endParaRPr lang="en-US" altLang="ko-KR" u="sng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21360" y="2824480"/>
            <a:ext cx="1656080" cy="10769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이미지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8151" y="2782472"/>
            <a:ext cx="28216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 프로젝트 예상 시작일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 카테고리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모집인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메일주소</a:t>
            </a:r>
            <a:endParaRPr lang="en-US" altLang="ko-KR" sz="16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711440" y="2286000"/>
            <a:ext cx="568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수정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711440" y="4935006"/>
            <a:ext cx="568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수정</a:t>
            </a:r>
            <a:endParaRPr lang="ko-KR" altLang="en-US" b="1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4ADAE1-0856-40EE-9D35-3DAF3B21602A}"/>
              </a:ext>
            </a:extLst>
          </p:cNvPr>
          <p:cNvSpPr/>
          <p:nvPr/>
        </p:nvSpPr>
        <p:spPr>
          <a:xfrm>
            <a:off x="8062103" y="3052694"/>
            <a:ext cx="692457" cy="446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8A5CDE2-5114-4DE3-A426-7061DFDA4D4A}"/>
              </a:ext>
            </a:extLst>
          </p:cNvPr>
          <p:cNvCxnSpPr>
            <a:cxnSpLocks/>
          </p:cNvCxnSpPr>
          <p:nvPr/>
        </p:nvCxnSpPr>
        <p:spPr>
          <a:xfrm flipH="1">
            <a:off x="7892353" y="3619737"/>
            <a:ext cx="169750" cy="74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688F46-76D8-4AA9-ADFA-7713A613CC8A}"/>
              </a:ext>
            </a:extLst>
          </p:cNvPr>
          <p:cNvCxnSpPr>
            <a:cxnSpLocks/>
          </p:cNvCxnSpPr>
          <p:nvPr/>
        </p:nvCxnSpPr>
        <p:spPr>
          <a:xfrm flipH="1" flipV="1">
            <a:off x="7995920" y="2722372"/>
            <a:ext cx="132366" cy="18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6CFFFC-A56E-4106-A06A-78F9ABC83D25}"/>
              </a:ext>
            </a:extLst>
          </p:cNvPr>
          <p:cNvSpPr/>
          <p:nvPr/>
        </p:nvSpPr>
        <p:spPr>
          <a:xfrm>
            <a:off x="3910810" y="3179523"/>
            <a:ext cx="692457" cy="446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조회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3E41B00-D714-4CFE-8CEA-370CEC3EEEAA}"/>
              </a:ext>
            </a:extLst>
          </p:cNvPr>
          <p:cNvCxnSpPr>
            <a:cxnSpLocks/>
          </p:cNvCxnSpPr>
          <p:nvPr/>
        </p:nvCxnSpPr>
        <p:spPr>
          <a:xfrm flipH="1">
            <a:off x="2525928" y="3540240"/>
            <a:ext cx="1184938" cy="38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6D5BEF5-6749-4FF8-9720-55D751A2CEEB}"/>
              </a:ext>
            </a:extLst>
          </p:cNvPr>
          <p:cNvCxnSpPr>
            <a:cxnSpLocks/>
          </p:cNvCxnSpPr>
          <p:nvPr/>
        </p:nvCxnSpPr>
        <p:spPr>
          <a:xfrm flipH="1">
            <a:off x="3421777" y="3692640"/>
            <a:ext cx="441489" cy="35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567011" y="6064696"/>
            <a:ext cx="7721600" cy="12496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외부환경제어를 위한 뇌파기반 제어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뇌파를 통해 외부환경을 제어함으로써 사용자에게 도움이 되는 무언가를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만들기위함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프로젝트 예상 비용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: 90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만원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…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9802" y="5254184"/>
            <a:ext cx="2821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Reference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뇌파 데이터를 통한 </a:t>
            </a:r>
            <a:r>
              <a:rPr lang="ko-KR" altLang="en-US" sz="1100" dirty="0" err="1">
                <a:latin typeface="+mn-ea"/>
              </a:rPr>
              <a:t>딥러닝</a:t>
            </a:r>
            <a:r>
              <a:rPr lang="ko-KR" altLang="en-US" sz="1100" dirty="0">
                <a:latin typeface="+mn-ea"/>
              </a:rPr>
              <a:t> 분석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2099592" y="1562779"/>
            <a:ext cx="29533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Recruit_Project.rp_id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Recruit_Project.rp_name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Recruit_Project.rp_img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Recruit_Project.rp_start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Recruit_Project.rp_category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Recruit_Project.us_id</a:t>
            </a:r>
            <a:r>
              <a:rPr lang="en-US" altLang="ko-KR" dirty="0"/>
              <a:t>(FK),</a:t>
            </a:r>
          </a:p>
          <a:p>
            <a:r>
              <a:rPr lang="en-US" altLang="ko-KR" dirty="0" err="1"/>
              <a:t>Recruit_Project.us_email</a:t>
            </a:r>
            <a:r>
              <a:rPr lang="en-US" altLang="ko-KR" dirty="0"/>
              <a:t>(FK),</a:t>
            </a:r>
          </a:p>
          <a:p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6F452-CF4C-4AFC-A733-B843A1BEAB03}"/>
              </a:ext>
            </a:extLst>
          </p:cNvPr>
          <p:cNvSpPr/>
          <p:nvPr/>
        </p:nvSpPr>
        <p:spPr>
          <a:xfrm>
            <a:off x="553370" y="8606155"/>
            <a:ext cx="1082565" cy="151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3A461A-030D-4D66-86EA-B5E9C55E7390}"/>
              </a:ext>
            </a:extLst>
          </p:cNvPr>
          <p:cNvSpPr/>
          <p:nvPr/>
        </p:nvSpPr>
        <p:spPr>
          <a:xfrm>
            <a:off x="1635935" y="8606155"/>
            <a:ext cx="6211777" cy="1510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D14E1A5-82A7-4AA1-AC65-3FCF2C9302D8}"/>
              </a:ext>
            </a:extLst>
          </p:cNvPr>
          <p:cNvCxnSpPr>
            <a:cxnSpLocks/>
          </p:cNvCxnSpPr>
          <p:nvPr/>
        </p:nvCxnSpPr>
        <p:spPr>
          <a:xfrm>
            <a:off x="553370" y="8965927"/>
            <a:ext cx="729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7516448-DBA0-4467-9ACD-7B71810E2CC9}"/>
              </a:ext>
            </a:extLst>
          </p:cNvPr>
          <p:cNvCxnSpPr>
            <a:cxnSpLocks/>
          </p:cNvCxnSpPr>
          <p:nvPr/>
        </p:nvCxnSpPr>
        <p:spPr>
          <a:xfrm>
            <a:off x="553370" y="9339044"/>
            <a:ext cx="729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F1D4C59-E757-4717-87D9-1B4DBA69CCEB}"/>
              </a:ext>
            </a:extLst>
          </p:cNvPr>
          <p:cNvCxnSpPr>
            <a:cxnSpLocks/>
          </p:cNvCxnSpPr>
          <p:nvPr/>
        </p:nvCxnSpPr>
        <p:spPr>
          <a:xfrm>
            <a:off x="553370" y="9670119"/>
            <a:ext cx="729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5A39BA2-32AE-4E13-A3FC-CFA89AAC321E}"/>
              </a:ext>
            </a:extLst>
          </p:cNvPr>
          <p:cNvSpPr/>
          <p:nvPr/>
        </p:nvSpPr>
        <p:spPr>
          <a:xfrm>
            <a:off x="771487" y="85869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이름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99E0A8-76AD-42C5-BD12-75BB5EE3D763}"/>
              </a:ext>
            </a:extLst>
          </p:cNvPr>
          <p:cNvSpPr/>
          <p:nvPr/>
        </p:nvSpPr>
        <p:spPr>
          <a:xfrm>
            <a:off x="787731" y="8969712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학번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8D9F22-AF5C-4BF4-B675-9BA6872CDC82}"/>
              </a:ext>
            </a:extLst>
          </p:cNvPr>
          <p:cNvSpPr/>
          <p:nvPr/>
        </p:nvSpPr>
        <p:spPr>
          <a:xfrm>
            <a:off x="797133" y="9339044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+mn-ea"/>
              </a:rPr>
              <a:t>학과</a:t>
            </a:r>
            <a:endParaRPr lang="ko-KR" altLang="en-US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4AEEA9F-8E2C-4F2B-A979-B4A73F060688}"/>
              </a:ext>
            </a:extLst>
          </p:cNvPr>
          <p:cNvSpPr/>
          <p:nvPr/>
        </p:nvSpPr>
        <p:spPr>
          <a:xfrm>
            <a:off x="794958" y="9727603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역량</a:t>
            </a:r>
          </a:p>
        </p:txBody>
      </p:sp>
      <p:sp>
        <p:nvSpPr>
          <p:cNvPr id="69" name="모서리가 둥근 직사각형 40">
            <a:extLst>
              <a:ext uri="{FF2B5EF4-FFF2-40B4-BE49-F238E27FC236}">
                <a16:creationId xmlns:a16="http://schemas.microsoft.com/office/drawing/2014/main" id="{F5EBAB0D-ED63-4331-8171-AA2789217B44}"/>
              </a:ext>
            </a:extLst>
          </p:cNvPr>
          <p:cNvSpPr/>
          <p:nvPr/>
        </p:nvSpPr>
        <p:spPr>
          <a:xfrm>
            <a:off x="6990649" y="7931566"/>
            <a:ext cx="1330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</a:rPr>
              <a:t>수정</a:t>
            </a:r>
            <a:endParaRPr lang="ko-KR" altLang="en-US" b="1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ABA0DD1-9B06-4EE2-901A-594861C5C972}"/>
              </a:ext>
            </a:extLst>
          </p:cNvPr>
          <p:cNvSpPr/>
          <p:nvPr/>
        </p:nvSpPr>
        <p:spPr>
          <a:xfrm>
            <a:off x="7237280" y="6570627"/>
            <a:ext cx="692457" cy="446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80367EB-1721-4B9C-A52A-192D615DC5EF}"/>
              </a:ext>
            </a:extLst>
          </p:cNvPr>
          <p:cNvCxnSpPr>
            <a:cxnSpLocks/>
          </p:cNvCxnSpPr>
          <p:nvPr/>
        </p:nvCxnSpPr>
        <p:spPr>
          <a:xfrm flipH="1">
            <a:off x="7616644" y="7082585"/>
            <a:ext cx="8792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326F78E-586D-4AFE-9769-2267F8116DA1}"/>
              </a:ext>
            </a:extLst>
          </p:cNvPr>
          <p:cNvSpPr txBox="1"/>
          <p:nvPr/>
        </p:nvSpPr>
        <p:spPr>
          <a:xfrm>
            <a:off x="1691946" y="85848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박</a:t>
            </a:r>
            <a:r>
              <a:rPr lang="en-US" altLang="ko-KR" dirty="0" err="1">
                <a:latin typeface="+mn-ea"/>
              </a:rPr>
              <a:t>oo</a:t>
            </a:r>
            <a:endParaRPr lang="ko-KR" altLang="en-US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C0D3A6-0A0B-498C-A15A-0FCA2B820130}"/>
              </a:ext>
            </a:extLst>
          </p:cNvPr>
          <p:cNvSpPr txBox="1"/>
          <p:nvPr/>
        </p:nvSpPr>
        <p:spPr>
          <a:xfrm>
            <a:off x="1703520" y="897835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201315426</a:t>
            </a:r>
            <a:endParaRPr lang="ko-KR" altLang="en-US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844FE3-0F0D-440A-8523-EAD6634086C9}"/>
              </a:ext>
            </a:extLst>
          </p:cNvPr>
          <p:cNvSpPr txBox="1"/>
          <p:nvPr/>
        </p:nvSpPr>
        <p:spPr>
          <a:xfrm>
            <a:off x="1657220" y="93255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멀티미디어공학과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134176-A8DD-4A1C-9E78-22270CE2E814}"/>
              </a:ext>
            </a:extLst>
          </p:cNvPr>
          <p:cNvSpPr txBox="1"/>
          <p:nvPr/>
        </p:nvSpPr>
        <p:spPr>
          <a:xfrm>
            <a:off x="1680371" y="9730706"/>
            <a:ext cx="487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HTML, </a:t>
            </a:r>
            <a:r>
              <a:rPr lang="en-US" altLang="ko-KR" dirty="0" err="1">
                <a:latin typeface="+mn-ea"/>
              </a:rPr>
              <a:t>javascript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jsp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servlet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css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가능합니다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159583-03FD-4864-B195-0683CE77B773}"/>
              </a:ext>
            </a:extLst>
          </p:cNvPr>
          <p:cNvSpPr txBox="1"/>
          <p:nvPr/>
        </p:nvSpPr>
        <p:spPr>
          <a:xfrm>
            <a:off x="565652" y="433167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프로젝트 개요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563831-B95B-452A-8433-02BAD6ECF8E5}"/>
              </a:ext>
            </a:extLst>
          </p:cNvPr>
          <p:cNvSpPr txBox="1"/>
          <p:nvPr/>
        </p:nvSpPr>
        <p:spPr>
          <a:xfrm>
            <a:off x="2392718" y="4332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참여신청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6009C-0F10-4C66-BB96-A51ED2AD6D62}"/>
              </a:ext>
            </a:extLst>
          </p:cNvPr>
          <p:cNvSpPr txBox="1"/>
          <p:nvPr/>
        </p:nvSpPr>
        <p:spPr>
          <a:xfrm>
            <a:off x="549731" y="4869612"/>
            <a:ext cx="195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&lt;</a:t>
            </a:r>
            <a:r>
              <a:rPr lang="ko-KR" altLang="en-US" sz="1600" b="1" dirty="0">
                <a:latin typeface="+mn-ea"/>
              </a:rPr>
              <a:t>프로젝트 개요</a:t>
            </a:r>
            <a:r>
              <a:rPr lang="en-US" altLang="ko-KR" sz="1600" b="1" dirty="0">
                <a:latin typeface="+mn-ea"/>
              </a:rPr>
              <a:t>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0E57FC-3CE1-490A-A648-73F485FA1691}"/>
              </a:ext>
            </a:extLst>
          </p:cNvPr>
          <p:cNvSpPr txBox="1"/>
          <p:nvPr/>
        </p:nvSpPr>
        <p:spPr>
          <a:xfrm>
            <a:off x="565652" y="7541694"/>
            <a:ext cx="195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&lt;</a:t>
            </a:r>
            <a:r>
              <a:rPr lang="ko-KR" altLang="en-US" sz="1600" b="1" dirty="0">
                <a:latin typeface="+mn-ea"/>
              </a:rPr>
              <a:t>참여신청</a:t>
            </a:r>
            <a:r>
              <a:rPr lang="en-US" altLang="ko-KR" sz="1600" b="1" dirty="0">
                <a:latin typeface="+mn-ea"/>
              </a:rPr>
              <a:t>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35A45B-3A62-4519-AE8A-153A92DD24DC}"/>
              </a:ext>
            </a:extLst>
          </p:cNvPr>
          <p:cNvSpPr txBox="1"/>
          <p:nvPr/>
        </p:nvSpPr>
        <p:spPr>
          <a:xfrm>
            <a:off x="4379295" y="8229416"/>
            <a:ext cx="433060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/>
              <a:t>Recruit_Project_Applier.ra_id</a:t>
            </a:r>
            <a:r>
              <a:rPr lang="en-US" altLang="ko-KR" dirty="0"/>
              <a:t>(PK),</a:t>
            </a:r>
            <a:endParaRPr lang="ko-KR" altLang="ko-KR" dirty="0"/>
          </a:p>
          <a:p>
            <a:r>
              <a:rPr lang="en-US" altLang="ko-KR" dirty="0" err="1"/>
              <a:t>Recruit_Project_Applier.us_id</a:t>
            </a:r>
            <a:r>
              <a:rPr lang="en-US" altLang="ko-KR" dirty="0"/>
              <a:t>(FK),</a:t>
            </a:r>
            <a:endParaRPr lang="ko-KR" altLang="ko-KR" dirty="0"/>
          </a:p>
          <a:p>
            <a:r>
              <a:rPr lang="en-US" altLang="ko-KR" dirty="0" err="1"/>
              <a:t>Recruit_Project_Applier.us_name</a:t>
            </a:r>
            <a:r>
              <a:rPr lang="en-US" altLang="ko-KR" dirty="0"/>
              <a:t>(FK),</a:t>
            </a:r>
            <a:endParaRPr lang="ko-KR" altLang="ko-KR" dirty="0"/>
          </a:p>
          <a:p>
            <a:r>
              <a:rPr lang="en-US" altLang="ko-KR" dirty="0" err="1"/>
              <a:t>Recruit_Project_Applier.us_student_id</a:t>
            </a:r>
            <a:r>
              <a:rPr lang="en-US" altLang="ko-KR" dirty="0"/>
              <a:t>(FK),</a:t>
            </a:r>
            <a:endParaRPr lang="ko-KR" altLang="ko-KR" dirty="0"/>
          </a:p>
          <a:p>
            <a:r>
              <a:rPr lang="en-US" altLang="ko-KR" dirty="0" err="1"/>
              <a:t>Recruit_Project_Applier.us_department</a:t>
            </a:r>
            <a:r>
              <a:rPr lang="en-US" altLang="ko-KR" dirty="0"/>
              <a:t>(FK),</a:t>
            </a:r>
            <a:endParaRPr lang="ko-KR" altLang="ko-KR" dirty="0"/>
          </a:p>
          <a:p>
            <a:r>
              <a:rPr lang="en-US" altLang="ko-KR" dirty="0" err="1"/>
              <a:t>Recruit_Project_Applier.rp_id</a:t>
            </a:r>
            <a:r>
              <a:rPr lang="en-US" altLang="ko-KR" dirty="0"/>
              <a:t>(FK),</a:t>
            </a:r>
            <a:endParaRPr lang="ko-KR" altLang="ko-KR" dirty="0"/>
          </a:p>
          <a:p>
            <a:r>
              <a:rPr lang="en-US" altLang="ko-KR" dirty="0" err="1"/>
              <a:t>Recruit_Project_Applier.ra_text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796857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6" y="1017060"/>
            <a:ext cx="3924723" cy="261406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프로젝트 모집 정보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조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440" y="1723291"/>
            <a:ext cx="8103929" cy="9179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31" y="1802423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Project Container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47682" y="1793631"/>
            <a:ext cx="4237892" cy="369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검색</a:t>
            </a:r>
          </a:p>
        </p:txBody>
      </p:sp>
      <p:pic>
        <p:nvPicPr>
          <p:cNvPr id="34" name="Picture 2" descr="C:\Users\장규영\Desktop\as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07239" y="1818641"/>
            <a:ext cx="329881" cy="329881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650631" y="240655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모집 프로젝트 명</a:t>
            </a:r>
            <a:endParaRPr lang="en-US" altLang="ko-KR" u="sng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21360" y="2824480"/>
            <a:ext cx="1656080" cy="10769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이미지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8151" y="2782472"/>
            <a:ext cx="28216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 프로젝트 예상 시작일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 카테고리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모집인</a:t>
            </a:r>
            <a:endParaRPr lang="en-US" altLang="ko-KR" sz="16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메일주소</a:t>
            </a:r>
            <a:endParaRPr lang="en-US" altLang="ko-KR" sz="16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711440" y="2286000"/>
            <a:ext cx="568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수정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711440" y="4480063"/>
            <a:ext cx="568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수정</a:t>
            </a:r>
            <a:endParaRPr lang="ko-KR" altLang="en-US" b="1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4ADAE1-0856-40EE-9D35-3DAF3B21602A}"/>
              </a:ext>
            </a:extLst>
          </p:cNvPr>
          <p:cNvSpPr/>
          <p:nvPr/>
        </p:nvSpPr>
        <p:spPr>
          <a:xfrm>
            <a:off x="8062103" y="3052694"/>
            <a:ext cx="692457" cy="446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8A5CDE2-5114-4DE3-A426-7061DFDA4D4A}"/>
              </a:ext>
            </a:extLst>
          </p:cNvPr>
          <p:cNvCxnSpPr>
            <a:cxnSpLocks/>
          </p:cNvCxnSpPr>
          <p:nvPr/>
        </p:nvCxnSpPr>
        <p:spPr>
          <a:xfrm flipH="1">
            <a:off x="7902097" y="3619737"/>
            <a:ext cx="160006" cy="61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688F46-76D8-4AA9-ADFA-7713A613CC8A}"/>
              </a:ext>
            </a:extLst>
          </p:cNvPr>
          <p:cNvCxnSpPr>
            <a:cxnSpLocks/>
          </p:cNvCxnSpPr>
          <p:nvPr/>
        </p:nvCxnSpPr>
        <p:spPr>
          <a:xfrm flipH="1" flipV="1">
            <a:off x="7995920" y="2722372"/>
            <a:ext cx="132366" cy="18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6CFFFC-A56E-4106-A06A-78F9ABC83D25}"/>
              </a:ext>
            </a:extLst>
          </p:cNvPr>
          <p:cNvSpPr/>
          <p:nvPr/>
        </p:nvSpPr>
        <p:spPr>
          <a:xfrm>
            <a:off x="3910810" y="3179523"/>
            <a:ext cx="692457" cy="446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조회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3E41B00-D714-4CFE-8CEA-370CEC3EEEAA}"/>
              </a:ext>
            </a:extLst>
          </p:cNvPr>
          <p:cNvCxnSpPr>
            <a:cxnSpLocks/>
          </p:cNvCxnSpPr>
          <p:nvPr/>
        </p:nvCxnSpPr>
        <p:spPr>
          <a:xfrm flipH="1">
            <a:off x="2525928" y="3540240"/>
            <a:ext cx="1184938" cy="38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6D5BEF5-6749-4FF8-9720-55D751A2CEEB}"/>
              </a:ext>
            </a:extLst>
          </p:cNvPr>
          <p:cNvCxnSpPr>
            <a:cxnSpLocks/>
          </p:cNvCxnSpPr>
          <p:nvPr/>
        </p:nvCxnSpPr>
        <p:spPr>
          <a:xfrm flipH="1">
            <a:off x="3421777" y="3692640"/>
            <a:ext cx="441489" cy="35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50631" y="5829126"/>
            <a:ext cx="7721600" cy="12496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외부환경제어를 위한 뇌파기반 제어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뇌파를 통해 외부환경을 제어함으로써 사용자에게 도움이 되는 무언가를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만들기위함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프로젝트 예상 비용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: 90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만원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…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3422" y="5018614"/>
            <a:ext cx="2821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Reference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뇌파 데이터를 통한 </a:t>
            </a:r>
            <a:r>
              <a:rPr lang="ko-KR" altLang="en-US" sz="1100" dirty="0" err="1">
                <a:latin typeface="+mn-ea"/>
              </a:rPr>
              <a:t>딥러닝</a:t>
            </a:r>
            <a:r>
              <a:rPr lang="ko-KR" altLang="en-US" sz="1100" dirty="0">
                <a:latin typeface="+mn-ea"/>
              </a:rPr>
              <a:t> 분석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2099592" y="1562779"/>
            <a:ext cx="29533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Recruit_Project.rp_id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Recruit_Project.rp_name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Recruit_Project.rp_img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Recruit_Project.rp_start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Recruit_Project.rp_category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Recruit_Project.us_id</a:t>
            </a:r>
            <a:r>
              <a:rPr lang="en-US" altLang="ko-KR" dirty="0"/>
              <a:t>(FK),</a:t>
            </a:r>
          </a:p>
          <a:p>
            <a:r>
              <a:rPr lang="en-US" altLang="ko-KR" dirty="0" err="1"/>
              <a:t>Recruit_Project.us_email</a:t>
            </a:r>
            <a:r>
              <a:rPr lang="en-US" altLang="ko-KR" dirty="0"/>
              <a:t>(FK),</a:t>
            </a:r>
          </a:p>
          <a:p>
            <a:endParaRPr lang="en-US" altLang="ko-KR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0A3263-5361-49E1-A9B9-4B3B4C6B08CE}"/>
              </a:ext>
            </a:extLst>
          </p:cNvPr>
          <p:cNvSpPr/>
          <p:nvPr/>
        </p:nvSpPr>
        <p:spPr>
          <a:xfrm>
            <a:off x="553370" y="8898760"/>
            <a:ext cx="1082565" cy="151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05143E2-9502-405A-A71E-80D96B0B3496}"/>
              </a:ext>
            </a:extLst>
          </p:cNvPr>
          <p:cNvSpPr/>
          <p:nvPr/>
        </p:nvSpPr>
        <p:spPr>
          <a:xfrm>
            <a:off x="1635935" y="8898760"/>
            <a:ext cx="6211777" cy="1510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6065CA7-5338-4283-AC0D-6BE30D81EA20}"/>
              </a:ext>
            </a:extLst>
          </p:cNvPr>
          <p:cNvCxnSpPr>
            <a:cxnSpLocks/>
          </p:cNvCxnSpPr>
          <p:nvPr/>
        </p:nvCxnSpPr>
        <p:spPr>
          <a:xfrm>
            <a:off x="553370" y="9258532"/>
            <a:ext cx="729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08AF023-43BB-4E0F-8DB9-DD75E71D235E}"/>
              </a:ext>
            </a:extLst>
          </p:cNvPr>
          <p:cNvCxnSpPr>
            <a:cxnSpLocks/>
          </p:cNvCxnSpPr>
          <p:nvPr/>
        </p:nvCxnSpPr>
        <p:spPr>
          <a:xfrm>
            <a:off x="553370" y="9631649"/>
            <a:ext cx="729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52EA7D-C46C-473A-BF63-DF10F5E3F527}"/>
              </a:ext>
            </a:extLst>
          </p:cNvPr>
          <p:cNvCxnSpPr>
            <a:cxnSpLocks/>
          </p:cNvCxnSpPr>
          <p:nvPr/>
        </p:nvCxnSpPr>
        <p:spPr>
          <a:xfrm>
            <a:off x="553370" y="9962724"/>
            <a:ext cx="729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FFF830-27ED-44F8-BBF4-EBB8298C721E}"/>
              </a:ext>
            </a:extLst>
          </p:cNvPr>
          <p:cNvSpPr/>
          <p:nvPr/>
        </p:nvSpPr>
        <p:spPr>
          <a:xfrm>
            <a:off x="771487" y="88795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이름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C426B8-516C-405C-973E-F84DEDFBEB7C}"/>
              </a:ext>
            </a:extLst>
          </p:cNvPr>
          <p:cNvSpPr/>
          <p:nvPr/>
        </p:nvSpPr>
        <p:spPr>
          <a:xfrm>
            <a:off x="787731" y="9262317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학번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B3E63A-3BD7-4B8A-BEA9-01FE2619BFB2}"/>
              </a:ext>
            </a:extLst>
          </p:cNvPr>
          <p:cNvSpPr/>
          <p:nvPr/>
        </p:nvSpPr>
        <p:spPr>
          <a:xfrm>
            <a:off x="797133" y="9631649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+mn-ea"/>
              </a:rPr>
              <a:t>학과</a:t>
            </a:r>
            <a:endParaRPr lang="ko-KR" altLang="en-US" dirty="0"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AF5E5D9-DFC1-41D4-83F1-F6F58A3C792C}"/>
              </a:ext>
            </a:extLst>
          </p:cNvPr>
          <p:cNvSpPr/>
          <p:nvPr/>
        </p:nvSpPr>
        <p:spPr>
          <a:xfrm>
            <a:off x="794958" y="10020208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역량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7FA7867-9B4B-4133-AEB4-41C00E1DC750}"/>
              </a:ext>
            </a:extLst>
          </p:cNvPr>
          <p:cNvSpPr/>
          <p:nvPr/>
        </p:nvSpPr>
        <p:spPr>
          <a:xfrm>
            <a:off x="1687228" y="9712172"/>
            <a:ext cx="1482230" cy="20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DD99110-30DC-4EC6-B967-F53386AD31AE}"/>
              </a:ext>
            </a:extLst>
          </p:cNvPr>
          <p:cNvSpPr/>
          <p:nvPr/>
        </p:nvSpPr>
        <p:spPr>
          <a:xfrm>
            <a:off x="1696018" y="8939713"/>
            <a:ext cx="1465913" cy="296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..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BC4FADF-49BF-47A9-90B2-02D5B06C3863}"/>
              </a:ext>
            </a:extLst>
          </p:cNvPr>
          <p:cNvSpPr/>
          <p:nvPr/>
        </p:nvSpPr>
        <p:spPr>
          <a:xfrm>
            <a:off x="1698726" y="9327376"/>
            <a:ext cx="1474779" cy="267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2012…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819785-464A-4431-8069-3E0116BEAEE7}"/>
              </a:ext>
            </a:extLst>
          </p:cNvPr>
          <p:cNvSpPr/>
          <p:nvPr/>
        </p:nvSpPr>
        <p:spPr>
          <a:xfrm>
            <a:off x="1698726" y="10079160"/>
            <a:ext cx="5970147" cy="246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6" name="모서리가 둥근 직사각형 42">
            <a:extLst>
              <a:ext uri="{FF2B5EF4-FFF2-40B4-BE49-F238E27FC236}">
                <a16:creationId xmlns:a16="http://schemas.microsoft.com/office/drawing/2014/main" id="{49E0E608-DBDF-40BC-A1D6-E62D8D270B6A}"/>
              </a:ext>
            </a:extLst>
          </p:cNvPr>
          <p:cNvSpPr/>
          <p:nvPr/>
        </p:nvSpPr>
        <p:spPr>
          <a:xfrm>
            <a:off x="5674360" y="8342991"/>
            <a:ext cx="1330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</a:rPr>
              <a:t>저장</a:t>
            </a:r>
            <a:endParaRPr lang="ko-KR" altLang="en-US" b="1" dirty="0">
              <a:latin typeface="+mn-ea"/>
            </a:endParaRPr>
          </a:p>
        </p:txBody>
      </p:sp>
      <p:sp>
        <p:nvSpPr>
          <p:cNvPr id="67" name="모서리가 둥근 직사각형 43">
            <a:extLst>
              <a:ext uri="{FF2B5EF4-FFF2-40B4-BE49-F238E27FC236}">
                <a16:creationId xmlns:a16="http://schemas.microsoft.com/office/drawing/2014/main" id="{7C2A46A8-A3E6-46D6-891B-E2595FD7CF80}"/>
              </a:ext>
            </a:extLst>
          </p:cNvPr>
          <p:cNvSpPr/>
          <p:nvPr/>
        </p:nvSpPr>
        <p:spPr>
          <a:xfrm>
            <a:off x="7045960" y="8342991"/>
            <a:ext cx="133096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</a:rPr>
              <a:t>삭제</a:t>
            </a:r>
            <a:endParaRPr lang="ko-KR" altLang="en-US" b="1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DBC7D8-96A0-422A-AE2B-A97EA9B575D0}"/>
              </a:ext>
            </a:extLst>
          </p:cNvPr>
          <p:cNvSpPr/>
          <p:nvPr/>
        </p:nvSpPr>
        <p:spPr>
          <a:xfrm>
            <a:off x="6000832" y="7462117"/>
            <a:ext cx="692457" cy="446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BE377D1-F0AF-4B27-85D1-5A99FD1D9BB3}"/>
              </a:ext>
            </a:extLst>
          </p:cNvPr>
          <p:cNvSpPr/>
          <p:nvPr/>
        </p:nvSpPr>
        <p:spPr>
          <a:xfrm>
            <a:off x="7356658" y="7458410"/>
            <a:ext cx="692457" cy="4468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1879C8C-0B50-4146-82FB-EA98A030CB7E}"/>
              </a:ext>
            </a:extLst>
          </p:cNvPr>
          <p:cNvCxnSpPr>
            <a:cxnSpLocks/>
          </p:cNvCxnSpPr>
          <p:nvPr/>
        </p:nvCxnSpPr>
        <p:spPr>
          <a:xfrm flipH="1">
            <a:off x="6380196" y="7974075"/>
            <a:ext cx="8792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E46D74D-4CFB-451B-BD56-7632090ACEAD}"/>
              </a:ext>
            </a:extLst>
          </p:cNvPr>
          <p:cNvCxnSpPr>
            <a:cxnSpLocks/>
          </p:cNvCxnSpPr>
          <p:nvPr/>
        </p:nvCxnSpPr>
        <p:spPr>
          <a:xfrm flipH="1">
            <a:off x="7675596" y="7941837"/>
            <a:ext cx="8792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616782-10E2-4E6F-88C6-44902045C619}"/>
              </a:ext>
            </a:extLst>
          </p:cNvPr>
          <p:cNvSpPr txBox="1"/>
          <p:nvPr/>
        </p:nvSpPr>
        <p:spPr>
          <a:xfrm>
            <a:off x="663252" y="417230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프로젝트 개요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5A4BC1-8606-48E0-B8B0-FE9DA3315E66}"/>
              </a:ext>
            </a:extLst>
          </p:cNvPr>
          <p:cNvSpPr txBox="1"/>
          <p:nvPr/>
        </p:nvSpPr>
        <p:spPr>
          <a:xfrm>
            <a:off x="2490318" y="41734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참여신청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265F21-4BBD-45DF-92E3-BC0767229B93}"/>
              </a:ext>
            </a:extLst>
          </p:cNvPr>
          <p:cNvSpPr txBox="1"/>
          <p:nvPr/>
        </p:nvSpPr>
        <p:spPr>
          <a:xfrm>
            <a:off x="647331" y="4710245"/>
            <a:ext cx="195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&lt;</a:t>
            </a:r>
            <a:r>
              <a:rPr lang="ko-KR" altLang="en-US" sz="1600" b="1" dirty="0">
                <a:latin typeface="+mn-ea"/>
              </a:rPr>
              <a:t>프로젝트 개요</a:t>
            </a:r>
            <a:r>
              <a:rPr lang="en-US" altLang="ko-KR" sz="1600" b="1" dirty="0">
                <a:latin typeface="+mn-ea"/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6502BE-9373-43B6-B7C0-15EE908ACE11}"/>
              </a:ext>
            </a:extLst>
          </p:cNvPr>
          <p:cNvSpPr txBox="1"/>
          <p:nvPr/>
        </p:nvSpPr>
        <p:spPr>
          <a:xfrm>
            <a:off x="646608" y="8246637"/>
            <a:ext cx="195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&lt;</a:t>
            </a:r>
            <a:r>
              <a:rPr lang="ko-KR" altLang="en-US" sz="1600" b="1" dirty="0">
                <a:latin typeface="+mn-ea"/>
              </a:rPr>
              <a:t>참여신청</a:t>
            </a:r>
            <a:r>
              <a:rPr lang="en-US" altLang="ko-KR" sz="1600" b="1" dirty="0">
                <a:latin typeface="+mn-ea"/>
              </a:rPr>
              <a:t>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9D8C07-1580-46D6-9C12-77BE6317DC0F}"/>
              </a:ext>
            </a:extLst>
          </p:cNvPr>
          <p:cNvSpPr txBox="1"/>
          <p:nvPr/>
        </p:nvSpPr>
        <p:spPr>
          <a:xfrm>
            <a:off x="4379295" y="8229416"/>
            <a:ext cx="433060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/>
              <a:t>Recruit_Project_Applier.ra_id</a:t>
            </a:r>
            <a:r>
              <a:rPr lang="en-US" altLang="ko-KR" dirty="0"/>
              <a:t>(PK),</a:t>
            </a:r>
            <a:endParaRPr lang="ko-KR" altLang="ko-KR" dirty="0"/>
          </a:p>
          <a:p>
            <a:r>
              <a:rPr lang="en-US" altLang="ko-KR" dirty="0" err="1"/>
              <a:t>Recruit_Project_Applier.us_id</a:t>
            </a:r>
            <a:r>
              <a:rPr lang="en-US" altLang="ko-KR" dirty="0"/>
              <a:t>(FK),</a:t>
            </a:r>
            <a:endParaRPr lang="ko-KR" altLang="ko-KR" dirty="0"/>
          </a:p>
          <a:p>
            <a:r>
              <a:rPr lang="en-US" altLang="ko-KR" dirty="0" err="1"/>
              <a:t>Recruit_Project_Applier.us_name</a:t>
            </a:r>
            <a:r>
              <a:rPr lang="en-US" altLang="ko-KR" dirty="0"/>
              <a:t>(FK),</a:t>
            </a:r>
            <a:endParaRPr lang="ko-KR" altLang="ko-KR" dirty="0"/>
          </a:p>
          <a:p>
            <a:r>
              <a:rPr lang="en-US" altLang="ko-KR" dirty="0" err="1"/>
              <a:t>Recruit_Project_Applier.us_student_id</a:t>
            </a:r>
            <a:r>
              <a:rPr lang="en-US" altLang="ko-KR" dirty="0"/>
              <a:t>(FK),</a:t>
            </a:r>
            <a:endParaRPr lang="ko-KR" altLang="ko-KR" dirty="0"/>
          </a:p>
          <a:p>
            <a:r>
              <a:rPr lang="en-US" altLang="ko-KR" dirty="0" err="1"/>
              <a:t>Recruit_Project_Applier.us_department</a:t>
            </a:r>
            <a:r>
              <a:rPr lang="en-US" altLang="ko-KR" dirty="0"/>
              <a:t>(FK),</a:t>
            </a:r>
            <a:endParaRPr lang="ko-KR" altLang="ko-KR" dirty="0"/>
          </a:p>
          <a:p>
            <a:r>
              <a:rPr lang="en-US" altLang="ko-KR" dirty="0" err="1"/>
              <a:t>Recruit_Project_Applier.rp_id</a:t>
            </a:r>
            <a:r>
              <a:rPr lang="en-US" altLang="ko-KR" dirty="0"/>
              <a:t>(FK),</a:t>
            </a:r>
            <a:endParaRPr lang="ko-KR" altLang="ko-KR" dirty="0"/>
          </a:p>
          <a:p>
            <a:r>
              <a:rPr lang="en-US" altLang="ko-KR" dirty="0" err="1"/>
              <a:t>Recruit_Project_Applier.ra_text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18573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332316" y="1017060"/>
            <a:ext cx="3924723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chemeClr val="accent4"/>
                </a:solidFill>
                <a:latin typeface="+mn-ea"/>
                <a:cs typeface="+mj-cs"/>
              </a:rPr>
              <a:t>검색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조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0229"/>
            <a:ext cx="9144000" cy="342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8573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790694" y="2788447"/>
            <a:ext cx="55626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2"/>
                </a:solidFill>
                <a:latin typeface="+mn-ea"/>
              </a:rPr>
              <a:t>Thank you</a:t>
            </a:r>
            <a:endParaRPr lang="ko-KR" altLang="en-US" sz="8000" dirty="0">
              <a:latin typeface="+mn-ea"/>
            </a:endParaRPr>
          </a:p>
        </p:txBody>
      </p: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막힌 원호 12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막힌 원호 14"/>
          <p:cNvSpPr/>
          <p:nvPr/>
        </p:nvSpPr>
        <p:spPr>
          <a:xfrm flipH="1">
            <a:off x="8546592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 flipV="1">
            <a:off x="8555058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8466" y="63330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막힌 원호 26"/>
          <p:cNvSpPr/>
          <p:nvPr/>
        </p:nvSpPr>
        <p:spPr>
          <a:xfrm flipH="1">
            <a:off x="8466" y="60367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막힌 원호 27"/>
          <p:cNvSpPr/>
          <p:nvPr/>
        </p:nvSpPr>
        <p:spPr>
          <a:xfrm flipH="1" flipV="1">
            <a:off x="16932" y="61806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막힌 원호 28"/>
          <p:cNvSpPr/>
          <p:nvPr/>
        </p:nvSpPr>
        <p:spPr>
          <a:xfrm flipH="1">
            <a:off x="8555058" y="60367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막힌 원호 29"/>
          <p:cNvSpPr/>
          <p:nvPr/>
        </p:nvSpPr>
        <p:spPr>
          <a:xfrm flipH="1" flipV="1">
            <a:off x="8563524" y="61806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45532" y="855134"/>
            <a:ext cx="0" cy="517313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775192" y="863600"/>
            <a:ext cx="0" cy="517313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68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97981" y="243238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latin typeface="+mj-ea"/>
              </a:rPr>
              <a:t>DB</a:t>
            </a:r>
            <a:r>
              <a:rPr lang="ko-KR" altLang="en-US" sz="1400" b="1" dirty="0">
                <a:solidFill>
                  <a:schemeClr val="accent4"/>
                </a:solidFill>
                <a:latin typeface="+mj-ea"/>
              </a:rPr>
              <a:t> 구조도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9500" y="2432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7966" y="387171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549211" y="2346541"/>
          <a:ext cx="2919046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9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User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us_id</a:t>
                      </a:r>
                      <a:r>
                        <a:rPr lang="en-US" altLang="ko-KR" sz="1200" dirty="0"/>
                        <a:t>(VARCHAR(64)), not null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altLang="ko-KR" sz="1200" b="0" i="0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uv_seq</a:t>
                      </a: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(INT(8)),</a:t>
                      </a:r>
                      <a:r>
                        <a:rPr lang="en-US" altLang="ko-KR" sz="1200" b="0" i="0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dirty="0"/>
                        <a:t>not null</a:t>
                      </a:r>
                      <a:endParaRPr lang="ko-KR" altLang="en-US" sz="1200" b="0" i="0" strike="sng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dp_seq</a:t>
                      </a: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(INT(8)), </a:t>
                      </a:r>
                      <a:r>
                        <a:rPr lang="en-US" altLang="ko-KR" sz="1200" dirty="0"/>
                        <a:t>not null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us_password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(VARCHAR(64)),</a:t>
                      </a:r>
                      <a:r>
                        <a:rPr lang="en-US" altLang="ko-KR" sz="1200" dirty="0"/>
                        <a:t> not null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us_name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(VARCHAR(16)), </a:t>
                      </a:r>
                      <a:r>
                        <a:rPr lang="en-US" altLang="ko-KR" sz="1200" dirty="0"/>
                        <a:t>not null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us_grade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(INT(8)), </a:t>
                      </a:r>
                      <a:r>
                        <a:rPr lang="en-US" altLang="ko-KR" sz="1200" dirty="0"/>
                        <a:t>not null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us_age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(INT(8)), </a:t>
                      </a:r>
                      <a:r>
                        <a:rPr lang="en-US" altLang="ko-KR" sz="1200" dirty="0"/>
                        <a:t>not null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us_certificate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(VARCHAR(64)),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us_nickname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(VARCHAR(32)), </a:t>
                      </a:r>
                      <a:r>
                        <a:rPr lang="en-US" altLang="ko-KR" sz="1200" dirty="0"/>
                        <a:t>not null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us_sex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(CHAR(1) T/F), </a:t>
                      </a:r>
                      <a:r>
                        <a:rPr lang="en-US" altLang="ko-KR" sz="1200" dirty="0"/>
                        <a:t>not null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us_appeal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(VARCHAR(128)), 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us_student_id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(VARCHAR(16)), </a:t>
                      </a:r>
                      <a:r>
                        <a:rPr lang="en-US" altLang="ko-KR" sz="1200" dirty="0"/>
                        <a:t>not null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us_email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(VARCHAR(64)), </a:t>
                      </a:r>
                      <a:r>
                        <a:rPr lang="en-US" altLang="ko-KR" sz="1200" dirty="0"/>
                        <a:t>not null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us_phone_number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(VARCHAR(11)),</a:t>
                      </a:r>
                      <a:r>
                        <a:rPr lang="en-US" altLang="ko-KR" sz="1200" dirty="0"/>
                        <a:t> not null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rtl="0"/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us_img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(VARCHAR(64))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4580791" y="55872"/>
          <a:ext cx="2312377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2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Project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pj_seq</a:t>
                      </a:r>
                      <a:r>
                        <a:rPr lang="en-US" altLang="ko-KR" sz="1200" dirty="0"/>
                        <a:t>(INT(8)), not null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ct_seq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(INT(8)) </a:t>
                      </a:r>
                      <a:r>
                        <a:rPr lang="en-US" altLang="ko-KR" sz="1200" dirty="0"/>
                        <a:t>not null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pj_name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(VARCHAR(50)), </a:t>
                      </a:r>
                      <a:r>
                        <a:rPr lang="en-US" altLang="ko-KR" sz="1200" dirty="0"/>
                        <a:t>not null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pj_img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(VARCHAR(50)),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pj_start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(CHAR(8)),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Pi_end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(CHAR(8)),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pj_team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(VARCHAR(50)),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pj_info</a:t>
                      </a: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(VARCHAR(200)),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pj_ref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(VARCHAR(200)),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pj_text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(VARCHAR(2000)),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Pj_hit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(8))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7345956" y="36167"/>
          <a:ext cx="2404713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Project_Data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pd_seq</a:t>
                      </a:r>
                      <a:r>
                        <a:rPr lang="en-US" altLang="ko-KR" sz="1200" dirty="0"/>
                        <a:t>(INT(8)), not null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pj_seq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(INT(8)), </a:t>
                      </a:r>
                      <a:r>
                        <a:rPr lang="en-US" altLang="ko-KR" sz="1200" dirty="0"/>
                        <a:t>not null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pd_file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(VARCHAR(50)), </a:t>
                      </a:r>
                      <a:r>
                        <a:rPr lang="en-US" altLang="ko-KR" sz="1200" dirty="0"/>
                        <a:t>not null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pd_note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(VARCHAR(50)),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pd_date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(CHAR(8))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7357669" y="1518564"/>
          <a:ext cx="232266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5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Project_Community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pc_seq</a:t>
                      </a:r>
                      <a:r>
                        <a:rPr lang="en-US" altLang="ko-KR" sz="1200" dirty="0"/>
                        <a:t>(INT(8)), not null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5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pj_seq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(INT(8)), </a:t>
                      </a:r>
                      <a:r>
                        <a:rPr lang="en-US" altLang="ko-KR" sz="1200" dirty="0"/>
                        <a:t>not null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us_id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(VARCHAR(50)), </a:t>
                      </a:r>
                      <a:r>
                        <a:rPr lang="en-US" altLang="ko-KR" sz="1200" dirty="0"/>
                        <a:t>not null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pc_text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(VARCHAR(200)) </a:t>
                      </a:r>
                      <a:r>
                        <a:rPr lang="en-US" altLang="ko-KR" sz="1200" dirty="0"/>
                        <a:t>not null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4721468" y="3928565"/>
          <a:ext cx="2259624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9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Recruit_Project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rp_seq</a:t>
                      </a:r>
                      <a:r>
                        <a:rPr lang="en-US" altLang="ko-KR" sz="1200" dirty="0"/>
                        <a:t>(INT(64)), not null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us_id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(VARCHAR(64)), </a:t>
                      </a:r>
                      <a:r>
                        <a:rPr lang="en-US" altLang="ko-KR" sz="1200" dirty="0"/>
                        <a:t>not null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ct_seq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(INT(2)) </a:t>
                      </a:r>
                      <a:r>
                        <a:rPr lang="en-US" altLang="ko-KR" sz="1200" dirty="0"/>
                        <a:t>not null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rp_name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(VARCHAR(64)), </a:t>
                      </a:r>
                      <a:r>
                        <a:rPr lang="en-US" altLang="ko-KR" sz="1200" dirty="0"/>
                        <a:t>not null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rp_img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(VARCHAR(64)),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rp_start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(CHAR(8)),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rp_info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(VARCHAR(200)), </a:t>
                      </a:r>
                      <a:r>
                        <a:rPr lang="en-US" altLang="ko-KR" sz="1200" dirty="0"/>
                        <a:t>not null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rp_ref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(VARCHAR(200)),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rp_text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(VARCHAR(2000))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rp_hit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(8))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7084521" y="4865066"/>
          <a:ext cx="226170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Recruit_Project_Applier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ra_seq</a:t>
                      </a:r>
                      <a:r>
                        <a:rPr lang="en-US" altLang="ko-KR" sz="1200" dirty="0"/>
                        <a:t>(INT(8)), not null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us_id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(VARCHAR(50)), </a:t>
                      </a:r>
                      <a:r>
                        <a:rPr lang="en-US" altLang="ko-KR" sz="1200" dirty="0"/>
                        <a:t>not null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rp_seq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(INT(8)), </a:t>
                      </a:r>
                      <a:r>
                        <a:rPr lang="en-US" altLang="ko-KR" sz="1200" dirty="0"/>
                        <a:t>not null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ra_text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(VARCHAR(500)) </a:t>
                      </a:r>
                      <a:r>
                        <a:rPr lang="en-US" altLang="ko-KR" sz="1200" dirty="0"/>
                        <a:t>not null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30"/>
          <p:cNvGrpSpPr/>
          <p:nvPr/>
        </p:nvGrpSpPr>
        <p:grpSpPr>
          <a:xfrm rot="10800000">
            <a:off x="4221016" y="1050205"/>
            <a:ext cx="439616" cy="227134"/>
            <a:chOff x="2778369" y="2233246"/>
            <a:chExt cx="439616" cy="227134"/>
          </a:xfrm>
        </p:grpSpPr>
        <p:cxnSp>
          <p:nvCxnSpPr>
            <p:cNvPr id="108" name="직선 연결선 107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131"/>
          <p:cNvGrpSpPr/>
          <p:nvPr/>
        </p:nvGrpSpPr>
        <p:grpSpPr>
          <a:xfrm>
            <a:off x="4359642" y="4638762"/>
            <a:ext cx="439616" cy="227134"/>
            <a:chOff x="2778369" y="2233246"/>
            <a:chExt cx="439616" cy="227134"/>
          </a:xfrm>
        </p:grpSpPr>
        <p:cxnSp>
          <p:nvCxnSpPr>
            <p:cNvPr id="133" name="직선 연결선 132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137"/>
          <p:cNvGrpSpPr/>
          <p:nvPr/>
        </p:nvGrpSpPr>
        <p:grpSpPr>
          <a:xfrm>
            <a:off x="6642366" y="5201542"/>
            <a:ext cx="439616" cy="227134"/>
            <a:chOff x="2778369" y="2233246"/>
            <a:chExt cx="439616" cy="227134"/>
          </a:xfrm>
        </p:grpSpPr>
        <p:cxnSp>
          <p:nvCxnSpPr>
            <p:cNvPr id="139" name="직선 연결선 138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149"/>
          <p:cNvGrpSpPr/>
          <p:nvPr/>
        </p:nvGrpSpPr>
        <p:grpSpPr>
          <a:xfrm>
            <a:off x="6835547" y="1654173"/>
            <a:ext cx="439616" cy="227134"/>
            <a:chOff x="2778369" y="2233246"/>
            <a:chExt cx="439616" cy="227134"/>
          </a:xfrm>
        </p:grpSpPr>
        <p:cxnSp>
          <p:nvCxnSpPr>
            <p:cNvPr id="151" name="직선 연결선 150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161"/>
          <p:cNvGrpSpPr/>
          <p:nvPr/>
        </p:nvGrpSpPr>
        <p:grpSpPr>
          <a:xfrm>
            <a:off x="6827475" y="633397"/>
            <a:ext cx="439616" cy="227134"/>
            <a:chOff x="2778369" y="2233246"/>
            <a:chExt cx="439616" cy="227134"/>
          </a:xfrm>
        </p:grpSpPr>
        <p:cxnSp>
          <p:nvCxnSpPr>
            <p:cNvPr id="163" name="직선 연결선 162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180"/>
          <p:cNvGrpSpPr/>
          <p:nvPr/>
        </p:nvGrpSpPr>
        <p:grpSpPr>
          <a:xfrm>
            <a:off x="4840669" y="2453120"/>
            <a:ext cx="2300082" cy="227134"/>
            <a:chOff x="2810617" y="3610670"/>
            <a:chExt cx="3352794" cy="227134"/>
          </a:xfrm>
        </p:grpSpPr>
        <p:cxnSp>
          <p:nvCxnSpPr>
            <p:cNvPr id="175" name="직선 연결선 174"/>
            <p:cNvCxnSpPr/>
            <p:nvPr/>
          </p:nvCxnSpPr>
          <p:spPr>
            <a:xfrm>
              <a:off x="2810617" y="3724971"/>
              <a:ext cx="33527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2863389" y="3637049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2910285" y="363998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flipH="1">
              <a:off x="6002145" y="3610670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rot="5400000" flipH="1">
              <a:off x="5996289" y="3719110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직선 연결선 183"/>
          <p:cNvCxnSpPr/>
          <p:nvPr/>
        </p:nvCxnSpPr>
        <p:spPr>
          <a:xfrm rot="5400000">
            <a:off x="3656889" y="5686785"/>
            <a:ext cx="2931" cy="187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rot="5400000">
            <a:off x="3659825" y="5724889"/>
            <a:ext cx="2931" cy="187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H="1">
            <a:off x="6703710" y="6090326"/>
            <a:ext cx="123071" cy="114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rot="5400000" flipH="1">
            <a:off x="6697854" y="6198766"/>
            <a:ext cx="123071" cy="114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꺾인 연결선 188"/>
          <p:cNvCxnSpPr/>
          <p:nvPr/>
        </p:nvCxnSpPr>
        <p:spPr>
          <a:xfrm>
            <a:off x="3669716" y="5723692"/>
            <a:ext cx="3166567" cy="464543"/>
          </a:xfrm>
          <a:prstGeom prst="bentConnector3">
            <a:avLst>
              <a:gd name="adj1" fmla="val -20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197"/>
          <p:cNvGrpSpPr/>
          <p:nvPr/>
        </p:nvGrpSpPr>
        <p:grpSpPr>
          <a:xfrm rot="-5400000">
            <a:off x="3124181" y="1893294"/>
            <a:ext cx="439616" cy="227134"/>
            <a:chOff x="2778369" y="2233246"/>
            <a:chExt cx="439616" cy="227134"/>
          </a:xfrm>
        </p:grpSpPr>
        <p:cxnSp>
          <p:nvCxnSpPr>
            <p:cNvPr id="199" name="직선 연결선 198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4" name="표 203"/>
          <p:cNvGraphicFramePr>
            <a:graphicFrameLocks noGrp="1"/>
          </p:cNvGraphicFramePr>
          <p:nvPr/>
        </p:nvGraphicFramePr>
        <p:xfrm>
          <a:off x="1960690" y="620375"/>
          <a:ext cx="2141124" cy="113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Project_Member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pj_seq</a:t>
                      </a:r>
                      <a:r>
                        <a:rPr lang="en-US" altLang="ko-KR" sz="1200" dirty="0"/>
                        <a:t>(INT(8)), not null</a:t>
                      </a:r>
                    </a:p>
                    <a:p>
                      <a:pPr latinLnBrk="1"/>
                      <a:r>
                        <a:rPr lang="en-US" altLang="ko-KR" sz="1200" dirty="0" err="1"/>
                        <a:t>us_id</a:t>
                      </a:r>
                      <a:r>
                        <a:rPr lang="en-US" altLang="ko-KR" sz="1200" dirty="0"/>
                        <a:t>(VARCHAR(50)) not null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70032"/>
              </p:ext>
            </p:extLst>
          </p:nvPr>
        </p:nvGraphicFramePr>
        <p:xfrm>
          <a:off x="-1260168" y="4271374"/>
          <a:ext cx="228342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University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uv_seq</a:t>
                      </a:r>
                      <a:r>
                        <a:rPr lang="en-US" altLang="ko-KR" sz="1200" dirty="0"/>
                        <a:t>(INT(8)), not null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uv_name</a:t>
                      </a:r>
                      <a:r>
                        <a:rPr lang="en-US" altLang="ko-KR" sz="1200" dirty="0"/>
                        <a:t>(VARCHAR(32)) not null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027713"/>
              </p:ext>
            </p:extLst>
          </p:nvPr>
        </p:nvGraphicFramePr>
        <p:xfrm>
          <a:off x="-1224998" y="2620449"/>
          <a:ext cx="230360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Department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dp_seq</a:t>
                      </a:r>
                      <a:r>
                        <a:rPr lang="en-US" altLang="ko-KR" sz="1200" dirty="0"/>
                        <a:t>(INT(8)), not null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dp_name</a:t>
                      </a:r>
                      <a:r>
                        <a:rPr lang="en-US" altLang="ko-KR" sz="1200" dirty="0"/>
                        <a:t>(VACHAR(32)) not null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그룹 96"/>
          <p:cNvGrpSpPr/>
          <p:nvPr/>
        </p:nvGrpSpPr>
        <p:grpSpPr>
          <a:xfrm rot="-5400000">
            <a:off x="21594" y="3865192"/>
            <a:ext cx="439616" cy="227134"/>
            <a:chOff x="2778369" y="2233246"/>
            <a:chExt cx="439616" cy="227134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02"/>
          <p:cNvGrpSpPr/>
          <p:nvPr/>
        </p:nvGrpSpPr>
        <p:grpSpPr>
          <a:xfrm>
            <a:off x="1109107" y="4588653"/>
            <a:ext cx="439616" cy="227134"/>
            <a:chOff x="2778369" y="2233246"/>
            <a:chExt cx="439616" cy="227134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09"/>
          <p:cNvGrpSpPr/>
          <p:nvPr/>
        </p:nvGrpSpPr>
        <p:grpSpPr>
          <a:xfrm>
            <a:off x="1119863" y="3008238"/>
            <a:ext cx="439616" cy="227134"/>
            <a:chOff x="2778369" y="2233246"/>
            <a:chExt cx="439616" cy="227134"/>
          </a:xfrm>
        </p:grpSpPr>
        <p:cxnSp>
          <p:nvCxnSpPr>
            <p:cNvPr id="111" name="직선 연결선 110"/>
            <p:cNvCxnSpPr/>
            <p:nvPr/>
          </p:nvCxnSpPr>
          <p:spPr>
            <a:xfrm>
              <a:off x="2778369" y="2347547"/>
              <a:ext cx="439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2831141" y="2259625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2878037" y="2262561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H="1">
              <a:off x="3068537" y="223324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rot="5400000" flipH="1">
              <a:off x="3062681" y="234168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7395773" y="2919430"/>
          <a:ext cx="2284558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Category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ct_seq</a:t>
                      </a:r>
                      <a:r>
                        <a:rPr lang="en-US" altLang="ko-KR" sz="1200" dirty="0"/>
                        <a:t>(INT(8)), not null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ct_name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(VARCHAR(50)) </a:t>
                      </a:r>
                      <a:r>
                        <a:rPr lang="en-US" altLang="ko-KR" sz="1200" dirty="0"/>
                        <a:t>not null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 flipV="1">
            <a:off x="6057884" y="3478886"/>
            <a:ext cx="1283677" cy="372145"/>
          </a:xfrm>
          <a:prstGeom prst="bentConnector3">
            <a:avLst>
              <a:gd name="adj1" fmla="val -68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7273444" y="3368835"/>
            <a:ext cx="2931" cy="204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7223628" y="3365628"/>
            <a:ext cx="2931" cy="204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17"/>
          <p:cNvGrpSpPr/>
          <p:nvPr/>
        </p:nvGrpSpPr>
        <p:grpSpPr>
          <a:xfrm rot="5400000" flipV="1">
            <a:off x="5987212" y="3673146"/>
            <a:ext cx="136051" cy="227134"/>
            <a:chOff x="6775503" y="6242726"/>
            <a:chExt cx="124550" cy="227134"/>
          </a:xfrm>
        </p:grpSpPr>
        <p:cxnSp>
          <p:nvCxnSpPr>
            <p:cNvPr id="96" name="직선 연결선 95"/>
            <p:cNvCxnSpPr/>
            <p:nvPr/>
          </p:nvCxnSpPr>
          <p:spPr>
            <a:xfrm flipH="1">
              <a:off x="6776982" y="624272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rot="5400000" flipH="1">
              <a:off x="6771126" y="6351166"/>
              <a:ext cx="123071" cy="114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23"/>
          <p:cNvGrpSpPr/>
          <p:nvPr/>
        </p:nvGrpSpPr>
        <p:grpSpPr>
          <a:xfrm>
            <a:off x="5672055" y="2406086"/>
            <a:ext cx="1654858" cy="927311"/>
            <a:chOff x="5220727" y="2438318"/>
            <a:chExt cx="1654858" cy="927311"/>
          </a:xfrm>
        </p:grpSpPr>
        <p:cxnSp>
          <p:nvCxnSpPr>
            <p:cNvPr id="125" name="꺾인 연결선 124"/>
            <p:cNvCxnSpPr/>
            <p:nvPr/>
          </p:nvCxnSpPr>
          <p:spPr>
            <a:xfrm>
              <a:off x="5343187" y="2438318"/>
              <a:ext cx="1532398" cy="823628"/>
            </a:xfrm>
            <a:prstGeom prst="bentConnector3">
              <a:avLst>
                <a:gd name="adj1" fmla="val -49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6798676" y="3175122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6748860" y="3178058"/>
              <a:ext cx="2931" cy="18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17"/>
            <p:cNvGrpSpPr/>
            <p:nvPr/>
          </p:nvGrpSpPr>
          <p:grpSpPr>
            <a:xfrm rot="-5400000">
              <a:off x="5272019" y="2391696"/>
              <a:ext cx="124550" cy="227134"/>
              <a:chOff x="6775503" y="6242726"/>
              <a:chExt cx="124550" cy="227134"/>
            </a:xfrm>
          </p:grpSpPr>
          <p:cxnSp>
            <p:nvCxnSpPr>
              <p:cNvPr id="130" name="직선 연결선 129"/>
              <p:cNvCxnSpPr/>
              <p:nvPr/>
            </p:nvCxnSpPr>
            <p:spPr>
              <a:xfrm flipH="1">
                <a:off x="6776982" y="6242726"/>
                <a:ext cx="123071" cy="114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5400000" flipH="1">
                <a:off x="6771126" y="6351166"/>
                <a:ext cx="123071" cy="114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-1021444" y="582311"/>
          <a:ext cx="1834244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Poster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po_seq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int</a:t>
                      </a:r>
                      <a:r>
                        <a:rPr lang="en-US" altLang="ko-KR" sz="1200" dirty="0"/>
                        <a:t>(8)),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7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po_area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varchar</a:t>
                      </a:r>
                      <a:r>
                        <a:rPr lang="en-US" altLang="ko-KR" sz="1200" dirty="0"/>
                        <a:t>(255)),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po_who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varchar</a:t>
                      </a:r>
                      <a:r>
                        <a:rPr lang="en-US" altLang="ko-KR" sz="1200" dirty="0"/>
                        <a:t>(255)),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po_ins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varchar</a:t>
                      </a:r>
                      <a:r>
                        <a:rPr lang="en-US" altLang="ko-KR" sz="1200" dirty="0"/>
                        <a:t>(255)),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po_spon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varchar</a:t>
                      </a:r>
                      <a:r>
                        <a:rPr lang="en-US" altLang="ko-KR" sz="1200" dirty="0"/>
                        <a:t>(255)),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po_peri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varchar</a:t>
                      </a:r>
                      <a:r>
                        <a:rPr lang="en-US" altLang="ko-KR" sz="1200" dirty="0"/>
                        <a:t>(255)),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po_mon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varchar</a:t>
                      </a:r>
                      <a:r>
                        <a:rPr lang="en-US" altLang="ko-KR" sz="1200" dirty="0"/>
                        <a:t>(255)),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po_home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varchar</a:t>
                      </a:r>
                      <a:r>
                        <a:rPr lang="en-US" altLang="ko-KR" sz="1200" dirty="0"/>
                        <a:t>(255)),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55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48517" y="99055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1400" b="1" dirty="0">
                <a:solidFill>
                  <a:schemeClr val="accent4"/>
                </a:solidFill>
                <a:latin typeface="+mj-ea"/>
              </a:rPr>
              <a:t>전체 구조도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2193" y="1294526"/>
            <a:ext cx="413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25252"/>
                </a:solidFill>
                <a:latin typeface="+mj-ea"/>
                <a:ea typeface="+mj-ea"/>
              </a:rPr>
              <a:t>Project Container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39243" y="2213224"/>
            <a:ext cx="1248507" cy="52188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r>
              <a:rPr lang="en-US" altLang="ko-KR" sz="900" b="1" dirty="0">
                <a:latin typeface="+mj-ea"/>
                <a:ea typeface="+mj-ea"/>
              </a:rPr>
              <a:t>#3. </a:t>
            </a:r>
            <a:r>
              <a:rPr lang="ko-KR" altLang="en-US" sz="900" b="1" dirty="0">
                <a:latin typeface="+mj-ea"/>
                <a:ea typeface="+mj-ea"/>
              </a:rPr>
              <a:t>통합 </a:t>
            </a:r>
            <a:endParaRPr lang="en-US" altLang="ko-KR" sz="900" b="1" dirty="0">
              <a:latin typeface="+mj-ea"/>
              <a:ea typeface="+mj-ea"/>
            </a:endParaRPr>
          </a:p>
          <a:p>
            <a:pPr marL="228600" indent="-228600" algn="ctr"/>
            <a:r>
              <a:rPr lang="ko-KR" altLang="en-US" sz="900" b="1" dirty="0">
                <a:latin typeface="+mj-ea"/>
                <a:ea typeface="+mj-ea"/>
              </a:rPr>
              <a:t>페이지</a:t>
            </a:r>
            <a:endParaRPr lang="en-US" altLang="ko-KR" sz="900" b="1" dirty="0">
              <a:latin typeface="+mj-ea"/>
              <a:ea typeface="+mj-ea"/>
            </a:endParaRPr>
          </a:p>
          <a:p>
            <a:pPr marL="342900" indent="-342900" algn="ctr"/>
            <a:r>
              <a:rPr lang="ko-KR" altLang="en-US" sz="900" b="1" dirty="0">
                <a:latin typeface="+mj-ea"/>
                <a:ea typeface="+mj-ea"/>
              </a:rPr>
              <a:t>김성수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40" name="모서리가 둥근 직사각형 12">
            <a:extLst>
              <a:ext uri="{FF2B5EF4-FFF2-40B4-BE49-F238E27FC236}">
                <a16:creationId xmlns:a16="http://schemas.microsoft.com/office/drawing/2014/main" id="{9CC36B7E-AEE2-42DF-91B3-E68297967027}"/>
              </a:ext>
            </a:extLst>
          </p:cNvPr>
          <p:cNvSpPr/>
          <p:nvPr/>
        </p:nvSpPr>
        <p:spPr>
          <a:xfrm>
            <a:off x="7188818" y="965692"/>
            <a:ext cx="817684" cy="328769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목록용</a:t>
            </a:r>
          </a:p>
        </p:txBody>
      </p:sp>
      <p:sp>
        <p:nvSpPr>
          <p:cNvPr id="43" name="모서리가 둥근 직사각형 21">
            <a:extLst>
              <a:ext uri="{FF2B5EF4-FFF2-40B4-BE49-F238E27FC236}">
                <a16:creationId xmlns:a16="http://schemas.microsoft.com/office/drawing/2014/main" id="{2419EA8F-34F7-4980-8608-0F0FB5F4699C}"/>
              </a:ext>
            </a:extLst>
          </p:cNvPr>
          <p:cNvSpPr/>
          <p:nvPr/>
        </p:nvSpPr>
        <p:spPr>
          <a:xfrm>
            <a:off x="8060074" y="974356"/>
            <a:ext cx="978252" cy="3046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데이터용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BD1B6-4414-46F5-9124-27D4FD6A9CB1}"/>
              </a:ext>
            </a:extLst>
          </p:cNvPr>
          <p:cNvSpPr txBox="1"/>
          <p:nvPr/>
        </p:nvSpPr>
        <p:spPr>
          <a:xfrm>
            <a:off x="6722053" y="1008435"/>
            <a:ext cx="6080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구분</a:t>
            </a:r>
            <a:r>
              <a:rPr lang="en-US" altLang="ko-KR" sz="900" dirty="0">
                <a:latin typeface="+mj-ea"/>
                <a:ea typeface="+mj-ea"/>
              </a:rPr>
              <a:t>: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03011" y="1460229"/>
            <a:ext cx="729762" cy="509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latin typeface="+mj-ea"/>
                <a:ea typeface="+mj-ea"/>
              </a:rPr>
              <a:t>시작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556796" y="3022112"/>
            <a:ext cx="1248507" cy="49550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#7 </a:t>
            </a:r>
            <a:r>
              <a:rPr lang="ko-KR" altLang="en-US" sz="900" b="1" dirty="0">
                <a:latin typeface="+mj-ea"/>
                <a:ea typeface="+mj-ea"/>
              </a:rPr>
              <a:t>메인 페이지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조회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김성수</a:t>
            </a:r>
            <a:endParaRPr lang="en-US" altLang="ko-KR" sz="900" b="1" dirty="0">
              <a:latin typeface="+mj-ea"/>
              <a:ea typeface="+mj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26254" y="1721336"/>
            <a:ext cx="1644163" cy="5890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#4 </a:t>
            </a:r>
            <a:r>
              <a:rPr lang="ko-KR" altLang="en-US" sz="900" b="1" dirty="0">
                <a:latin typeface="+mj-ea"/>
                <a:ea typeface="+mj-ea"/>
              </a:rPr>
              <a:t>회원가입 페이지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조회</a:t>
            </a:r>
            <a:r>
              <a:rPr lang="en-US" altLang="ko-KR" sz="900" b="1" dirty="0">
                <a:latin typeface="+mj-ea"/>
                <a:ea typeface="+mj-ea"/>
              </a:rPr>
              <a:t>/</a:t>
            </a:r>
            <a:r>
              <a:rPr lang="ko-KR" altLang="en-US" sz="900" b="1" dirty="0">
                <a:latin typeface="+mj-ea"/>
                <a:ea typeface="+mj-ea"/>
              </a:rPr>
              <a:t>입력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김성수</a:t>
            </a:r>
            <a:endParaRPr lang="en-US" altLang="ko-KR" sz="900" b="1" dirty="0"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126254" y="2580076"/>
            <a:ext cx="1635371" cy="5834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#5, #6 </a:t>
            </a:r>
            <a:r>
              <a:rPr lang="ko-KR" altLang="en-US" sz="900" b="1" dirty="0">
                <a:latin typeface="+mj-ea"/>
                <a:ea typeface="+mj-ea"/>
              </a:rPr>
              <a:t>회원정보수정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수정</a:t>
            </a:r>
            <a:r>
              <a:rPr lang="en-US" altLang="ko-KR" sz="900" b="1" dirty="0">
                <a:latin typeface="+mj-ea"/>
                <a:ea typeface="+mj-ea"/>
              </a:rPr>
              <a:t>/</a:t>
            </a:r>
            <a:r>
              <a:rPr lang="ko-KR" altLang="en-US" sz="900" b="1" dirty="0">
                <a:latin typeface="+mj-ea"/>
                <a:ea typeface="+mj-ea"/>
              </a:rPr>
              <a:t>삭제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김성수</a:t>
            </a:r>
            <a:endParaRPr lang="en-US" altLang="ko-KR" sz="900" b="1" dirty="0">
              <a:latin typeface="+mj-ea"/>
              <a:ea typeface="+mj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702126" y="3699114"/>
            <a:ext cx="1371600" cy="53067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#17. </a:t>
            </a:r>
            <a:r>
              <a:rPr lang="ko-KR" altLang="en-US" sz="900" b="1" dirty="0">
                <a:latin typeface="+mj-ea"/>
                <a:ea typeface="+mj-ea"/>
              </a:rPr>
              <a:t>프로젝트모집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김성수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774286" y="3707907"/>
            <a:ext cx="1371600" cy="53067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#7. </a:t>
            </a:r>
            <a:r>
              <a:rPr lang="ko-KR" altLang="en-US" sz="900" b="1" dirty="0">
                <a:latin typeface="+mj-ea"/>
                <a:ea typeface="+mj-ea"/>
              </a:rPr>
              <a:t>검색 결과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조회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장규영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242604" y="3707907"/>
            <a:ext cx="1371600" cy="5306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#15. </a:t>
            </a:r>
            <a:r>
              <a:rPr lang="ko-KR" altLang="en-US" sz="900" b="1" dirty="0">
                <a:latin typeface="+mj-ea"/>
                <a:ea typeface="+mj-ea"/>
              </a:rPr>
              <a:t>내 프로젝트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삭제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장규영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56283" y="4777933"/>
            <a:ext cx="1972866" cy="58909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r>
              <a:rPr lang="en-US" altLang="ko-KR" sz="900" b="1" dirty="0">
                <a:latin typeface="+mj-ea"/>
                <a:ea typeface="+mj-ea"/>
              </a:rPr>
              <a:t>#8. </a:t>
            </a:r>
            <a:r>
              <a:rPr lang="ko-KR" altLang="en-US" sz="900" b="1" dirty="0">
                <a:latin typeface="+mj-ea"/>
                <a:ea typeface="+mj-ea"/>
              </a:rPr>
              <a:t>프로젝트 정보 </a:t>
            </a:r>
            <a:endParaRPr lang="en-US" altLang="ko-KR" sz="900" b="1" dirty="0">
              <a:latin typeface="+mj-ea"/>
              <a:ea typeface="+mj-ea"/>
            </a:endParaRPr>
          </a:p>
          <a:p>
            <a:pPr marL="228600" indent="-228600" algn="ctr"/>
            <a:r>
              <a:rPr lang="ko-KR" altLang="en-US" sz="900" b="1" dirty="0">
                <a:latin typeface="+mj-ea"/>
                <a:ea typeface="+mj-ea"/>
              </a:rPr>
              <a:t>조회</a:t>
            </a:r>
            <a:endParaRPr lang="en-US" altLang="ko-KR" sz="900" b="1" dirty="0">
              <a:latin typeface="+mj-ea"/>
              <a:ea typeface="+mj-ea"/>
            </a:endParaRPr>
          </a:p>
          <a:p>
            <a:pPr marL="342900" indent="-342900" algn="ctr"/>
            <a:r>
              <a:rPr lang="ko-KR" altLang="en-US" sz="900" b="1" dirty="0">
                <a:latin typeface="+mj-ea"/>
                <a:ea typeface="+mj-ea"/>
              </a:rPr>
              <a:t>장규영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1613" y="3707908"/>
            <a:ext cx="2063761" cy="53067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#7. </a:t>
            </a:r>
            <a:r>
              <a:rPr lang="ko-KR" altLang="en-US" sz="900" b="1" dirty="0">
                <a:latin typeface="+mj-ea"/>
                <a:ea typeface="+mj-ea"/>
              </a:rPr>
              <a:t>프로젝트 둘러보기</a:t>
            </a:r>
            <a:r>
              <a:rPr lang="en-US" altLang="ko-KR" sz="900" b="1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조회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김성수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575916" y="4761763"/>
            <a:ext cx="1822207" cy="58909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r>
              <a:rPr lang="en-US" altLang="ko-KR" sz="900" b="1" dirty="0">
                <a:latin typeface="+mj-ea"/>
                <a:ea typeface="+mj-ea"/>
              </a:rPr>
              <a:t>#19  #23 </a:t>
            </a:r>
            <a:r>
              <a:rPr lang="ko-KR" altLang="en-US" sz="900" b="1" dirty="0">
                <a:latin typeface="+mj-ea"/>
                <a:ea typeface="+mj-ea"/>
              </a:rPr>
              <a:t>프로젝트</a:t>
            </a:r>
            <a:endParaRPr lang="en-US" altLang="ko-KR" sz="900" b="1" dirty="0">
              <a:latin typeface="+mj-ea"/>
              <a:ea typeface="+mj-ea"/>
            </a:endParaRPr>
          </a:p>
          <a:p>
            <a:pPr marL="228600" indent="-228600" algn="ctr"/>
            <a:r>
              <a:rPr lang="ko-KR" altLang="en-US" sz="900" b="1" dirty="0">
                <a:latin typeface="+mj-ea"/>
                <a:ea typeface="+mj-ea"/>
              </a:rPr>
              <a:t> 모집 정보</a:t>
            </a:r>
            <a:endParaRPr lang="en-US" altLang="ko-KR" sz="900" b="1" dirty="0">
              <a:latin typeface="+mj-ea"/>
              <a:ea typeface="+mj-ea"/>
            </a:endParaRPr>
          </a:p>
          <a:p>
            <a:pPr marL="342900" indent="-342900" algn="ctr"/>
            <a:r>
              <a:rPr lang="ko-KR" altLang="en-US" sz="900" b="1" dirty="0">
                <a:latin typeface="+mj-ea"/>
                <a:ea typeface="+mj-ea"/>
              </a:rPr>
              <a:t>장규영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165904" y="5884199"/>
            <a:ext cx="1644163" cy="5890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#23. </a:t>
            </a:r>
            <a:r>
              <a:rPr lang="ko-KR" altLang="en-US" sz="900" b="1" dirty="0">
                <a:latin typeface="+mj-ea"/>
                <a:ea typeface="+mj-ea"/>
              </a:rPr>
              <a:t>참여신청서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 작성 입력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장규영</a:t>
            </a:r>
            <a:endParaRPr lang="en-US" altLang="ko-KR" sz="900" b="1" dirty="0">
              <a:latin typeface="+mj-ea"/>
              <a:ea typeface="+mj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635272" y="4781306"/>
            <a:ext cx="1940170" cy="5890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#18 </a:t>
            </a:r>
            <a:r>
              <a:rPr lang="ko-KR" altLang="en-US" sz="900" b="1" dirty="0">
                <a:latin typeface="+mj-ea"/>
                <a:ea typeface="+mj-ea"/>
              </a:rPr>
              <a:t>프로젝트 모집하기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입력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장규영</a:t>
            </a:r>
            <a:endParaRPr lang="en-US" altLang="ko-KR" sz="900" b="1" dirty="0">
              <a:latin typeface="+mj-ea"/>
              <a:ea typeface="+mj-ea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4060" y="5765539"/>
            <a:ext cx="1644163" cy="5890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#10. </a:t>
            </a:r>
            <a:r>
              <a:rPr lang="ko-KR" altLang="en-US" sz="900" b="1" dirty="0">
                <a:latin typeface="+mj-ea"/>
                <a:ea typeface="+mj-ea"/>
              </a:rPr>
              <a:t>프로젝트 개요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수정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김성수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08525" y="5825603"/>
            <a:ext cx="1644163" cy="5890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#13. </a:t>
            </a:r>
            <a:r>
              <a:rPr lang="ko-KR" altLang="en-US" sz="900" b="1" dirty="0">
                <a:latin typeface="+mj-ea"/>
                <a:ea typeface="+mj-ea"/>
              </a:rPr>
              <a:t>커뮤니티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입력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김성수</a:t>
            </a:r>
            <a:endParaRPr lang="en-US" altLang="ko-KR" sz="900" b="1" dirty="0">
              <a:latin typeface="+mj-ea"/>
              <a:ea typeface="+mj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441441" y="5825602"/>
            <a:ext cx="1644163" cy="5890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#11. </a:t>
            </a:r>
            <a:r>
              <a:rPr lang="ko-KR" altLang="en-US" sz="900" b="1" dirty="0">
                <a:latin typeface="+mj-ea"/>
                <a:ea typeface="+mj-ea"/>
              </a:rPr>
              <a:t>데이터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조회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장규영</a:t>
            </a:r>
            <a:endParaRPr lang="en-US" altLang="ko-KR" sz="900" b="1" dirty="0">
              <a:latin typeface="+mj-ea"/>
              <a:ea typeface="+mj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607082" y="4777933"/>
            <a:ext cx="1940170" cy="5890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#16. </a:t>
            </a:r>
            <a:r>
              <a:rPr lang="ko-KR" altLang="en-US" sz="900" b="1" dirty="0">
                <a:latin typeface="+mj-ea"/>
                <a:ea typeface="+mj-ea"/>
              </a:rPr>
              <a:t>프로젝트 개설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입력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장규영</a:t>
            </a:r>
            <a:endParaRPr lang="en-US" altLang="ko-KR" sz="900" b="1" dirty="0">
              <a:latin typeface="+mj-ea"/>
              <a:ea typeface="+mj-ea"/>
            </a:endParaRPr>
          </a:p>
        </p:txBody>
      </p:sp>
      <p:cxnSp>
        <p:nvCxnSpPr>
          <p:cNvPr id="62" name="직선 화살표 연결선 61"/>
          <p:cNvCxnSpPr>
            <a:stCxn id="42" idx="4"/>
            <a:endCxn id="13" idx="0"/>
          </p:cNvCxnSpPr>
          <p:nvPr/>
        </p:nvCxnSpPr>
        <p:spPr>
          <a:xfrm flipH="1">
            <a:off x="4163497" y="1970183"/>
            <a:ext cx="4395" cy="24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3" idx="3"/>
            <a:endCxn id="46" idx="1"/>
          </p:cNvCxnSpPr>
          <p:nvPr/>
        </p:nvCxnSpPr>
        <p:spPr>
          <a:xfrm flipV="1">
            <a:off x="4787750" y="2015883"/>
            <a:ext cx="338504" cy="4582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3" idx="3"/>
            <a:endCxn id="47" idx="1"/>
          </p:cNvCxnSpPr>
          <p:nvPr/>
        </p:nvCxnSpPr>
        <p:spPr>
          <a:xfrm>
            <a:off x="4787750" y="2474165"/>
            <a:ext cx="338504" cy="3976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cxnSpLocks/>
            <a:stCxn id="53" idx="0"/>
            <a:endCxn id="45" idx="1"/>
          </p:cNvCxnSpPr>
          <p:nvPr/>
        </p:nvCxnSpPr>
        <p:spPr>
          <a:xfrm flipV="1">
            <a:off x="1663494" y="3269864"/>
            <a:ext cx="1893302" cy="4380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cxnSpLocks/>
            <a:stCxn id="49" idx="0"/>
            <a:endCxn id="45" idx="2"/>
          </p:cNvCxnSpPr>
          <p:nvPr/>
        </p:nvCxnSpPr>
        <p:spPr>
          <a:xfrm flipV="1">
            <a:off x="3460086" y="3517615"/>
            <a:ext cx="720964" cy="1902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cxnSpLocks/>
            <a:stCxn id="45" idx="2"/>
            <a:endCxn id="50" idx="0"/>
          </p:cNvCxnSpPr>
          <p:nvPr/>
        </p:nvCxnSpPr>
        <p:spPr>
          <a:xfrm>
            <a:off x="4181050" y="3517615"/>
            <a:ext cx="747354" cy="1902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cxnSpLocks/>
            <a:stCxn id="45" idx="3"/>
            <a:endCxn id="48" idx="0"/>
          </p:cNvCxnSpPr>
          <p:nvPr/>
        </p:nvCxnSpPr>
        <p:spPr>
          <a:xfrm>
            <a:off x="4805303" y="3269864"/>
            <a:ext cx="1582623" cy="429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cxnSpLocks/>
            <a:stCxn id="49" idx="2"/>
            <a:endCxn id="52" idx="0"/>
          </p:cNvCxnSpPr>
          <p:nvPr/>
        </p:nvCxnSpPr>
        <p:spPr>
          <a:xfrm flipH="1">
            <a:off x="1542716" y="4238580"/>
            <a:ext cx="1917370" cy="5393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cxnSpLocks/>
            <a:stCxn id="53" idx="2"/>
            <a:endCxn id="52" idx="0"/>
          </p:cNvCxnSpPr>
          <p:nvPr/>
        </p:nvCxnSpPr>
        <p:spPr>
          <a:xfrm flipH="1">
            <a:off x="1542716" y="4238581"/>
            <a:ext cx="120778" cy="539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cxnSpLocks/>
            <a:stCxn id="50" idx="2"/>
            <a:endCxn id="52" idx="0"/>
          </p:cNvCxnSpPr>
          <p:nvPr/>
        </p:nvCxnSpPr>
        <p:spPr>
          <a:xfrm flipH="1">
            <a:off x="1542716" y="4238580"/>
            <a:ext cx="3385688" cy="5393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48" idx="2"/>
            <a:endCxn id="56" idx="0"/>
          </p:cNvCxnSpPr>
          <p:nvPr/>
        </p:nvCxnSpPr>
        <p:spPr>
          <a:xfrm flipH="1">
            <a:off x="5605357" y="4229787"/>
            <a:ext cx="782569" cy="551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cxnSpLocks/>
            <a:stCxn id="48" idx="2"/>
            <a:endCxn id="54" idx="0"/>
          </p:cNvCxnSpPr>
          <p:nvPr/>
        </p:nvCxnSpPr>
        <p:spPr>
          <a:xfrm>
            <a:off x="6387926" y="4229787"/>
            <a:ext cx="5099094" cy="5319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cxnSpLocks/>
            <a:stCxn id="98" idx="2"/>
            <a:endCxn id="55" idx="0"/>
          </p:cNvCxnSpPr>
          <p:nvPr/>
        </p:nvCxnSpPr>
        <p:spPr>
          <a:xfrm flipH="1">
            <a:off x="9987986" y="5367024"/>
            <a:ext cx="3395661" cy="517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50" idx="2"/>
            <a:endCxn id="60" idx="0"/>
          </p:cNvCxnSpPr>
          <p:nvPr/>
        </p:nvCxnSpPr>
        <p:spPr>
          <a:xfrm flipH="1">
            <a:off x="3577167" y="4238580"/>
            <a:ext cx="1351237" cy="5393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cxnSpLocks/>
            <a:stCxn id="52" idx="2"/>
            <a:endCxn id="57" idx="0"/>
          </p:cNvCxnSpPr>
          <p:nvPr/>
        </p:nvCxnSpPr>
        <p:spPr>
          <a:xfrm flipH="1">
            <a:off x="1026142" y="5367026"/>
            <a:ext cx="516574" cy="3985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cxnSpLocks/>
            <a:stCxn id="52" idx="2"/>
            <a:endCxn id="58" idx="0"/>
          </p:cNvCxnSpPr>
          <p:nvPr/>
        </p:nvCxnSpPr>
        <p:spPr>
          <a:xfrm>
            <a:off x="1542716" y="5367026"/>
            <a:ext cx="1287891" cy="4585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cxnSpLocks/>
            <a:stCxn id="52" idx="2"/>
            <a:endCxn id="59" idx="0"/>
          </p:cNvCxnSpPr>
          <p:nvPr/>
        </p:nvCxnSpPr>
        <p:spPr>
          <a:xfrm>
            <a:off x="1542716" y="5367026"/>
            <a:ext cx="4720807" cy="4585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6230582B-8E75-4689-8D76-6675CE2DCD6A}"/>
              </a:ext>
            </a:extLst>
          </p:cNvPr>
          <p:cNvCxnSpPr>
            <a:cxnSpLocks/>
            <a:stCxn id="52" idx="1"/>
            <a:endCxn id="45" idx="1"/>
          </p:cNvCxnSpPr>
          <p:nvPr/>
        </p:nvCxnSpPr>
        <p:spPr>
          <a:xfrm rot="10800000" flipH="1">
            <a:off x="556282" y="3269864"/>
            <a:ext cx="3000513" cy="1802616"/>
          </a:xfrm>
          <a:prstGeom prst="bentConnector3">
            <a:avLst>
              <a:gd name="adj1" fmla="val -7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4AED733-0D3B-4249-B520-ECCE349CFD02}"/>
              </a:ext>
            </a:extLst>
          </p:cNvPr>
          <p:cNvCxnSpPr>
            <a:cxnSpLocks/>
            <a:stCxn id="54" idx="0"/>
            <a:endCxn id="45" idx="3"/>
          </p:cNvCxnSpPr>
          <p:nvPr/>
        </p:nvCxnSpPr>
        <p:spPr>
          <a:xfrm rot="16200000" flipV="1">
            <a:off x="7400213" y="674955"/>
            <a:ext cx="1491899" cy="6681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  <a:stCxn id="45" idx="0"/>
            <a:endCxn id="13" idx="2"/>
          </p:cNvCxnSpPr>
          <p:nvPr/>
        </p:nvCxnSpPr>
        <p:spPr>
          <a:xfrm flipH="1" flipV="1">
            <a:off x="4163497" y="2735105"/>
            <a:ext cx="17553" cy="2870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6646589" y="4777932"/>
            <a:ext cx="1940170" cy="5890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#20. </a:t>
            </a:r>
            <a:r>
              <a:rPr lang="ko-KR" altLang="en-US" sz="900" b="1" dirty="0">
                <a:latin typeface="+mj-ea"/>
                <a:ea typeface="+mj-ea"/>
              </a:rPr>
              <a:t>프로젝트 모집정보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수정</a:t>
            </a:r>
            <a:r>
              <a:rPr lang="en-US" altLang="ko-KR" sz="900" b="1" dirty="0">
                <a:latin typeface="+mj-ea"/>
                <a:ea typeface="+mj-ea"/>
              </a:rPr>
              <a:t>/</a:t>
            </a:r>
            <a:r>
              <a:rPr lang="ko-KR" altLang="en-US" sz="900" b="1" dirty="0">
                <a:latin typeface="+mj-ea"/>
                <a:ea typeface="+mj-ea"/>
              </a:rPr>
              <a:t>삭제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장규영</a:t>
            </a:r>
            <a:endParaRPr lang="en-US" altLang="ko-KR" sz="900" b="1" dirty="0">
              <a:latin typeface="+mj-ea"/>
              <a:ea typeface="+mj-ea"/>
            </a:endParaRPr>
          </a:p>
        </p:txBody>
      </p:sp>
      <p:cxnSp>
        <p:nvCxnSpPr>
          <p:cNvPr id="73" name="직선 화살표 연결선 72"/>
          <p:cNvCxnSpPr>
            <a:stCxn id="48" idx="2"/>
            <a:endCxn id="65" idx="0"/>
          </p:cNvCxnSpPr>
          <p:nvPr/>
        </p:nvCxnSpPr>
        <p:spPr>
          <a:xfrm>
            <a:off x="6387926" y="4229787"/>
            <a:ext cx="1228748" cy="548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693107" y="5825602"/>
            <a:ext cx="1644163" cy="5890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#14. </a:t>
            </a:r>
            <a:r>
              <a:rPr lang="ko-KR" altLang="en-US" sz="900" b="1" dirty="0">
                <a:latin typeface="+mj-ea"/>
                <a:ea typeface="+mj-ea"/>
              </a:rPr>
              <a:t>커뮤니티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수정</a:t>
            </a:r>
            <a:r>
              <a:rPr lang="en-US" altLang="ko-KR" sz="900" b="1" dirty="0">
                <a:latin typeface="+mj-ea"/>
                <a:ea typeface="+mj-ea"/>
              </a:rPr>
              <a:t>/</a:t>
            </a:r>
            <a:r>
              <a:rPr lang="ko-KR" altLang="en-US" sz="900" b="1" dirty="0">
                <a:latin typeface="+mj-ea"/>
                <a:ea typeface="+mj-ea"/>
              </a:rPr>
              <a:t>삭제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김성수</a:t>
            </a:r>
            <a:endParaRPr lang="en-US" altLang="ko-KR" sz="900" b="1" dirty="0">
              <a:latin typeface="+mj-ea"/>
              <a:ea typeface="+mj-ea"/>
            </a:endParaRPr>
          </a:p>
        </p:txBody>
      </p:sp>
      <p:cxnSp>
        <p:nvCxnSpPr>
          <p:cNvPr id="83" name="직선 화살표 연결선 82"/>
          <p:cNvCxnSpPr>
            <a:cxnSpLocks/>
            <a:stCxn id="52" idx="2"/>
            <a:endCxn id="81" idx="0"/>
          </p:cNvCxnSpPr>
          <p:nvPr/>
        </p:nvCxnSpPr>
        <p:spPr>
          <a:xfrm>
            <a:off x="1542716" y="5367026"/>
            <a:ext cx="2972473" cy="4585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10890584" y="5884199"/>
            <a:ext cx="1702267" cy="5890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#24. </a:t>
            </a:r>
            <a:r>
              <a:rPr lang="ko-KR" altLang="en-US" sz="900" b="1" dirty="0">
                <a:latin typeface="+mj-ea"/>
                <a:ea typeface="+mj-ea"/>
              </a:rPr>
              <a:t>참여 신청서 등록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수정</a:t>
            </a:r>
            <a:r>
              <a:rPr lang="en-US" altLang="ko-KR" sz="900" b="1" dirty="0">
                <a:latin typeface="+mj-ea"/>
                <a:ea typeface="+mj-ea"/>
              </a:rPr>
              <a:t>/</a:t>
            </a:r>
            <a:r>
              <a:rPr lang="ko-KR" altLang="en-US" sz="900" b="1" dirty="0">
                <a:latin typeface="+mj-ea"/>
                <a:ea typeface="+mj-ea"/>
              </a:rPr>
              <a:t>삭제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장규영</a:t>
            </a:r>
            <a:endParaRPr lang="en-US" altLang="ko-KR" sz="900" b="1" dirty="0">
              <a:latin typeface="+mj-ea"/>
              <a:ea typeface="+mj-ea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7237992" y="5825602"/>
            <a:ext cx="1644163" cy="5890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#12. </a:t>
            </a:r>
            <a:r>
              <a:rPr lang="ko-KR" altLang="en-US" sz="900" b="1" dirty="0">
                <a:latin typeface="+mj-ea"/>
                <a:ea typeface="+mj-ea"/>
              </a:rPr>
              <a:t>데이터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입력</a:t>
            </a:r>
            <a:r>
              <a:rPr lang="en-US" altLang="ko-KR" sz="900" b="1" dirty="0">
                <a:latin typeface="+mj-ea"/>
                <a:ea typeface="+mj-ea"/>
              </a:rPr>
              <a:t>/</a:t>
            </a:r>
            <a:r>
              <a:rPr lang="ko-KR" altLang="en-US" sz="900" b="1" dirty="0">
                <a:latin typeface="+mj-ea"/>
                <a:ea typeface="+mj-ea"/>
              </a:rPr>
              <a:t>수정</a:t>
            </a:r>
            <a:r>
              <a:rPr lang="en-US" altLang="ko-KR" sz="900" b="1" dirty="0">
                <a:latin typeface="+mj-ea"/>
                <a:ea typeface="+mj-ea"/>
              </a:rPr>
              <a:t>/</a:t>
            </a:r>
            <a:r>
              <a:rPr lang="ko-KR" altLang="en-US" sz="900" b="1" dirty="0">
                <a:latin typeface="+mj-ea"/>
                <a:ea typeface="+mj-ea"/>
              </a:rPr>
              <a:t>삭제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장규영</a:t>
            </a:r>
            <a:endParaRPr lang="en-US" altLang="ko-KR" sz="900" b="1" dirty="0">
              <a:latin typeface="+mj-ea"/>
              <a:ea typeface="+mj-ea"/>
            </a:endParaRPr>
          </a:p>
        </p:txBody>
      </p:sp>
      <p:cxnSp>
        <p:nvCxnSpPr>
          <p:cNvPr id="97" name="직선 화살표 연결선 96"/>
          <p:cNvCxnSpPr>
            <a:cxnSpLocks/>
            <a:stCxn id="52" idx="2"/>
            <a:endCxn id="95" idx="0"/>
          </p:cNvCxnSpPr>
          <p:nvPr/>
        </p:nvCxnSpPr>
        <p:spPr>
          <a:xfrm>
            <a:off x="1542716" y="5367026"/>
            <a:ext cx="6517358" cy="4585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-1599715" y="5744314"/>
            <a:ext cx="1644163" cy="5890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#9. </a:t>
            </a:r>
            <a:r>
              <a:rPr lang="ko-KR" altLang="en-US" sz="900" b="1" dirty="0">
                <a:latin typeface="+mj-ea"/>
                <a:ea typeface="+mj-ea"/>
              </a:rPr>
              <a:t>프로젝트 정보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수정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김성수</a:t>
            </a:r>
            <a:endParaRPr lang="en-US" altLang="ko-KR" sz="1000" b="1" dirty="0">
              <a:latin typeface="+mj-ea"/>
              <a:ea typeface="+mj-ea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9FED0DB-A4B9-4B15-9EAA-C48A9B06B491}"/>
              </a:ext>
            </a:extLst>
          </p:cNvPr>
          <p:cNvCxnSpPr>
            <a:cxnSpLocks/>
            <a:stCxn id="52" idx="2"/>
            <a:endCxn id="64" idx="0"/>
          </p:cNvCxnSpPr>
          <p:nvPr/>
        </p:nvCxnSpPr>
        <p:spPr>
          <a:xfrm flipH="1">
            <a:off x="-777633" y="5367026"/>
            <a:ext cx="2320349" cy="3772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64">
            <a:extLst>
              <a:ext uri="{FF2B5EF4-FFF2-40B4-BE49-F238E27FC236}">
                <a16:creationId xmlns:a16="http://schemas.microsoft.com/office/drawing/2014/main" id="{A0FA4D14-F8DF-4177-815D-A9777AA2D9EC}"/>
              </a:ext>
            </a:extLst>
          </p:cNvPr>
          <p:cNvSpPr/>
          <p:nvPr/>
        </p:nvSpPr>
        <p:spPr>
          <a:xfrm>
            <a:off x="8604461" y="4761762"/>
            <a:ext cx="1940170" cy="5890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#20. </a:t>
            </a:r>
            <a:r>
              <a:rPr lang="ko-KR" altLang="en-US" sz="900" b="1" dirty="0">
                <a:latin typeface="+mj-ea"/>
                <a:ea typeface="+mj-ea"/>
              </a:rPr>
              <a:t>프로젝트 모집개요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수정</a:t>
            </a:r>
            <a:r>
              <a:rPr lang="en-US" altLang="ko-KR" sz="900" b="1" dirty="0">
                <a:latin typeface="+mj-ea"/>
                <a:ea typeface="+mj-ea"/>
              </a:rPr>
              <a:t>/</a:t>
            </a:r>
            <a:r>
              <a:rPr lang="ko-KR" altLang="en-US" sz="900" b="1" dirty="0">
                <a:latin typeface="+mj-ea"/>
                <a:ea typeface="+mj-ea"/>
              </a:rPr>
              <a:t>삭제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장규영</a:t>
            </a:r>
            <a:endParaRPr lang="en-US" altLang="ko-KR" sz="900" b="1" dirty="0">
              <a:latin typeface="+mj-ea"/>
              <a:ea typeface="+mj-ea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7412B7F-A0CD-4BE3-B811-39FB4798A0CD}"/>
              </a:ext>
            </a:extLst>
          </p:cNvPr>
          <p:cNvCxnSpPr>
            <a:cxnSpLocks/>
            <a:stCxn id="48" idx="2"/>
            <a:endCxn id="74" idx="0"/>
          </p:cNvCxnSpPr>
          <p:nvPr/>
        </p:nvCxnSpPr>
        <p:spPr>
          <a:xfrm>
            <a:off x="6387926" y="4229787"/>
            <a:ext cx="3186620" cy="531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9">
            <a:extLst>
              <a:ext uri="{FF2B5EF4-FFF2-40B4-BE49-F238E27FC236}">
                <a16:creationId xmlns:a16="http://schemas.microsoft.com/office/drawing/2014/main" id="{A6675DDC-A3CE-4757-AEEF-3E8733B8C907}"/>
              </a:ext>
            </a:extLst>
          </p:cNvPr>
          <p:cNvSpPr/>
          <p:nvPr/>
        </p:nvSpPr>
        <p:spPr>
          <a:xfrm>
            <a:off x="12652823" y="5884199"/>
            <a:ext cx="1858598" cy="58909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#25. </a:t>
            </a:r>
            <a:r>
              <a:rPr lang="ko-KR" altLang="en-US" sz="900" b="1" dirty="0">
                <a:latin typeface="+mj-ea"/>
                <a:ea typeface="+mj-ea"/>
              </a:rPr>
              <a:t>프로젝트 모집 정보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조회</a:t>
            </a:r>
            <a:endParaRPr lang="en-US" altLang="ko-KR" sz="900" b="1" dirty="0">
              <a:latin typeface="+mj-ea"/>
              <a:ea typeface="+mj-ea"/>
            </a:endParaRPr>
          </a:p>
          <a:p>
            <a:pPr algn="ctr"/>
            <a:r>
              <a:rPr lang="ko-KR" altLang="en-US" sz="900" b="1" dirty="0">
                <a:latin typeface="+mj-ea"/>
                <a:ea typeface="+mj-ea"/>
              </a:rPr>
              <a:t>장규영</a:t>
            </a:r>
            <a:endParaRPr lang="en-US" altLang="ko-KR" sz="900" b="1" dirty="0">
              <a:latin typeface="+mj-ea"/>
              <a:ea typeface="+mj-ea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5BBD05E-60C3-42F8-B641-784238B4E336}"/>
              </a:ext>
            </a:extLst>
          </p:cNvPr>
          <p:cNvCxnSpPr>
            <a:cxnSpLocks/>
            <a:stCxn id="54" idx="2"/>
            <a:endCxn id="84" idx="0"/>
          </p:cNvCxnSpPr>
          <p:nvPr/>
        </p:nvCxnSpPr>
        <p:spPr>
          <a:xfrm>
            <a:off x="11487020" y="5350855"/>
            <a:ext cx="2095102" cy="5333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53">
            <a:extLst>
              <a:ext uri="{FF2B5EF4-FFF2-40B4-BE49-F238E27FC236}">
                <a16:creationId xmlns:a16="http://schemas.microsoft.com/office/drawing/2014/main" id="{A733845B-D0DC-4389-9230-396CE8666E7D}"/>
              </a:ext>
            </a:extLst>
          </p:cNvPr>
          <p:cNvSpPr/>
          <p:nvPr/>
        </p:nvSpPr>
        <p:spPr>
          <a:xfrm>
            <a:off x="12472543" y="4777932"/>
            <a:ext cx="1822207" cy="58909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r>
              <a:rPr lang="en-US" altLang="ko-KR" sz="900" b="1" dirty="0">
                <a:latin typeface="+mj-ea"/>
                <a:ea typeface="+mj-ea"/>
              </a:rPr>
              <a:t>#22. </a:t>
            </a:r>
            <a:r>
              <a:rPr lang="ko-KR" altLang="en-US" sz="900" b="1" dirty="0">
                <a:latin typeface="+mj-ea"/>
                <a:ea typeface="+mj-ea"/>
              </a:rPr>
              <a:t>참여신청</a:t>
            </a:r>
            <a:endParaRPr lang="en-US" altLang="ko-KR" sz="900" b="1" dirty="0">
              <a:latin typeface="+mj-ea"/>
              <a:ea typeface="+mj-ea"/>
            </a:endParaRPr>
          </a:p>
          <a:p>
            <a:pPr marL="228600" indent="-228600" algn="ctr"/>
            <a:r>
              <a:rPr lang="ko-KR" altLang="en-US" sz="900" b="1" dirty="0">
                <a:latin typeface="+mj-ea"/>
                <a:ea typeface="+mj-ea"/>
              </a:rPr>
              <a:t>조회</a:t>
            </a:r>
            <a:endParaRPr lang="en-US" altLang="ko-KR" sz="900" b="1" dirty="0">
              <a:latin typeface="+mj-ea"/>
              <a:ea typeface="+mj-ea"/>
            </a:endParaRPr>
          </a:p>
          <a:p>
            <a:pPr marL="228600" indent="-228600" algn="ctr"/>
            <a:r>
              <a:rPr lang="ko-KR" altLang="en-US" sz="900" b="1" dirty="0" err="1">
                <a:latin typeface="+mj-ea"/>
                <a:ea typeface="+mj-ea"/>
              </a:rPr>
              <a:t>장규영</a:t>
            </a:r>
            <a:endParaRPr lang="ko-KR" altLang="en-US" sz="1000" b="1" dirty="0">
              <a:latin typeface="+mj-ea"/>
              <a:ea typeface="+mj-ea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93EFCCF-ACC7-43DF-B3B2-1C674BA3F49B}"/>
              </a:ext>
            </a:extLst>
          </p:cNvPr>
          <p:cNvCxnSpPr>
            <a:cxnSpLocks/>
            <a:stCxn id="48" idx="2"/>
            <a:endCxn id="98" idx="0"/>
          </p:cNvCxnSpPr>
          <p:nvPr/>
        </p:nvCxnSpPr>
        <p:spPr>
          <a:xfrm>
            <a:off x="6387926" y="4229787"/>
            <a:ext cx="6995721" cy="548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8706977-09A9-4C26-9322-47BD386FF217}"/>
              </a:ext>
            </a:extLst>
          </p:cNvPr>
          <p:cNvCxnSpPr>
            <a:cxnSpLocks/>
            <a:stCxn id="98" idx="2"/>
            <a:endCxn id="90" idx="0"/>
          </p:cNvCxnSpPr>
          <p:nvPr/>
        </p:nvCxnSpPr>
        <p:spPr>
          <a:xfrm flipH="1">
            <a:off x="11741718" y="5367024"/>
            <a:ext cx="1641929" cy="517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53">
            <a:extLst>
              <a:ext uri="{FF2B5EF4-FFF2-40B4-BE49-F238E27FC236}">
                <a16:creationId xmlns:a16="http://schemas.microsoft.com/office/drawing/2014/main" id="{42F921FD-DB34-4784-BB8C-21E1B999E978}"/>
              </a:ext>
            </a:extLst>
          </p:cNvPr>
          <p:cNvSpPr/>
          <p:nvPr/>
        </p:nvSpPr>
        <p:spPr>
          <a:xfrm>
            <a:off x="8046302" y="6900666"/>
            <a:ext cx="1822207" cy="58909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r>
              <a:rPr lang="en-US" altLang="ko-KR" sz="900" b="1" dirty="0">
                <a:latin typeface="+mj-ea"/>
                <a:ea typeface="+mj-ea"/>
              </a:rPr>
              <a:t>#26. </a:t>
            </a:r>
            <a:r>
              <a:rPr lang="ko-KR" altLang="en-US" sz="900" b="1" dirty="0">
                <a:latin typeface="+mj-ea"/>
                <a:ea typeface="+mj-ea"/>
              </a:rPr>
              <a:t>참여신청정보</a:t>
            </a:r>
            <a:endParaRPr lang="en-US" altLang="ko-KR" sz="900" b="1" dirty="0">
              <a:latin typeface="+mj-ea"/>
              <a:ea typeface="+mj-ea"/>
            </a:endParaRPr>
          </a:p>
          <a:p>
            <a:pPr marL="228600" indent="-228600" algn="ctr"/>
            <a:r>
              <a:rPr lang="ko-KR" altLang="en-US" sz="900" b="1" dirty="0">
                <a:latin typeface="+mj-ea"/>
                <a:ea typeface="+mj-ea"/>
              </a:rPr>
              <a:t>조회</a:t>
            </a:r>
            <a:endParaRPr lang="en-US" altLang="ko-KR" sz="900" b="1" dirty="0">
              <a:latin typeface="+mj-ea"/>
              <a:ea typeface="+mj-ea"/>
            </a:endParaRPr>
          </a:p>
          <a:p>
            <a:pPr marL="228600" indent="-228600" algn="ctr"/>
            <a:r>
              <a:rPr lang="ko-KR" altLang="en-US" sz="900" b="1" dirty="0" err="1">
                <a:latin typeface="+mj-ea"/>
                <a:ea typeface="+mj-ea"/>
              </a:rPr>
              <a:t>장규영</a:t>
            </a:r>
            <a:endParaRPr lang="ko-KR" altLang="en-US" sz="1000" b="1" dirty="0">
              <a:latin typeface="+mj-ea"/>
              <a:ea typeface="+mj-ea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B8E0134-D1F4-4B89-8125-02D1FA000E0A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 flipH="1">
            <a:off x="8957406" y="5367024"/>
            <a:ext cx="4426241" cy="15336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1500" y="1723292"/>
            <a:ext cx="7921869" cy="4774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2708" y="1723292"/>
            <a:ext cx="7930661" cy="729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j-ea"/>
              </a:rPr>
              <a:t>통합 페이지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</a:rPr>
              <a:t>(</a:t>
            </a:r>
            <a:r>
              <a:rPr lang="ko-KR" altLang="en-US" sz="2400" b="1" dirty="0">
                <a:solidFill>
                  <a:schemeClr val="accent4"/>
                </a:solidFill>
                <a:latin typeface="+mj-ea"/>
              </a:rPr>
              <a:t>조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</a:rPr>
              <a:t>)</a:t>
            </a:r>
            <a:endParaRPr lang="ko-KR" altLang="en-US" sz="2400" b="1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453554" y="1907929"/>
            <a:ext cx="923193" cy="3868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200402" y="1907931"/>
            <a:ext cx="1556238" cy="342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학번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09394" y="1907931"/>
            <a:ext cx="1556238" cy="342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비밀번호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F4DFEC-DE2F-4F73-95A0-F4FA610509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2600" t="16170" r="79130" b="73076"/>
          <a:stretch>
            <a:fillRect/>
          </a:stretch>
        </p:blipFill>
        <p:spPr>
          <a:xfrm>
            <a:off x="712178" y="1820008"/>
            <a:ext cx="1670538" cy="527539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7394331" y="1899137"/>
            <a:ext cx="923193" cy="3868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j-ea"/>
                <a:ea typeface="+mj-ea"/>
              </a:rPr>
              <a:t>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0CE6D7-3AC3-4D6B-BBA8-E9BB921C3A3F}"/>
              </a:ext>
            </a:extLst>
          </p:cNvPr>
          <p:cNvSpPr/>
          <p:nvPr/>
        </p:nvSpPr>
        <p:spPr>
          <a:xfrm>
            <a:off x="6719246" y="2905816"/>
            <a:ext cx="692457" cy="446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조회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9D1C18-7519-4FF3-8C4F-D4DF146F28AB}"/>
              </a:ext>
            </a:extLst>
          </p:cNvPr>
          <p:cNvCxnSpPr>
            <a:cxnSpLocks/>
          </p:cNvCxnSpPr>
          <p:nvPr/>
        </p:nvCxnSpPr>
        <p:spPr>
          <a:xfrm flipH="1" flipV="1">
            <a:off x="7005741" y="2400302"/>
            <a:ext cx="42360" cy="33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631459" y="3352656"/>
            <a:ext cx="2100648" cy="646331"/>
          </a:xfrm>
          <a:prstGeom prst="rect">
            <a:avLst/>
          </a:prstGeom>
          <a:solidFill>
            <a:schemeClr val="bg1"/>
          </a:solidFill>
          <a:ln>
            <a:solidFill>
              <a:srgbClr val="52525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User.us_id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User.us_password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824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582028" y="1706178"/>
            <a:ext cx="7921869" cy="6061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1500" y="981971"/>
            <a:ext cx="7930661" cy="729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519899" y="1185287"/>
            <a:ext cx="923193" cy="3868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로그인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207563" y="1186745"/>
            <a:ext cx="1556238" cy="342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아이디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42464" y="1194757"/>
            <a:ext cx="1556238" cy="342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5DF4DFEC-DE2F-4F73-95A0-F4FA610509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2600" t="16170" r="79130" b="73076"/>
          <a:stretch>
            <a:fillRect/>
          </a:stretch>
        </p:blipFill>
        <p:spPr>
          <a:xfrm>
            <a:off x="651694" y="1080305"/>
            <a:ext cx="1670538" cy="527539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7500805" y="1189158"/>
            <a:ext cx="923193" cy="3868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9D1C89-46D1-4F56-AE31-F24F010DB3E7}"/>
              </a:ext>
            </a:extLst>
          </p:cNvPr>
          <p:cNvSpPr/>
          <p:nvPr/>
        </p:nvSpPr>
        <p:spPr>
          <a:xfrm>
            <a:off x="1134428" y="2578581"/>
            <a:ext cx="1217134" cy="595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65666" y="656686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회원가입 페이지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조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/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입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3BDBE-B315-4CF5-8F79-A825C0EBCA7F}"/>
              </a:ext>
            </a:extLst>
          </p:cNvPr>
          <p:cNvSpPr/>
          <p:nvPr/>
        </p:nvSpPr>
        <p:spPr>
          <a:xfrm>
            <a:off x="1134428" y="1850098"/>
            <a:ext cx="6889720" cy="5773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4E9F72-CCBD-402A-8D8F-06EF09A93D31}"/>
              </a:ext>
            </a:extLst>
          </p:cNvPr>
          <p:cNvSpPr txBox="1"/>
          <p:nvPr/>
        </p:nvSpPr>
        <p:spPr>
          <a:xfrm>
            <a:off x="1450764" y="2101812"/>
            <a:ext cx="584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아이디</a:t>
            </a:r>
            <a:endParaRPr lang="ko-KR" altLang="en-US" sz="600" b="1" dirty="0">
              <a:latin typeface="+mn-ea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75BDE58-6D55-4AAF-B41F-9E035C64939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18673" t="76114" r="31017" b="13104"/>
          <a:stretch/>
        </p:blipFill>
        <p:spPr>
          <a:xfrm>
            <a:off x="2488089" y="6674162"/>
            <a:ext cx="3793531" cy="81465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29EDE703-9002-4B6F-95A2-2DEDDA0E6293}"/>
              </a:ext>
            </a:extLst>
          </p:cNvPr>
          <p:cNvSpPr/>
          <p:nvPr/>
        </p:nvSpPr>
        <p:spPr>
          <a:xfrm>
            <a:off x="2435031" y="2079243"/>
            <a:ext cx="1667013" cy="25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C1739D-B8A2-426F-8F03-E293A1AC60A8}"/>
              </a:ext>
            </a:extLst>
          </p:cNvPr>
          <p:cNvSpPr/>
          <p:nvPr/>
        </p:nvSpPr>
        <p:spPr>
          <a:xfrm>
            <a:off x="2501673" y="4504691"/>
            <a:ext cx="1748830" cy="196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0E0280-1935-46B1-9A64-BAD83C6D2985}"/>
              </a:ext>
            </a:extLst>
          </p:cNvPr>
          <p:cNvSpPr txBox="1"/>
          <p:nvPr/>
        </p:nvSpPr>
        <p:spPr>
          <a:xfrm>
            <a:off x="1305515" y="2919704"/>
            <a:ext cx="1046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비밀번호 확인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BA9EB2-3BF7-453A-8729-2D5CD0FE5935}"/>
              </a:ext>
            </a:extLst>
          </p:cNvPr>
          <p:cNvSpPr txBox="1"/>
          <p:nvPr/>
        </p:nvSpPr>
        <p:spPr>
          <a:xfrm>
            <a:off x="1279346" y="4454536"/>
            <a:ext cx="10997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          나이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0125DB-09AD-42BD-A67E-9F5FF1F50388}"/>
              </a:ext>
            </a:extLst>
          </p:cNvPr>
          <p:cNvSpPr txBox="1"/>
          <p:nvPr/>
        </p:nvSpPr>
        <p:spPr>
          <a:xfrm>
            <a:off x="857449" y="4866538"/>
            <a:ext cx="1748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          학생증 </a:t>
            </a:r>
            <a:r>
              <a:rPr lang="en-US" altLang="ko-KR" sz="1000" b="1" dirty="0">
                <a:latin typeface="+mn-ea"/>
              </a:rPr>
              <a:t>/ </a:t>
            </a:r>
            <a:r>
              <a:rPr lang="ko-KR" altLang="en-US" sz="1000" b="1" dirty="0">
                <a:latin typeface="+mn-ea"/>
              </a:rPr>
              <a:t>재학증명서 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737A107-336F-41E1-A288-7B5E1C875893}"/>
              </a:ext>
            </a:extLst>
          </p:cNvPr>
          <p:cNvSpPr/>
          <p:nvPr/>
        </p:nvSpPr>
        <p:spPr>
          <a:xfrm>
            <a:off x="2505060" y="4884393"/>
            <a:ext cx="3544742" cy="239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F0F999-4539-47E4-BC6B-0ECF428C8D9F}"/>
              </a:ext>
            </a:extLst>
          </p:cNvPr>
          <p:cNvSpPr/>
          <p:nvPr/>
        </p:nvSpPr>
        <p:spPr>
          <a:xfrm>
            <a:off x="6246857" y="4874233"/>
            <a:ext cx="572912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첨부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91483B-908B-4DE9-95A8-77C5A7935AE2}"/>
              </a:ext>
            </a:extLst>
          </p:cNvPr>
          <p:cNvSpPr txBox="1"/>
          <p:nvPr/>
        </p:nvSpPr>
        <p:spPr>
          <a:xfrm>
            <a:off x="1364362" y="6650091"/>
            <a:ext cx="793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>
                <a:latin typeface="+mn-ea"/>
              </a:rPr>
              <a:t>어필멘트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EDE703-9002-4B6F-95A2-2DEDDA0E6293}"/>
              </a:ext>
            </a:extLst>
          </p:cNvPr>
          <p:cNvSpPr/>
          <p:nvPr/>
        </p:nvSpPr>
        <p:spPr>
          <a:xfrm>
            <a:off x="2440827" y="2887578"/>
            <a:ext cx="1661217" cy="25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83596" y="7051935"/>
            <a:ext cx="923193" cy="3868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저장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1615E5D-C48B-4031-830C-B47066499DCA}"/>
              </a:ext>
            </a:extLst>
          </p:cNvPr>
          <p:cNvSpPr/>
          <p:nvPr/>
        </p:nvSpPr>
        <p:spPr>
          <a:xfrm>
            <a:off x="8349941" y="7027128"/>
            <a:ext cx="692457" cy="446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입력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8B163CC-4D02-40B5-BB61-82F1E3447829}"/>
              </a:ext>
            </a:extLst>
          </p:cNvPr>
          <p:cNvCxnSpPr>
            <a:cxnSpLocks/>
            <a:stCxn id="65" idx="1"/>
            <a:endCxn id="64" idx="3"/>
          </p:cNvCxnSpPr>
          <p:nvPr/>
        </p:nvCxnSpPr>
        <p:spPr>
          <a:xfrm flipH="1" flipV="1">
            <a:off x="7906789" y="7245366"/>
            <a:ext cx="443152" cy="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95EFB76-F547-4C98-8173-D52035A8C172}"/>
              </a:ext>
            </a:extLst>
          </p:cNvPr>
          <p:cNvSpPr txBox="1"/>
          <p:nvPr/>
        </p:nvSpPr>
        <p:spPr>
          <a:xfrm>
            <a:off x="2676292" y="4187290"/>
            <a:ext cx="54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학년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67D461-9783-42B5-B72D-D54E72347365}"/>
              </a:ext>
            </a:extLst>
          </p:cNvPr>
          <p:cNvSpPr txBox="1"/>
          <p:nvPr/>
        </p:nvSpPr>
        <p:spPr>
          <a:xfrm>
            <a:off x="3675481" y="4187880"/>
            <a:ext cx="613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2 </a:t>
            </a:r>
            <a:r>
              <a:rPr lang="ko-KR" altLang="en-US" sz="900" b="1" dirty="0">
                <a:latin typeface="+mn-ea"/>
              </a:rPr>
              <a:t>학년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5B4AF7-5F88-4A0A-87F6-B5B2F133F2FE}"/>
              </a:ext>
            </a:extLst>
          </p:cNvPr>
          <p:cNvSpPr txBox="1"/>
          <p:nvPr/>
        </p:nvSpPr>
        <p:spPr>
          <a:xfrm>
            <a:off x="4695307" y="4193332"/>
            <a:ext cx="625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3 </a:t>
            </a:r>
            <a:r>
              <a:rPr lang="ko-KR" altLang="en-US" sz="900" b="1" dirty="0">
                <a:latin typeface="+mn-ea"/>
              </a:rPr>
              <a:t>학년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C9C071-1336-41B1-9F7E-DC6CDB967160}"/>
              </a:ext>
            </a:extLst>
          </p:cNvPr>
          <p:cNvSpPr txBox="1"/>
          <p:nvPr/>
        </p:nvSpPr>
        <p:spPr>
          <a:xfrm>
            <a:off x="5736945" y="4194321"/>
            <a:ext cx="572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4 </a:t>
            </a:r>
            <a:r>
              <a:rPr lang="ko-KR" altLang="en-US" sz="900" b="1" dirty="0">
                <a:latin typeface="+mn-ea"/>
              </a:rPr>
              <a:t>학년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4797DDD-A268-403F-80D1-A2B1AF3B57AD}"/>
              </a:ext>
            </a:extLst>
          </p:cNvPr>
          <p:cNvSpPr/>
          <p:nvPr/>
        </p:nvSpPr>
        <p:spPr>
          <a:xfrm>
            <a:off x="2436640" y="3586460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E17166-BE74-48DF-B244-1FF32CCC8270}"/>
              </a:ext>
            </a:extLst>
          </p:cNvPr>
          <p:cNvSpPr txBox="1"/>
          <p:nvPr/>
        </p:nvSpPr>
        <p:spPr>
          <a:xfrm>
            <a:off x="1569770" y="4205870"/>
            <a:ext cx="606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학년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58C3F0-5C18-4EF9-9548-ED9C337F3737}"/>
              </a:ext>
            </a:extLst>
          </p:cNvPr>
          <p:cNvSpPr txBox="1"/>
          <p:nvPr/>
        </p:nvSpPr>
        <p:spPr>
          <a:xfrm>
            <a:off x="1274847" y="3569611"/>
            <a:ext cx="10997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          학교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9224B43-48C1-46BB-8C1A-D1ED25583D72}"/>
              </a:ext>
            </a:extLst>
          </p:cNvPr>
          <p:cNvSpPr/>
          <p:nvPr/>
        </p:nvSpPr>
        <p:spPr>
          <a:xfrm>
            <a:off x="2510487" y="4252613"/>
            <a:ext cx="154089" cy="108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32FA543-E1EE-46A1-8151-B885C913C42B}"/>
              </a:ext>
            </a:extLst>
          </p:cNvPr>
          <p:cNvSpPr/>
          <p:nvPr/>
        </p:nvSpPr>
        <p:spPr>
          <a:xfrm>
            <a:off x="3505319" y="4252613"/>
            <a:ext cx="154089" cy="108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BBCA9E0-CF08-4CFF-904D-D61984C6ECA0}"/>
              </a:ext>
            </a:extLst>
          </p:cNvPr>
          <p:cNvSpPr/>
          <p:nvPr/>
        </p:nvSpPr>
        <p:spPr>
          <a:xfrm>
            <a:off x="5565164" y="4252613"/>
            <a:ext cx="154089" cy="108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53F035A-E593-4DE3-9A29-C382820B176E}"/>
              </a:ext>
            </a:extLst>
          </p:cNvPr>
          <p:cNvSpPr/>
          <p:nvPr/>
        </p:nvSpPr>
        <p:spPr>
          <a:xfrm>
            <a:off x="4533586" y="4263534"/>
            <a:ext cx="154089" cy="108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797DDD-A268-403F-80D1-A2B1AF3B57AD}"/>
              </a:ext>
            </a:extLst>
          </p:cNvPr>
          <p:cNvSpPr/>
          <p:nvPr/>
        </p:nvSpPr>
        <p:spPr>
          <a:xfrm>
            <a:off x="2448402" y="3897247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58C3F0-5C18-4EF9-9548-ED9C337F3737}"/>
              </a:ext>
            </a:extLst>
          </p:cNvPr>
          <p:cNvSpPr txBox="1"/>
          <p:nvPr/>
        </p:nvSpPr>
        <p:spPr>
          <a:xfrm>
            <a:off x="1274847" y="3881172"/>
            <a:ext cx="10997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          학과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0E0280-1935-46B1-9A64-BAD83C6D2985}"/>
              </a:ext>
            </a:extLst>
          </p:cNvPr>
          <p:cNvSpPr txBox="1"/>
          <p:nvPr/>
        </p:nvSpPr>
        <p:spPr>
          <a:xfrm>
            <a:off x="1417670" y="2541503"/>
            <a:ext cx="691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비밀번호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9EDE703-9002-4B6F-95A2-2DEDDA0E6293}"/>
              </a:ext>
            </a:extLst>
          </p:cNvPr>
          <p:cNvSpPr/>
          <p:nvPr/>
        </p:nvSpPr>
        <p:spPr>
          <a:xfrm>
            <a:off x="2435031" y="2519838"/>
            <a:ext cx="1667013" cy="25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0E0280-1935-46B1-9A64-BAD83C6D2985}"/>
              </a:ext>
            </a:extLst>
          </p:cNvPr>
          <p:cNvSpPr txBox="1"/>
          <p:nvPr/>
        </p:nvSpPr>
        <p:spPr>
          <a:xfrm>
            <a:off x="1545969" y="3217000"/>
            <a:ext cx="1046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이름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9EDE703-9002-4B6F-95A2-2DEDDA0E6293}"/>
              </a:ext>
            </a:extLst>
          </p:cNvPr>
          <p:cNvSpPr/>
          <p:nvPr/>
        </p:nvSpPr>
        <p:spPr>
          <a:xfrm>
            <a:off x="2435031" y="3223074"/>
            <a:ext cx="1667013" cy="25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E0E0280-1935-46B1-9A64-BAD83C6D2985}"/>
              </a:ext>
            </a:extLst>
          </p:cNvPr>
          <p:cNvSpPr txBox="1"/>
          <p:nvPr/>
        </p:nvSpPr>
        <p:spPr>
          <a:xfrm>
            <a:off x="1477154" y="5306175"/>
            <a:ext cx="656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닉네임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9EDE703-9002-4B6F-95A2-2DEDDA0E6293}"/>
              </a:ext>
            </a:extLst>
          </p:cNvPr>
          <p:cNvSpPr/>
          <p:nvPr/>
        </p:nvSpPr>
        <p:spPr>
          <a:xfrm>
            <a:off x="2525340" y="5319541"/>
            <a:ext cx="1667013" cy="25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5EFB76-F547-4C98-8173-D52035A8C172}"/>
              </a:ext>
            </a:extLst>
          </p:cNvPr>
          <p:cNvSpPr txBox="1"/>
          <p:nvPr/>
        </p:nvSpPr>
        <p:spPr>
          <a:xfrm>
            <a:off x="2759295" y="5776809"/>
            <a:ext cx="54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남자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7D461-9783-42B5-B72D-D54E72347365}"/>
              </a:ext>
            </a:extLst>
          </p:cNvPr>
          <p:cNvSpPr txBox="1"/>
          <p:nvPr/>
        </p:nvSpPr>
        <p:spPr>
          <a:xfrm>
            <a:off x="3758484" y="5777399"/>
            <a:ext cx="613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여자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E17166-BE74-48DF-B244-1FF32CCC8270}"/>
              </a:ext>
            </a:extLst>
          </p:cNvPr>
          <p:cNvSpPr txBox="1"/>
          <p:nvPr/>
        </p:nvSpPr>
        <p:spPr>
          <a:xfrm>
            <a:off x="1550798" y="5788097"/>
            <a:ext cx="606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성별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9224B43-48C1-46BB-8C1A-D1ED25583D72}"/>
              </a:ext>
            </a:extLst>
          </p:cNvPr>
          <p:cNvSpPr/>
          <p:nvPr/>
        </p:nvSpPr>
        <p:spPr>
          <a:xfrm>
            <a:off x="2593490" y="5842132"/>
            <a:ext cx="154089" cy="108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32FA543-E1EE-46A1-8151-B885C913C42B}"/>
              </a:ext>
            </a:extLst>
          </p:cNvPr>
          <p:cNvSpPr/>
          <p:nvPr/>
        </p:nvSpPr>
        <p:spPr>
          <a:xfrm>
            <a:off x="3588322" y="5842132"/>
            <a:ext cx="154089" cy="108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0E0280-1935-46B1-9A64-BAD83C6D2985}"/>
              </a:ext>
            </a:extLst>
          </p:cNvPr>
          <p:cNvSpPr txBox="1"/>
          <p:nvPr/>
        </p:nvSpPr>
        <p:spPr>
          <a:xfrm>
            <a:off x="1556419" y="6086455"/>
            <a:ext cx="656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이미지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9EDE703-9002-4B6F-95A2-2DEDDA0E6293}"/>
              </a:ext>
            </a:extLst>
          </p:cNvPr>
          <p:cNvSpPr/>
          <p:nvPr/>
        </p:nvSpPr>
        <p:spPr>
          <a:xfrm>
            <a:off x="2501104" y="6091477"/>
            <a:ext cx="1667013" cy="25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3954" y="2622998"/>
            <a:ext cx="2587696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+mn-ea"/>
              </a:rPr>
              <a:t>User.us_id</a:t>
            </a:r>
            <a:r>
              <a:rPr lang="en-US" altLang="ko-KR" dirty="0">
                <a:latin typeface="+mn-ea"/>
              </a:rPr>
              <a:t>, </a:t>
            </a:r>
          </a:p>
          <a:p>
            <a:r>
              <a:rPr lang="en-US" altLang="ko-KR" dirty="0" err="1">
                <a:latin typeface="+mn-ea"/>
              </a:rPr>
              <a:t>User.us_password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User.us_name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User.us_univ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User.us_department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User.us_grade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User.us_age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User.us_certificate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User.us_nickname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User.us_sex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User.us_appeal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User.us_student_id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User.us_email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User.us_phone_number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User.us_img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49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571500" y="1723292"/>
            <a:ext cx="7921869" cy="6061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1500" y="981971"/>
            <a:ext cx="7930661" cy="729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519899" y="1185287"/>
            <a:ext cx="923193" cy="3868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로그인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207563" y="1186745"/>
            <a:ext cx="1556238" cy="342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아이디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42464" y="1194757"/>
            <a:ext cx="1556238" cy="342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5DF4DFEC-DE2F-4F73-95A0-F4FA610509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2600" t="16170" r="79130" b="73076"/>
          <a:stretch>
            <a:fillRect/>
          </a:stretch>
        </p:blipFill>
        <p:spPr>
          <a:xfrm>
            <a:off x="651694" y="1080305"/>
            <a:ext cx="1670538" cy="527539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7500805" y="1189158"/>
            <a:ext cx="923193" cy="3868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9D1C89-46D1-4F56-AE31-F24F010DB3E7}"/>
              </a:ext>
            </a:extLst>
          </p:cNvPr>
          <p:cNvSpPr/>
          <p:nvPr/>
        </p:nvSpPr>
        <p:spPr>
          <a:xfrm>
            <a:off x="1018066" y="2549113"/>
            <a:ext cx="1217134" cy="595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65666" y="656686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회원 정보 수정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수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/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삭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3BDBE-B315-4CF5-8F79-A825C0EBCA7F}"/>
              </a:ext>
            </a:extLst>
          </p:cNvPr>
          <p:cNvSpPr/>
          <p:nvPr/>
        </p:nvSpPr>
        <p:spPr>
          <a:xfrm>
            <a:off x="1018066" y="1820630"/>
            <a:ext cx="6889720" cy="5773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4E9F72-CCBD-402A-8D8F-06EF09A93D31}"/>
              </a:ext>
            </a:extLst>
          </p:cNvPr>
          <p:cNvSpPr txBox="1"/>
          <p:nvPr/>
        </p:nvSpPr>
        <p:spPr>
          <a:xfrm>
            <a:off x="1334402" y="2072344"/>
            <a:ext cx="584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아이디</a:t>
            </a:r>
            <a:endParaRPr lang="ko-KR" altLang="en-US" sz="600" b="1" dirty="0">
              <a:latin typeface="+mn-ea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75BDE58-6D55-4AAF-B41F-9E035C64939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18673" t="76114" r="31017" b="13104"/>
          <a:stretch/>
        </p:blipFill>
        <p:spPr>
          <a:xfrm>
            <a:off x="2371727" y="6644694"/>
            <a:ext cx="3793531" cy="81465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29EDE703-9002-4B6F-95A2-2DEDDA0E6293}"/>
              </a:ext>
            </a:extLst>
          </p:cNvPr>
          <p:cNvSpPr/>
          <p:nvPr/>
        </p:nvSpPr>
        <p:spPr>
          <a:xfrm>
            <a:off x="2318669" y="2049775"/>
            <a:ext cx="1667013" cy="25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  <a:latin typeface="+mn-ea"/>
              </a:rPr>
              <a:t>example1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C1739D-B8A2-426F-8F03-E293A1AC60A8}"/>
              </a:ext>
            </a:extLst>
          </p:cNvPr>
          <p:cNvSpPr/>
          <p:nvPr/>
        </p:nvSpPr>
        <p:spPr>
          <a:xfrm>
            <a:off x="2385311" y="4475223"/>
            <a:ext cx="1748830" cy="196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0E0280-1935-46B1-9A64-BAD83C6D2985}"/>
              </a:ext>
            </a:extLst>
          </p:cNvPr>
          <p:cNvSpPr txBox="1"/>
          <p:nvPr/>
        </p:nvSpPr>
        <p:spPr>
          <a:xfrm>
            <a:off x="1082334" y="2888734"/>
            <a:ext cx="128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atin typeface="+mn-ea"/>
              </a:rPr>
              <a:t>비밀번호 변경확인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BA9EB2-3BF7-453A-8729-2D5CD0FE5935}"/>
              </a:ext>
            </a:extLst>
          </p:cNvPr>
          <p:cNvSpPr txBox="1"/>
          <p:nvPr/>
        </p:nvSpPr>
        <p:spPr>
          <a:xfrm>
            <a:off x="1162984" y="4425068"/>
            <a:ext cx="10997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          나이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0125DB-09AD-42BD-A67E-9F5FF1F50388}"/>
              </a:ext>
            </a:extLst>
          </p:cNvPr>
          <p:cNvSpPr txBox="1"/>
          <p:nvPr/>
        </p:nvSpPr>
        <p:spPr>
          <a:xfrm>
            <a:off x="741087" y="4837070"/>
            <a:ext cx="1748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          학생증 </a:t>
            </a:r>
            <a:r>
              <a:rPr lang="en-US" altLang="ko-KR" sz="1000" b="1" dirty="0">
                <a:latin typeface="+mn-ea"/>
              </a:rPr>
              <a:t>/ </a:t>
            </a:r>
            <a:r>
              <a:rPr lang="ko-KR" altLang="en-US" sz="1000" b="1" dirty="0">
                <a:latin typeface="+mn-ea"/>
              </a:rPr>
              <a:t>재학증명서 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737A107-336F-41E1-A288-7B5E1C875893}"/>
              </a:ext>
            </a:extLst>
          </p:cNvPr>
          <p:cNvSpPr/>
          <p:nvPr/>
        </p:nvSpPr>
        <p:spPr>
          <a:xfrm>
            <a:off x="2388698" y="4854925"/>
            <a:ext cx="3544742" cy="239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F0F999-4539-47E4-BC6B-0ECF428C8D9F}"/>
              </a:ext>
            </a:extLst>
          </p:cNvPr>
          <p:cNvSpPr/>
          <p:nvPr/>
        </p:nvSpPr>
        <p:spPr>
          <a:xfrm>
            <a:off x="6130495" y="4844765"/>
            <a:ext cx="572912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첨부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91483B-908B-4DE9-95A8-77C5A7935AE2}"/>
              </a:ext>
            </a:extLst>
          </p:cNvPr>
          <p:cNvSpPr txBox="1"/>
          <p:nvPr/>
        </p:nvSpPr>
        <p:spPr>
          <a:xfrm>
            <a:off x="1248000" y="6620623"/>
            <a:ext cx="793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>
                <a:latin typeface="+mn-ea"/>
              </a:rPr>
              <a:t>어필멘트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EDE703-9002-4B6F-95A2-2DEDDA0E6293}"/>
              </a:ext>
            </a:extLst>
          </p:cNvPr>
          <p:cNvSpPr/>
          <p:nvPr/>
        </p:nvSpPr>
        <p:spPr>
          <a:xfrm>
            <a:off x="2324465" y="2858110"/>
            <a:ext cx="1661217" cy="25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5EFB76-F547-4C98-8173-D52035A8C172}"/>
              </a:ext>
            </a:extLst>
          </p:cNvPr>
          <p:cNvSpPr txBox="1"/>
          <p:nvPr/>
        </p:nvSpPr>
        <p:spPr>
          <a:xfrm>
            <a:off x="2559930" y="4157822"/>
            <a:ext cx="54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학년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67D461-9783-42B5-B72D-D54E72347365}"/>
              </a:ext>
            </a:extLst>
          </p:cNvPr>
          <p:cNvSpPr txBox="1"/>
          <p:nvPr/>
        </p:nvSpPr>
        <p:spPr>
          <a:xfrm>
            <a:off x="3559119" y="4158412"/>
            <a:ext cx="613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2 </a:t>
            </a:r>
            <a:r>
              <a:rPr lang="ko-KR" altLang="en-US" sz="900" b="1" dirty="0">
                <a:latin typeface="+mn-ea"/>
              </a:rPr>
              <a:t>학년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5B4AF7-5F88-4A0A-87F6-B5B2F133F2FE}"/>
              </a:ext>
            </a:extLst>
          </p:cNvPr>
          <p:cNvSpPr txBox="1"/>
          <p:nvPr/>
        </p:nvSpPr>
        <p:spPr>
          <a:xfrm>
            <a:off x="4578945" y="4163864"/>
            <a:ext cx="625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3 </a:t>
            </a:r>
            <a:r>
              <a:rPr lang="ko-KR" altLang="en-US" sz="900" b="1" dirty="0">
                <a:latin typeface="+mn-ea"/>
              </a:rPr>
              <a:t>학년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C9C071-1336-41B1-9F7E-DC6CDB967160}"/>
              </a:ext>
            </a:extLst>
          </p:cNvPr>
          <p:cNvSpPr txBox="1"/>
          <p:nvPr/>
        </p:nvSpPr>
        <p:spPr>
          <a:xfrm>
            <a:off x="5620583" y="4164853"/>
            <a:ext cx="572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4 </a:t>
            </a:r>
            <a:r>
              <a:rPr lang="ko-KR" altLang="en-US" sz="900" b="1" dirty="0">
                <a:latin typeface="+mn-ea"/>
              </a:rPr>
              <a:t>학년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4797DDD-A268-403F-80D1-A2B1AF3B57AD}"/>
              </a:ext>
            </a:extLst>
          </p:cNvPr>
          <p:cNvSpPr/>
          <p:nvPr/>
        </p:nvSpPr>
        <p:spPr>
          <a:xfrm>
            <a:off x="2320278" y="3556992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E17166-BE74-48DF-B244-1FF32CCC8270}"/>
              </a:ext>
            </a:extLst>
          </p:cNvPr>
          <p:cNvSpPr txBox="1"/>
          <p:nvPr/>
        </p:nvSpPr>
        <p:spPr>
          <a:xfrm>
            <a:off x="1453408" y="4176402"/>
            <a:ext cx="606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학년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58C3F0-5C18-4EF9-9548-ED9C337F3737}"/>
              </a:ext>
            </a:extLst>
          </p:cNvPr>
          <p:cNvSpPr txBox="1"/>
          <p:nvPr/>
        </p:nvSpPr>
        <p:spPr>
          <a:xfrm>
            <a:off x="1158485" y="3540143"/>
            <a:ext cx="10997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          학교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9224B43-48C1-46BB-8C1A-D1ED25583D72}"/>
              </a:ext>
            </a:extLst>
          </p:cNvPr>
          <p:cNvSpPr/>
          <p:nvPr/>
        </p:nvSpPr>
        <p:spPr>
          <a:xfrm>
            <a:off x="2394125" y="4223145"/>
            <a:ext cx="154089" cy="108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32FA543-E1EE-46A1-8151-B885C913C42B}"/>
              </a:ext>
            </a:extLst>
          </p:cNvPr>
          <p:cNvSpPr/>
          <p:nvPr/>
        </p:nvSpPr>
        <p:spPr>
          <a:xfrm>
            <a:off x="3388957" y="4223145"/>
            <a:ext cx="154089" cy="108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BBCA9E0-CF08-4CFF-904D-D61984C6ECA0}"/>
              </a:ext>
            </a:extLst>
          </p:cNvPr>
          <p:cNvSpPr/>
          <p:nvPr/>
        </p:nvSpPr>
        <p:spPr>
          <a:xfrm>
            <a:off x="5448802" y="4223145"/>
            <a:ext cx="154089" cy="108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53F035A-E593-4DE3-9A29-C382820B176E}"/>
              </a:ext>
            </a:extLst>
          </p:cNvPr>
          <p:cNvSpPr/>
          <p:nvPr/>
        </p:nvSpPr>
        <p:spPr>
          <a:xfrm>
            <a:off x="4417224" y="4234066"/>
            <a:ext cx="154089" cy="108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797DDD-A268-403F-80D1-A2B1AF3B57AD}"/>
              </a:ext>
            </a:extLst>
          </p:cNvPr>
          <p:cNvSpPr/>
          <p:nvPr/>
        </p:nvSpPr>
        <p:spPr>
          <a:xfrm>
            <a:off x="2332040" y="3867779"/>
            <a:ext cx="1518581" cy="20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58C3F0-5C18-4EF9-9548-ED9C337F3737}"/>
              </a:ext>
            </a:extLst>
          </p:cNvPr>
          <p:cNvSpPr txBox="1"/>
          <p:nvPr/>
        </p:nvSpPr>
        <p:spPr>
          <a:xfrm>
            <a:off x="1158485" y="3851704"/>
            <a:ext cx="10997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          학과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0E0280-1935-46B1-9A64-BAD83C6D2985}"/>
              </a:ext>
            </a:extLst>
          </p:cNvPr>
          <p:cNvSpPr txBox="1"/>
          <p:nvPr/>
        </p:nvSpPr>
        <p:spPr>
          <a:xfrm>
            <a:off x="1207145" y="2500378"/>
            <a:ext cx="1030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atin typeface="+mn-ea"/>
              </a:rPr>
              <a:t>비밀번호 변경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9EDE703-9002-4B6F-95A2-2DEDDA0E6293}"/>
              </a:ext>
            </a:extLst>
          </p:cNvPr>
          <p:cNvSpPr/>
          <p:nvPr/>
        </p:nvSpPr>
        <p:spPr>
          <a:xfrm>
            <a:off x="2318669" y="2490370"/>
            <a:ext cx="1667013" cy="25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0E0280-1935-46B1-9A64-BAD83C6D2985}"/>
              </a:ext>
            </a:extLst>
          </p:cNvPr>
          <p:cNvSpPr txBox="1"/>
          <p:nvPr/>
        </p:nvSpPr>
        <p:spPr>
          <a:xfrm>
            <a:off x="1429607" y="3187532"/>
            <a:ext cx="1046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이름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9EDE703-9002-4B6F-95A2-2DEDDA0E6293}"/>
              </a:ext>
            </a:extLst>
          </p:cNvPr>
          <p:cNvSpPr/>
          <p:nvPr/>
        </p:nvSpPr>
        <p:spPr>
          <a:xfrm>
            <a:off x="2318669" y="3193606"/>
            <a:ext cx="1667013" cy="25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E0E0280-1935-46B1-9A64-BAD83C6D2985}"/>
              </a:ext>
            </a:extLst>
          </p:cNvPr>
          <p:cNvSpPr txBox="1"/>
          <p:nvPr/>
        </p:nvSpPr>
        <p:spPr>
          <a:xfrm>
            <a:off x="1360792" y="5276707"/>
            <a:ext cx="656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닉네임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9EDE703-9002-4B6F-95A2-2DEDDA0E6293}"/>
              </a:ext>
            </a:extLst>
          </p:cNvPr>
          <p:cNvSpPr/>
          <p:nvPr/>
        </p:nvSpPr>
        <p:spPr>
          <a:xfrm>
            <a:off x="2408978" y="5290073"/>
            <a:ext cx="1667013" cy="25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5EFB76-F547-4C98-8173-D52035A8C172}"/>
              </a:ext>
            </a:extLst>
          </p:cNvPr>
          <p:cNvSpPr txBox="1"/>
          <p:nvPr/>
        </p:nvSpPr>
        <p:spPr>
          <a:xfrm>
            <a:off x="2642933" y="5747341"/>
            <a:ext cx="54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남자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7D461-9783-42B5-B72D-D54E72347365}"/>
              </a:ext>
            </a:extLst>
          </p:cNvPr>
          <p:cNvSpPr txBox="1"/>
          <p:nvPr/>
        </p:nvSpPr>
        <p:spPr>
          <a:xfrm>
            <a:off x="3642122" y="5747931"/>
            <a:ext cx="613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여자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E17166-BE74-48DF-B244-1FF32CCC8270}"/>
              </a:ext>
            </a:extLst>
          </p:cNvPr>
          <p:cNvSpPr txBox="1"/>
          <p:nvPr/>
        </p:nvSpPr>
        <p:spPr>
          <a:xfrm>
            <a:off x="1434436" y="5758629"/>
            <a:ext cx="606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성별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9224B43-48C1-46BB-8C1A-D1ED25583D72}"/>
              </a:ext>
            </a:extLst>
          </p:cNvPr>
          <p:cNvSpPr/>
          <p:nvPr/>
        </p:nvSpPr>
        <p:spPr>
          <a:xfrm>
            <a:off x="2477128" y="5812664"/>
            <a:ext cx="154089" cy="108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32FA543-E1EE-46A1-8151-B885C913C42B}"/>
              </a:ext>
            </a:extLst>
          </p:cNvPr>
          <p:cNvSpPr/>
          <p:nvPr/>
        </p:nvSpPr>
        <p:spPr>
          <a:xfrm>
            <a:off x="3471960" y="5812664"/>
            <a:ext cx="154089" cy="108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0E0280-1935-46B1-9A64-BAD83C6D2985}"/>
              </a:ext>
            </a:extLst>
          </p:cNvPr>
          <p:cNvSpPr txBox="1"/>
          <p:nvPr/>
        </p:nvSpPr>
        <p:spPr>
          <a:xfrm>
            <a:off x="1440057" y="6056987"/>
            <a:ext cx="656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atin typeface="+mn-ea"/>
              </a:rPr>
              <a:t>지역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9EDE703-9002-4B6F-95A2-2DEDDA0E6293}"/>
              </a:ext>
            </a:extLst>
          </p:cNvPr>
          <p:cNvSpPr/>
          <p:nvPr/>
        </p:nvSpPr>
        <p:spPr>
          <a:xfrm>
            <a:off x="2384742" y="6062009"/>
            <a:ext cx="1667013" cy="25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379588" y="7110775"/>
            <a:ext cx="624252" cy="2373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저장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3F8BCAE-E923-40FF-B50C-2E6129BDCBB3}"/>
              </a:ext>
            </a:extLst>
          </p:cNvPr>
          <p:cNvSpPr/>
          <p:nvPr/>
        </p:nvSpPr>
        <p:spPr>
          <a:xfrm>
            <a:off x="6544945" y="6270345"/>
            <a:ext cx="692457" cy="446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8B163CC-4D02-40B5-BB61-82F1E3447829}"/>
              </a:ext>
            </a:extLst>
          </p:cNvPr>
          <p:cNvCxnSpPr>
            <a:cxnSpLocks/>
            <a:stCxn id="91" idx="2"/>
            <a:endCxn id="76" idx="0"/>
          </p:cNvCxnSpPr>
          <p:nvPr/>
        </p:nvCxnSpPr>
        <p:spPr>
          <a:xfrm flipH="1">
            <a:off x="6691714" y="6717185"/>
            <a:ext cx="199460" cy="39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7082973" y="7110775"/>
            <a:ext cx="624252" cy="2373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탈퇴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2656F4C-F0ED-485B-A4F3-9FB5FFB8D238}"/>
              </a:ext>
            </a:extLst>
          </p:cNvPr>
          <p:cNvSpPr/>
          <p:nvPr/>
        </p:nvSpPr>
        <p:spPr>
          <a:xfrm>
            <a:off x="7362762" y="6270405"/>
            <a:ext cx="692457" cy="4468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28B163CC-4D02-40B5-BB61-82F1E3447829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flipH="1">
            <a:off x="7395099" y="6717245"/>
            <a:ext cx="313892" cy="39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90508" y="1849280"/>
            <a:ext cx="2587696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+mn-ea"/>
              </a:rPr>
              <a:t>User.us_id</a:t>
            </a:r>
            <a:r>
              <a:rPr lang="en-US" altLang="ko-KR" dirty="0">
                <a:latin typeface="+mn-ea"/>
              </a:rPr>
              <a:t>, </a:t>
            </a:r>
          </a:p>
          <a:p>
            <a:r>
              <a:rPr lang="en-US" altLang="ko-KR" dirty="0" err="1">
                <a:latin typeface="+mn-ea"/>
              </a:rPr>
              <a:t>User.us_password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User.us_name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User.us_univ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User.us_department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User.us_grade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User.us_age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User.us_certificate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User.us_nickname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User.us_sex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 err="1">
                <a:latin typeface="+mn-ea"/>
              </a:rPr>
              <a:t>User.us_appeal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User.us_student_id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User.us_email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User.us_phone_number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User.us_img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945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1500" y="1723292"/>
            <a:ext cx="7921869" cy="4774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2708" y="1723292"/>
            <a:ext cx="7930661" cy="729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통합 페이지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08629" y="1890344"/>
            <a:ext cx="923193" cy="3868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로그아웃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F4DFEC-DE2F-4F73-95A0-F4FA610509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2600" t="16170" r="79130" b="73076"/>
          <a:stretch>
            <a:fillRect/>
          </a:stretch>
        </p:blipFill>
        <p:spPr>
          <a:xfrm>
            <a:off x="712178" y="1820008"/>
            <a:ext cx="1670538" cy="527539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6295293" y="1890344"/>
            <a:ext cx="1143001" cy="3868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개인정보수정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58562" y="189034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주제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37793" y="189034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주제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25816" y="189034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주제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7462" y="189034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주제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824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1500" y="1723292"/>
            <a:ext cx="7921869" cy="4774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메인 페이지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chemeClr val="accent4"/>
                </a:solidFill>
                <a:latin typeface="+mn-ea"/>
                <a:ea typeface="+mn-ea"/>
              </a:rPr>
              <a:t>조</a:t>
            </a:r>
            <a:r>
              <a:rPr lang="en-US" altLang="ko-KR" sz="2400" b="1" dirty="0">
                <a:solidFill>
                  <a:schemeClr val="accent4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0631" y="1802423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Project Container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47682" y="1793631"/>
            <a:ext cx="4237892" cy="369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검색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0631" y="2294792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프로젝트 둘러보기</a:t>
            </a:r>
            <a:endParaRPr lang="en-US" altLang="ko-KR" b="1" u="sng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87153" y="2294792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프로젝트 모집</a:t>
            </a:r>
            <a:endParaRPr lang="en-US" altLang="ko-KR" u="sng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48355" y="229479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+mn-ea"/>
              </a:rPr>
              <a:t>내 프로젝트</a:t>
            </a:r>
            <a:endParaRPr lang="en-US" altLang="ko-KR" u="sng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3143" y="5285209"/>
            <a:ext cx="1295983" cy="7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프로젝트 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이미지</a:t>
            </a:r>
            <a:r>
              <a:rPr lang="en-US" altLang="ko-KR" dirty="0">
                <a:latin typeface="+mn-ea"/>
              </a:rPr>
              <a:t>1</a:t>
            </a:r>
            <a:endParaRPr lang="ko-KR" altLang="en-US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53440" y="4984476"/>
            <a:ext cx="1295983" cy="282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프로젝트 제목</a:t>
            </a:r>
            <a:endParaRPr lang="ko-KR" altLang="en-US" dirty="0"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80720" y="4815840"/>
            <a:ext cx="7609840" cy="1524000"/>
          </a:xfrm>
          <a:prstGeom prst="roundRect">
            <a:avLst/>
          </a:prstGeom>
          <a:noFill/>
          <a:ln w="571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3511" y="446903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인기 프로젝트</a:t>
            </a:r>
            <a:endParaRPr lang="en-US" altLang="ko-KR" dirty="0">
              <a:latin typeface="+mn-ea"/>
            </a:endParaRPr>
          </a:p>
        </p:txBody>
      </p:sp>
      <p:pic>
        <p:nvPicPr>
          <p:cNvPr id="1026" name="Picture 2" descr="C:\Users\장규영\Desktop\as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07239" y="1818641"/>
            <a:ext cx="329881" cy="329881"/>
          </a:xfrm>
          <a:prstGeom prst="rect">
            <a:avLst/>
          </a:prstGeom>
          <a:noFill/>
        </p:spPr>
      </p:pic>
      <p:sp>
        <p:nvSpPr>
          <p:cNvPr id="39" name="직사각형 38"/>
          <p:cNvSpPr/>
          <p:nvPr/>
        </p:nvSpPr>
        <p:spPr>
          <a:xfrm>
            <a:off x="690880" y="2794000"/>
            <a:ext cx="7701280" cy="1503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공모전 및 다양한 활동들 관련 정보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171D23-CEDE-48A6-A504-F255CBD6EF9D}"/>
              </a:ext>
            </a:extLst>
          </p:cNvPr>
          <p:cNvSpPr/>
          <p:nvPr/>
        </p:nvSpPr>
        <p:spPr>
          <a:xfrm>
            <a:off x="4032731" y="4110403"/>
            <a:ext cx="692457" cy="446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조회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089F95-B2E3-4B2E-A2EE-0304BB7217ED}"/>
              </a:ext>
            </a:extLst>
          </p:cNvPr>
          <p:cNvCxnSpPr/>
          <p:nvPr/>
        </p:nvCxnSpPr>
        <p:spPr>
          <a:xfrm flipH="1">
            <a:off x="2566678" y="4704081"/>
            <a:ext cx="135725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6FE8C08-AC92-4A14-ABF4-C9B43079B8EC}"/>
              </a:ext>
            </a:extLst>
          </p:cNvPr>
          <p:cNvCxnSpPr>
            <a:cxnSpLocks/>
          </p:cNvCxnSpPr>
          <p:nvPr/>
        </p:nvCxnSpPr>
        <p:spPr>
          <a:xfrm flipH="1">
            <a:off x="3852333" y="4742506"/>
            <a:ext cx="263281" cy="14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CB00F61-443F-4AF1-ADAD-035D0C1907FE}"/>
              </a:ext>
            </a:extLst>
          </p:cNvPr>
          <p:cNvCxnSpPr>
            <a:cxnSpLocks/>
          </p:cNvCxnSpPr>
          <p:nvPr/>
        </p:nvCxnSpPr>
        <p:spPr>
          <a:xfrm>
            <a:off x="4654151" y="4742506"/>
            <a:ext cx="246323" cy="18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73800EE-C19E-48A2-81BD-2415615B555C}"/>
              </a:ext>
            </a:extLst>
          </p:cNvPr>
          <p:cNvCxnSpPr>
            <a:cxnSpLocks/>
          </p:cNvCxnSpPr>
          <p:nvPr/>
        </p:nvCxnSpPr>
        <p:spPr>
          <a:xfrm>
            <a:off x="4777312" y="4686040"/>
            <a:ext cx="1762797" cy="16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EA6E8B0-87DD-41A1-B126-BF2945C9D9FF}"/>
              </a:ext>
            </a:extLst>
          </p:cNvPr>
          <p:cNvCxnSpPr>
            <a:cxnSpLocks/>
          </p:cNvCxnSpPr>
          <p:nvPr/>
        </p:nvCxnSpPr>
        <p:spPr>
          <a:xfrm flipV="1">
            <a:off x="4287915" y="2250302"/>
            <a:ext cx="244519" cy="175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C16440D-0B72-4D5A-92C2-33DA5BF8787F}"/>
              </a:ext>
            </a:extLst>
          </p:cNvPr>
          <p:cNvCxnSpPr>
            <a:cxnSpLocks/>
          </p:cNvCxnSpPr>
          <p:nvPr/>
        </p:nvCxnSpPr>
        <p:spPr>
          <a:xfrm flipH="1" flipV="1">
            <a:off x="2608382" y="2702803"/>
            <a:ext cx="1424349" cy="132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08AE461-EFBF-4BB3-BFD4-D493E6705996}"/>
              </a:ext>
            </a:extLst>
          </p:cNvPr>
          <p:cNvCxnSpPr>
            <a:cxnSpLocks/>
          </p:cNvCxnSpPr>
          <p:nvPr/>
        </p:nvCxnSpPr>
        <p:spPr>
          <a:xfrm flipH="1" flipV="1">
            <a:off x="3548372" y="2691630"/>
            <a:ext cx="567242" cy="126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8B89A45-9A72-4C5D-B0EC-31029E3B4DFA}"/>
              </a:ext>
            </a:extLst>
          </p:cNvPr>
          <p:cNvCxnSpPr>
            <a:cxnSpLocks/>
          </p:cNvCxnSpPr>
          <p:nvPr/>
        </p:nvCxnSpPr>
        <p:spPr>
          <a:xfrm flipV="1">
            <a:off x="4592320" y="2766494"/>
            <a:ext cx="463284" cy="115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00837" y="1509962"/>
            <a:ext cx="17278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Project.pj_name</a:t>
            </a:r>
            <a:endParaRPr lang="en-US" altLang="ko-KR" dirty="0"/>
          </a:p>
          <a:p>
            <a:r>
              <a:rPr lang="en-US" altLang="ko-KR" dirty="0" err="1"/>
              <a:t>Project.pj_seq</a:t>
            </a:r>
            <a:endParaRPr lang="en-US" altLang="ko-KR" dirty="0"/>
          </a:p>
          <a:p>
            <a:r>
              <a:rPr lang="en-US" altLang="ko-KR" dirty="0" err="1"/>
              <a:t>Project.pj_img</a:t>
            </a:r>
            <a:endParaRPr lang="en-US" altLang="ko-KR" dirty="0"/>
          </a:p>
          <a:p>
            <a:r>
              <a:rPr lang="en-US" altLang="ko-KR" dirty="0" err="1"/>
              <a:t>Project.pj_start</a:t>
            </a:r>
            <a:endParaRPr lang="en-US" altLang="ko-KR" dirty="0"/>
          </a:p>
          <a:p>
            <a:r>
              <a:rPr lang="en-US" altLang="ko-KR" dirty="0" err="1"/>
              <a:t>Project.pj_end</a:t>
            </a:r>
            <a:endParaRPr lang="en-US" altLang="ko-KR" dirty="0"/>
          </a:p>
          <a:p>
            <a:r>
              <a:rPr lang="en-US" altLang="ko-KR" dirty="0" err="1"/>
              <a:t>Project.pj_team</a:t>
            </a:r>
            <a:endParaRPr lang="en-US" altLang="ko-KR" dirty="0"/>
          </a:p>
          <a:p>
            <a:r>
              <a:rPr lang="en-US" altLang="ko-KR" dirty="0" err="1"/>
              <a:t>Project.ct_seq</a:t>
            </a:r>
            <a:endParaRPr lang="en-US" altLang="ko-KR" dirty="0"/>
          </a:p>
          <a:p>
            <a:r>
              <a:rPr lang="en-US" altLang="ko-KR" dirty="0" err="1"/>
              <a:t>Project.pj_hit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C3FB-E40F-4CF9-BE32-147BA490F09E}"/>
              </a:ext>
            </a:extLst>
          </p:cNvPr>
          <p:cNvSpPr/>
          <p:nvPr/>
        </p:nvSpPr>
        <p:spPr>
          <a:xfrm>
            <a:off x="-2134505" y="541867"/>
            <a:ext cx="2033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Poster.po_area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Poster. </a:t>
            </a:r>
            <a:r>
              <a:rPr lang="en-US" altLang="ko-KR" dirty="0" err="1"/>
              <a:t>po_who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Poster. </a:t>
            </a:r>
            <a:r>
              <a:rPr lang="en-US" altLang="ko-KR" dirty="0" err="1"/>
              <a:t>po_ins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Poster. </a:t>
            </a:r>
            <a:r>
              <a:rPr lang="en-US" altLang="ko-KR" dirty="0" err="1"/>
              <a:t>po_spon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Poster. </a:t>
            </a:r>
            <a:r>
              <a:rPr lang="en-US" altLang="ko-KR" dirty="0" err="1"/>
              <a:t>po_peri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Poster. </a:t>
            </a:r>
            <a:r>
              <a:rPr lang="en-US" altLang="ko-KR" dirty="0" err="1"/>
              <a:t>po_mon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Poster. </a:t>
            </a:r>
            <a:r>
              <a:rPr lang="en-US" altLang="ko-KR" dirty="0" err="1"/>
              <a:t>po_home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Poster. </a:t>
            </a:r>
            <a:r>
              <a:rPr lang="en-US" altLang="ko-KR" dirty="0" err="1"/>
              <a:t>po_img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5F00-C3A2-45F6-91DC-8A1B3A8A9E36}"/>
              </a:ext>
            </a:extLst>
          </p:cNvPr>
          <p:cNvSpPr/>
          <p:nvPr/>
        </p:nvSpPr>
        <p:spPr>
          <a:xfrm>
            <a:off x="2168830" y="5285209"/>
            <a:ext cx="1295983" cy="7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20190606/20190630</a:t>
            </a:r>
            <a:endParaRPr lang="ko-KR" altLang="en-US" dirty="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03E275-30FE-4DB8-A29A-FBF2E4098553}"/>
              </a:ext>
            </a:extLst>
          </p:cNvPr>
          <p:cNvSpPr/>
          <p:nvPr/>
        </p:nvSpPr>
        <p:spPr>
          <a:xfrm>
            <a:off x="2158670" y="4983058"/>
            <a:ext cx="1295983" cy="282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시작일 종료일</a:t>
            </a:r>
            <a:endParaRPr lang="ko-KR" altLang="en-US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E26BDB-4D30-4B09-8802-ACEFE65DCFA8}"/>
              </a:ext>
            </a:extLst>
          </p:cNvPr>
          <p:cNvSpPr/>
          <p:nvPr/>
        </p:nvSpPr>
        <p:spPr>
          <a:xfrm>
            <a:off x="3467622" y="5272705"/>
            <a:ext cx="1295983" cy="7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뉴로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B55810-4B5C-4A3E-B4C4-9E469C30EBA4}"/>
              </a:ext>
            </a:extLst>
          </p:cNvPr>
          <p:cNvSpPr/>
          <p:nvPr/>
        </p:nvSpPr>
        <p:spPr>
          <a:xfrm>
            <a:off x="3457462" y="4984347"/>
            <a:ext cx="1295983" cy="282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+mn-ea"/>
              </a:rPr>
              <a:t>팀이름</a:t>
            </a:r>
            <a:endParaRPr lang="ko-KR" altLang="en-US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924FDB-F64B-444B-8396-9FAF02C78CB4}"/>
              </a:ext>
            </a:extLst>
          </p:cNvPr>
          <p:cNvSpPr/>
          <p:nvPr/>
        </p:nvSpPr>
        <p:spPr>
          <a:xfrm>
            <a:off x="4781400" y="5281217"/>
            <a:ext cx="1295983" cy="7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n-ea"/>
              </a:rPr>
              <a:t>Kim,jang</a:t>
            </a:r>
            <a:endParaRPr lang="ko-KR" altLang="en-US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210695-EBE4-409B-B35C-D1C374C11A14}"/>
              </a:ext>
            </a:extLst>
          </p:cNvPr>
          <p:cNvSpPr/>
          <p:nvPr/>
        </p:nvSpPr>
        <p:spPr>
          <a:xfrm>
            <a:off x="4765550" y="5002626"/>
            <a:ext cx="1295983" cy="282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구성원</a:t>
            </a:r>
            <a:endParaRPr lang="ko-KR" altLang="en-US" dirty="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DDAADB4-E351-4ECB-B07B-558D761E1391}"/>
              </a:ext>
            </a:extLst>
          </p:cNvPr>
          <p:cNvSpPr/>
          <p:nvPr/>
        </p:nvSpPr>
        <p:spPr>
          <a:xfrm>
            <a:off x="6092195" y="5267663"/>
            <a:ext cx="1295983" cy="7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뇌파</a:t>
            </a:r>
            <a:endParaRPr lang="en-US" altLang="ko-KR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EBBAA3-277F-452C-A64A-0A0A202E584B}"/>
              </a:ext>
            </a:extLst>
          </p:cNvPr>
          <p:cNvSpPr/>
          <p:nvPr/>
        </p:nvSpPr>
        <p:spPr>
          <a:xfrm>
            <a:off x="6077432" y="4982699"/>
            <a:ext cx="1295983" cy="282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분야</a:t>
            </a:r>
            <a:endParaRPr lang="ko-KR" altLang="en-US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962E37-E504-4EB9-BD50-5F243CA4A2E3}"/>
              </a:ext>
            </a:extLst>
          </p:cNvPr>
          <p:cNvSpPr/>
          <p:nvPr/>
        </p:nvSpPr>
        <p:spPr>
          <a:xfrm>
            <a:off x="7405017" y="5246756"/>
            <a:ext cx="1295983" cy="7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100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56ABF09-C85B-41C9-B83F-9053A77CCE25}"/>
              </a:ext>
            </a:extLst>
          </p:cNvPr>
          <p:cNvSpPr/>
          <p:nvPr/>
        </p:nvSpPr>
        <p:spPr>
          <a:xfrm>
            <a:off x="7383570" y="4987391"/>
            <a:ext cx="1295983" cy="282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조회수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B11A99-1F3F-4116-A23D-1C915F697E24}"/>
              </a:ext>
            </a:extLst>
          </p:cNvPr>
          <p:cNvSpPr/>
          <p:nvPr/>
        </p:nvSpPr>
        <p:spPr>
          <a:xfrm>
            <a:off x="-1929992" y="4041272"/>
            <a:ext cx="15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User.us_name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24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</TotalTime>
  <Words>6218</Words>
  <Application>Microsoft Office PowerPoint</Application>
  <PresentationFormat>화면 슬라이드 쇼(4:3)</PresentationFormat>
  <Paragraphs>1226</Paragraphs>
  <Slides>24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Calibri Light</vt:lpstr>
      <vt:lpstr>Calibri</vt:lpstr>
      <vt:lpstr>맑은 고딕</vt:lpstr>
      <vt:lpstr>Arial</vt:lpstr>
      <vt:lpstr>Office Theme</vt:lpstr>
      <vt:lpstr>Project Container</vt:lpstr>
      <vt:lpstr>DB 구조도</vt:lpstr>
      <vt:lpstr>DB 구조도</vt:lpstr>
      <vt:lpstr>전체 구조도</vt:lpstr>
      <vt:lpstr>통합 페이지(조)</vt:lpstr>
      <vt:lpstr>회원가입 페이지(조/입)</vt:lpstr>
      <vt:lpstr>회원 정보 수정(수/삭)</vt:lpstr>
      <vt:lpstr>통합 페이지</vt:lpstr>
      <vt:lpstr>메인 페이지(조)</vt:lpstr>
      <vt:lpstr>프로젝트 정보 (조)</vt:lpstr>
      <vt:lpstr>프로젝트 개설(입)</vt:lpstr>
      <vt:lpstr>프로젝트 정보 수정(수/삭)</vt:lpstr>
      <vt:lpstr>프로젝트 개요 수정(수)</vt:lpstr>
      <vt:lpstr>내 프로젝트(조)</vt:lpstr>
      <vt:lpstr>프로젝트 모집 페이지(조)</vt:lpstr>
      <vt:lpstr>프로젝트 모집 정보(조)</vt:lpstr>
      <vt:lpstr>프로젝트 모집하기(입)</vt:lpstr>
      <vt:lpstr>프로젝트 모집 정보 수정(수/삭)</vt:lpstr>
      <vt:lpstr>프로젝트 모집 개요 수정(수)</vt:lpstr>
      <vt:lpstr>프로젝트 모집 정보(조)</vt:lpstr>
      <vt:lpstr>프로젝트 모집 정보(조)</vt:lpstr>
      <vt:lpstr>프로젝트 모집 정보(조)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성수 김</cp:lastModifiedBy>
  <cp:revision>415</cp:revision>
  <dcterms:created xsi:type="dcterms:W3CDTF">2016-01-11T04:43:00Z</dcterms:created>
  <dcterms:modified xsi:type="dcterms:W3CDTF">2019-06-18T11:31:22Z</dcterms:modified>
</cp:coreProperties>
</file>