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1"/>
  </p:notesMasterIdLst>
  <p:sldIdLst>
    <p:sldId id="256" r:id="rId2"/>
    <p:sldId id="257" r:id="rId3"/>
    <p:sldId id="258" r:id="rId4"/>
    <p:sldId id="264" r:id="rId5"/>
    <p:sldId id="266" r:id="rId6"/>
    <p:sldId id="268" r:id="rId7"/>
    <p:sldId id="267" r:id="rId8"/>
    <p:sldId id="265" r:id="rId9"/>
    <p:sldId id="259" r:id="rId10"/>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C2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AF96E-09C9-433B-933B-4F1BE9EDD971}" type="datetimeFigureOut">
              <a:rPr lang="vi-VN" smtClean="0"/>
              <a:t>08/11/2018</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7492EB-83DA-49DA-A92C-6EDC7CB9D87A}" type="slidenum">
              <a:rPr lang="vi-VN" smtClean="0"/>
              <a:t>‹#›</a:t>
            </a:fld>
            <a:endParaRPr lang="vi-VN"/>
          </a:p>
        </p:txBody>
      </p:sp>
    </p:spTree>
    <p:extLst>
      <p:ext uri="{BB962C8B-B14F-4D97-AF65-F5344CB8AC3E}">
        <p14:creationId xmlns:p14="http://schemas.microsoft.com/office/powerpoint/2010/main" val="649929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127492EB-83DA-49DA-A92C-6EDC7CB9D87A}" type="slidenum">
              <a:rPr lang="vi-VN" smtClean="0"/>
              <a:t>2</a:t>
            </a:fld>
            <a:endParaRPr lang="vi-VN"/>
          </a:p>
        </p:txBody>
      </p:sp>
    </p:spTree>
    <p:extLst>
      <p:ext uri="{BB962C8B-B14F-4D97-AF65-F5344CB8AC3E}">
        <p14:creationId xmlns:p14="http://schemas.microsoft.com/office/powerpoint/2010/main" val="3920442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97FB42D-FAD3-49A3-A078-1D44F47B97DC}" type="datetime1">
              <a:rPr lang="vi-VN" smtClean="0"/>
              <a:t>08/11/2018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1401225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81CA84-3F60-4EE6-93D6-0CB6E4E4381E}" type="datetime1">
              <a:rPr lang="vi-VN" smtClean="0"/>
              <a:t>08/11/2018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1863534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2BDEED-0ABB-46C0-9288-1853FBD3CEFE}" type="datetime1">
              <a:rPr lang="vi-VN" smtClean="0"/>
              <a:t>08/11/2018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61640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9E3449-3788-42A4-83DE-B4481677F237}" type="datetime1">
              <a:rPr lang="vi-VN" smtClean="0"/>
              <a:t>08/11/2018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1398789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5057D3-F864-48E9-9DC8-94A4EFAEF2EA}" type="datetime1">
              <a:rPr lang="vi-VN" smtClean="0"/>
              <a:t>08/11/2018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2820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57531-051E-41AA-9F48-7D716D745B64}" type="datetime1">
              <a:rPr lang="vi-VN" smtClean="0"/>
              <a:t>08/11/2018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2272855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B644E1-9895-4365-BC55-AD5D2D8DD356}" type="datetime1">
              <a:rPr lang="vi-VN" smtClean="0"/>
              <a:t>08/11/2018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2548362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D4BB8E-475F-430A-A53D-275AC8375F77}" type="datetime1">
              <a:rPr lang="vi-VN" smtClean="0"/>
              <a:t>08/11/2018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3750763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09B478-DF8A-444B-A141-61D5DACAF866}" type="datetime1">
              <a:rPr lang="vi-VN" smtClean="0"/>
              <a:t>08/11/2018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3289057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C40E9F-4116-4698-A278-C5A7EA28994F}" type="datetime1">
              <a:rPr lang="vi-VN" smtClean="0"/>
              <a:t>08/11/2018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234002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D61FF4-FD3D-4D9A-841A-7B5A5A1848E6}" type="datetime1">
              <a:rPr lang="vi-VN" smtClean="0"/>
              <a:t>08/11/2018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1347975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AB353D-95F0-46F8-BE87-8FC88FB6024D}" type="datetime1">
              <a:rPr lang="vi-VN" smtClean="0"/>
              <a:t>08/11/2018</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681129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6968B05-9982-45DB-8E01-4BE20EAA62A4}" type="datetime1">
              <a:rPr lang="vi-VN" smtClean="0"/>
              <a:t>08/11/2018</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1494851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5925BD-888A-4679-B408-CAAF41AB7DB3}" type="datetime1">
              <a:rPr lang="vi-VN" smtClean="0"/>
              <a:t>08/11/2018</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2281222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C63F73-899F-4B02-AE38-3BDCFE981DAB}" type="datetime1">
              <a:rPr lang="vi-VN" smtClean="0"/>
              <a:t>08/11/2018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2266985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091089-BA6D-4198-B82E-9E4CB89901F5}" type="datetime1">
              <a:rPr lang="vi-VN" smtClean="0"/>
              <a:t>08/11/2018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1985382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79122F-0D62-4194-9420-5B8C90647B75}" type="datetime1">
              <a:rPr lang="vi-VN" smtClean="0"/>
              <a:t>08/11/2018</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B5BF7B-DAD1-4DA5-A555-55991F7C0E6A}" type="slidenum">
              <a:rPr lang="vi-VN" smtClean="0"/>
              <a:t>‹#›</a:t>
            </a:fld>
            <a:endParaRPr lang="vi-VN"/>
          </a:p>
        </p:txBody>
      </p:sp>
    </p:spTree>
    <p:extLst>
      <p:ext uri="{BB962C8B-B14F-4D97-AF65-F5344CB8AC3E}">
        <p14:creationId xmlns:p14="http://schemas.microsoft.com/office/powerpoint/2010/main" val="48664209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968481"/>
            <a:ext cx="8126331" cy="1352813"/>
          </a:xfrm>
        </p:spPr>
        <p:txBody>
          <a:bodyPr/>
          <a:lstStyle/>
          <a:p>
            <a:pPr algn="ctr"/>
            <a:r>
              <a:rPr lang="en-US" sz="3200" b="1" smtClean="0">
                <a:solidFill>
                  <a:schemeClr val="tx1"/>
                </a:solidFill>
                <a:latin typeface="Arial" panose="020B0604020202020204" pitchFamily="34" charset="0"/>
                <a:cs typeface="Arial" panose="020B0604020202020204" pitchFamily="34" charset="0"/>
              </a:rPr>
              <a:t>XÂY DỰNG ỨNG DỤNG ANDROID ĐỌC BÁO MẠNG QUA DỊCH VỤ RSS</a:t>
            </a:r>
            <a:endParaRPr lang="vi-VN" sz="3200" b="1">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07066" y="5454631"/>
            <a:ext cx="6349047" cy="1177989"/>
          </a:xfrm>
        </p:spPr>
        <p:txBody>
          <a:bodyPr>
            <a:noAutofit/>
          </a:bodyPr>
          <a:lstStyle/>
          <a:p>
            <a:pPr algn="l"/>
            <a:r>
              <a:rPr lang="en-US" sz="2000" smtClean="0">
                <a:solidFill>
                  <a:schemeClr val="tx1"/>
                </a:solidFill>
                <a:latin typeface="Arial" panose="020B0604020202020204" pitchFamily="34" charset="0"/>
                <a:cs typeface="Arial" panose="020B0604020202020204" pitchFamily="34" charset="0"/>
              </a:rPr>
              <a:t>Sinh viên thực hiện: Bùi Hoàng Anh</a:t>
            </a:r>
          </a:p>
          <a:p>
            <a:pPr algn="l"/>
            <a:r>
              <a:rPr lang="en-US" sz="2000" smtClean="0">
                <a:solidFill>
                  <a:schemeClr val="tx1"/>
                </a:solidFill>
                <a:latin typeface="Arial" panose="020B0604020202020204" pitchFamily="34" charset="0"/>
                <a:cs typeface="Arial" panose="020B0604020202020204" pitchFamily="34" charset="0"/>
              </a:rPr>
              <a:t>Giáo viên hướng dẫn: Ths. Phùng Anh Tuấn</a:t>
            </a:r>
          </a:p>
          <a:p>
            <a:pPr algn="l"/>
            <a:r>
              <a:rPr lang="en-US" sz="2000" smtClean="0">
                <a:solidFill>
                  <a:schemeClr val="tx1"/>
                </a:solidFill>
                <a:latin typeface="Arial" panose="020B0604020202020204" pitchFamily="34" charset="0"/>
                <a:cs typeface="Arial" panose="020B0604020202020204" pitchFamily="34" charset="0"/>
              </a:rPr>
              <a:t>Mã số sinh viên: 1412101114 – Lớp: CT1801</a:t>
            </a:r>
            <a:endParaRPr lang="vi-VN" sz="2000">
              <a:solidFill>
                <a:schemeClr val="tx1"/>
              </a:solidFill>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73B5BF7B-DAD1-4DA5-A555-55991F7C0E6A}" type="slidenum">
              <a:rPr lang="vi-VN" smtClean="0"/>
              <a:t>1</a:t>
            </a:fld>
            <a:endParaRPr lang="vi-VN"/>
          </a:p>
        </p:txBody>
      </p:sp>
      <p:sp>
        <p:nvSpPr>
          <p:cNvPr id="5" name="Subtitle 2"/>
          <p:cNvSpPr txBox="1">
            <a:spLocks/>
          </p:cNvSpPr>
          <p:nvPr/>
        </p:nvSpPr>
        <p:spPr>
          <a:xfrm>
            <a:off x="2689775" y="284502"/>
            <a:ext cx="5514068" cy="784445"/>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vi-VN" sz="2000" smtClean="0">
                <a:solidFill>
                  <a:schemeClr val="tx1"/>
                </a:solidFill>
                <a:cs typeface="Arial" panose="020B0604020202020204" pitchFamily="34" charset="0"/>
              </a:rPr>
              <a:t>TRƯỜNG ĐẠI HỌC DÂN LẬP HẢI PHÒNG</a:t>
            </a:r>
          </a:p>
          <a:p>
            <a:pPr algn="ctr"/>
            <a:r>
              <a:rPr lang="vi-VN" sz="2000" smtClean="0">
                <a:solidFill>
                  <a:schemeClr val="tx1"/>
                </a:solidFill>
                <a:latin typeface="Arial" panose="020B0604020202020204" pitchFamily="34" charset="0"/>
                <a:cs typeface="Arial" panose="020B0604020202020204" pitchFamily="34" charset="0"/>
              </a:rPr>
              <a:t>KHOA CÔNG NGHỆ THÔNG TIN</a:t>
            </a:r>
            <a:endParaRPr lang="vi-VN" sz="2000">
              <a:solidFill>
                <a:schemeClr val="tx1"/>
              </a:solidFill>
              <a:latin typeface="Arial" panose="020B0604020202020204" pitchFamily="34" charset="0"/>
              <a:cs typeface="Arial" panose="020B0604020202020204" pitchFamily="34" charset="0"/>
            </a:endParaRPr>
          </a:p>
        </p:txBody>
      </p:sp>
      <p:sp>
        <p:nvSpPr>
          <p:cNvPr id="7" name="Title 1"/>
          <p:cNvSpPr txBox="1">
            <a:spLocks/>
          </p:cNvSpPr>
          <p:nvPr/>
        </p:nvSpPr>
        <p:spPr>
          <a:xfrm>
            <a:off x="1801139" y="2554473"/>
            <a:ext cx="7215290" cy="639486"/>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b="1" smtClean="0">
                <a:solidFill>
                  <a:srgbClr val="90C226"/>
                </a:solidFill>
                <a:latin typeface="Arial" panose="020B0604020202020204" pitchFamily="34" charset="0"/>
                <a:cs typeface="Arial" panose="020B0604020202020204" pitchFamily="34" charset="0"/>
              </a:rPr>
              <a:t>ĐỒ ÁN</a:t>
            </a:r>
            <a:r>
              <a:rPr lang="en-US" sz="4800" b="1" smtClean="0">
                <a:latin typeface="Arial" panose="020B0604020202020204" pitchFamily="34" charset="0"/>
                <a:cs typeface="Arial" panose="020B0604020202020204" pitchFamily="34" charset="0"/>
              </a:rPr>
              <a:t> TỐT NGHIỆP</a:t>
            </a:r>
            <a:endParaRPr lang="vi-VN" sz="4800" b="1">
              <a:latin typeface="Arial" panose="020B0604020202020204" pitchFamily="34" charset="0"/>
              <a:cs typeface="Arial" panose="020B0604020202020204" pitchFamily="34" charset="0"/>
            </a:endParaRP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1696200" y="221532"/>
            <a:ext cx="993575" cy="1026881"/>
          </a:xfrm>
          <a:prstGeom prst="rect">
            <a:avLst/>
          </a:prstGeom>
          <a:noFill/>
          <a:ln>
            <a:noFill/>
          </a:ln>
        </p:spPr>
      </p:pic>
    </p:spTree>
    <p:extLst>
      <p:ext uri="{BB962C8B-B14F-4D97-AF65-F5344CB8AC3E}">
        <p14:creationId xmlns:p14="http://schemas.microsoft.com/office/powerpoint/2010/main" val="497453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vi-VN" b="1" smtClean="0">
                <a:solidFill>
                  <a:srgbClr val="90C226"/>
                </a:solidFill>
                <a:latin typeface="+mn-lt"/>
              </a:rPr>
              <a:t>NỘI DUNG</a:t>
            </a:r>
            <a:endParaRPr lang="vi-VN" b="1">
              <a:solidFill>
                <a:srgbClr val="90C226"/>
              </a:solidFill>
              <a:latin typeface="+mn-lt"/>
            </a:endParaRPr>
          </a:p>
        </p:txBody>
      </p:sp>
      <p:sp>
        <p:nvSpPr>
          <p:cNvPr id="4" name="Slide Number Placeholder 3"/>
          <p:cNvSpPr>
            <a:spLocks noGrp="1"/>
          </p:cNvSpPr>
          <p:nvPr>
            <p:ph type="sldNum" sz="quarter" idx="12"/>
          </p:nvPr>
        </p:nvSpPr>
        <p:spPr/>
        <p:txBody>
          <a:bodyPr/>
          <a:lstStyle/>
          <a:p>
            <a:fld id="{73B5BF7B-DAD1-4DA5-A555-55991F7C0E6A}" type="slidenum">
              <a:rPr lang="vi-VN" smtClean="0"/>
              <a:t>2</a:t>
            </a:fld>
            <a:endParaRPr lang="vi-VN"/>
          </a:p>
        </p:txBody>
      </p:sp>
      <p:sp>
        <p:nvSpPr>
          <p:cNvPr id="5" name="Hexagon 4"/>
          <p:cNvSpPr/>
          <p:nvPr/>
        </p:nvSpPr>
        <p:spPr>
          <a:xfrm>
            <a:off x="782682" y="1930400"/>
            <a:ext cx="659751" cy="573653"/>
          </a:xfrm>
          <a:prstGeom prst="hexago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mtClean="0"/>
              <a:t>1</a:t>
            </a:r>
            <a:endParaRPr lang="vi-VN"/>
          </a:p>
        </p:txBody>
      </p:sp>
      <p:sp>
        <p:nvSpPr>
          <p:cNvPr id="8" name="TextBox 6"/>
          <p:cNvSpPr txBox="1"/>
          <p:nvPr/>
        </p:nvSpPr>
        <p:spPr>
          <a:xfrm>
            <a:off x="1623169" y="1990872"/>
            <a:ext cx="2738044"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smtClean="0">
                <a:latin typeface="Arial" pitchFamily="34" charset="0"/>
                <a:cs typeface="Arial" pitchFamily="34" charset="0"/>
              </a:rPr>
              <a:t>ĐƯA RA VẤN ĐỀ</a:t>
            </a:r>
            <a:endParaRPr lang="en-US" sz="2400">
              <a:latin typeface="Arial" pitchFamily="34" charset="0"/>
              <a:cs typeface="Arial" pitchFamily="34" charset="0"/>
            </a:endParaRPr>
          </a:p>
        </p:txBody>
      </p:sp>
      <p:sp>
        <p:nvSpPr>
          <p:cNvPr id="9" name="Hexagon 8"/>
          <p:cNvSpPr/>
          <p:nvPr/>
        </p:nvSpPr>
        <p:spPr>
          <a:xfrm>
            <a:off x="782682" y="2734243"/>
            <a:ext cx="659751" cy="573653"/>
          </a:xfrm>
          <a:prstGeom prst="hexago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2</a:t>
            </a:r>
          </a:p>
        </p:txBody>
      </p:sp>
      <p:sp>
        <p:nvSpPr>
          <p:cNvPr id="10" name="TextBox 6"/>
          <p:cNvSpPr txBox="1"/>
          <p:nvPr/>
        </p:nvSpPr>
        <p:spPr>
          <a:xfrm>
            <a:off x="1623168" y="2794715"/>
            <a:ext cx="3541259"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smtClean="0">
                <a:latin typeface="Arial" pitchFamily="34" charset="0"/>
                <a:cs typeface="Arial" pitchFamily="34" charset="0"/>
              </a:rPr>
              <a:t>MỤC ĐÍCH CỦA ĐỀ TÀI</a:t>
            </a:r>
            <a:endParaRPr lang="en-US" sz="2400">
              <a:latin typeface="Arial" pitchFamily="34" charset="0"/>
              <a:cs typeface="Arial" pitchFamily="34" charset="0"/>
            </a:endParaRPr>
          </a:p>
        </p:txBody>
      </p:sp>
      <p:sp>
        <p:nvSpPr>
          <p:cNvPr id="11" name="Hexagon 10"/>
          <p:cNvSpPr/>
          <p:nvPr/>
        </p:nvSpPr>
        <p:spPr>
          <a:xfrm>
            <a:off x="782682" y="3538086"/>
            <a:ext cx="659751" cy="573653"/>
          </a:xfrm>
          <a:prstGeom prst="hexago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3</a:t>
            </a:r>
          </a:p>
        </p:txBody>
      </p:sp>
      <p:sp>
        <p:nvSpPr>
          <p:cNvPr id="12" name="TextBox 6"/>
          <p:cNvSpPr txBox="1"/>
          <p:nvPr/>
        </p:nvSpPr>
        <p:spPr>
          <a:xfrm>
            <a:off x="1623169" y="3598558"/>
            <a:ext cx="5202634"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smtClean="0">
                <a:latin typeface="Arial" pitchFamily="34" charset="0"/>
                <a:cs typeface="Arial" pitchFamily="34" charset="0"/>
              </a:rPr>
              <a:t>TỔNG QUAN VỀ ỨNG DỤNG</a:t>
            </a:r>
            <a:endParaRPr lang="en-US" sz="2400">
              <a:latin typeface="Arial" pitchFamily="34" charset="0"/>
              <a:cs typeface="Arial" pitchFamily="34" charset="0"/>
            </a:endParaRPr>
          </a:p>
        </p:txBody>
      </p:sp>
      <p:sp>
        <p:nvSpPr>
          <p:cNvPr id="15" name="Hexagon 14"/>
          <p:cNvSpPr/>
          <p:nvPr/>
        </p:nvSpPr>
        <p:spPr>
          <a:xfrm>
            <a:off x="782682" y="4364849"/>
            <a:ext cx="659751" cy="573653"/>
          </a:xfrm>
          <a:prstGeom prst="hexago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mtClean="0"/>
              <a:t>4</a:t>
            </a:r>
            <a:endParaRPr lang="vi-VN"/>
          </a:p>
        </p:txBody>
      </p:sp>
      <p:sp>
        <p:nvSpPr>
          <p:cNvPr id="16" name="TextBox 6"/>
          <p:cNvSpPr txBox="1"/>
          <p:nvPr/>
        </p:nvSpPr>
        <p:spPr>
          <a:xfrm>
            <a:off x="1623168" y="4425321"/>
            <a:ext cx="5370059"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smtClean="0">
                <a:latin typeface="Arial" pitchFamily="34" charset="0"/>
                <a:cs typeface="Arial" pitchFamily="34" charset="0"/>
              </a:rPr>
              <a:t>KẾT LUẬN</a:t>
            </a:r>
            <a:endParaRPr lang="en-US" sz="2400">
              <a:latin typeface="Arial" pitchFamily="34" charset="0"/>
              <a:cs typeface="Arial" pitchFamily="34" charset="0"/>
            </a:endParaRPr>
          </a:p>
        </p:txBody>
      </p:sp>
    </p:spTree>
    <p:extLst>
      <p:ext uri="{BB962C8B-B14F-4D97-AF65-F5344CB8AC3E}">
        <p14:creationId xmlns:p14="http://schemas.microsoft.com/office/powerpoint/2010/main" val="35284552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smtClean="0">
                <a:latin typeface="+mn-lt"/>
              </a:rPr>
              <a:t>1. ĐƯA RA VẤN ĐỀ</a:t>
            </a:r>
            <a:endParaRPr lang="vi-VN" b="1">
              <a:latin typeface="+mn-lt"/>
            </a:endParaRPr>
          </a:p>
        </p:txBody>
      </p:sp>
      <p:sp>
        <p:nvSpPr>
          <p:cNvPr id="3" name="Content Placeholder 2"/>
          <p:cNvSpPr>
            <a:spLocks noGrp="1"/>
          </p:cNvSpPr>
          <p:nvPr>
            <p:ph idx="1"/>
          </p:nvPr>
        </p:nvSpPr>
        <p:spPr>
          <a:xfrm>
            <a:off x="677334" y="1930400"/>
            <a:ext cx="8596668" cy="3880773"/>
          </a:xfrm>
        </p:spPr>
        <p:txBody>
          <a:bodyPr/>
          <a:lstStyle/>
          <a:p>
            <a:pPr algn="just"/>
            <a:r>
              <a:rPr lang="en-US" sz="2400">
                <a:solidFill>
                  <a:schemeClr val="tx1"/>
                </a:solidFill>
                <a:latin typeface="Arial" panose="020B0604020202020204" pitchFamily="34" charset="0"/>
                <a:cs typeface="Arial" panose="020B0604020202020204" pitchFamily="34" charset="0"/>
              </a:rPr>
              <a:t>Ngày nay, vai trò của các ứng dụng đọc tin tức trên thiết bị di động ngày càng trở nên quan trọng</a:t>
            </a:r>
            <a:r>
              <a:rPr lang="en-US" sz="2400" smtClean="0">
                <a:solidFill>
                  <a:schemeClr val="tx1"/>
                </a:solidFill>
              </a:rPr>
              <a:t>.</a:t>
            </a:r>
          </a:p>
          <a:p>
            <a:pPr algn="just"/>
            <a:r>
              <a:rPr lang="en-US" sz="2400">
                <a:solidFill>
                  <a:schemeClr val="tx1"/>
                </a:solidFill>
                <a:latin typeface="Arial" panose="020B0604020202020204" pitchFamily="34" charset="0"/>
                <a:cs typeface="Arial" panose="020B0604020202020204" pitchFamily="34" charset="0"/>
              </a:rPr>
              <a:t>Khác </a:t>
            </a:r>
            <a:r>
              <a:rPr lang="en-US" sz="2400" smtClean="0">
                <a:solidFill>
                  <a:schemeClr val="tx1"/>
                </a:solidFill>
                <a:latin typeface="Arial" panose="020B0604020202020204" pitchFamily="34" charset="0"/>
                <a:cs typeface="Arial" panose="020B0604020202020204" pitchFamily="34" charset="0"/>
              </a:rPr>
              <a:t>với tin tức qua các bài </a:t>
            </a:r>
            <a:r>
              <a:rPr lang="en-US" sz="2400">
                <a:solidFill>
                  <a:schemeClr val="tx1"/>
                </a:solidFill>
                <a:latin typeface="Arial" panose="020B0604020202020204" pitchFamily="34" charset="0"/>
                <a:cs typeface="Arial" panose="020B0604020202020204" pitchFamily="34" charset="0"/>
              </a:rPr>
              <a:t>báo </a:t>
            </a:r>
            <a:r>
              <a:rPr lang="en-US" sz="2400" smtClean="0">
                <a:solidFill>
                  <a:schemeClr val="tx1"/>
                </a:solidFill>
                <a:latin typeface="Arial" panose="020B0604020202020204" pitchFamily="34" charset="0"/>
                <a:cs typeface="Arial" panose="020B0604020202020204" pitchFamily="34" charset="0"/>
              </a:rPr>
              <a:t>truyền </a:t>
            </a:r>
            <a:r>
              <a:rPr lang="en-US" sz="2400">
                <a:solidFill>
                  <a:schemeClr val="tx1"/>
                </a:solidFill>
                <a:latin typeface="Arial" panose="020B0604020202020204" pitchFamily="34" charset="0"/>
                <a:cs typeface="Arial" panose="020B0604020202020204" pitchFamily="34" charset="0"/>
              </a:rPr>
              <a:t>thông có giới hạn </a:t>
            </a:r>
            <a:r>
              <a:rPr lang="en-US" sz="2400" smtClean="0">
                <a:solidFill>
                  <a:schemeClr val="tx1"/>
                </a:solidFill>
                <a:latin typeface="Arial" panose="020B0604020202020204" pitchFamily="34" charset="0"/>
                <a:cs typeface="Arial" panose="020B0604020202020204" pitchFamily="34" charset="0"/>
              </a:rPr>
              <a:t>cập nhật</a:t>
            </a:r>
            <a:r>
              <a:rPr lang="en-US" sz="2400">
                <a:solidFill>
                  <a:schemeClr val="tx1"/>
                </a:solidFill>
                <a:latin typeface="Arial" panose="020B0604020202020204" pitchFamily="34" charset="0"/>
                <a:cs typeface="Arial" panose="020B0604020202020204" pitchFamily="34" charset="0"/>
              </a:rPr>
              <a:t> tin tức, các </a:t>
            </a:r>
            <a:r>
              <a:rPr lang="en-US" sz="2400" smtClean="0">
                <a:solidFill>
                  <a:schemeClr val="tx1"/>
                </a:solidFill>
                <a:latin typeface="Arial" panose="020B0604020202020204" pitchFamily="34" charset="0"/>
                <a:cs typeface="Arial" panose="020B0604020202020204" pitchFamily="34" charset="0"/>
              </a:rPr>
              <a:t>bài </a:t>
            </a:r>
            <a:r>
              <a:rPr lang="en-US" sz="2400">
                <a:solidFill>
                  <a:schemeClr val="tx1"/>
                </a:solidFill>
                <a:latin typeface="Arial" panose="020B0604020202020204" pitchFamily="34" charset="0"/>
                <a:cs typeface="Arial" panose="020B0604020202020204" pitchFamily="34" charset="0"/>
              </a:rPr>
              <a:t>báo trực tuyến đã cung cấp được sự tiện lợi trong việc cập nhật và phát hành thông tin</a:t>
            </a:r>
            <a:r>
              <a:rPr lang="en-US" sz="2400" smtClean="0">
                <a:solidFill>
                  <a:schemeClr val="tx1"/>
                </a:solidFill>
                <a:latin typeface="Arial" panose="020B0604020202020204" pitchFamily="34" charset="0"/>
                <a:cs typeface="Arial" panose="020B0604020202020204" pitchFamily="34" charset="0"/>
              </a:rPr>
              <a:t>.</a:t>
            </a:r>
          </a:p>
          <a:p>
            <a:pPr algn="just"/>
            <a:r>
              <a:rPr lang="en-US" sz="2400" smtClean="0">
                <a:solidFill>
                  <a:schemeClr val="tx1"/>
                </a:solidFill>
                <a:latin typeface="Arial" panose="020B0604020202020204" pitchFamily="34" charset="0"/>
                <a:cs typeface="Arial" panose="020B0604020202020204" pitchFamily="34" charset="0"/>
              </a:rPr>
              <a:t>Do đó việc sử dụng ứng dụng đọc tin tức qua dịch vụ RSS luôn là điều cần thiết nhất hiện nay, nhằm đáp ứng nhu cầu cập nhật thông tin của mỗi người. </a:t>
            </a:r>
            <a:endParaRPr lang="vi-VN" sz="240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3B5BF7B-DAD1-4DA5-A555-55991F7C0E6A}" type="slidenum">
              <a:rPr lang="vi-VN" smtClean="0"/>
              <a:t>3</a:t>
            </a:fld>
            <a:endParaRPr lang="vi-VN"/>
          </a:p>
        </p:txBody>
      </p:sp>
    </p:spTree>
    <p:extLst>
      <p:ext uri="{BB962C8B-B14F-4D97-AF65-F5344CB8AC3E}">
        <p14:creationId xmlns:p14="http://schemas.microsoft.com/office/powerpoint/2010/main" val="3570733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Arial" panose="020B0604020202020204" pitchFamily="34" charset="0"/>
                <a:cs typeface="Arial" panose="020B0604020202020204" pitchFamily="34" charset="0"/>
              </a:rPr>
              <a:t>2. MỤC ĐÍCH CỦA ĐỀ TÀI</a:t>
            </a:r>
            <a:endParaRPr lang="vi-VN"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930400"/>
            <a:ext cx="8596668" cy="3880773"/>
          </a:xfrm>
        </p:spPr>
        <p:txBody>
          <a:bodyPr/>
          <a:lstStyle/>
          <a:p>
            <a:pPr algn="just"/>
            <a:r>
              <a:rPr lang="en-US" sz="2400" smtClean="0">
                <a:solidFill>
                  <a:schemeClr val="tx1"/>
                </a:solidFill>
                <a:latin typeface="Arial" panose="020B0604020202020204" pitchFamily="34" charset="0"/>
                <a:cs typeface="Arial" panose="020B0604020202020204" pitchFamily="34" charset="0"/>
              </a:rPr>
              <a:t>Tìm hiểu các thành phần và quá trình xây dựng một ứng dụng Android đọc báo mạng qua dịch vụ RSS</a:t>
            </a:r>
          </a:p>
          <a:p>
            <a:pPr algn="just"/>
            <a:endParaRPr lang="en-US" sz="2400">
              <a:solidFill>
                <a:schemeClr val="tx1"/>
              </a:solidFill>
              <a:latin typeface="Arial" panose="020B0604020202020204" pitchFamily="34" charset="0"/>
              <a:cs typeface="Arial" panose="020B0604020202020204" pitchFamily="34" charset="0"/>
            </a:endParaRPr>
          </a:p>
          <a:p>
            <a:pPr marL="0" indent="0">
              <a:buNone/>
            </a:pPr>
            <a:endParaRPr lang="vi-VN"/>
          </a:p>
        </p:txBody>
      </p:sp>
      <p:sp>
        <p:nvSpPr>
          <p:cNvPr id="4" name="Slide Number Placeholder 3"/>
          <p:cNvSpPr>
            <a:spLocks noGrp="1"/>
          </p:cNvSpPr>
          <p:nvPr>
            <p:ph type="sldNum" sz="quarter" idx="12"/>
          </p:nvPr>
        </p:nvSpPr>
        <p:spPr/>
        <p:txBody>
          <a:bodyPr/>
          <a:lstStyle/>
          <a:p>
            <a:fld id="{73B5BF7B-DAD1-4DA5-A555-55991F7C0E6A}" type="slidenum">
              <a:rPr lang="vi-VN" smtClean="0"/>
              <a:t>4</a:t>
            </a:fld>
            <a:endParaRPr lang="vi-VN"/>
          </a:p>
        </p:txBody>
      </p:sp>
    </p:spTree>
    <p:extLst>
      <p:ext uri="{BB962C8B-B14F-4D97-AF65-F5344CB8AC3E}">
        <p14:creationId xmlns:p14="http://schemas.microsoft.com/office/powerpoint/2010/main" val="3328035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Arial" panose="020B0604020202020204" pitchFamily="34" charset="0"/>
                <a:cs typeface="Arial" panose="020B0604020202020204" pitchFamily="34" charset="0"/>
              </a:rPr>
              <a:t>3. TỔNG QUAN VỀ ỨNG DỤNG</a:t>
            </a:r>
            <a:endParaRPr lang="vi-VN"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930400"/>
            <a:ext cx="8596668" cy="3880773"/>
          </a:xfrm>
        </p:spPr>
        <p:txBody>
          <a:bodyPr>
            <a:normAutofit/>
          </a:bodyPr>
          <a:lstStyle/>
          <a:p>
            <a:r>
              <a:rPr lang="en-US" sz="2400" smtClean="0">
                <a:solidFill>
                  <a:schemeClr val="tx1"/>
                </a:solidFill>
                <a:latin typeface="Arial" panose="020B0604020202020204" pitchFamily="34" charset="0"/>
                <a:cs typeface="Arial" panose="020B0604020202020204" pitchFamily="34" charset="0"/>
              </a:rPr>
              <a:t>Mô hình hoạt động</a:t>
            </a:r>
          </a:p>
          <a:p>
            <a:pPr marL="0" indent="0">
              <a:buNone/>
            </a:pPr>
            <a:endParaRPr lang="en-US" sz="240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3B5BF7B-DAD1-4DA5-A555-55991F7C0E6A}" type="slidenum">
              <a:rPr lang="vi-VN" smtClean="0"/>
              <a:t>5</a:t>
            </a:fld>
            <a:endParaRPr lang="vi-V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792" y="2401174"/>
            <a:ext cx="8928210" cy="3239772"/>
          </a:xfrm>
          <a:prstGeom prst="rect">
            <a:avLst/>
          </a:prstGeom>
        </p:spPr>
      </p:pic>
    </p:spTree>
    <p:extLst>
      <p:ext uri="{BB962C8B-B14F-4D97-AF65-F5344CB8AC3E}">
        <p14:creationId xmlns:p14="http://schemas.microsoft.com/office/powerpoint/2010/main" val="3225223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Arial" panose="020B0604020202020204" pitchFamily="34" charset="0"/>
                <a:cs typeface="Arial" panose="020B0604020202020204" pitchFamily="34" charset="0"/>
              </a:rPr>
              <a:t>3. TỔNG QUAN VỀ ỨNG DỤNG</a:t>
            </a:r>
            <a:endParaRPr lang="vi-VN" b="1">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3B5BF7B-DAD1-4DA5-A555-55991F7C0E6A}" type="slidenum">
              <a:rPr lang="vi-VN" smtClean="0"/>
              <a:t>6</a:t>
            </a:fld>
            <a:endParaRPr lang="vi-VN"/>
          </a:p>
        </p:txBody>
      </p:sp>
      <p:sp>
        <p:nvSpPr>
          <p:cNvPr id="7" name="Content Placeholder 6"/>
          <p:cNvSpPr>
            <a:spLocks noGrp="1"/>
          </p:cNvSpPr>
          <p:nvPr>
            <p:ph idx="1"/>
          </p:nvPr>
        </p:nvSpPr>
        <p:spPr>
          <a:xfrm>
            <a:off x="677334" y="1930400"/>
            <a:ext cx="8596668" cy="3880773"/>
          </a:xfrm>
        </p:spPr>
        <p:txBody>
          <a:bodyPr/>
          <a:lstStyle/>
          <a:p>
            <a:r>
              <a:rPr lang="en-US" sz="2400" smtClean="0">
                <a:solidFill>
                  <a:schemeClr val="tx1"/>
                </a:solidFill>
                <a:latin typeface="Arial" panose="020B0604020202020204" pitchFamily="34" charset="0"/>
                <a:cs typeface="Arial" panose="020B0604020202020204" pitchFamily="34" charset="0"/>
              </a:rPr>
              <a:t>Mô hình chức năng</a:t>
            </a:r>
          </a:p>
          <a:p>
            <a:endParaRPr lang="en-US"/>
          </a:p>
          <a:p>
            <a:pPr marL="0" indent="0">
              <a:buNone/>
            </a:pPr>
            <a:endParaRPr lang="vi-VN"/>
          </a:p>
        </p:txBody>
      </p:sp>
    </p:spTree>
    <p:extLst>
      <p:ext uri="{BB962C8B-B14F-4D97-AF65-F5344CB8AC3E}">
        <p14:creationId xmlns:p14="http://schemas.microsoft.com/office/powerpoint/2010/main" val="692277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Arial" panose="020B0604020202020204" pitchFamily="34" charset="0"/>
                <a:cs typeface="Arial" panose="020B0604020202020204" pitchFamily="34" charset="0"/>
              </a:rPr>
              <a:t>3. TỔNG QUAN VỀ ỨNG DỤNG</a:t>
            </a:r>
            <a:endParaRPr lang="vi-VN"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930400"/>
            <a:ext cx="8596668" cy="3880773"/>
          </a:xfrm>
        </p:spPr>
        <p:txBody>
          <a:bodyPr>
            <a:normAutofit/>
          </a:bodyPr>
          <a:lstStyle/>
          <a:p>
            <a:r>
              <a:rPr lang="en-US" sz="2400" smtClean="0">
                <a:solidFill>
                  <a:schemeClr val="tx1"/>
                </a:solidFill>
                <a:latin typeface="Arial" panose="020B0604020202020204" pitchFamily="34" charset="0"/>
                <a:cs typeface="Arial" panose="020B0604020202020204" pitchFamily="34" charset="0"/>
              </a:rPr>
              <a:t>Giao diện ứng dụng</a:t>
            </a:r>
            <a:endParaRPr lang="en-US" sz="240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3B5BF7B-DAD1-4DA5-A555-55991F7C0E6A}" type="slidenum">
              <a:rPr lang="vi-VN" smtClean="0"/>
              <a:t>7</a:t>
            </a:fld>
            <a:endParaRPr lang="vi-VN"/>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81093" y="2451945"/>
            <a:ext cx="2060620" cy="3663325"/>
          </a:xfrm>
          <a:prstGeom prst="rect">
            <a:avLst/>
          </a:prstGeom>
          <a:ln>
            <a:solidFill>
              <a:schemeClr val="tx1"/>
            </a:solidFill>
          </a:ln>
        </p:spPr>
      </p:pic>
      <p:sp>
        <p:nvSpPr>
          <p:cNvPr id="8" name="TextBox 6"/>
          <p:cNvSpPr txBox="1"/>
          <p:nvPr/>
        </p:nvSpPr>
        <p:spPr>
          <a:xfrm>
            <a:off x="1041502" y="6167896"/>
            <a:ext cx="2608407"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smtClean="0">
                <a:latin typeface="Arial" pitchFamily="34" charset="0"/>
                <a:cs typeface="Arial" pitchFamily="34" charset="0"/>
              </a:rPr>
              <a:t>Hình 3.1: Giao diện màn hình chính</a:t>
            </a:r>
            <a:endParaRPr lang="en-US" sz="1600">
              <a:latin typeface="Arial" pitchFamily="34" charset="0"/>
              <a:cs typeface="Arial" pitchFamily="34" charset="0"/>
            </a:endParaRPr>
          </a:p>
        </p:txBody>
      </p:sp>
      <p:sp>
        <p:nvSpPr>
          <p:cNvPr id="9" name="TextBox 6"/>
          <p:cNvSpPr txBox="1"/>
          <p:nvPr/>
        </p:nvSpPr>
        <p:spPr>
          <a:xfrm>
            <a:off x="4549978" y="6167896"/>
            <a:ext cx="2790293"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smtClean="0">
                <a:latin typeface="Arial" pitchFamily="34" charset="0"/>
                <a:cs typeface="Arial" pitchFamily="34" charset="0"/>
              </a:rPr>
              <a:t>Hình 3.2: Giao diện màn hình nội dung chi tiết tin tức</a:t>
            </a:r>
            <a:endParaRPr lang="en-US" sz="1600">
              <a:latin typeface="Arial" pitchFamily="34" charset="0"/>
              <a:cs typeface="Arial"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0736" y="2451945"/>
            <a:ext cx="2090222" cy="3715951"/>
          </a:xfrm>
          <a:prstGeom prst="rect">
            <a:avLst/>
          </a:prstGeom>
          <a:ln>
            <a:solidFill>
              <a:schemeClr val="tx1"/>
            </a:solidFill>
          </a:ln>
        </p:spPr>
      </p:pic>
    </p:spTree>
    <p:extLst>
      <p:ext uri="{BB962C8B-B14F-4D97-AF65-F5344CB8AC3E}">
        <p14:creationId xmlns:p14="http://schemas.microsoft.com/office/powerpoint/2010/main" val="2772582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Arial" panose="020B0604020202020204" pitchFamily="34" charset="0"/>
                <a:cs typeface="Arial" panose="020B0604020202020204" pitchFamily="34" charset="0"/>
              </a:rPr>
              <a:t>4. KẾT QUẢ</a:t>
            </a:r>
            <a:endParaRPr lang="vi-VN" b="1">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3B5BF7B-DAD1-4DA5-A555-55991F7C0E6A}" type="slidenum">
              <a:rPr lang="vi-VN" smtClean="0"/>
              <a:t>8</a:t>
            </a:fld>
            <a:endParaRPr lang="vi-VN"/>
          </a:p>
        </p:txBody>
      </p:sp>
      <p:sp>
        <p:nvSpPr>
          <p:cNvPr id="6" name="Freeform 10">
            <a:extLst>
              <a:ext uri="{FF2B5EF4-FFF2-40B4-BE49-F238E27FC236}">
                <a16:creationId xmlns:a16="http://schemas.microsoft.com/office/drawing/2014/main" xmlns="" id="{C3D57E8A-11CC-494C-9E27-C346C915AACD}"/>
              </a:ext>
            </a:extLst>
          </p:cNvPr>
          <p:cNvSpPr/>
          <p:nvPr/>
        </p:nvSpPr>
        <p:spPr>
          <a:xfrm>
            <a:off x="781134" y="1760486"/>
            <a:ext cx="3275712" cy="1072284"/>
          </a:xfrm>
          <a:custGeom>
            <a:avLst/>
            <a:gdLst>
              <a:gd name="connsiteX0" fmla="*/ 0 w 2361406"/>
              <a:gd name="connsiteY0" fmla="*/ 0 h 944562"/>
              <a:gd name="connsiteX1" fmla="*/ 1889125 w 2361406"/>
              <a:gd name="connsiteY1" fmla="*/ 0 h 944562"/>
              <a:gd name="connsiteX2" fmla="*/ 2361406 w 2361406"/>
              <a:gd name="connsiteY2" fmla="*/ 472281 h 944562"/>
              <a:gd name="connsiteX3" fmla="*/ 1889125 w 2361406"/>
              <a:gd name="connsiteY3" fmla="*/ 944562 h 944562"/>
              <a:gd name="connsiteX4" fmla="*/ 0 w 2361406"/>
              <a:gd name="connsiteY4" fmla="*/ 944562 h 944562"/>
              <a:gd name="connsiteX5" fmla="*/ 472281 w 2361406"/>
              <a:gd name="connsiteY5" fmla="*/ 472281 h 944562"/>
              <a:gd name="connsiteX6" fmla="*/ 0 w 2361406"/>
              <a:gd name="connsiteY6" fmla="*/ 0 h 94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1406" h="944562">
                <a:moveTo>
                  <a:pt x="0" y="0"/>
                </a:moveTo>
                <a:lnTo>
                  <a:pt x="1889125" y="0"/>
                </a:lnTo>
                <a:lnTo>
                  <a:pt x="2361406" y="472281"/>
                </a:lnTo>
                <a:lnTo>
                  <a:pt x="1889125" y="944562"/>
                </a:lnTo>
                <a:lnTo>
                  <a:pt x="0" y="944562"/>
                </a:lnTo>
                <a:lnTo>
                  <a:pt x="472281" y="472281"/>
                </a:lnTo>
                <a:lnTo>
                  <a:pt x="0" y="0"/>
                </a:lnTo>
                <a:close/>
              </a:path>
            </a:pathLst>
          </a:cu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spcFirstLastPara="0" vert="horz" wrap="square" lIns="531971" tIns="29845" rIns="472281" bIns="29845" numCol="1" spcCol="1270" anchor="ctr" anchorCtr="0">
            <a:noAutofit/>
          </a:bodyPr>
          <a:lstStyle/>
          <a:p>
            <a:pPr lvl="0" algn="ctr" defTabSz="2089150">
              <a:lnSpc>
                <a:spcPct val="90000"/>
              </a:lnSpc>
              <a:spcBef>
                <a:spcPct val="0"/>
              </a:spcBef>
              <a:spcAft>
                <a:spcPct val="35000"/>
              </a:spcAft>
            </a:pPr>
            <a:endParaRPr lang="en-US" sz="4700" kern="1200"/>
          </a:p>
        </p:txBody>
      </p:sp>
      <p:sp>
        <p:nvSpPr>
          <p:cNvPr id="7" name="TextBox 6">
            <a:extLst>
              <a:ext uri="{FF2B5EF4-FFF2-40B4-BE49-F238E27FC236}">
                <a16:creationId xmlns:a16="http://schemas.microsoft.com/office/drawing/2014/main" xmlns="" id="{AEECD0D0-D336-48BB-96DB-54815E5AC149}"/>
              </a:ext>
            </a:extLst>
          </p:cNvPr>
          <p:cNvSpPr txBox="1"/>
          <p:nvPr/>
        </p:nvSpPr>
        <p:spPr>
          <a:xfrm>
            <a:off x="1407167" y="2061556"/>
            <a:ext cx="2271776" cy="400110"/>
          </a:xfrm>
          <a:prstGeom prst="rect">
            <a:avLst/>
          </a:prstGeom>
          <a:noFill/>
        </p:spPr>
        <p:txBody>
          <a:bodyPr wrap="none" rtlCol="0">
            <a:spAutoFit/>
          </a:bodyPr>
          <a:lstStyle/>
          <a:p>
            <a:pPr algn="ctr"/>
            <a:r>
              <a:rPr lang="en-GB" sz="2000" b="1">
                <a:solidFill>
                  <a:srgbClr val="FFFFFF"/>
                </a:solidFill>
                <a:latin typeface="Segoe UI bold" panose="020B0802040204020203" pitchFamily="34" charset="0"/>
                <a:ea typeface="Segoe UI bold" panose="020B0802040204020203" pitchFamily="34" charset="0"/>
                <a:cs typeface="Segoe UI bold" panose="020B0802040204020203" pitchFamily="34" charset="0"/>
              </a:rPr>
              <a:t>Kết quả đạt đ</a:t>
            </a:r>
            <a:r>
              <a:rPr lang="vi-VN" sz="2000" b="1">
                <a:solidFill>
                  <a:srgbClr val="FFFFFF"/>
                </a:solidFill>
                <a:latin typeface="Segoe UI bold" panose="020B0802040204020203" pitchFamily="34" charset="0"/>
                <a:ea typeface="Segoe UI bold" panose="020B0802040204020203" pitchFamily="34" charset="0"/>
                <a:cs typeface="Segoe UI bold" panose="020B0802040204020203" pitchFamily="34" charset="0"/>
              </a:rPr>
              <a:t>ư</a:t>
            </a:r>
            <a:r>
              <a:rPr lang="en-GB" sz="2000" b="1">
                <a:solidFill>
                  <a:srgbClr val="FFFFFF"/>
                </a:solidFill>
                <a:latin typeface="Segoe UI bold" panose="020B0802040204020203" pitchFamily="34" charset="0"/>
                <a:ea typeface="Segoe UI bold" panose="020B0802040204020203" pitchFamily="34" charset="0"/>
                <a:cs typeface="Segoe UI bold" panose="020B0802040204020203" pitchFamily="34" charset="0"/>
              </a:rPr>
              <a:t>ợc</a:t>
            </a:r>
            <a:endParaRPr lang="en-US" sz="2000" b="1">
              <a:solidFill>
                <a:srgbClr val="FFFFFF"/>
              </a:solidFill>
              <a:latin typeface="Segoe UI bold" panose="020B0802040204020203" pitchFamily="34" charset="0"/>
              <a:ea typeface="Segoe UI bold" panose="020B0802040204020203" pitchFamily="34" charset="0"/>
              <a:cs typeface="Segoe UI bold" panose="020B0802040204020203" pitchFamily="34" charset="0"/>
            </a:endParaRPr>
          </a:p>
        </p:txBody>
      </p:sp>
      <p:sp>
        <p:nvSpPr>
          <p:cNvPr id="8" name="Freeform 12">
            <a:extLst>
              <a:ext uri="{FF2B5EF4-FFF2-40B4-BE49-F238E27FC236}">
                <a16:creationId xmlns:a16="http://schemas.microsoft.com/office/drawing/2014/main" xmlns="" id="{85AF39FF-D4A9-4A5C-9873-D4D741E67241}"/>
              </a:ext>
            </a:extLst>
          </p:cNvPr>
          <p:cNvSpPr/>
          <p:nvPr/>
        </p:nvSpPr>
        <p:spPr>
          <a:xfrm>
            <a:off x="806891" y="3374814"/>
            <a:ext cx="3249954" cy="1023680"/>
          </a:xfrm>
          <a:custGeom>
            <a:avLst/>
            <a:gdLst>
              <a:gd name="connsiteX0" fmla="*/ 0 w 2361406"/>
              <a:gd name="connsiteY0" fmla="*/ 0 h 944562"/>
              <a:gd name="connsiteX1" fmla="*/ 1889125 w 2361406"/>
              <a:gd name="connsiteY1" fmla="*/ 0 h 944562"/>
              <a:gd name="connsiteX2" fmla="*/ 2361406 w 2361406"/>
              <a:gd name="connsiteY2" fmla="*/ 472281 h 944562"/>
              <a:gd name="connsiteX3" fmla="*/ 1889125 w 2361406"/>
              <a:gd name="connsiteY3" fmla="*/ 944562 h 944562"/>
              <a:gd name="connsiteX4" fmla="*/ 0 w 2361406"/>
              <a:gd name="connsiteY4" fmla="*/ 944562 h 944562"/>
              <a:gd name="connsiteX5" fmla="*/ 472281 w 2361406"/>
              <a:gd name="connsiteY5" fmla="*/ 472281 h 944562"/>
              <a:gd name="connsiteX6" fmla="*/ 0 w 2361406"/>
              <a:gd name="connsiteY6" fmla="*/ 0 h 94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1406" h="944562">
                <a:moveTo>
                  <a:pt x="0" y="0"/>
                </a:moveTo>
                <a:lnTo>
                  <a:pt x="1889125" y="0"/>
                </a:lnTo>
                <a:lnTo>
                  <a:pt x="2361406" y="472281"/>
                </a:lnTo>
                <a:lnTo>
                  <a:pt x="1889125" y="944562"/>
                </a:lnTo>
                <a:lnTo>
                  <a:pt x="0" y="944562"/>
                </a:lnTo>
                <a:lnTo>
                  <a:pt x="472281" y="472281"/>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531971" tIns="29845" rIns="472281" bIns="29845" numCol="1" spcCol="1270" anchor="ctr" anchorCtr="0">
            <a:noAutofit/>
          </a:bodyPr>
          <a:lstStyle/>
          <a:p>
            <a:pPr lvl="0" algn="ctr" defTabSz="2089150">
              <a:lnSpc>
                <a:spcPct val="90000"/>
              </a:lnSpc>
              <a:spcBef>
                <a:spcPct val="0"/>
              </a:spcBef>
              <a:spcAft>
                <a:spcPct val="35000"/>
              </a:spcAft>
            </a:pPr>
            <a:endParaRPr lang="en-US" sz="4700" kern="1200"/>
          </a:p>
        </p:txBody>
      </p:sp>
      <p:sp>
        <p:nvSpPr>
          <p:cNvPr id="9" name="TextBox 8">
            <a:extLst>
              <a:ext uri="{FF2B5EF4-FFF2-40B4-BE49-F238E27FC236}">
                <a16:creationId xmlns:a16="http://schemas.microsoft.com/office/drawing/2014/main" xmlns="" id="{BD73688B-C56C-4E2B-BB01-D50218241912}"/>
              </a:ext>
            </a:extLst>
          </p:cNvPr>
          <p:cNvSpPr txBox="1"/>
          <p:nvPr/>
        </p:nvSpPr>
        <p:spPr>
          <a:xfrm>
            <a:off x="1437345" y="3677622"/>
            <a:ext cx="2396145" cy="400110"/>
          </a:xfrm>
          <a:prstGeom prst="rect">
            <a:avLst/>
          </a:prstGeom>
          <a:noFill/>
        </p:spPr>
        <p:txBody>
          <a:bodyPr wrap="square" rtlCol="0">
            <a:spAutoFit/>
          </a:bodyPr>
          <a:lstStyle/>
          <a:p>
            <a:pPr algn="ctr"/>
            <a:r>
              <a:rPr lang="en-GB" sz="2000" b="1">
                <a:solidFill>
                  <a:srgbClr val="FFFFFF"/>
                </a:solidFill>
                <a:latin typeface="Segoe UI bold" panose="020B0802040204020203" pitchFamily="34" charset="0"/>
                <a:ea typeface="Segoe UI bold" panose="020B0802040204020203" pitchFamily="34" charset="0"/>
                <a:cs typeface="Segoe UI bold" panose="020B0802040204020203" pitchFamily="34" charset="0"/>
              </a:rPr>
              <a:t>Khó khăn, hạn chế</a:t>
            </a:r>
            <a:endParaRPr lang="en-US" sz="2000" b="1">
              <a:solidFill>
                <a:srgbClr val="FFFFFF"/>
              </a:solidFill>
              <a:latin typeface="Segoe UI bold" panose="020B0802040204020203" pitchFamily="34" charset="0"/>
              <a:ea typeface="Segoe UI bold" panose="020B0802040204020203" pitchFamily="34" charset="0"/>
              <a:cs typeface="Segoe UI bold" panose="020B0802040204020203" pitchFamily="34" charset="0"/>
            </a:endParaRPr>
          </a:p>
        </p:txBody>
      </p:sp>
      <p:sp>
        <p:nvSpPr>
          <p:cNvPr id="10" name="Freeform 18">
            <a:extLst>
              <a:ext uri="{FF2B5EF4-FFF2-40B4-BE49-F238E27FC236}">
                <a16:creationId xmlns:a16="http://schemas.microsoft.com/office/drawing/2014/main" xmlns="" id="{8D79CFD2-B3E4-4988-9C57-CDF979216AC8}"/>
              </a:ext>
            </a:extLst>
          </p:cNvPr>
          <p:cNvSpPr/>
          <p:nvPr/>
        </p:nvSpPr>
        <p:spPr>
          <a:xfrm>
            <a:off x="806892" y="4876142"/>
            <a:ext cx="3249953" cy="1072284"/>
          </a:xfrm>
          <a:custGeom>
            <a:avLst/>
            <a:gdLst>
              <a:gd name="connsiteX0" fmla="*/ 0 w 2361406"/>
              <a:gd name="connsiteY0" fmla="*/ 0 h 944562"/>
              <a:gd name="connsiteX1" fmla="*/ 1889125 w 2361406"/>
              <a:gd name="connsiteY1" fmla="*/ 0 h 944562"/>
              <a:gd name="connsiteX2" fmla="*/ 2361406 w 2361406"/>
              <a:gd name="connsiteY2" fmla="*/ 472281 h 944562"/>
              <a:gd name="connsiteX3" fmla="*/ 1889125 w 2361406"/>
              <a:gd name="connsiteY3" fmla="*/ 944562 h 944562"/>
              <a:gd name="connsiteX4" fmla="*/ 0 w 2361406"/>
              <a:gd name="connsiteY4" fmla="*/ 944562 h 944562"/>
              <a:gd name="connsiteX5" fmla="*/ 472281 w 2361406"/>
              <a:gd name="connsiteY5" fmla="*/ 472281 h 944562"/>
              <a:gd name="connsiteX6" fmla="*/ 0 w 2361406"/>
              <a:gd name="connsiteY6" fmla="*/ 0 h 94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1406" h="944562">
                <a:moveTo>
                  <a:pt x="0" y="0"/>
                </a:moveTo>
                <a:lnTo>
                  <a:pt x="1889125" y="0"/>
                </a:lnTo>
                <a:lnTo>
                  <a:pt x="2361406" y="472281"/>
                </a:lnTo>
                <a:lnTo>
                  <a:pt x="1889125" y="944562"/>
                </a:lnTo>
                <a:lnTo>
                  <a:pt x="0" y="944562"/>
                </a:lnTo>
                <a:lnTo>
                  <a:pt x="472281" y="472281"/>
                </a:lnTo>
                <a:lnTo>
                  <a:pt x="0" y="0"/>
                </a:lnTo>
                <a:close/>
              </a:path>
            </a:pathLst>
          </a:custGeom>
          <a:solidFill>
            <a:srgbClr val="00B050"/>
          </a:solidFill>
          <a:ln>
            <a:solidFill>
              <a:schemeClr val="accent2"/>
            </a:solidFill>
          </a:ln>
        </p:spPr>
        <p:style>
          <a:lnRef idx="2">
            <a:schemeClr val="accent4">
              <a:shade val="50000"/>
            </a:schemeClr>
          </a:lnRef>
          <a:fillRef idx="1">
            <a:schemeClr val="accent4"/>
          </a:fillRef>
          <a:effectRef idx="0">
            <a:schemeClr val="accent4"/>
          </a:effectRef>
          <a:fontRef idx="minor">
            <a:schemeClr val="lt1"/>
          </a:fontRef>
        </p:style>
        <p:txBody>
          <a:bodyPr spcFirstLastPara="0" vert="horz" wrap="square" lIns="544671" tIns="36195" rIns="472281" bIns="36195" numCol="1" spcCol="1270" anchor="ctr" anchorCtr="0">
            <a:noAutofit/>
          </a:bodyPr>
          <a:lstStyle/>
          <a:p>
            <a:pPr lvl="0" algn="ctr" defTabSz="2533650">
              <a:lnSpc>
                <a:spcPct val="90000"/>
              </a:lnSpc>
              <a:spcBef>
                <a:spcPct val="0"/>
              </a:spcBef>
              <a:spcAft>
                <a:spcPct val="35000"/>
              </a:spcAft>
            </a:pPr>
            <a:endParaRPr lang="en-US" sz="5700" kern="1200"/>
          </a:p>
        </p:txBody>
      </p:sp>
      <p:sp>
        <p:nvSpPr>
          <p:cNvPr id="11" name="TextBox 10">
            <a:extLst>
              <a:ext uri="{FF2B5EF4-FFF2-40B4-BE49-F238E27FC236}">
                <a16:creationId xmlns:a16="http://schemas.microsoft.com/office/drawing/2014/main" xmlns="" id="{25FA46BD-2039-4948-A0DD-D785B75C915A}"/>
              </a:ext>
            </a:extLst>
          </p:cNvPr>
          <p:cNvSpPr txBox="1"/>
          <p:nvPr/>
        </p:nvSpPr>
        <p:spPr>
          <a:xfrm>
            <a:off x="1441897" y="5212229"/>
            <a:ext cx="2289409" cy="400110"/>
          </a:xfrm>
          <a:prstGeom prst="rect">
            <a:avLst/>
          </a:prstGeom>
          <a:noFill/>
        </p:spPr>
        <p:txBody>
          <a:bodyPr wrap="none" rtlCol="0">
            <a:spAutoFit/>
          </a:bodyPr>
          <a:lstStyle/>
          <a:p>
            <a:pPr algn="ctr"/>
            <a:r>
              <a:rPr lang="en-GB" sz="2000" b="1">
                <a:solidFill>
                  <a:srgbClr val="FFFFFF"/>
                </a:solidFill>
                <a:latin typeface="Segoe UI bold" panose="020B0802040204020203" pitchFamily="34" charset="0"/>
                <a:ea typeface="Segoe UI bold" panose="020B0802040204020203" pitchFamily="34" charset="0"/>
                <a:cs typeface="Segoe UI bold" panose="020B0802040204020203" pitchFamily="34" charset="0"/>
              </a:rPr>
              <a:t>H</a:t>
            </a:r>
            <a:r>
              <a:rPr lang="vi-VN" sz="2000" b="1">
                <a:solidFill>
                  <a:srgbClr val="FFFFFF"/>
                </a:solidFill>
                <a:latin typeface="Segoe UI bold" panose="020B0802040204020203" pitchFamily="34" charset="0"/>
                <a:ea typeface="Segoe UI bold" panose="020B0802040204020203" pitchFamily="34" charset="0"/>
                <a:cs typeface="Segoe UI bold" panose="020B0802040204020203" pitchFamily="34" charset="0"/>
              </a:rPr>
              <a:t>ư</a:t>
            </a:r>
            <a:r>
              <a:rPr lang="en-GB" sz="2000" b="1">
                <a:solidFill>
                  <a:srgbClr val="FFFFFF"/>
                </a:solidFill>
                <a:latin typeface="Segoe UI bold" panose="020B0802040204020203" pitchFamily="34" charset="0"/>
                <a:ea typeface="Segoe UI bold" panose="020B0802040204020203" pitchFamily="34" charset="0"/>
                <a:cs typeface="Segoe UI bold" panose="020B0802040204020203" pitchFamily="34" charset="0"/>
              </a:rPr>
              <a:t>ớng phát triển</a:t>
            </a:r>
            <a:endParaRPr lang="en-US" sz="2000" b="1">
              <a:solidFill>
                <a:srgbClr val="FFFFFF"/>
              </a:solidFill>
              <a:latin typeface="Segoe UI bold" panose="020B0802040204020203" pitchFamily="34" charset="0"/>
              <a:ea typeface="Segoe UI bold" panose="020B0802040204020203" pitchFamily="34" charset="0"/>
              <a:cs typeface="Segoe UI bold" panose="020B0802040204020203" pitchFamily="34" charset="0"/>
            </a:endParaRPr>
          </a:p>
        </p:txBody>
      </p:sp>
      <p:sp>
        <p:nvSpPr>
          <p:cNvPr id="24" name="Title 1"/>
          <p:cNvSpPr txBox="1">
            <a:spLocks/>
          </p:cNvSpPr>
          <p:nvPr/>
        </p:nvSpPr>
        <p:spPr>
          <a:xfrm>
            <a:off x="4472907" y="1635618"/>
            <a:ext cx="4640004" cy="132652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just">
              <a:buFont typeface="Wingdings" panose="05000000000000000000" pitchFamily="2" charset="2"/>
              <a:buChar char="§"/>
            </a:pPr>
            <a:r>
              <a:rPr lang="vi-VN" sz="2000" smtClean="0">
                <a:solidFill>
                  <a:schemeClr val="tx1"/>
                </a:solidFill>
                <a:latin typeface="+mn-lt"/>
              </a:rPr>
              <a:t>Các kiến thức cơ bản về lập trình ứng dụng Android</a:t>
            </a:r>
          </a:p>
          <a:p>
            <a:pPr marL="571500" indent="-571500" algn="just">
              <a:buFont typeface="Wingdings" panose="05000000000000000000" pitchFamily="2" charset="2"/>
              <a:buChar char="§"/>
            </a:pPr>
            <a:r>
              <a:rPr lang="vi-VN" sz="2000" smtClean="0">
                <a:solidFill>
                  <a:schemeClr val="tx1"/>
                </a:solidFill>
                <a:latin typeface="+mn-lt"/>
              </a:rPr>
              <a:t>Xây dựng ứng dụng thực nghiệm</a:t>
            </a:r>
          </a:p>
          <a:p>
            <a:pPr marL="571500" indent="-571500" algn="just">
              <a:buFont typeface="Wingdings" panose="05000000000000000000" pitchFamily="2" charset="2"/>
              <a:buChar char="§"/>
            </a:pPr>
            <a:r>
              <a:rPr lang="vi-VN" sz="2000" smtClean="0">
                <a:solidFill>
                  <a:schemeClr val="tx1"/>
                </a:solidFill>
                <a:latin typeface="+mn-lt"/>
              </a:rPr>
              <a:t>Đưa ứng dụng lên Google Play</a:t>
            </a:r>
            <a:endParaRPr lang="vi-VN" sz="2000">
              <a:solidFill>
                <a:schemeClr val="tx1"/>
              </a:solidFill>
              <a:latin typeface="+mn-lt"/>
            </a:endParaRPr>
          </a:p>
        </p:txBody>
      </p:sp>
      <p:sp>
        <p:nvSpPr>
          <p:cNvPr id="25" name="Title 1"/>
          <p:cNvSpPr txBox="1">
            <a:spLocks/>
          </p:cNvSpPr>
          <p:nvPr/>
        </p:nvSpPr>
        <p:spPr>
          <a:xfrm>
            <a:off x="4472907" y="3284114"/>
            <a:ext cx="4640004" cy="131364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just">
              <a:buFont typeface="Wingdings" panose="05000000000000000000" pitchFamily="2" charset="2"/>
              <a:buChar char="§"/>
            </a:pPr>
            <a:r>
              <a:rPr lang="vi-VN" sz="2000" smtClean="0">
                <a:solidFill>
                  <a:schemeClr val="tx1"/>
                </a:solidFill>
                <a:latin typeface="+mn-lt"/>
              </a:rPr>
              <a:t>Cách thiết kế ứng dụng chưa được đẹp</a:t>
            </a:r>
          </a:p>
          <a:p>
            <a:pPr marL="571500" indent="-571500" algn="just">
              <a:buFont typeface="Wingdings" panose="05000000000000000000" pitchFamily="2" charset="2"/>
              <a:buChar char="§"/>
            </a:pPr>
            <a:r>
              <a:rPr lang="vi-VN" sz="2000" smtClean="0">
                <a:solidFill>
                  <a:schemeClr val="tx1"/>
                </a:solidFill>
                <a:latin typeface="+mn-lt"/>
              </a:rPr>
              <a:t>Thiếu một số chức năng cần thiết cho ứng dụng</a:t>
            </a:r>
          </a:p>
          <a:p>
            <a:pPr marL="571500" indent="-571500">
              <a:buFont typeface="Wingdings" panose="05000000000000000000" pitchFamily="2" charset="2"/>
              <a:buChar char="§"/>
            </a:pPr>
            <a:endParaRPr lang="vi-VN" sz="2000">
              <a:solidFill>
                <a:schemeClr val="tx1"/>
              </a:solidFill>
              <a:latin typeface="+mn-lt"/>
            </a:endParaRPr>
          </a:p>
        </p:txBody>
      </p:sp>
      <p:sp>
        <p:nvSpPr>
          <p:cNvPr id="26" name="Title 1"/>
          <p:cNvSpPr txBox="1">
            <a:spLocks/>
          </p:cNvSpPr>
          <p:nvPr/>
        </p:nvSpPr>
        <p:spPr>
          <a:xfrm>
            <a:off x="4633998" y="4890259"/>
            <a:ext cx="4640004" cy="144415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
            </a:pPr>
            <a:endParaRPr lang="vi-VN" sz="2000">
              <a:solidFill>
                <a:schemeClr val="tx1"/>
              </a:solidFill>
              <a:latin typeface="+mn-lt"/>
            </a:endParaRPr>
          </a:p>
        </p:txBody>
      </p:sp>
      <p:sp>
        <p:nvSpPr>
          <p:cNvPr id="27" name="Title 1"/>
          <p:cNvSpPr txBox="1">
            <a:spLocks/>
          </p:cNvSpPr>
          <p:nvPr/>
        </p:nvSpPr>
        <p:spPr>
          <a:xfrm>
            <a:off x="4472907" y="4818190"/>
            <a:ext cx="4640004" cy="13379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just">
              <a:buFont typeface="Wingdings" panose="05000000000000000000" pitchFamily="2" charset="2"/>
              <a:buChar char="§"/>
            </a:pPr>
            <a:r>
              <a:rPr lang="vi-VN" sz="2000" smtClean="0">
                <a:solidFill>
                  <a:schemeClr val="tx1"/>
                </a:solidFill>
                <a:latin typeface="+mn-lt"/>
              </a:rPr>
              <a:t>Thiết kế ứng dụng chuyên nghiệp hơn</a:t>
            </a:r>
          </a:p>
          <a:p>
            <a:pPr marL="571500" indent="-571500" algn="just">
              <a:buFont typeface="Wingdings" panose="05000000000000000000" pitchFamily="2" charset="2"/>
              <a:buChar char="§"/>
            </a:pPr>
            <a:r>
              <a:rPr lang="vi-VN" sz="2000" smtClean="0">
                <a:solidFill>
                  <a:schemeClr val="tx1"/>
                </a:solidFill>
                <a:latin typeface="+mn-lt"/>
              </a:rPr>
              <a:t>Thêm các tính năng cần thiết cho ứng dụng</a:t>
            </a:r>
            <a:endParaRPr lang="vi-VN" sz="2000">
              <a:solidFill>
                <a:schemeClr val="tx1"/>
              </a:solidFill>
              <a:latin typeface="+mn-lt"/>
            </a:endParaRPr>
          </a:p>
        </p:txBody>
      </p:sp>
    </p:spTree>
    <p:extLst>
      <p:ext uri="{BB962C8B-B14F-4D97-AF65-F5344CB8AC3E}">
        <p14:creationId xmlns:p14="http://schemas.microsoft.com/office/powerpoint/2010/main" val="9399769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86127"/>
            <a:ext cx="8596668" cy="1320800"/>
          </a:xfrm>
        </p:spPr>
        <p:txBody>
          <a:bodyPr/>
          <a:lstStyle/>
          <a:p>
            <a:r>
              <a:rPr lang="vi-VN" sz="4000" b="1" smtClean="0">
                <a:latin typeface="+mn-lt"/>
              </a:rPr>
              <a:t>CẢM ƠN QUÝ THẦY CÔ VÀ CÁC BẠN ĐÃ LẮNG NGHE!</a:t>
            </a:r>
            <a:endParaRPr lang="vi-VN" sz="4000" b="1">
              <a:latin typeface="+mn-lt"/>
            </a:endParaRPr>
          </a:p>
        </p:txBody>
      </p:sp>
      <p:sp>
        <p:nvSpPr>
          <p:cNvPr id="3" name="Slide Number Placeholder 2"/>
          <p:cNvSpPr>
            <a:spLocks noGrp="1"/>
          </p:cNvSpPr>
          <p:nvPr>
            <p:ph type="sldNum" sz="quarter" idx="12"/>
          </p:nvPr>
        </p:nvSpPr>
        <p:spPr/>
        <p:txBody>
          <a:bodyPr/>
          <a:lstStyle/>
          <a:p>
            <a:fld id="{73B5BF7B-DAD1-4DA5-A555-55991F7C0E6A}" type="slidenum">
              <a:rPr lang="vi-VN" smtClean="0"/>
              <a:t>9</a:t>
            </a:fld>
            <a:endParaRPr lang="vi-VN"/>
          </a:p>
        </p:txBody>
      </p:sp>
    </p:spTree>
    <p:extLst>
      <p:ext uri="{BB962C8B-B14F-4D97-AF65-F5344CB8AC3E}">
        <p14:creationId xmlns:p14="http://schemas.microsoft.com/office/powerpoint/2010/main" val="255026154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784</TotalTime>
  <Words>282</Words>
  <Application>Microsoft Office PowerPoint</Application>
  <PresentationFormat>Widescreen</PresentationFormat>
  <Paragraphs>52</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Segoe UI bold</vt:lpstr>
      <vt:lpstr>Trebuchet MS</vt:lpstr>
      <vt:lpstr>Wingdings</vt:lpstr>
      <vt:lpstr>Wingdings 3</vt:lpstr>
      <vt:lpstr>Facet</vt:lpstr>
      <vt:lpstr>XÂY DỰNG ỨNG DỤNG ANDROID ĐỌC BÁO MẠNG QUA DỊCH VỤ RSS</vt:lpstr>
      <vt:lpstr>NỘI DUNG</vt:lpstr>
      <vt:lpstr>1. ĐƯA RA VẤN ĐỀ</vt:lpstr>
      <vt:lpstr>2. MỤC ĐÍCH CỦA ĐỀ TÀI</vt:lpstr>
      <vt:lpstr>3. TỔNG QUAN VỀ ỨNG DỤNG</vt:lpstr>
      <vt:lpstr>3. TỔNG QUAN VỀ ỨNG DỤNG</vt:lpstr>
      <vt:lpstr>3. TỔNG QUAN VỀ ỨNG DỤNG</vt:lpstr>
      <vt:lpstr>4. KẾT QUẢ</vt:lpstr>
      <vt:lpstr>CẢM ƠN QUÝ THẦY CÔ VÀ CÁC BẠN ĐÃ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ỨNG DỤNG ANDROID ĐỌC BÁO MẠNG QUA DỊCH VỤ RSS</dc:title>
  <dc:creator>Anh Bui</dc:creator>
  <cp:lastModifiedBy>Anh Bui</cp:lastModifiedBy>
  <cp:revision>217</cp:revision>
  <dcterms:created xsi:type="dcterms:W3CDTF">2018-11-04T04:20:55Z</dcterms:created>
  <dcterms:modified xsi:type="dcterms:W3CDTF">2018-11-08T04:34:16Z</dcterms:modified>
</cp:coreProperties>
</file>