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2"/>
  </p:notesMasterIdLst>
  <p:sldIdLst>
    <p:sldId id="256" r:id="rId2"/>
    <p:sldId id="257" r:id="rId3"/>
    <p:sldId id="258" r:id="rId4"/>
    <p:sldId id="264" r:id="rId5"/>
    <p:sldId id="266" r:id="rId6"/>
    <p:sldId id="269" r:id="rId7"/>
    <p:sldId id="268" r:id="rId8"/>
    <p:sldId id="267" r:id="rId9"/>
    <p:sldId id="265" r:id="rId10"/>
    <p:sldId id="259"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75" d="100"/>
          <a:sy n="75" d="100"/>
        </p:scale>
        <p:origin x="53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AF96E-09C9-433B-933B-4F1BE9EDD971}" type="datetimeFigureOut">
              <a:rPr lang="vi-VN" smtClean="0"/>
              <a:t>08/11/2018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492EB-83DA-49DA-A92C-6EDC7CB9D87A}" type="slidenum">
              <a:rPr lang="vi-VN" smtClean="0"/>
              <a:t>‹#›</a:t>
            </a:fld>
            <a:endParaRPr lang="vi-VN"/>
          </a:p>
        </p:txBody>
      </p:sp>
    </p:spTree>
    <p:extLst>
      <p:ext uri="{BB962C8B-B14F-4D97-AF65-F5344CB8AC3E}">
        <p14:creationId xmlns:p14="http://schemas.microsoft.com/office/powerpoint/2010/main" val="649929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127492EB-83DA-49DA-A92C-6EDC7CB9D87A}" type="slidenum">
              <a:rPr lang="vi-VN" smtClean="0"/>
              <a:t>2</a:t>
            </a:fld>
            <a:endParaRPr lang="vi-VN"/>
          </a:p>
        </p:txBody>
      </p:sp>
    </p:spTree>
    <p:extLst>
      <p:ext uri="{BB962C8B-B14F-4D97-AF65-F5344CB8AC3E}">
        <p14:creationId xmlns:p14="http://schemas.microsoft.com/office/powerpoint/2010/main" val="392044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7FB42D-FAD3-49A3-A078-1D44F47B97DC}"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40122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81CA84-3F60-4EE6-93D6-0CB6E4E4381E}"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86353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BDEED-0ABB-46C0-9288-1853FBD3CEFE}"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1640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9E3449-3788-42A4-83DE-B4481677F237}"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39878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057D3-F864-48E9-9DC8-94A4EFAEF2EA}"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282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57531-051E-41AA-9F48-7D716D745B64}"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27285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B644E1-9895-4365-BC55-AD5D2D8DD356}"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548362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D4BB8E-475F-430A-A53D-275AC8375F77}"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375076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09B478-DF8A-444B-A141-61D5DACAF866}"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3289057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40E9F-4116-4698-A278-C5A7EA28994F}" type="datetime1">
              <a:rPr lang="vi-VN" smtClean="0"/>
              <a:t>08/11/2018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34002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D61FF4-FD3D-4D9A-841A-7B5A5A1848E6}" type="datetime1">
              <a:rPr lang="vi-VN" smtClean="0"/>
              <a:t>08/11/2018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34797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AB353D-95F0-46F8-BE87-8FC88FB6024D}" type="datetime1">
              <a:rPr lang="vi-VN" smtClean="0"/>
              <a:t>08/11/2018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68112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968B05-9982-45DB-8E01-4BE20EAA62A4}" type="datetime1">
              <a:rPr lang="vi-VN" smtClean="0"/>
              <a:t>08/11/2018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49485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925BD-888A-4679-B408-CAAF41AB7DB3}" type="datetime1">
              <a:rPr lang="vi-VN" smtClean="0"/>
              <a:t>08/11/2018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281222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63F73-899F-4B02-AE38-3BDCFE981DAB}" type="datetime1">
              <a:rPr lang="vi-VN" smtClean="0"/>
              <a:t>08/11/2018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226698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91089-BA6D-4198-B82E-9E4CB89901F5}" type="datetime1">
              <a:rPr lang="vi-VN" smtClean="0"/>
              <a:t>08/11/2018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3B5BF7B-DAD1-4DA5-A555-55991F7C0E6A}" type="slidenum">
              <a:rPr lang="vi-VN" smtClean="0"/>
              <a:t>‹#›</a:t>
            </a:fld>
            <a:endParaRPr lang="vi-VN"/>
          </a:p>
        </p:txBody>
      </p:sp>
    </p:spTree>
    <p:extLst>
      <p:ext uri="{BB962C8B-B14F-4D97-AF65-F5344CB8AC3E}">
        <p14:creationId xmlns:p14="http://schemas.microsoft.com/office/powerpoint/2010/main" val="198538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79122F-0D62-4194-9420-5B8C90647B75}" type="datetime1">
              <a:rPr lang="vi-VN" smtClean="0"/>
              <a:t>08/11/2018</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5BF7B-DAD1-4DA5-A555-55991F7C0E6A}" type="slidenum">
              <a:rPr lang="vi-VN" smtClean="0"/>
              <a:t>‹#›</a:t>
            </a:fld>
            <a:endParaRPr lang="vi-VN"/>
          </a:p>
        </p:txBody>
      </p:sp>
    </p:spTree>
    <p:extLst>
      <p:ext uri="{BB962C8B-B14F-4D97-AF65-F5344CB8AC3E}">
        <p14:creationId xmlns:p14="http://schemas.microsoft.com/office/powerpoint/2010/main" val="48664209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3193959"/>
            <a:ext cx="8126331" cy="1127335"/>
          </a:xfrm>
        </p:spPr>
        <p:txBody>
          <a:bodyPr/>
          <a:lstStyle/>
          <a:p>
            <a:pPr algn="ctr"/>
            <a:r>
              <a:rPr lang="en-US" sz="3200" b="1" smtClean="0">
                <a:solidFill>
                  <a:schemeClr val="tx1"/>
                </a:solidFill>
                <a:latin typeface="Arial" panose="020B0604020202020204" pitchFamily="34" charset="0"/>
                <a:cs typeface="Arial" panose="020B0604020202020204" pitchFamily="34" charset="0"/>
              </a:rPr>
              <a:t>XÂY DỰNG ỨNG DỤNG ANDROID ĐỌC BÁO MẠNG QUA DỊCH VỤ RSS</a:t>
            </a:r>
            <a:endParaRPr lang="vi-VN" sz="3200" b="1">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07066" y="5454631"/>
            <a:ext cx="6349047" cy="1177989"/>
          </a:xfrm>
        </p:spPr>
        <p:txBody>
          <a:bodyPr>
            <a:noAutofit/>
          </a:bodyPr>
          <a:lstStyle/>
          <a:p>
            <a:pPr algn="l"/>
            <a:r>
              <a:rPr lang="en-US" sz="2000">
                <a:solidFill>
                  <a:schemeClr val="tx1"/>
                </a:solidFill>
                <a:latin typeface="Arial" panose="020B0604020202020204" pitchFamily="34" charset="0"/>
                <a:cs typeface="Arial" panose="020B0604020202020204" pitchFamily="34" charset="0"/>
              </a:rPr>
              <a:t>Giáo viên hướng dẫn: Ths. Phùng Anh Tuấn</a:t>
            </a:r>
          </a:p>
          <a:p>
            <a:pPr algn="l"/>
            <a:r>
              <a:rPr lang="en-US" sz="2000" smtClean="0">
                <a:solidFill>
                  <a:schemeClr val="tx1"/>
                </a:solidFill>
                <a:latin typeface="Arial" panose="020B0604020202020204" pitchFamily="34" charset="0"/>
                <a:cs typeface="Arial" panose="020B0604020202020204" pitchFamily="34" charset="0"/>
              </a:rPr>
              <a:t>Sinh </a:t>
            </a:r>
            <a:r>
              <a:rPr lang="en-US" sz="2000" smtClean="0">
                <a:solidFill>
                  <a:schemeClr val="tx1"/>
                </a:solidFill>
                <a:latin typeface="Arial" panose="020B0604020202020204" pitchFamily="34" charset="0"/>
                <a:cs typeface="Arial" panose="020B0604020202020204" pitchFamily="34" charset="0"/>
              </a:rPr>
              <a:t>viên thực hiện: Bùi Hoàng </a:t>
            </a:r>
            <a:r>
              <a:rPr lang="en-US" sz="2000" smtClean="0">
                <a:solidFill>
                  <a:schemeClr val="tx1"/>
                </a:solidFill>
                <a:latin typeface="Arial" panose="020B0604020202020204" pitchFamily="34" charset="0"/>
                <a:cs typeface="Arial" panose="020B0604020202020204" pitchFamily="34" charset="0"/>
              </a:rPr>
              <a:t>Anh</a:t>
            </a:r>
            <a:endParaRPr lang="en-US" sz="2000" smtClean="0">
              <a:solidFill>
                <a:schemeClr val="tx1"/>
              </a:solidFill>
              <a:latin typeface="Arial" panose="020B0604020202020204" pitchFamily="34" charset="0"/>
              <a:cs typeface="Arial" panose="020B0604020202020204" pitchFamily="34" charset="0"/>
            </a:endParaRPr>
          </a:p>
          <a:p>
            <a:pPr algn="l"/>
            <a:r>
              <a:rPr lang="en-US" sz="2000">
                <a:solidFill>
                  <a:schemeClr val="tx1"/>
                </a:solidFill>
                <a:latin typeface="Arial" panose="020B0604020202020204" pitchFamily="34" charset="0"/>
                <a:cs typeface="Arial" panose="020B0604020202020204" pitchFamily="34" charset="0"/>
              </a:rPr>
              <a:t>Lớp: </a:t>
            </a:r>
            <a:r>
              <a:rPr lang="en-US" sz="2000">
                <a:solidFill>
                  <a:schemeClr val="tx1"/>
                </a:solidFill>
                <a:latin typeface="Arial" panose="020B0604020202020204" pitchFamily="34" charset="0"/>
                <a:cs typeface="Arial" panose="020B0604020202020204" pitchFamily="34" charset="0"/>
              </a:rPr>
              <a:t>CT1801 </a:t>
            </a:r>
            <a:r>
              <a:rPr lang="en-US" sz="2000" smtClean="0">
                <a:solidFill>
                  <a:schemeClr val="tx1"/>
                </a:solidFill>
                <a:latin typeface="Arial" panose="020B0604020202020204" pitchFamily="34" charset="0"/>
                <a:cs typeface="Arial" panose="020B0604020202020204" pitchFamily="34" charset="0"/>
              </a:rPr>
              <a:t>- Mã </a:t>
            </a:r>
            <a:r>
              <a:rPr lang="en-US" sz="2000" smtClean="0">
                <a:solidFill>
                  <a:schemeClr val="tx1"/>
                </a:solidFill>
                <a:latin typeface="Arial" panose="020B0604020202020204" pitchFamily="34" charset="0"/>
                <a:cs typeface="Arial" panose="020B0604020202020204" pitchFamily="34" charset="0"/>
              </a:rPr>
              <a:t>số sinh viên: </a:t>
            </a:r>
            <a:r>
              <a:rPr lang="en-US" sz="2000" smtClean="0">
                <a:solidFill>
                  <a:schemeClr val="tx1"/>
                </a:solidFill>
                <a:latin typeface="Arial" panose="020B0604020202020204" pitchFamily="34" charset="0"/>
                <a:cs typeface="Arial" panose="020B0604020202020204" pitchFamily="34" charset="0"/>
              </a:rPr>
              <a:t>1412101114</a:t>
            </a:r>
            <a:endParaRPr lang="vi-VN" sz="2000">
              <a:solidFill>
                <a:schemeClr val="tx1"/>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73B5BF7B-DAD1-4DA5-A555-55991F7C0E6A}" type="slidenum">
              <a:rPr lang="vi-VN" smtClean="0"/>
              <a:t>1</a:t>
            </a:fld>
            <a:endParaRPr lang="vi-VN"/>
          </a:p>
        </p:txBody>
      </p:sp>
      <p:sp>
        <p:nvSpPr>
          <p:cNvPr id="5" name="Subtitle 2"/>
          <p:cNvSpPr txBox="1">
            <a:spLocks/>
          </p:cNvSpPr>
          <p:nvPr/>
        </p:nvSpPr>
        <p:spPr>
          <a:xfrm>
            <a:off x="2689775" y="284502"/>
            <a:ext cx="5514068" cy="784445"/>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vi-VN" sz="2000" smtClean="0">
                <a:solidFill>
                  <a:schemeClr val="tx1"/>
                </a:solidFill>
                <a:cs typeface="Arial" panose="020B0604020202020204" pitchFamily="34" charset="0"/>
              </a:rPr>
              <a:t>TRƯỜNG ĐẠI HỌC DÂN LẬP HẢI PHÒNG</a:t>
            </a:r>
          </a:p>
          <a:p>
            <a:pPr algn="ctr"/>
            <a:r>
              <a:rPr lang="vi-VN" sz="2000" smtClean="0">
                <a:solidFill>
                  <a:schemeClr val="tx1"/>
                </a:solidFill>
                <a:latin typeface="Arial" panose="020B0604020202020204" pitchFamily="34" charset="0"/>
                <a:cs typeface="Arial" panose="020B0604020202020204" pitchFamily="34" charset="0"/>
              </a:rPr>
              <a:t>KHOA CÔNG NGHỆ THÔNG TIN</a:t>
            </a:r>
            <a:endParaRPr lang="vi-VN" sz="200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801139" y="2381750"/>
            <a:ext cx="7215290" cy="81220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smtClean="0">
                <a:solidFill>
                  <a:srgbClr val="90C226"/>
                </a:solidFill>
                <a:latin typeface="Arial" panose="020B0604020202020204" pitchFamily="34" charset="0"/>
                <a:cs typeface="Arial" panose="020B0604020202020204" pitchFamily="34" charset="0"/>
              </a:rPr>
              <a:t>ĐỒ ÁN</a:t>
            </a:r>
            <a:r>
              <a:rPr lang="en-US" sz="4800" b="1" smtClean="0">
                <a:latin typeface="Arial" panose="020B0604020202020204" pitchFamily="34" charset="0"/>
                <a:cs typeface="Arial" panose="020B0604020202020204" pitchFamily="34" charset="0"/>
              </a:rPr>
              <a:t> TỐT NGHIỆP</a:t>
            </a:r>
            <a:endParaRPr lang="vi-VN" sz="4800" b="1">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696200" y="221532"/>
            <a:ext cx="993575" cy="1026881"/>
          </a:xfrm>
          <a:prstGeom prst="rect">
            <a:avLst/>
          </a:prstGeom>
          <a:noFill/>
          <a:ln>
            <a:noFill/>
          </a:ln>
        </p:spPr>
      </p:pic>
    </p:spTree>
    <p:extLst>
      <p:ext uri="{BB962C8B-B14F-4D97-AF65-F5344CB8AC3E}">
        <p14:creationId xmlns:p14="http://schemas.microsoft.com/office/powerpoint/2010/main" val="497453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86127"/>
            <a:ext cx="8596668" cy="1320800"/>
          </a:xfrm>
        </p:spPr>
        <p:txBody>
          <a:bodyPr/>
          <a:lstStyle/>
          <a:p>
            <a:r>
              <a:rPr lang="vi-VN" sz="4000" b="1" smtClean="0">
                <a:latin typeface="+mn-lt"/>
              </a:rPr>
              <a:t>CẢM ƠN QUÝ THẦY CÔ VÀ CÁC BẠN ĐÃ LẮNG NGHE!</a:t>
            </a:r>
            <a:endParaRPr lang="vi-VN" sz="4000" b="1">
              <a:latin typeface="+mn-lt"/>
            </a:endParaRPr>
          </a:p>
        </p:txBody>
      </p:sp>
      <p:sp>
        <p:nvSpPr>
          <p:cNvPr id="3" name="Slide Number Placeholder 2"/>
          <p:cNvSpPr>
            <a:spLocks noGrp="1"/>
          </p:cNvSpPr>
          <p:nvPr>
            <p:ph type="sldNum" sz="quarter" idx="12"/>
          </p:nvPr>
        </p:nvSpPr>
        <p:spPr/>
        <p:txBody>
          <a:bodyPr/>
          <a:lstStyle/>
          <a:p>
            <a:fld id="{73B5BF7B-DAD1-4DA5-A555-55991F7C0E6A}" type="slidenum">
              <a:rPr lang="vi-VN" smtClean="0"/>
              <a:t>10</a:t>
            </a:fld>
            <a:endParaRPr lang="vi-VN"/>
          </a:p>
        </p:txBody>
      </p:sp>
    </p:spTree>
    <p:extLst>
      <p:ext uri="{BB962C8B-B14F-4D97-AF65-F5344CB8AC3E}">
        <p14:creationId xmlns:p14="http://schemas.microsoft.com/office/powerpoint/2010/main" val="2550261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b="1" smtClean="0">
                <a:solidFill>
                  <a:srgbClr val="90C226"/>
                </a:solidFill>
                <a:latin typeface="+mn-lt"/>
              </a:rPr>
              <a:t>NỘI DUNG</a:t>
            </a:r>
            <a:endParaRPr lang="vi-VN" b="1">
              <a:solidFill>
                <a:srgbClr val="90C226"/>
              </a:solidFill>
              <a:latin typeface="+mn-lt"/>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2</a:t>
            </a:fld>
            <a:endParaRPr lang="vi-VN"/>
          </a:p>
        </p:txBody>
      </p:sp>
      <p:sp>
        <p:nvSpPr>
          <p:cNvPr id="9" name="Hexagon 8"/>
          <p:cNvSpPr/>
          <p:nvPr/>
        </p:nvSpPr>
        <p:spPr>
          <a:xfrm>
            <a:off x="782682" y="2734243"/>
            <a:ext cx="659751" cy="573653"/>
          </a:xfrm>
          <a:prstGeom prst="hexago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2</a:t>
            </a:r>
          </a:p>
        </p:txBody>
      </p:sp>
      <p:sp>
        <p:nvSpPr>
          <p:cNvPr id="10" name="TextBox 6"/>
          <p:cNvSpPr txBox="1"/>
          <p:nvPr/>
        </p:nvSpPr>
        <p:spPr>
          <a:xfrm>
            <a:off x="1623168" y="2794715"/>
            <a:ext cx="354125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mtClean="0">
                <a:latin typeface="Arial" pitchFamily="34" charset="0"/>
                <a:cs typeface="Arial" pitchFamily="34" charset="0"/>
              </a:rPr>
              <a:t>MỤC ĐÍCH CỦA ĐỀ TÀI</a:t>
            </a:r>
            <a:endParaRPr lang="en-US" sz="2400">
              <a:latin typeface="Arial" pitchFamily="34" charset="0"/>
              <a:cs typeface="Arial" pitchFamily="34" charset="0"/>
            </a:endParaRPr>
          </a:p>
        </p:txBody>
      </p:sp>
      <p:sp>
        <p:nvSpPr>
          <p:cNvPr id="11" name="Hexagon 10"/>
          <p:cNvSpPr/>
          <p:nvPr/>
        </p:nvSpPr>
        <p:spPr>
          <a:xfrm>
            <a:off x="782682" y="3538086"/>
            <a:ext cx="659751" cy="573653"/>
          </a:xfrm>
          <a:prstGeom prst="hexagon">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3</a:t>
            </a:r>
          </a:p>
        </p:txBody>
      </p:sp>
      <p:sp>
        <p:nvSpPr>
          <p:cNvPr id="12" name="TextBox 6"/>
          <p:cNvSpPr txBox="1"/>
          <p:nvPr/>
        </p:nvSpPr>
        <p:spPr>
          <a:xfrm>
            <a:off x="1623169" y="3598558"/>
            <a:ext cx="520263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mtClean="0">
                <a:latin typeface="Arial" pitchFamily="34" charset="0"/>
                <a:cs typeface="Arial" pitchFamily="34" charset="0"/>
              </a:rPr>
              <a:t>TỔNG QUAN VỀ ỨNG DỤNG</a:t>
            </a:r>
            <a:endParaRPr lang="en-US" sz="2400">
              <a:latin typeface="Arial" pitchFamily="34" charset="0"/>
              <a:cs typeface="Arial" pitchFamily="34" charset="0"/>
            </a:endParaRPr>
          </a:p>
        </p:txBody>
      </p:sp>
      <p:sp>
        <p:nvSpPr>
          <p:cNvPr id="3" name="Oval 2"/>
          <p:cNvSpPr/>
          <p:nvPr/>
        </p:nvSpPr>
        <p:spPr>
          <a:xfrm>
            <a:off x="782682" y="1930400"/>
            <a:ext cx="659751" cy="659751"/>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1</a:t>
            </a:r>
            <a:endParaRPr lang="vi-VN"/>
          </a:p>
        </p:txBody>
      </p:sp>
      <p:sp>
        <p:nvSpPr>
          <p:cNvPr id="7" name="Pentagon 6"/>
          <p:cNvSpPr/>
          <p:nvPr/>
        </p:nvSpPr>
        <p:spPr>
          <a:xfrm>
            <a:off x="1623168" y="1930400"/>
            <a:ext cx="4661518" cy="659751"/>
          </a:xfrm>
          <a:prstGeom prst="homePlat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t>ĐƯA RA VẤN ĐỀ</a:t>
            </a:r>
            <a:endParaRPr lang="vi-VN" sz="2400"/>
          </a:p>
        </p:txBody>
      </p:sp>
      <p:sp>
        <p:nvSpPr>
          <p:cNvPr id="17" name="Oval 16"/>
          <p:cNvSpPr/>
          <p:nvPr/>
        </p:nvSpPr>
        <p:spPr>
          <a:xfrm>
            <a:off x="782682" y="4341929"/>
            <a:ext cx="659751" cy="659751"/>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4</a:t>
            </a:r>
          </a:p>
        </p:txBody>
      </p:sp>
      <p:sp>
        <p:nvSpPr>
          <p:cNvPr id="18" name="Pentagon 17"/>
          <p:cNvSpPr/>
          <p:nvPr/>
        </p:nvSpPr>
        <p:spPr>
          <a:xfrm>
            <a:off x="1623168" y="4341929"/>
            <a:ext cx="4661518" cy="659751"/>
          </a:xfrm>
          <a:prstGeom prst="homePlat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t>KẾT LUẬN</a:t>
            </a:r>
            <a:endParaRPr lang="vi-VN" sz="2400"/>
          </a:p>
        </p:txBody>
      </p:sp>
    </p:spTree>
    <p:extLst>
      <p:ext uri="{BB962C8B-B14F-4D97-AF65-F5344CB8AC3E}">
        <p14:creationId xmlns:p14="http://schemas.microsoft.com/office/powerpoint/2010/main" val="3528455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latin typeface="+mn-lt"/>
              </a:rPr>
              <a:t>1. ĐƯA RA VẤN ĐỀ</a:t>
            </a:r>
            <a:endParaRPr lang="vi-VN" b="1">
              <a:latin typeface="+mn-lt"/>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3</a:t>
            </a:fld>
            <a:endParaRPr lang="vi-VN"/>
          </a:p>
        </p:txBody>
      </p:sp>
      <p:sp>
        <p:nvSpPr>
          <p:cNvPr id="10" name="Content Placeholder 2"/>
          <p:cNvSpPr>
            <a:spLocks noGrp="1"/>
          </p:cNvSpPr>
          <p:nvPr>
            <p:ph idx="1"/>
          </p:nvPr>
        </p:nvSpPr>
        <p:spPr>
          <a:xfrm>
            <a:off x="677334" y="1941848"/>
            <a:ext cx="8596668" cy="3880773"/>
          </a:xfrm>
        </p:spPr>
        <p:txBody>
          <a:bodyPr/>
          <a:lstStyle/>
          <a:p>
            <a:pPr algn="just"/>
            <a:r>
              <a:rPr lang="vi-VN" sz="2400">
                <a:solidFill>
                  <a:schemeClr val="tx1"/>
                </a:solidFill>
                <a:cs typeface="Arial" panose="020B0604020202020204" pitchFamily="34" charset="0"/>
              </a:rPr>
              <a:t>Ngày nay, vai trò của các ứng dụng đọc tin tức trên thiết bị di động ngày càng trở nên quan trọng.</a:t>
            </a:r>
          </a:p>
          <a:p>
            <a:pPr algn="just"/>
            <a:r>
              <a:rPr lang="vi-VN" sz="2400">
                <a:solidFill>
                  <a:schemeClr val="tx1"/>
                </a:solidFill>
                <a:cs typeface="Arial" panose="020B0604020202020204" pitchFamily="34" charset="0"/>
              </a:rPr>
              <a:t>Khác với tin tức qua các bài báo truyền thông có giới hạn cập nhật tin tức, các bài báo trực tuyến đã cung cấp được sự tiện lợi trong việc cập nhật và phát hành thông tin.</a:t>
            </a:r>
          </a:p>
          <a:p>
            <a:pPr algn="just"/>
            <a:r>
              <a:rPr lang="vi-VN" sz="2400">
                <a:solidFill>
                  <a:schemeClr val="tx1"/>
                </a:solidFill>
                <a:cs typeface="Arial" panose="020B0604020202020204" pitchFamily="34" charset="0"/>
              </a:rPr>
              <a:t>Do đó việc sử dụng ứng dụng đọc tin tức qua dịch vụ RSS luôn là điều cần thiết nhất hiện nay, nhằm đáp ứng nhu cầu cập nhật thông tin của mỗi người. </a:t>
            </a:r>
            <a:endParaRPr lang="en-US" sz="2400">
              <a:solidFill>
                <a:schemeClr val="tx1"/>
              </a:solidFill>
              <a:latin typeface="Arial" panose="020B0604020202020204" pitchFamily="34" charset="0"/>
              <a:cs typeface="Arial" panose="020B0604020202020204" pitchFamily="34" charset="0"/>
            </a:endParaRPr>
          </a:p>
          <a:p>
            <a:pPr marL="0" indent="0">
              <a:buNone/>
            </a:pPr>
            <a:endParaRPr lang="vi-VN"/>
          </a:p>
        </p:txBody>
      </p:sp>
    </p:spTree>
    <p:extLst>
      <p:ext uri="{BB962C8B-B14F-4D97-AF65-F5344CB8AC3E}">
        <p14:creationId xmlns:p14="http://schemas.microsoft.com/office/powerpoint/2010/main" val="357073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2. MỤC ĐÍCH CỦA ĐỀ TÀI</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lstStyle/>
          <a:p>
            <a:pPr algn="just"/>
            <a:r>
              <a:rPr lang="en-US" sz="2400" smtClean="0">
                <a:solidFill>
                  <a:schemeClr val="tx1"/>
                </a:solidFill>
                <a:latin typeface="Arial" panose="020B0604020202020204" pitchFamily="34" charset="0"/>
                <a:cs typeface="Arial" panose="020B0604020202020204" pitchFamily="34" charset="0"/>
              </a:rPr>
              <a:t>Tìm hiểu các thành phần và quá trình xây dựng một ứng dụng Android đọc báo mạng qua dịch vụ RSS</a:t>
            </a:r>
          </a:p>
          <a:p>
            <a:pPr algn="just"/>
            <a:endParaRPr lang="en-US" sz="2400">
              <a:solidFill>
                <a:schemeClr val="tx1"/>
              </a:solidFill>
              <a:latin typeface="Arial" panose="020B0604020202020204" pitchFamily="34" charset="0"/>
              <a:cs typeface="Arial" panose="020B0604020202020204" pitchFamily="34" charset="0"/>
            </a:endParaRPr>
          </a:p>
          <a:p>
            <a:pPr marL="0" indent="0">
              <a:buNone/>
            </a:pPr>
            <a:endParaRPr lang="vi-VN"/>
          </a:p>
        </p:txBody>
      </p:sp>
      <p:sp>
        <p:nvSpPr>
          <p:cNvPr id="4" name="Slide Number Placeholder 3"/>
          <p:cNvSpPr>
            <a:spLocks noGrp="1"/>
          </p:cNvSpPr>
          <p:nvPr>
            <p:ph type="sldNum" sz="quarter" idx="12"/>
          </p:nvPr>
        </p:nvSpPr>
        <p:spPr/>
        <p:txBody>
          <a:bodyPr/>
          <a:lstStyle/>
          <a:p>
            <a:fld id="{73B5BF7B-DAD1-4DA5-A555-55991F7C0E6A}" type="slidenum">
              <a:rPr lang="vi-VN" smtClean="0"/>
              <a:t>4</a:t>
            </a:fld>
            <a:endParaRPr lang="vi-VN"/>
          </a:p>
        </p:txBody>
      </p:sp>
    </p:spTree>
    <p:extLst>
      <p:ext uri="{BB962C8B-B14F-4D97-AF65-F5344CB8AC3E}">
        <p14:creationId xmlns:p14="http://schemas.microsoft.com/office/powerpoint/2010/main" val="332803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3. TỔNG QUAN VỀ ỨNG DỤNG</a:t>
            </a:r>
            <a:endParaRPr lang="vi-VN" b="1">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5</a:t>
            </a:fld>
            <a:endParaRPr lang="vi-VN"/>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898350"/>
            <a:ext cx="2143125" cy="2143125"/>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7053" y="2898350"/>
            <a:ext cx="2143125" cy="2143125"/>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9033" y="2898349"/>
            <a:ext cx="1294909" cy="2143125"/>
          </a:xfrm>
          <a:prstGeom prst="rect">
            <a:avLst/>
          </a:prstGeom>
        </p:spPr>
      </p:pic>
      <p:sp>
        <p:nvSpPr>
          <p:cNvPr id="31" name="TextBox 6"/>
          <p:cNvSpPr txBox="1"/>
          <p:nvPr/>
        </p:nvSpPr>
        <p:spPr>
          <a:xfrm>
            <a:off x="957068" y="5041474"/>
            <a:ext cx="169598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Arial" pitchFamily="34" charset="0"/>
                <a:cs typeface="Arial" pitchFamily="34" charset="0"/>
              </a:rPr>
              <a:t>Android Studio</a:t>
            </a:r>
            <a:endParaRPr lang="en-US">
              <a:latin typeface="Arial" pitchFamily="34" charset="0"/>
              <a:cs typeface="Arial" pitchFamily="34" charset="0"/>
            </a:endParaRPr>
          </a:p>
        </p:txBody>
      </p:sp>
      <p:sp>
        <p:nvSpPr>
          <p:cNvPr id="32" name="TextBox 6"/>
          <p:cNvSpPr txBox="1"/>
          <p:nvPr/>
        </p:nvSpPr>
        <p:spPr>
          <a:xfrm>
            <a:off x="3955635" y="5041474"/>
            <a:ext cx="181409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Arial" pitchFamily="34" charset="0"/>
                <a:cs typeface="Arial" pitchFamily="34" charset="0"/>
              </a:rPr>
              <a:t>Ngôn ngữ Java</a:t>
            </a:r>
            <a:endParaRPr lang="en-US">
              <a:latin typeface="Arial" pitchFamily="34" charset="0"/>
              <a:cs typeface="Arial" pitchFamily="34" charset="0"/>
            </a:endParaRPr>
          </a:p>
        </p:txBody>
      </p:sp>
      <p:sp>
        <p:nvSpPr>
          <p:cNvPr id="33" name="Rectangle 32"/>
          <p:cNvSpPr/>
          <p:nvPr/>
        </p:nvSpPr>
        <p:spPr>
          <a:xfrm>
            <a:off x="6758254" y="5086997"/>
            <a:ext cx="2069862" cy="369332"/>
          </a:xfrm>
          <a:prstGeom prst="rect">
            <a:avLst/>
          </a:prstGeom>
        </p:spPr>
        <p:txBody>
          <a:bodyPr wrap="none">
            <a:spAutoFit/>
          </a:bodyPr>
          <a:lstStyle/>
          <a:p>
            <a:r>
              <a:rPr lang="en-US" smtClean="0">
                <a:latin typeface="Arial" pitchFamily="34" charset="0"/>
                <a:cs typeface="Arial" pitchFamily="34" charset="0"/>
              </a:rPr>
              <a:t>Điện thoại Android</a:t>
            </a:r>
            <a:endParaRPr lang="en-US">
              <a:latin typeface="Arial" pitchFamily="34" charset="0"/>
              <a:cs typeface="Arial" pitchFamily="34" charset="0"/>
            </a:endParaRPr>
          </a:p>
        </p:txBody>
      </p:sp>
      <p:sp>
        <p:nvSpPr>
          <p:cNvPr id="34" name="Content Placeholder 33"/>
          <p:cNvSpPr>
            <a:spLocks noGrp="1"/>
          </p:cNvSpPr>
          <p:nvPr>
            <p:ph idx="1"/>
          </p:nvPr>
        </p:nvSpPr>
        <p:spPr>
          <a:xfrm>
            <a:off x="677334" y="1930400"/>
            <a:ext cx="8596668" cy="3880773"/>
          </a:xfrm>
        </p:spPr>
        <p:txBody>
          <a:bodyPr>
            <a:normAutofit/>
          </a:bodyPr>
          <a:lstStyle/>
          <a:p>
            <a:r>
              <a:rPr lang="en-US" sz="2400" smtClean="0">
                <a:solidFill>
                  <a:schemeClr val="tx1"/>
                </a:solidFill>
                <a:latin typeface="Arial" panose="020B0604020202020204" pitchFamily="34" charset="0"/>
                <a:cs typeface="Arial" panose="020B0604020202020204" pitchFamily="34" charset="0"/>
              </a:rPr>
              <a:t>Công cụ phát triển</a:t>
            </a:r>
            <a:endParaRPr lang="vi-VN" sz="24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522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1000" fill="hold"/>
                                        <p:tgtEl>
                                          <p:spTgt spid="3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anim calcmode="lin" valueType="num">
                                      <p:cBhvr>
                                        <p:cTn id="37" dur="1000" fill="hold"/>
                                        <p:tgtEl>
                                          <p:spTgt spid="33"/>
                                        </p:tgtEl>
                                        <p:attrNameLst>
                                          <p:attrName>ppt_x</p:attrName>
                                        </p:attrNameLst>
                                      </p:cBhvr>
                                      <p:tavLst>
                                        <p:tav tm="0">
                                          <p:val>
                                            <p:strVal val="#ppt_x"/>
                                          </p:val>
                                        </p:tav>
                                        <p:tav tm="100000">
                                          <p:val>
                                            <p:strVal val="#ppt_x"/>
                                          </p:val>
                                        </p:tav>
                                      </p:tavLst>
                                    </p:anim>
                                    <p:anim calcmode="lin" valueType="num">
                                      <p:cBhvr>
                                        <p:cTn id="3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3. TỔNG QUAN VỀ ỨNG DỤNG</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normAutofit/>
          </a:bodyPr>
          <a:lstStyle/>
          <a:p>
            <a:r>
              <a:rPr lang="en-US" sz="2400" smtClean="0">
                <a:solidFill>
                  <a:schemeClr val="tx1"/>
                </a:solidFill>
                <a:latin typeface="Arial" panose="020B0604020202020204" pitchFamily="34" charset="0"/>
                <a:cs typeface="Arial" panose="020B0604020202020204" pitchFamily="34" charset="0"/>
              </a:rPr>
              <a:t>Quy trình lấy dữ liệu trên trang web về điện thoại</a:t>
            </a:r>
            <a:endParaRPr lang="en-US" sz="2400" smtClean="0">
              <a:solidFill>
                <a:schemeClr val="tx1"/>
              </a:solidFill>
              <a:latin typeface="Arial" panose="020B0604020202020204" pitchFamily="34" charset="0"/>
              <a:cs typeface="Arial" panose="020B0604020202020204" pitchFamily="34" charset="0"/>
            </a:endParaRPr>
          </a:p>
          <a:p>
            <a:pPr marL="0" indent="0">
              <a:buNone/>
            </a:pPr>
            <a:endParaRPr lang="en-US" sz="240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6</a:t>
            </a:fld>
            <a:endParaRPr lang="vi-V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48" y="3070538"/>
            <a:ext cx="1667814" cy="16678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4736" y="3070537"/>
            <a:ext cx="1667815" cy="166781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9906" y="3070537"/>
            <a:ext cx="1380260" cy="1667815"/>
          </a:xfrm>
          <a:prstGeom prst="rect">
            <a:avLst/>
          </a:prstGeom>
        </p:spPr>
      </p:pic>
      <p:sp>
        <p:nvSpPr>
          <p:cNvPr id="14" name="Right Arrow 13"/>
          <p:cNvSpPr/>
          <p:nvPr/>
        </p:nvSpPr>
        <p:spPr>
          <a:xfrm>
            <a:off x="1808837" y="3070537"/>
            <a:ext cx="1558341" cy="63822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1</a:t>
            </a:r>
            <a:endParaRPr lang="vi-VN"/>
          </a:p>
        </p:txBody>
      </p:sp>
      <p:sp>
        <p:nvSpPr>
          <p:cNvPr id="15" name="Right Arrow 14"/>
          <p:cNvSpPr/>
          <p:nvPr/>
        </p:nvSpPr>
        <p:spPr>
          <a:xfrm>
            <a:off x="5467056" y="3070537"/>
            <a:ext cx="1558343" cy="638220"/>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2</a:t>
            </a:r>
          </a:p>
        </p:txBody>
      </p:sp>
      <p:sp>
        <p:nvSpPr>
          <p:cNvPr id="20" name="Left Arrow 19"/>
          <p:cNvSpPr/>
          <p:nvPr/>
        </p:nvSpPr>
        <p:spPr>
          <a:xfrm>
            <a:off x="5467056" y="4069724"/>
            <a:ext cx="1558343" cy="668628"/>
          </a:xfrm>
          <a:prstGeom prst="lef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mtClean="0"/>
              <a:t>3</a:t>
            </a:r>
            <a:endParaRPr lang="vi-VN"/>
          </a:p>
        </p:txBody>
      </p:sp>
      <p:sp>
        <p:nvSpPr>
          <p:cNvPr id="21" name="Left Arrow 20"/>
          <p:cNvSpPr/>
          <p:nvPr/>
        </p:nvSpPr>
        <p:spPr>
          <a:xfrm>
            <a:off x="1808835" y="4069724"/>
            <a:ext cx="1558343" cy="668628"/>
          </a:xfrm>
          <a:prstGeom prst="lef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4</a:t>
            </a:r>
          </a:p>
        </p:txBody>
      </p:sp>
      <p:sp>
        <p:nvSpPr>
          <p:cNvPr id="22" name="TextBox 6"/>
          <p:cNvSpPr txBox="1"/>
          <p:nvPr/>
        </p:nvSpPr>
        <p:spPr>
          <a:xfrm>
            <a:off x="677335" y="4813097"/>
            <a:ext cx="124161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Arial" pitchFamily="34" charset="0"/>
                <a:cs typeface="Arial" pitchFamily="34" charset="0"/>
              </a:rPr>
              <a:t>Điện thoại</a:t>
            </a:r>
            <a:endParaRPr lang="en-US">
              <a:latin typeface="Arial" pitchFamily="34" charset="0"/>
              <a:cs typeface="Arial" pitchFamily="34" charset="0"/>
            </a:endParaRPr>
          </a:p>
        </p:txBody>
      </p:sp>
      <p:sp>
        <p:nvSpPr>
          <p:cNvPr id="23" name="TextBox 6"/>
          <p:cNvSpPr txBox="1"/>
          <p:nvPr/>
        </p:nvSpPr>
        <p:spPr>
          <a:xfrm>
            <a:off x="3637329" y="4813097"/>
            <a:ext cx="157522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Arial" pitchFamily="34" charset="0"/>
                <a:cs typeface="Arial" pitchFamily="34" charset="0"/>
              </a:rPr>
              <a:t>Dịch vụ RSS</a:t>
            </a:r>
            <a:endParaRPr lang="en-US">
              <a:latin typeface="Arial" pitchFamily="34" charset="0"/>
              <a:cs typeface="Arial" pitchFamily="34" charset="0"/>
            </a:endParaRPr>
          </a:p>
        </p:txBody>
      </p:sp>
      <p:sp>
        <p:nvSpPr>
          <p:cNvPr id="24" name="TextBox 6"/>
          <p:cNvSpPr txBox="1"/>
          <p:nvPr/>
        </p:nvSpPr>
        <p:spPr>
          <a:xfrm>
            <a:off x="7169553" y="4813097"/>
            <a:ext cx="170399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latin typeface="Arial" pitchFamily="34" charset="0"/>
                <a:cs typeface="Arial" pitchFamily="34" charset="0"/>
              </a:rPr>
              <a:t>Cơ sở dữ liệu</a:t>
            </a:r>
            <a:endParaRPr lang="en-US">
              <a:latin typeface="Arial" pitchFamily="34" charset="0"/>
              <a:cs typeface="Arial" pitchFamily="34" charset="0"/>
            </a:endParaRPr>
          </a:p>
        </p:txBody>
      </p:sp>
    </p:spTree>
    <p:extLst>
      <p:ext uri="{BB962C8B-B14F-4D97-AF65-F5344CB8AC3E}">
        <p14:creationId xmlns:p14="http://schemas.microsoft.com/office/powerpoint/2010/main" val="365326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1000"/>
                                        <p:tgtEl>
                                          <p:spTgt spid="20"/>
                                        </p:tgtEl>
                                      </p:cBhvr>
                                    </p:animEffect>
                                    <p:anim calcmode="lin" valueType="num">
                                      <p:cBhvr>
                                        <p:cTn id="54" dur="1000" fill="hold"/>
                                        <p:tgtEl>
                                          <p:spTgt spid="20"/>
                                        </p:tgtEl>
                                        <p:attrNameLst>
                                          <p:attrName>ppt_x</p:attrName>
                                        </p:attrNameLst>
                                      </p:cBhvr>
                                      <p:tavLst>
                                        <p:tav tm="0">
                                          <p:val>
                                            <p:strVal val="#ppt_x"/>
                                          </p:val>
                                        </p:tav>
                                        <p:tav tm="100000">
                                          <p:val>
                                            <p:strVal val="#ppt_x"/>
                                          </p:val>
                                        </p:tav>
                                      </p:tavLst>
                                    </p:anim>
                                    <p:anim calcmode="lin" valueType="num">
                                      <p:cBhvr>
                                        <p:cTn id="5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anim calcmode="lin" valueType="num">
                                      <p:cBhvr>
                                        <p:cTn id="61" dur="1000" fill="hold"/>
                                        <p:tgtEl>
                                          <p:spTgt spid="21"/>
                                        </p:tgtEl>
                                        <p:attrNameLst>
                                          <p:attrName>ppt_x</p:attrName>
                                        </p:attrNameLst>
                                      </p:cBhvr>
                                      <p:tavLst>
                                        <p:tav tm="0">
                                          <p:val>
                                            <p:strVal val="#ppt_x"/>
                                          </p:val>
                                        </p:tav>
                                        <p:tav tm="100000">
                                          <p:val>
                                            <p:strVal val="#ppt_x"/>
                                          </p:val>
                                        </p:tav>
                                      </p:tavLst>
                                    </p:anim>
                                    <p:anim calcmode="lin" valueType="num">
                                      <p:cBhvr>
                                        <p:cTn id="6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0" grpId="0" animBg="1"/>
      <p:bldP spid="21" grpId="0" animBg="1"/>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3. TỔNG QUAN VỀ ỨNG DỤNG</a:t>
            </a:r>
            <a:endParaRPr lang="vi-VN" b="1">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7</a:t>
            </a:fld>
            <a:endParaRPr lang="vi-VN"/>
          </a:p>
        </p:txBody>
      </p:sp>
      <p:sp>
        <p:nvSpPr>
          <p:cNvPr id="7" name="Content Placeholder 6"/>
          <p:cNvSpPr>
            <a:spLocks noGrp="1"/>
          </p:cNvSpPr>
          <p:nvPr>
            <p:ph idx="1"/>
          </p:nvPr>
        </p:nvSpPr>
        <p:spPr>
          <a:xfrm>
            <a:off x="677334" y="1930400"/>
            <a:ext cx="8596668" cy="4676462"/>
          </a:xfrm>
        </p:spPr>
        <p:txBody>
          <a:bodyPr/>
          <a:lstStyle/>
          <a:p>
            <a:r>
              <a:rPr lang="en-US" sz="2400" smtClean="0">
                <a:solidFill>
                  <a:schemeClr val="tx1"/>
                </a:solidFill>
                <a:latin typeface="Arial" panose="020B0604020202020204" pitchFamily="34" charset="0"/>
                <a:cs typeface="Arial" panose="020B0604020202020204" pitchFamily="34" charset="0"/>
              </a:rPr>
              <a:t>Chức năng ứng dụng</a:t>
            </a:r>
          </a:p>
          <a:p>
            <a:endParaRPr lang="en-US" sz="2400">
              <a:solidFill>
                <a:schemeClr val="tx1"/>
              </a:solidFill>
              <a:latin typeface="Arial" panose="020B0604020202020204" pitchFamily="34" charset="0"/>
              <a:cs typeface="Arial" panose="020B0604020202020204" pitchFamily="34" charset="0"/>
            </a:endParaRPr>
          </a:p>
          <a:p>
            <a:endParaRPr lang="en-US" sz="2400" smtClean="0">
              <a:solidFill>
                <a:schemeClr val="tx1"/>
              </a:solidFill>
              <a:latin typeface="Arial" panose="020B0604020202020204" pitchFamily="34" charset="0"/>
              <a:cs typeface="Arial" panose="020B0604020202020204" pitchFamily="34" charset="0"/>
            </a:endParaRPr>
          </a:p>
          <a:p>
            <a:pPr marL="0" indent="0">
              <a:buNone/>
            </a:pPr>
            <a:endParaRPr lang="en-US" sz="2400" smtClean="0">
              <a:solidFill>
                <a:schemeClr val="tx1"/>
              </a:solidFill>
              <a:latin typeface="Arial" panose="020B0604020202020204" pitchFamily="34" charset="0"/>
              <a:cs typeface="Arial" panose="020B0604020202020204" pitchFamily="34" charset="0"/>
            </a:endParaRPr>
          </a:p>
          <a:p>
            <a:endParaRPr lang="en-US"/>
          </a:p>
          <a:p>
            <a:pPr marL="0" indent="0">
              <a:buNone/>
            </a:pPr>
            <a:endParaRPr lang="vi-V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8875" y="3790502"/>
            <a:ext cx="816492" cy="1513268"/>
          </a:xfrm>
          <a:prstGeom prst="rect">
            <a:avLst/>
          </a:prstGeom>
        </p:spPr>
      </p:pic>
      <p:sp>
        <p:nvSpPr>
          <p:cNvPr id="6" name="Oval 5"/>
          <p:cNvSpPr/>
          <p:nvPr/>
        </p:nvSpPr>
        <p:spPr>
          <a:xfrm>
            <a:off x="2165631" y="2412462"/>
            <a:ext cx="1378040" cy="137804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Arial" panose="020B0604020202020204" pitchFamily="34" charset="0"/>
                <a:cs typeface="Arial" panose="020B0604020202020204" pitchFamily="34" charset="0"/>
              </a:rPr>
              <a:t>Đọc tin</a:t>
            </a:r>
            <a:endParaRPr lang="vi-VN" sz="2400">
              <a:latin typeface="Arial" panose="020B0604020202020204" pitchFamily="34" charset="0"/>
              <a:cs typeface="Arial" panose="020B0604020202020204" pitchFamily="34" charset="0"/>
            </a:endParaRPr>
          </a:p>
        </p:txBody>
      </p:sp>
      <p:sp>
        <p:nvSpPr>
          <p:cNvPr id="8" name="Oval 7"/>
          <p:cNvSpPr/>
          <p:nvPr/>
        </p:nvSpPr>
        <p:spPr>
          <a:xfrm>
            <a:off x="1694085" y="3823236"/>
            <a:ext cx="1378040" cy="137804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Arial" panose="020B0604020202020204" pitchFamily="34" charset="0"/>
                <a:cs typeface="Arial" panose="020B0604020202020204" pitchFamily="34" charset="0"/>
              </a:rPr>
              <a:t>Lưu tin</a:t>
            </a:r>
            <a:endParaRPr lang="vi-VN" sz="2400">
              <a:latin typeface="Arial" panose="020B0604020202020204" pitchFamily="34" charset="0"/>
              <a:cs typeface="Arial" panose="020B0604020202020204" pitchFamily="34" charset="0"/>
            </a:endParaRPr>
          </a:p>
        </p:txBody>
      </p:sp>
      <p:sp>
        <p:nvSpPr>
          <p:cNvPr id="9" name="Oval 8"/>
          <p:cNvSpPr/>
          <p:nvPr/>
        </p:nvSpPr>
        <p:spPr>
          <a:xfrm>
            <a:off x="2165631" y="5258962"/>
            <a:ext cx="1378040" cy="137804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Arial" panose="020B0604020202020204" pitchFamily="34" charset="0"/>
                <a:cs typeface="Arial" panose="020B0604020202020204" pitchFamily="34" charset="0"/>
              </a:rPr>
              <a:t>Tìm kiếm</a:t>
            </a:r>
            <a:endParaRPr lang="vi-VN" sz="2400">
              <a:latin typeface="Arial" panose="020B0604020202020204" pitchFamily="34" charset="0"/>
              <a:cs typeface="Arial" panose="020B0604020202020204" pitchFamily="34" charset="0"/>
            </a:endParaRPr>
          </a:p>
        </p:txBody>
      </p:sp>
      <p:sp>
        <p:nvSpPr>
          <p:cNvPr id="10" name="Oval 9"/>
          <p:cNvSpPr/>
          <p:nvPr/>
        </p:nvSpPr>
        <p:spPr>
          <a:xfrm>
            <a:off x="5450571" y="2412462"/>
            <a:ext cx="1378040" cy="137804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Arial" panose="020B0604020202020204" pitchFamily="34" charset="0"/>
                <a:cs typeface="Arial" panose="020B0604020202020204" pitchFamily="34" charset="0"/>
              </a:rPr>
              <a:t>Góp ý</a:t>
            </a:r>
            <a:endParaRPr lang="vi-VN" sz="2400">
              <a:latin typeface="Arial" panose="020B0604020202020204" pitchFamily="34" charset="0"/>
              <a:cs typeface="Arial" panose="020B0604020202020204" pitchFamily="34" charset="0"/>
            </a:endParaRPr>
          </a:p>
        </p:txBody>
      </p:sp>
      <p:sp>
        <p:nvSpPr>
          <p:cNvPr id="11" name="Oval 10"/>
          <p:cNvSpPr/>
          <p:nvPr/>
        </p:nvSpPr>
        <p:spPr>
          <a:xfrm>
            <a:off x="5803253" y="3902299"/>
            <a:ext cx="1378040" cy="137804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Arial" panose="020B0604020202020204" pitchFamily="34" charset="0"/>
                <a:cs typeface="Arial" panose="020B0604020202020204" pitchFamily="34" charset="0"/>
              </a:rPr>
              <a:t>Đánh giá</a:t>
            </a:r>
            <a:endParaRPr lang="vi-VN" sz="2400">
              <a:latin typeface="Arial" panose="020B0604020202020204" pitchFamily="34" charset="0"/>
              <a:cs typeface="Arial" panose="020B0604020202020204" pitchFamily="34" charset="0"/>
            </a:endParaRPr>
          </a:p>
        </p:txBody>
      </p:sp>
      <p:sp>
        <p:nvSpPr>
          <p:cNvPr id="12" name="Oval 11"/>
          <p:cNvSpPr/>
          <p:nvPr/>
        </p:nvSpPr>
        <p:spPr>
          <a:xfrm>
            <a:off x="5445878" y="5392136"/>
            <a:ext cx="1378040" cy="137804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Arial" panose="020B0604020202020204" pitchFamily="34" charset="0"/>
                <a:cs typeface="Arial" panose="020B0604020202020204" pitchFamily="34" charset="0"/>
              </a:rPr>
              <a:t>Chia sẻ</a:t>
            </a:r>
            <a:endParaRPr lang="vi-VN" sz="2400">
              <a:latin typeface="Arial" panose="020B0604020202020204" pitchFamily="34" charset="0"/>
              <a:cs typeface="Arial" panose="020B0604020202020204" pitchFamily="34" charset="0"/>
            </a:endParaRPr>
          </a:p>
        </p:txBody>
      </p:sp>
      <p:cxnSp>
        <p:nvCxnSpPr>
          <p:cNvPr id="16" name="Straight Connector 15"/>
          <p:cNvCxnSpPr/>
          <p:nvPr/>
        </p:nvCxnSpPr>
        <p:spPr>
          <a:xfrm>
            <a:off x="3452813" y="3514725"/>
            <a:ext cx="636062" cy="333463"/>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112294" y="4512256"/>
            <a:ext cx="945356" cy="0"/>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385081" y="5205723"/>
            <a:ext cx="688181" cy="235891"/>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917771" y="3486150"/>
            <a:ext cx="623658" cy="337086"/>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944613" y="4535644"/>
            <a:ext cx="821187" cy="11492"/>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936592" y="5258962"/>
            <a:ext cx="629183" cy="344913"/>
          </a:xfrm>
          <a:prstGeom prst="line">
            <a:avLst/>
          </a:prstGeom>
          <a:ln w="635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27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0"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3. TỔNG QUAN VỀ ỨNG DỤNG</a:t>
            </a:r>
            <a:endParaRPr lang="vi-VN"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1930400"/>
            <a:ext cx="8596668" cy="3880773"/>
          </a:xfrm>
        </p:spPr>
        <p:txBody>
          <a:bodyPr>
            <a:normAutofit/>
          </a:bodyPr>
          <a:lstStyle/>
          <a:p>
            <a:r>
              <a:rPr lang="en-US" sz="2400" smtClean="0">
                <a:solidFill>
                  <a:schemeClr val="tx1"/>
                </a:solidFill>
                <a:latin typeface="Arial" panose="020B0604020202020204" pitchFamily="34" charset="0"/>
                <a:cs typeface="Arial" panose="020B0604020202020204" pitchFamily="34" charset="0"/>
              </a:rPr>
              <a:t>Giao diện ứng dụng</a:t>
            </a:r>
            <a:endParaRPr lang="en-US" sz="240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8</a:t>
            </a:fld>
            <a:endParaRPr lang="vi-V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1093" y="2451945"/>
            <a:ext cx="2102794" cy="3738301"/>
          </a:xfrm>
          <a:prstGeom prst="rect">
            <a:avLst/>
          </a:prstGeom>
          <a:ln>
            <a:solidFill>
              <a:schemeClr val="tx1"/>
            </a:solidFill>
          </a:ln>
        </p:spPr>
      </p:pic>
      <p:sp>
        <p:nvSpPr>
          <p:cNvPr id="8" name="TextBox 6"/>
          <p:cNvSpPr txBox="1"/>
          <p:nvPr/>
        </p:nvSpPr>
        <p:spPr>
          <a:xfrm>
            <a:off x="1041502" y="6167896"/>
            <a:ext cx="26084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Arial" pitchFamily="34" charset="0"/>
                <a:cs typeface="Arial" pitchFamily="34" charset="0"/>
              </a:rPr>
              <a:t>Hình 3.1: Giao diện màn hình chính</a:t>
            </a:r>
            <a:endParaRPr lang="en-US">
              <a:latin typeface="Arial" pitchFamily="34" charset="0"/>
              <a:cs typeface="Arial" pitchFamily="34" charset="0"/>
            </a:endParaRPr>
          </a:p>
        </p:txBody>
      </p:sp>
      <p:sp>
        <p:nvSpPr>
          <p:cNvPr id="9" name="TextBox 6"/>
          <p:cNvSpPr txBox="1"/>
          <p:nvPr/>
        </p:nvSpPr>
        <p:spPr>
          <a:xfrm>
            <a:off x="4549978" y="6167896"/>
            <a:ext cx="27902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latin typeface="Arial" pitchFamily="34" charset="0"/>
                <a:cs typeface="Arial" pitchFamily="34" charset="0"/>
              </a:rPr>
              <a:t>Hình 3.2: Giao diện màn hình </a:t>
            </a:r>
            <a:r>
              <a:rPr lang="en-US" smtClean="0">
                <a:latin typeface="Arial" pitchFamily="34" charset="0"/>
                <a:cs typeface="Arial" pitchFamily="34" charset="0"/>
              </a:rPr>
              <a:t>chi </a:t>
            </a:r>
            <a:r>
              <a:rPr lang="en-US" smtClean="0">
                <a:latin typeface="Arial" pitchFamily="34" charset="0"/>
                <a:cs typeface="Arial" pitchFamily="34" charset="0"/>
              </a:rPr>
              <a:t>tiết tin tức</a:t>
            </a:r>
            <a:endParaRPr lang="en-US">
              <a:latin typeface="Arial" pitchFamily="34" charset="0"/>
              <a:cs typeface="Arial"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0594" y="2474295"/>
            <a:ext cx="2090222" cy="3715951"/>
          </a:xfrm>
          <a:prstGeom prst="rect">
            <a:avLst/>
          </a:prstGeom>
          <a:ln>
            <a:solidFill>
              <a:schemeClr val="tx1"/>
            </a:solidFill>
          </a:ln>
        </p:spPr>
      </p:pic>
    </p:spTree>
    <p:extLst>
      <p:ext uri="{BB962C8B-B14F-4D97-AF65-F5344CB8AC3E}">
        <p14:creationId xmlns:p14="http://schemas.microsoft.com/office/powerpoint/2010/main" val="277258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Arial" panose="020B0604020202020204" pitchFamily="34" charset="0"/>
                <a:cs typeface="Arial" panose="020B0604020202020204" pitchFamily="34" charset="0"/>
              </a:rPr>
              <a:t>4. KẾT QUẢ</a:t>
            </a:r>
            <a:endParaRPr lang="vi-VN" b="1">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73B5BF7B-DAD1-4DA5-A555-55991F7C0E6A}" type="slidenum">
              <a:rPr lang="vi-VN" smtClean="0"/>
              <a:t>9</a:t>
            </a:fld>
            <a:endParaRPr lang="vi-VN"/>
          </a:p>
        </p:txBody>
      </p:sp>
      <p:sp>
        <p:nvSpPr>
          <p:cNvPr id="6" name="Freeform 10">
            <a:extLst>
              <a:ext uri="{FF2B5EF4-FFF2-40B4-BE49-F238E27FC236}">
                <a16:creationId xmlns="" xmlns:a16="http://schemas.microsoft.com/office/drawing/2014/main" id="{C3D57E8A-11CC-494C-9E27-C346C915AACD}"/>
              </a:ext>
            </a:extLst>
          </p:cNvPr>
          <p:cNvSpPr/>
          <p:nvPr/>
        </p:nvSpPr>
        <p:spPr>
          <a:xfrm>
            <a:off x="781134" y="1940792"/>
            <a:ext cx="3275712" cy="1072284"/>
          </a:xfrm>
          <a:custGeom>
            <a:avLst/>
            <a:gdLst>
              <a:gd name="connsiteX0" fmla="*/ 0 w 2361406"/>
              <a:gd name="connsiteY0" fmla="*/ 0 h 944562"/>
              <a:gd name="connsiteX1" fmla="*/ 1889125 w 2361406"/>
              <a:gd name="connsiteY1" fmla="*/ 0 h 944562"/>
              <a:gd name="connsiteX2" fmla="*/ 2361406 w 2361406"/>
              <a:gd name="connsiteY2" fmla="*/ 472281 h 944562"/>
              <a:gd name="connsiteX3" fmla="*/ 1889125 w 2361406"/>
              <a:gd name="connsiteY3" fmla="*/ 944562 h 944562"/>
              <a:gd name="connsiteX4" fmla="*/ 0 w 2361406"/>
              <a:gd name="connsiteY4" fmla="*/ 944562 h 944562"/>
              <a:gd name="connsiteX5" fmla="*/ 472281 w 2361406"/>
              <a:gd name="connsiteY5" fmla="*/ 472281 h 944562"/>
              <a:gd name="connsiteX6" fmla="*/ 0 w 2361406"/>
              <a:gd name="connsiteY6" fmla="*/ 0 h 94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406" h="944562">
                <a:moveTo>
                  <a:pt x="0" y="0"/>
                </a:moveTo>
                <a:lnTo>
                  <a:pt x="1889125" y="0"/>
                </a:lnTo>
                <a:lnTo>
                  <a:pt x="2361406" y="472281"/>
                </a:lnTo>
                <a:lnTo>
                  <a:pt x="1889125" y="944562"/>
                </a:lnTo>
                <a:lnTo>
                  <a:pt x="0" y="944562"/>
                </a:lnTo>
                <a:lnTo>
                  <a:pt x="472281" y="472281"/>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531971" tIns="29845" rIns="472281" bIns="29845" numCol="1" spcCol="1270" anchor="ctr" anchorCtr="0">
            <a:noAutofit/>
          </a:bodyPr>
          <a:lstStyle/>
          <a:p>
            <a:pPr lvl="0" algn="ctr" defTabSz="2089150">
              <a:lnSpc>
                <a:spcPct val="90000"/>
              </a:lnSpc>
              <a:spcBef>
                <a:spcPct val="0"/>
              </a:spcBef>
              <a:spcAft>
                <a:spcPct val="35000"/>
              </a:spcAft>
            </a:pPr>
            <a:endParaRPr lang="en-US" sz="4700" kern="1200"/>
          </a:p>
        </p:txBody>
      </p:sp>
      <p:sp>
        <p:nvSpPr>
          <p:cNvPr id="7" name="TextBox 6">
            <a:extLst>
              <a:ext uri="{FF2B5EF4-FFF2-40B4-BE49-F238E27FC236}">
                <a16:creationId xmlns="" xmlns:a16="http://schemas.microsoft.com/office/drawing/2014/main" id="{AEECD0D0-D336-48BB-96DB-54815E5AC149}"/>
              </a:ext>
            </a:extLst>
          </p:cNvPr>
          <p:cNvSpPr txBox="1"/>
          <p:nvPr/>
        </p:nvSpPr>
        <p:spPr>
          <a:xfrm>
            <a:off x="1407167" y="2241862"/>
            <a:ext cx="2271776" cy="400110"/>
          </a:xfrm>
          <a:prstGeom prst="rect">
            <a:avLst/>
          </a:prstGeom>
          <a:noFill/>
        </p:spPr>
        <p:txBody>
          <a:bodyPr wrap="none" rtlCol="0">
            <a:spAutoFit/>
          </a:bodyPr>
          <a:lstStyle/>
          <a:p>
            <a:pPr algn="ct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Kết quả đạt đ</a:t>
            </a:r>
            <a:r>
              <a:rPr lang="vi-VN"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ư</a:t>
            </a: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ợc</a:t>
            </a:r>
            <a:endParaRPr lang="en-US"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endParaRPr>
          </a:p>
        </p:txBody>
      </p:sp>
      <p:sp>
        <p:nvSpPr>
          <p:cNvPr id="8" name="Freeform 12">
            <a:extLst>
              <a:ext uri="{FF2B5EF4-FFF2-40B4-BE49-F238E27FC236}">
                <a16:creationId xmlns="" xmlns:a16="http://schemas.microsoft.com/office/drawing/2014/main" id="{85AF39FF-D4A9-4A5C-9873-D4D741E67241}"/>
              </a:ext>
            </a:extLst>
          </p:cNvPr>
          <p:cNvSpPr/>
          <p:nvPr/>
        </p:nvSpPr>
        <p:spPr>
          <a:xfrm>
            <a:off x="806891" y="3439209"/>
            <a:ext cx="3249954" cy="1023680"/>
          </a:xfrm>
          <a:custGeom>
            <a:avLst/>
            <a:gdLst>
              <a:gd name="connsiteX0" fmla="*/ 0 w 2361406"/>
              <a:gd name="connsiteY0" fmla="*/ 0 h 944562"/>
              <a:gd name="connsiteX1" fmla="*/ 1889125 w 2361406"/>
              <a:gd name="connsiteY1" fmla="*/ 0 h 944562"/>
              <a:gd name="connsiteX2" fmla="*/ 2361406 w 2361406"/>
              <a:gd name="connsiteY2" fmla="*/ 472281 h 944562"/>
              <a:gd name="connsiteX3" fmla="*/ 1889125 w 2361406"/>
              <a:gd name="connsiteY3" fmla="*/ 944562 h 944562"/>
              <a:gd name="connsiteX4" fmla="*/ 0 w 2361406"/>
              <a:gd name="connsiteY4" fmla="*/ 944562 h 944562"/>
              <a:gd name="connsiteX5" fmla="*/ 472281 w 2361406"/>
              <a:gd name="connsiteY5" fmla="*/ 472281 h 944562"/>
              <a:gd name="connsiteX6" fmla="*/ 0 w 2361406"/>
              <a:gd name="connsiteY6" fmla="*/ 0 h 94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406" h="944562">
                <a:moveTo>
                  <a:pt x="0" y="0"/>
                </a:moveTo>
                <a:lnTo>
                  <a:pt x="1889125" y="0"/>
                </a:lnTo>
                <a:lnTo>
                  <a:pt x="2361406" y="472281"/>
                </a:lnTo>
                <a:lnTo>
                  <a:pt x="1889125" y="944562"/>
                </a:lnTo>
                <a:lnTo>
                  <a:pt x="0" y="944562"/>
                </a:lnTo>
                <a:lnTo>
                  <a:pt x="472281" y="472281"/>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531971" tIns="29845" rIns="472281" bIns="29845" numCol="1" spcCol="1270" anchor="ctr" anchorCtr="0">
            <a:noAutofit/>
          </a:bodyPr>
          <a:lstStyle/>
          <a:p>
            <a:pPr lvl="0" algn="ctr" defTabSz="2089150">
              <a:lnSpc>
                <a:spcPct val="90000"/>
              </a:lnSpc>
              <a:spcBef>
                <a:spcPct val="0"/>
              </a:spcBef>
              <a:spcAft>
                <a:spcPct val="35000"/>
              </a:spcAft>
            </a:pPr>
            <a:endParaRPr lang="en-US" sz="4700" kern="1200"/>
          </a:p>
        </p:txBody>
      </p:sp>
      <p:sp>
        <p:nvSpPr>
          <p:cNvPr id="9" name="TextBox 8">
            <a:extLst>
              <a:ext uri="{FF2B5EF4-FFF2-40B4-BE49-F238E27FC236}">
                <a16:creationId xmlns="" xmlns:a16="http://schemas.microsoft.com/office/drawing/2014/main" id="{BD73688B-C56C-4E2B-BB01-D50218241912}"/>
              </a:ext>
            </a:extLst>
          </p:cNvPr>
          <p:cNvSpPr txBox="1"/>
          <p:nvPr/>
        </p:nvSpPr>
        <p:spPr>
          <a:xfrm>
            <a:off x="1437345" y="3742017"/>
            <a:ext cx="2396145" cy="400110"/>
          </a:xfrm>
          <a:prstGeom prst="rect">
            <a:avLst/>
          </a:prstGeom>
          <a:noFill/>
        </p:spPr>
        <p:txBody>
          <a:bodyPr wrap="square" rtlCol="0">
            <a:spAutoFit/>
          </a:bodyPr>
          <a:lstStyle/>
          <a:p>
            <a:pPr algn="ct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Khó khăn, hạn chế</a:t>
            </a:r>
            <a:endParaRPr lang="en-US"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endParaRPr>
          </a:p>
        </p:txBody>
      </p:sp>
      <p:sp>
        <p:nvSpPr>
          <p:cNvPr id="10" name="Freeform 18">
            <a:extLst>
              <a:ext uri="{FF2B5EF4-FFF2-40B4-BE49-F238E27FC236}">
                <a16:creationId xmlns="" xmlns:a16="http://schemas.microsoft.com/office/drawing/2014/main" id="{8D79CFD2-B3E4-4988-9C57-CDF979216AC8}"/>
              </a:ext>
            </a:extLst>
          </p:cNvPr>
          <p:cNvSpPr/>
          <p:nvPr/>
        </p:nvSpPr>
        <p:spPr>
          <a:xfrm>
            <a:off x="806892" y="4876142"/>
            <a:ext cx="3249953" cy="1072284"/>
          </a:xfrm>
          <a:custGeom>
            <a:avLst/>
            <a:gdLst>
              <a:gd name="connsiteX0" fmla="*/ 0 w 2361406"/>
              <a:gd name="connsiteY0" fmla="*/ 0 h 944562"/>
              <a:gd name="connsiteX1" fmla="*/ 1889125 w 2361406"/>
              <a:gd name="connsiteY1" fmla="*/ 0 h 944562"/>
              <a:gd name="connsiteX2" fmla="*/ 2361406 w 2361406"/>
              <a:gd name="connsiteY2" fmla="*/ 472281 h 944562"/>
              <a:gd name="connsiteX3" fmla="*/ 1889125 w 2361406"/>
              <a:gd name="connsiteY3" fmla="*/ 944562 h 944562"/>
              <a:gd name="connsiteX4" fmla="*/ 0 w 2361406"/>
              <a:gd name="connsiteY4" fmla="*/ 944562 h 944562"/>
              <a:gd name="connsiteX5" fmla="*/ 472281 w 2361406"/>
              <a:gd name="connsiteY5" fmla="*/ 472281 h 944562"/>
              <a:gd name="connsiteX6" fmla="*/ 0 w 2361406"/>
              <a:gd name="connsiteY6" fmla="*/ 0 h 94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1406" h="944562">
                <a:moveTo>
                  <a:pt x="0" y="0"/>
                </a:moveTo>
                <a:lnTo>
                  <a:pt x="1889125" y="0"/>
                </a:lnTo>
                <a:lnTo>
                  <a:pt x="2361406" y="472281"/>
                </a:lnTo>
                <a:lnTo>
                  <a:pt x="1889125" y="944562"/>
                </a:lnTo>
                <a:lnTo>
                  <a:pt x="0" y="944562"/>
                </a:lnTo>
                <a:lnTo>
                  <a:pt x="472281" y="472281"/>
                </a:lnTo>
                <a:lnTo>
                  <a:pt x="0" y="0"/>
                </a:lnTo>
                <a:close/>
              </a:path>
            </a:pathLst>
          </a:custGeom>
          <a:solidFill>
            <a:srgbClr val="00B050"/>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spcFirstLastPara="0" vert="horz" wrap="square" lIns="544671" tIns="36195" rIns="472281" bIns="36195" numCol="1" spcCol="1270" anchor="ctr" anchorCtr="0">
            <a:noAutofit/>
          </a:bodyPr>
          <a:lstStyle/>
          <a:p>
            <a:pPr lvl="0" algn="ctr" defTabSz="2533650">
              <a:lnSpc>
                <a:spcPct val="90000"/>
              </a:lnSpc>
              <a:spcBef>
                <a:spcPct val="0"/>
              </a:spcBef>
              <a:spcAft>
                <a:spcPct val="35000"/>
              </a:spcAft>
            </a:pPr>
            <a:endParaRPr lang="en-US" sz="5700" kern="1200"/>
          </a:p>
        </p:txBody>
      </p:sp>
      <p:sp>
        <p:nvSpPr>
          <p:cNvPr id="11" name="TextBox 10">
            <a:extLst>
              <a:ext uri="{FF2B5EF4-FFF2-40B4-BE49-F238E27FC236}">
                <a16:creationId xmlns="" xmlns:a16="http://schemas.microsoft.com/office/drawing/2014/main" id="{25FA46BD-2039-4948-A0DD-D785B75C915A}"/>
              </a:ext>
            </a:extLst>
          </p:cNvPr>
          <p:cNvSpPr txBox="1"/>
          <p:nvPr/>
        </p:nvSpPr>
        <p:spPr>
          <a:xfrm>
            <a:off x="1441897" y="5212229"/>
            <a:ext cx="2289409" cy="400110"/>
          </a:xfrm>
          <a:prstGeom prst="rect">
            <a:avLst/>
          </a:prstGeom>
          <a:noFill/>
        </p:spPr>
        <p:txBody>
          <a:bodyPr wrap="none" rtlCol="0">
            <a:spAutoFit/>
          </a:bodyPr>
          <a:lstStyle/>
          <a:p>
            <a:pPr algn="ct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H</a:t>
            </a:r>
            <a:r>
              <a:rPr lang="vi-VN"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ư</a:t>
            </a:r>
            <a:r>
              <a:rPr lang="en-GB"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rPr>
              <a:t>ớng phát triển</a:t>
            </a:r>
            <a:endParaRPr lang="en-US" sz="2000" b="1">
              <a:solidFill>
                <a:srgbClr val="FFFFFF"/>
              </a:solidFill>
              <a:latin typeface="Segoe UI bold" panose="020B0802040204020203" pitchFamily="34" charset="0"/>
              <a:ea typeface="Segoe UI bold" panose="020B0802040204020203" pitchFamily="34" charset="0"/>
              <a:cs typeface="Segoe UI bold" panose="020B0802040204020203" pitchFamily="34" charset="0"/>
            </a:endParaRPr>
          </a:p>
        </p:txBody>
      </p:sp>
      <p:sp>
        <p:nvSpPr>
          <p:cNvPr id="24" name="Title 1"/>
          <p:cNvSpPr txBox="1">
            <a:spLocks/>
          </p:cNvSpPr>
          <p:nvPr/>
        </p:nvSpPr>
        <p:spPr>
          <a:xfrm>
            <a:off x="4472907" y="1815924"/>
            <a:ext cx="4640004" cy="13265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just">
              <a:buFont typeface="Wingdings" panose="05000000000000000000" pitchFamily="2" charset="2"/>
              <a:buChar char="§"/>
            </a:pPr>
            <a:r>
              <a:rPr lang="vi-VN" sz="2000" smtClean="0">
                <a:solidFill>
                  <a:schemeClr val="tx1"/>
                </a:solidFill>
                <a:latin typeface="+mn-lt"/>
              </a:rPr>
              <a:t>Các kiến thức cơ bản về lập trình ứng dụng Android</a:t>
            </a:r>
          </a:p>
          <a:p>
            <a:pPr marL="571500" indent="-571500" algn="just">
              <a:buFont typeface="Wingdings" panose="05000000000000000000" pitchFamily="2" charset="2"/>
              <a:buChar char="§"/>
            </a:pPr>
            <a:r>
              <a:rPr lang="vi-VN" sz="2000" smtClean="0">
                <a:solidFill>
                  <a:schemeClr val="tx1"/>
                </a:solidFill>
                <a:latin typeface="+mn-lt"/>
              </a:rPr>
              <a:t>Xây dựng ứng dụng thực nghiệm</a:t>
            </a:r>
          </a:p>
          <a:p>
            <a:pPr marL="571500" indent="-571500" algn="just">
              <a:buFont typeface="Wingdings" panose="05000000000000000000" pitchFamily="2" charset="2"/>
              <a:buChar char="§"/>
            </a:pPr>
            <a:r>
              <a:rPr lang="vi-VN" sz="2000" smtClean="0">
                <a:solidFill>
                  <a:schemeClr val="tx1"/>
                </a:solidFill>
                <a:latin typeface="+mn-lt"/>
              </a:rPr>
              <a:t>Đưa ứng dụng lên Google Play</a:t>
            </a:r>
            <a:endParaRPr lang="vi-VN" sz="2000">
              <a:solidFill>
                <a:schemeClr val="tx1"/>
              </a:solidFill>
              <a:latin typeface="+mn-lt"/>
            </a:endParaRPr>
          </a:p>
        </p:txBody>
      </p:sp>
      <p:sp>
        <p:nvSpPr>
          <p:cNvPr id="25" name="Title 1"/>
          <p:cNvSpPr txBox="1">
            <a:spLocks/>
          </p:cNvSpPr>
          <p:nvPr/>
        </p:nvSpPr>
        <p:spPr>
          <a:xfrm>
            <a:off x="4472907" y="3348509"/>
            <a:ext cx="4640004" cy="131364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just">
              <a:buFont typeface="Wingdings" panose="05000000000000000000" pitchFamily="2" charset="2"/>
              <a:buChar char="§"/>
            </a:pPr>
            <a:r>
              <a:rPr lang="vi-VN" sz="2000" smtClean="0">
                <a:solidFill>
                  <a:schemeClr val="tx1"/>
                </a:solidFill>
                <a:latin typeface="+mn-lt"/>
              </a:rPr>
              <a:t>Cách thiết kế ứng dụng chưa được đẹp</a:t>
            </a:r>
          </a:p>
          <a:p>
            <a:pPr marL="571500" indent="-571500" algn="just">
              <a:buFont typeface="Wingdings" panose="05000000000000000000" pitchFamily="2" charset="2"/>
              <a:buChar char="§"/>
            </a:pPr>
            <a:r>
              <a:rPr lang="vi-VN" sz="2000" smtClean="0">
                <a:solidFill>
                  <a:schemeClr val="tx1"/>
                </a:solidFill>
                <a:latin typeface="+mn-lt"/>
              </a:rPr>
              <a:t>Thiếu một số chức năng cần thiết cho ứng dụng</a:t>
            </a:r>
          </a:p>
          <a:p>
            <a:pPr marL="571500" indent="-571500">
              <a:buFont typeface="Wingdings" panose="05000000000000000000" pitchFamily="2" charset="2"/>
              <a:buChar char="§"/>
            </a:pPr>
            <a:endParaRPr lang="vi-VN" sz="2000">
              <a:solidFill>
                <a:schemeClr val="tx1"/>
              </a:solidFill>
              <a:latin typeface="+mn-lt"/>
            </a:endParaRPr>
          </a:p>
        </p:txBody>
      </p:sp>
      <p:sp>
        <p:nvSpPr>
          <p:cNvPr id="26" name="Title 1"/>
          <p:cNvSpPr txBox="1">
            <a:spLocks/>
          </p:cNvSpPr>
          <p:nvPr/>
        </p:nvSpPr>
        <p:spPr>
          <a:xfrm>
            <a:off x="4633998" y="4890259"/>
            <a:ext cx="4640004" cy="14441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
            </a:pPr>
            <a:endParaRPr lang="vi-VN" sz="2000">
              <a:solidFill>
                <a:schemeClr val="tx1"/>
              </a:solidFill>
              <a:latin typeface="+mn-lt"/>
            </a:endParaRPr>
          </a:p>
        </p:txBody>
      </p:sp>
      <p:sp>
        <p:nvSpPr>
          <p:cNvPr id="27" name="Title 1"/>
          <p:cNvSpPr txBox="1">
            <a:spLocks/>
          </p:cNvSpPr>
          <p:nvPr/>
        </p:nvSpPr>
        <p:spPr>
          <a:xfrm>
            <a:off x="4472907" y="4818190"/>
            <a:ext cx="4640004" cy="13379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just">
              <a:buFont typeface="Wingdings" panose="05000000000000000000" pitchFamily="2" charset="2"/>
              <a:buChar char="§"/>
            </a:pPr>
            <a:r>
              <a:rPr lang="vi-VN" sz="2000" smtClean="0">
                <a:solidFill>
                  <a:schemeClr val="tx1"/>
                </a:solidFill>
                <a:latin typeface="+mn-lt"/>
              </a:rPr>
              <a:t>Thiết kế ứng dụng chuyên nghiệp hơn</a:t>
            </a:r>
          </a:p>
          <a:p>
            <a:pPr marL="571500" indent="-571500" algn="just">
              <a:buFont typeface="Wingdings" panose="05000000000000000000" pitchFamily="2" charset="2"/>
              <a:buChar char="§"/>
            </a:pPr>
            <a:r>
              <a:rPr lang="vi-VN" sz="2000" smtClean="0">
                <a:solidFill>
                  <a:schemeClr val="tx1"/>
                </a:solidFill>
                <a:latin typeface="+mn-lt"/>
              </a:rPr>
              <a:t>Thêm các tính năng cần thiết cho ứng dụng</a:t>
            </a:r>
            <a:endParaRPr lang="vi-VN" sz="2000">
              <a:solidFill>
                <a:schemeClr val="tx1"/>
              </a:solidFill>
              <a:latin typeface="+mn-lt"/>
            </a:endParaRPr>
          </a:p>
        </p:txBody>
      </p:sp>
    </p:spTree>
    <p:extLst>
      <p:ext uri="{BB962C8B-B14F-4D97-AF65-F5344CB8AC3E}">
        <p14:creationId xmlns:p14="http://schemas.microsoft.com/office/powerpoint/2010/main" val="93997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anim calcmode="lin" valueType="num">
                                      <p:cBhvr>
                                        <p:cTn id="35" dur="1000" fill="hold"/>
                                        <p:tgtEl>
                                          <p:spTgt spid="25"/>
                                        </p:tgtEl>
                                        <p:attrNameLst>
                                          <p:attrName>ppt_x</p:attrName>
                                        </p:attrNameLst>
                                      </p:cBhvr>
                                      <p:tavLst>
                                        <p:tav tm="0">
                                          <p:val>
                                            <p:strVal val="#ppt_x"/>
                                          </p:val>
                                        </p:tav>
                                        <p:tav tm="100000">
                                          <p:val>
                                            <p:strVal val="#ppt_x"/>
                                          </p:val>
                                        </p:tav>
                                      </p:tavLst>
                                    </p:anim>
                                    <p:anim calcmode="lin" valueType="num">
                                      <p:cBhvr>
                                        <p:cTn id="3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1000"/>
                                        <p:tgtEl>
                                          <p:spTgt spid="27"/>
                                        </p:tgtEl>
                                      </p:cBhvr>
                                    </p:animEffect>
                                    <p:anim calcmode="lin" valueType="num">
                                      <p:cBhvr>
                                        <p:cTn id="52" dur="1000" fill="hold"/>
                                        <p:tgtEl>
                                          <p:spTgt spid="27"/>
                                        </p:tgtEl>
                                        <p:attrNameLst>
                                          <p:attrName>ppt_x</p:attrName>
                                        </p:attrNameLst>
                                      </p:cBhvr>
                                      <p:tavLst>
                                        <p:tav tm="0">
                                          <p:val>
                                            <p:strVal val="#ppt_x"/>
                                          </p:val>
                                        </p:tav>
                                        <p:tav tm="100000">
                                          <p:val>
                                            <p:strVal val="#ppt_x"/>
                                          </p:val>
                                        </p:tav>
                                      </p:tavLst>
                                    </p:anim>
                                    <p:anim calcmode="lin" valueType="num">
                                      <p:cBhvr>
                                        <p:cTn id="5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24" grpId="0"/>
      <p:bldP spid="25" grpId="0"/>
      <p:bldP spid="2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1322</TotalTime>
  <Words>332</Words>
  <Application>Microsoft Office PowerPoint</Application>
  <PresentationFormat>Widescreen</PresentationFormat>
  <Paragraphs>74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Segoe UI bold</vt:lpstr>
      <vt:lpstr>Trebuchet MS</vt:lpstr>
      <vt:lpstr>Wingdings</vt:lpstr>
      <vt:lpstr>Wingdings 3</vt:lpstr>
      <vt:lpstr>Facet</vt:lpstr>
      <vt:lpstr>XÂY DỰNG ỨNG DỤNG ANDROID ĐỌC BÁO MẠNG QUA DỊCH VỤ RSS</vt:lpstr>
      <vt:lpstr>NỘI DUNG</vt:lpstr>
      <vt:lpstr>1. ĐƯA RA VẤN ĐỀ</vt:lpstr>
      <vt:lpstr>2. MỤC ĐÍCH CỦA ĐỀ TÀI</vt:lpstr>
      <vt:lpstr>3. TỔNG QUAN VỀ ỨNG DỤNG</vt:lpstr>
      <vt:lpstr>3. TỔNG QUAN VỀ ỨNG DỤNG</vt:lpstr>
      <vt:lpstr>3. TỔNG QUAN VỀ ỨNG DỤNG</vt:lpstr>
      <vt:lpstr>3. TỔNG QUAN VỀ ỨNG DỤNG</vt:lpstr>
      <vt:lpstr>4. KẾT QUẢ</vt:lpstr>
      <vt:lpstr>CẢM ƠN QUÝ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ANDROID ĐỌC BÁO MẠNG QUA DỊCH VỤ RSS</dc:title>
  <dc:creator>Anh Bui</dc:creator>
  <cp:lastModifiedBy>Anh Bui</cp:lastModifiedBy>
  <cp:revision>383</cp:revision>
  <dcterms:created xsi:type="dcterms:W3CDTF">2018-11-04T04:20:55Z</dcterms:created>
  <dcterms:modified xsi:type="dcterms:W3CDTF">2018-11-08T15:08:15Z</dcterms:modified>
</cp:coreProperties>
</file>