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7" r:id="rId16"/>
    <p:sldId id="271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es6-class" TargetMode="External"/><Relationship Id="rId2" Type="http://schemas.openxmlformats.org/officeDocument/2006/relationships/hyperlink" Target="https://sonim1.tistory.com/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moo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1266699"/>
            <a:ext cx="10318418" cy="439498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8800" dirty="0" smtClean="0"/>
              <a:t>ES6</a:t>
            </a:r>
            <a:br>
              <a:rPr lang="en-US" altLang="ko-KR" sz="8800" dirty="0" smtClean="0"/>
            </a:br>
            <a:r>
              <a:rPr lang="en-US" altLang="ko-KR" sz="8800" dirty="0" smtClean="0"/>
              <a:t>ES2015</a:t>
            </a:r>
            <a:br>
              <a:rPr lang="en-US" altLang="ko-KR" sz="8800" dirty="0" smtClean="0"/>
            </a:br>
            <a:endParaRPr lang="ko-KR" altLang="en-US" sz="8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53" y="991425"/>
            <a:ext cx="1066800" cy="105727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ECMAScript2015</a:t>
            </a:r>
            <a:br>
              <a:rPr lang="en-US" altLang="ko-KR" b="0" dirty="0" smtClean="0"/>
            </a:br>
            <a:r>
              <a:rPr lang="en-US" altLang="ko-KR" b="0" dirty="0" smtClean="0"/>
              <a:t>ECMAScript6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49968" y="6387121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2018.11 </a:t>
            </a:r>
            <a:r>
              <a:rPr lang="ko-KR" altLang="en-US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장명호</a:t>
            </a:r>
            <a:endParaRPr lang="ko-KR" altLang="en-US" sz="12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2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Template literal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템플릿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smtClean="0">
                <a:latin typeface="+mj-ea"/>
                <a:ea typeface="+mj-ea"/>
              </a:rPr>
              <a:t>변수와 문자열을 결합하는 </a:t>
            </a:r>
            <a:r>
              <a:rPr lang="en-US" altLang="ko-KR" dirty="0" smtClean="0">
                <a:latin typeface="+mj-ea"/>
                <a:ea typeface="+mj-ea"/>
              </a:rPr>
              <a:t>+</a:t>
            </a:r>
            <a:r>
              <a:rPr lang="ko-KR" altLang="en-US" dirty="0" smtClean="0">
                <a:latin typeface="+mj-ea"/>
                <a:ea typeface="+mj-ea"/>
              </a:rPr>
              <a:t>를 사용하여 </a:t>
            </a:r>
            <a:r>
              <a:rPr lang="ko-KR" altLang="en-US" dirty="0" err="1" smtClean="0">
                <a:latin typeface="+mj-ea"/>
                <a:ea typeface="+mj-ea"/>
              </a:rPr>
              <a:t>가독성이</a:t>
            </a:r>
            <a:r>
              <a:rPr lang="ko-KR" altLang="en-US" dirty="0" smtClean="0">
                <a:latin typeface="+mj-ea"/>
                <a:ea typeface="+mj-ea"/>
              </a:rPr>
              <a:t> 매우 떨어져 실수가 발생하기 쉬웠다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name = “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office = “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”;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</a:t>
            </a:r>
            <a:r>
              <a:rPr lang="en-US" altLang="ko-KR" dirty="0" smtClean="0">
                <a:solidFill>
                  <a:srgbClr val="0070C0"/>
                </a:solidFill>
              </a:rPr>
              <a:t>office + “</a:t>
            </a:r>
            <a:r>
              <a:rPr lang="ko-KR" altLang="en-US" dirty="0" smtClean="0">
                <a:solidFill>
                  <a:srgbClr val="0070C0"/>
                </a:solidFill>
              </a:rPr>
              <a:t>의</a:t>
            </a:r>
            <a:r>
              <a:rPr lang="en-US" altLang="ko-KR" dirty="0" smtClean="0">
                <a:solidFill>
                  <a:srgbClr val="0070C0"/>
                </a:solidFill>
              </a:rPr>
              <a:t>” name + “</a:t>
            </a:r>
            <a:r>
              <a:rPr lang="ko-KR" altLang="en-US" dirty="0" smtClean="0">
                <a:solidFill>
                  <a:srgbClr val="0070C0"/>
                </a:solidFill>
              </a:rPr>
              <a:t>입니다</a:t>
            </a:r>
            <a:r>
              <a:rPr lang="en-US" altLang="ko-KR" dirty="0" smtClean="0">
                <a:solidFill>
                  <a:srgbClr val="0070C0"/>
                </a:solidFill>
              </a:rPr>
              <a:t>”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더브리즈의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장명호입니다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name = "</a:t>
            </a:r>
            <a:r>
              <a:rPr lang="ko-KR" altLang="en-US" dirty="0"/>
              <a:t>장명호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let office = "</a:t>
            </a:r>
            <a:r>
              <a:rPr lang="ko-KR" altLang="en-US" dirty="0"/>
              <a:t>더브리즈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smtClean="0">
                <a:solidFill>
                  <a:srgbClr val="FF0000"/>
                </a:solidFill>
              </a:rPr>
              <a:t>`${office}</a:t>
            </a:r>
            <a:r>
              <a:rPr lang="ko-KR" altLang="en-US" dirty="0"/>
              <a:t>의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${name}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`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err="1" smtClean="0"/>
              <a:t>더브리즈의</a:t>
            </a:r>
            <a:endParaRPr lang="en-US" altLang="ko-KR" dirty="0" smtClean="0"/>
          </a:p>
          <a:p>
            <a:r>
              <a:rPr lang="ko-KR" altLang="en-US" dirty="0" err="1" smtClean="0"/>
              <a:t>장명호입니다</a:t>
            </a:r>
            <a:r>
              <a:rPr lang="en-US" altLang="ko-KR" dirty="0" smtClean="0"/>
              <a:t>*/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백틱으로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문자열을 감싸고 그 사이에 </a:t>
            </a:r>
            <a:r>
              <a:rPr lang="en-US" altLang="ko-KR" dirty="0">
                <a:latin typeface="+mj-ea"/>
                <a:ea typeface="+mj-ea"/>
              </a:rPr>
              <a:t>${</a:t>
            </a:r>
            <a:r>
              <a:rPr lang="ko-KR" altLang="en-US" dirty="0" err="1">
                <a:latin typeface="+mj-ea"/>
                <a:ea typeface="+mj-ea"/>
              </a:rPr>
              <a:t>변수명</a:t>
            </a:r>
            <a:r>
              <a:rPr lang="en-US" altLang="ko-KR" dirty="0">
                <a:latin typeface="+mj-ea"/>
                <a:ea typeface="+mj-ea"/>
              </a:rPr>
              <a:t>} </a:t>
            </a:r>
            <a:r>
              <a:rPr lang="ko-KR" altLang="en-US" dirty="0">
                <a:latin typeface="+mj-ea"/>
                <a:ea typeface="+mj-ea"/>
              </a:rPr>
              <a:t>으로 표현해주면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해당 변수의 값이 그대로 다른 문자열과 같이 출력된다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템플릿 </a:t>
            </a:r>
            <a:r>
              <a:rPr lang="ko-KR" altLang="en-US" dirty="0" err="1">
                <a:latin typeface="+mj-ea"/>
                <a:ea typeface="+mj-ea"/>
              </a:rPr>
              <a:t>리터럴은</a:t>
            </a:r>
            <a:r>
              <a:rPr lang="ko-KR" altLang="en-US" dirty="0">
                <a:latin typeface="+mj-ea"/>
                <a:ea typeface="+mj-ea"/>
              </a:rPr>
              <a:t> 일반 문자열 </a:t>
            </a:r>
            <a:r>
              <a:rPr lang="ko-KR" altLang="en-US" dirty="0" err="1">
                <a:latin typeface="+mj-ea"/>
                <a:ea typeface="+mj-ea"/>
              </a:rPr>
              <a:t>리터럴과</a:t>
            </a:r>
            <a:r>
              <a:rPr lang="ko-KR" altLang="en-US" dirty="0">
                <a:latin typeface="+mj-ea"/>
                <a:ea typeface="+mj-ea"/>
              </a:rPr>
              <a:t> 다르게 공백과 </a:t>
            </a:r>
            <a:r>
              <a:rPr lang="ko-KR" altLang="en-US" dirty="0" err="1">
                <a:latin typeface="+mj-ea"/>
                <a:ea typeface="+mj-ea"/>
              </a:rPr>
              <a:t>개행을</a:t>
            </a:r>
            <a:r>
              <a:rPr lang="ko-KR" altLang="en-US" dirty="0">
                <a:latin typeface="+mj-ea"/>
                <a:ea typeface="+mj-ea"/>
              </a:rPr>
              <a:t> 그대로 표현해준다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Bahnschrift Condensed" panose="020B0502040204020203" pitchFamily="34" charset="0"/>
              </a:rPr>
              <a:t>destructuring</a:t>
            </a:r>
            <a:r>
              <a:rPr lang="en-US" altLang="ko-KR" dirty="0">
                <a:latin typeface="Bahnschrift Condensed" panose="020B0502040204020203" pitchFamily="34" charset="0"/>
              </a:rPr>
              <a:t> assignment</a:t>
            </a:r>
            <a:r>
              <a:rPr lang="en-US" altLang="ko-KR" sz="2000" dirty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>
                <a:latin typeface="Bahnschrift Condensed" panose="020B0502040204020203" pitchFamily="34" charset="0"/>
              </a:rPr>
              <a:t>비구조화</a:t>
            </a:r>
            <a:r>
              <a:rPr lang="ko-KR" altLang="en-US" sz="2000" dirty="0">
                <a:latin typeface="Bahnschrift Condensed" panose="020B0502040204020203" pitchFamily="34" charset="0"/>
              </a:rPr>
              <a:t> 할당</a:t>
            </a:r>
            <a:r>
              <a:rPr lang="en-US" altLang="ko-KR" sz="2000" dirty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비구조화할당이란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간단히 말하자면 배열이나 객체의 요소를 해체하여 별개의 변수로 추출할 수 있도록 하는 것입니다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길이가 일치하지 않아도 </a:t>
            </a:r>
            <a:r>
              <a:rPr lang="ko-KR" altLang="en-US" dirty="0" err="1">
                <a:latin typeface="+mj-ea"/>
                <a:ea typeface="+mj-ea"/>
              </a:rPr>
              <a:t>남는부분은</a:t>
            </a:r>
            <a:r>
              <a:rPr lang="ko-KR" altLang="en-US" dirty="0">
                <a:latin typeface="+mj-ea"/>
                <a:ea typeface="+mj-ea"/>
              </a:rPr>
              <a:t> 무시하고 할당하거나</a:t>
            </a:r>
            <a:r>
              <a:rPr lang="en-US" altLang="ko-KR" dirty="0">
                <a:latin typeface="+mj-ea"/>
                <a:ea typeface="+mj-ea"/>
              </a:rPr>
              <a:t>, c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d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ko-KR" altLang="en-US" dirty="0" err="1">
                <a:latin typeface="+mj-ea"/>
                <a:ea typeface="+mj-ea"/>
              </a:rPr>
              <a:t>빈값을</a:t>
            </a:r>
            <a:r>
              <a:rPr lang="ko-KR" altLang="en-US" dirty="0">
                <a:latin typeface="+mj-ea"/>
                <a:ea typeface="+mj-ea"/>
              </a:rPr>
              <a:t> 둠으로 할당할 배열에서 해당 위치의 값은 제외하고 할당할 수도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numbers = [1, 2, 3];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a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b = numbers[1];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c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d = numbers[2</a:t>
            </a:r>
            <a:r>
              <a:rPr lang="en-US" altLang="ko-KR" dirty="0" smtClean="0">
                <a:solidFill>
                  <a:srgbClr val="0070C0"/>
                </a:solidFill>
              </a:rPr>
              <a:t>];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console.log(a + ", " + b); </a:t>
            </a:r>
            <a:r>
              <a:rPr lang="en-US" altLang="ko-KR" dirty="0" smtClean="0"/>
              <a:t> // </a:t>
            </a:r>
            <a:r>
              <a:rPr lang="en-US" altLang="ko-KR" dirty="0"/>
              <a:t>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console.log(c + ", " + d); </a:t>
            </a:r>
            <a:r>
              <a:rPr lang="en-US" altLang="ko-KR" dirty="0" smtClean="0"/>
              <a:t> // </a:t>
            </a:r>
            <a:r>
              <a:rPr lang="en-US" altLang="ko-KR" dirty="0"/>
              <a:t>"1, 3"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numbers = [1, 2, 3];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let [a, b] = numbers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let [c, , d] = numbers;</a:t>
            </a:r>
          </a:p>
          <a:p>
            <a:endParaRPr lang="en-US" altLang="ko-KR" dirty="0"/>
          </a:p>
          <a:p>
            <a:r>
              <a:rPr lang="en-US" altLang="ko-KR" dirty="0"/>
              <a:t>console.log(`${a}, ${b}`); // 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console.log(`${c}, ${d}`); // "1, 3"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spread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operator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전개 연산자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10064022" cy="13578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전개연산자를 이용하면 코드가 간결해질뿐만 아니라</a:t>
            </a:r>
            <a:r>
              <a:rPr lang="en-US" altLang="ko-KR" sz="2500" dirty="0" smtClean="0">
                <a:latin typeface="+mj-ea"/>
                <a:ea typeface="+mj-ea"/>
              </a:rPr>
              <a:t>,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특히 배열은 </a:t>
            </a:r>
            <a:r>
              <a:rPr lang="en-US" altLang="ko-KR" sz="2500" dirty="0">
                <a:latin typeface="+mj-ea"/>
                <a:ea typeface="+mj-ea"/>
              </a:rPr>
              <a:t>push, reverse </a:t>
            </a:r>
            <a:r>
              <a:rPr lang="ko-KR" altLang="en-US" sz="2500" dirty="0">
                <a:latin typeface="+mj-ea"/>
                <a:ea typeface="+mj-ea"/>
              </a:rPr>
              <a:t>와 같은 여러가지 메서드를 가지고 </a:t>
            </a:r>
            <a:r>
              <a:rPr lang="ko-KR" altLang="en-US" sz="2500" dirty="0" smtClean="0">
                <a:latin typeface="+mj-ea"/>
                <a:ea typeface="+mj-ea"/>
              </a:rPr>
              <a:t>있는데 </a:t>
            </a:r>
            <a:r>
              <a:rPr lang="ko-KR" altLang="en-US" sz="2500" dirty="0">
                <a:latin typeface="+mj-ea"/>
                <a:ea typeface="+mj-ea"/>
              </a:rPr>
              <a:t>이런 메서드들은 기존 배열을 바꿔버리는 단점이 </a:t>
            </a:r>
            <a:r>
              <a:rPr lang="ko-KR" altLang="en-US" sz="2500" dirty="0" smtClean="0">
                <a:latin typeface="+mj-ea"/>
                <a:ea typeface="+mj-ea"/>
              </a:rPr>
              <a:t>존재한다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atin typeface="+mj-ea"/>
                <a:ea typeface="+mj-ea"/>
              </a:rPr>
              <a:t>하지만 전개연산자를 이용하면 기존의 배열은 유지하면서 새로운 변수를 추가할 수 있다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앞에서 설명한 </a:t>
            </a:r>
            <a:r>
              <a:rPr lang="ko-KR" altLang="en-US" sz="2500" dirty="0" err="1" smtClean="0">
                <a:latin typeface="+mj-ea"/>
                <a:ea typeface="+mj-ea"/>
              </a:rPr>
              <a:t>비구조화</a:t>
            </a:r>
            <a:r>
              <a:rPr lang="ko-KR" altLang="en-US" sz="2500" dirty="0" smtClean="0">
                <a:latin typeface="+mj-ea"/>
                <a:ea typeface="+mj-ea"/>
              </a:rPr>
              <a:t> 할당 방식에 이용하여 배열의 나머지요소를 할당 받을 수도 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[1, 2, 3];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"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c = </a:t>
            </a:r>
            <a:r>
              <a:rPr lang="en-US" altLang="ko-KR" dirty="0" err="1">
                <a:solidFill>
                  <a:srgbClr val="0070C0"/>
                </a:solidFill>
              </a:rPr>
              <a:t>a.concat</a:t>
            </a:r>
            <a:r>
              <a:rPr lang="en-US" altLang="ko-KR" dirty="0">
                <a:solidFill>
                  <a:srgbClr val="0070C0"/>
                </a:solidFill>
              </a:rPr>
              <a:t>(b);</a:t>
            </a:r>
          </a:p>
          <a:p>
            <a:endParaRPr lang="en-US" altLang="ko-KR" dirty="0"/>
          </a:p>
          <a:p>
            <a:r>
              <a:rPr lang="en-US" altLang="ko-KR" dirty="0"/>
              <a:t>console.log(c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 [1,2,3,”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”]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a = [1,2,3];</a:t>
              </a:r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b = </a:t>
              </a:r>
              <a:r>
                <a:rPr lang="en-US" altLang="ko-KR" dirty="0">
                  <a:solidFill>
                    <a:srgbClr val="FF0000"/>
                  </a:solidFill>
                </a:rPr>
                <a:t>[...a]</a:t>
              </a:r>
              <a:r>
                <a:rPr lang="en-US" altLang="ko-KR" dirty="0"/>
                <a:t>.reverse();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</a:t>
              </a:r>
              <a:r>
                <a:rPr lang="en-US" altLang="ko-KR" dirty="0" smtClean="0"/>
                <a:t>(`a : ${a} </a:t>
              </a:r>
            </a:p>
            <a:p>
              <a:r>
                <a:rPr lang="en-US" altLang="ko-KR" dirty="0"/>
                <a:t>b</a:t>
              </a:r>
              <a:r>
                <a:rPr lang="en-US" altLang="ko-KR" smtClean="0"/>
                <a:t> </a:t>
              </a:r>
              <a:r>
                <a:rPr lang="en-US" altLang="ko-KR" dirty="0" smtClean="0"/>
                <a:t>: ${b}`);</a:t>
              </a:r>
            </a:p>
            <a:p>
              <a:endParaRPr lang="en-US" altLang="ko-KR" dirty="0"/>
            </a:p>
            <a:p>
              <a:r>
                <a:rPr lang="en-US" altLang="ko-KR" dirty="0" smtClean="0"/>
                <a:t>// a</a:t>
              </a:r>
              <a:r>
                <a:rPr lang="ko-KR" altLang="en-US" dirty="0" smtClean="0"/>
                <a:t>는 </a:t>
              </a:r>
              <a:r>
                <a:rPr lang="ko-KR" altLang="en-US" dirty="0" err="1" smtClean="0"/>
                <a:t>변화없음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enhanced object literals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향상된 객체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 </a:t>
            </a:r>
            <a:r>
              <a:rPr lang="ko-KR" altLang="en-US" sz="2500" dirty="0" smtClean="0">
                <a:latin typeface="+mj-ea"/>
                <a:ea typeface="+mj-ea"/>
              </a:rPr>
              <a:t>이전에는 </a:t>
            </a:r>
            <a:r>
              <a:rPr lang="ko-KR" altLang="en-US" sz="2500" dirty="0">
                <a:latin typeface="+mj-ea"/>
                <a:ea typeface="+mj-ea"/>
              </a:rPr>
              <a:t>객체를 생성할 때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 err="1">
                <a:latin typeface="+mj-ea"/>
                <a:ea typeface="+mj-ea"/>
              </a:rPr>
              <a:t>필드명과</a:t>
            </a:r>
            <a:r>
              <a:rPr lang="ko-KR" altLang="en-US" sz="2500" dirty="0">
                <a:latin typeface="+mj-ea"/>
                <a:ea typeface="+mj-ea"/>
              </a:rPr>
              <a:t> 대입할 </a:t>
            </a:r>
            <a:r>
              <a:rPr lang="ko-KR" altLang="en-US" sz="2500" dirty="0" err="1">
                <a:latin typeface="+mj-ea"/>
                <a:ea typeface="+mj-ea"/>
              </a:rPr>
              <a:t>변수명이</a:t>
            </a:r>
            <a:r>
              <a:rPr lang="ko-KR" altLang="en-US" sz="2500" dirty="0">
                <a:latin typeface="+mj-ea"/>
                <a:ea typeface="+mj-ea"/>
              </a:rPr>
              <a:t> 같은 상황에서 다음과 같이 코드를 작성하였다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name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job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</a:t>
            </a:r>
            <a:r>
              <a:rPr lang="en-US" altLang="ko-KR" dirty="0"/>
              <a:t>=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name: name,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job: job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//{name: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＂, </a:t>
            </a:r>
            <a:r>
              <a:rPr lang="en-US" altLang="ko-KR" dirty="0"/>
              <a:t>job: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"}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name = </a:t>
              </a:r>
              <a:r>
                <a:rPr lang="en-US" altLang="ko-KR" dirty="0" smtClean="0"/>
                <a:t>“</a:t>
              </a:r>
              <a:r>
                <a:rPr lang="ko-KR" altLang="en-US" dirty="0" smtClean="0"/>
                <a:t>장명호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job = </a:t>
              </a:r>
              <a:r>
                <a:rPr lang="en-US" altLang="ko-KR" dirty="0" smtClean="0"/>
                <a:t>＂</a:t>
              </a:r>
              <a:r>
                <a:rPr lang="ko-KR" altLang="en-US" dirty="0" smtClean="0"/>
                <a:t>더브리즈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inf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= {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FF0000"/>
                  </a:solidFill>
                </a:rPr>
                <a:t>name,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job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inf</a:t>
              </a:r>
              <a:r>
                <a:rPr lang="en-US" altLang="ko-KR" dirty="0"/>
                <a:t>);</a:t>
              </a:r>
            </a:p>
            <a:p>
              <a:r>
                <a:rPr lang="en-US" altLang="ko-KR" dirty="0"/>
                <a:t>//{name: ＂</a:t>
              </a:r>
              <a:r>
                <a:rPr lang="ko-KR" altLang="en-US" dirty="0"/>
                <a:t>장명호</a:t>
              </a:r>
              <a:r>
                <a:rPr lang="en-US" altLang="ko-KR" dirty="0"/>
                <a:t>＂, job: ＂</a:t>
              </a:r>
              <a:r>
                <a:rPr lang="ko-KR" altLang="en-US" dirty="0"/>
                <a:t>더브리즈</a:t>
              </a:r>
              <a:r>
                <a:rPr lang="en-US" altLang="ko-KR" dirty="0"/>
                <a:t>"}</a:t>
              </a:r>
              <a:endParaRPr lang="ko-KR" altLang="en-US" dirty="0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ko-KR" altLang="en-US" sz="2500" dirty="0">
                <a:latin typeface="+mj-ea"/>
                <a:ea typeface="+mj-ea"/>
              </a:rPr>
              <a:t>단</a:t>
            </a:r>
            <a:r>
              <a:rPr lang="ko-KR" altLang="en-US" sz="2500" dirty="0" smtClean="0">
                <a:latin typeface="+mj-ea"/>
                <a:ea typeface="+mj-ea"/>
              </a:rPr>
              <a:t>순히 </a:t>
            </a:r>
            <a:r>
              <a:rPr lang="ko-KR" altLang="en-US" sz="2500" dirty="0" err="1">
                <a:latin typeface="+mj-ea"/>
                <a:ea typeface="+mj-ea"/>
              </a:rPr>
              <a:t>변수명만</a:t>
            </a:r>
            <a:r>
              <a:rPr lang="ko-KR" altLang="en-US" sz="2500" dirty="0">
                <a:latin typeface="+mj-ea"/>
                <a:ea typeface="+mj-ea"/>
              </a:rPr>
              <a:t> 작성해주면 </a:t>
            </a:r>
            <a:r>
              <a:rPr lang="ko-KR" altLang="en-US" sz="2500" dirty="0" err="1">
                <a:latin typeface="+mj-ea"/>
                <a:ea typeface="+mj-ea"/>
              </a:rPr>
              <a:t>변수명과</a:t>
            </a:r>
            <a:r>
              <a:rPr lang="ko-KR" altLang="en-US" sz="2500" dirty="0">
                <a:latin typeface="+mj-ea"/>
                <a:ea typeface="+mj-ea"/>
              </a:rPr>
              <a:t> 동일한 필드가 생성되며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그 </a:t>
            </a:r>
            <a:r>
              <a:rPr lang="ko-KR" altLang="en-US" sz="2500" dirty="0" err="1">
                <a:latin typeface="+mj-ea"/>
                <a:ea typeface="+mj-ea"/>
              </a:rPr>
              <a:t>변수값이</a:t>
            </a:r>
            <a:r>
              <a:rPr lang="ko-KR" altLang="en-US" sz="2500" dirty="0">
                <a:latin typeface="+mj-ea"/>
                <a:ea typeface="+mj-ea"/>
              </a:rPr>
              <a:t> 대입된다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0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간결한 </a:t>
            </a:r>
            <a:r>
              <a:rPr lang="ko-KR" altLang="en-US" b="1" dirty="0" smtClean="0"/>
              <a:t>메서드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객체 </a:t>
            </a:r>
            <a:r>
              <a:rPr lang="ko-KR" altLang="en-US" dirty="0" smtClean="0">
                <a:latin typeface="+mj-ea"/>
                <a:ea typeface="+mj-ea"/>
              </a:rPr>
              <a:t>메서드를 정의하기 위해 </a:t>
            </a:r>
            <a:r>
              <a:rPr lang="en-US" altLang="ko-KR" dirty="0" smtClean="0">
                <a:latin typeface="+mj-ea"/>
                <a:ea typeface="+mj-ea"/>
              </a:rPr>
              <a:t>function </a:t>
            </a:r>
            <a:r>
              <a:rPr lang="ko-KR" altLang="en-US" dirty="0" smtClean="0">
                <a:latin typeface="+mj-ea"/>
                <a:ea typeface="+mj-ea"/>
              </a:rPr>
              <a:t>키워드를 사용하였다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person = {</a:t>
            </a:r>
          </a:p>
          <a:p>
            <a:r>
              <a:rPr lang="en-US" altLang="ko-KR" dirty="0"/>
              <a:t>  name: "</a:t>
            </a:r>
            <a:r>
              <a:rPr lang="ko-KR" altLang="en-US" dirty="0"/>
              <a:t>장명호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getName</a:t>
            </a:r>
            <a:r>
              <a:rPr lang="en-US" altLang="ko-KR" dirty="0">
                <a:solidFill>
                  <a:srgbClr val="0070C0"/>
                </a:solidFill>
              </a:rPr>
              <a:t>: function()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return this.name;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person.getName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장명호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</a:t>
              </a:r>
              <a:r>
                <a:rPr lang="en-US" altLang="ko-KR" dirty="0"/>
                <a:t> person = {</a:t>
              </a:r>
            </a:p>
            <a:p>
              <a:r>
                <a:rPr lang="en-US" altLang="ko-KR" dirty="0"/>
                <a:t>  name: "</a:t>
              </a:r>
              <a:r>
                <a:rPr lang="ko-KR" altLang="en-US" dirty="0"/>
                <a:t>장명호</a:t>
              </a:r>
              <a:r>
                <a:rPr lang="en-US" altLang="ko-KR" dirty="0"/>
                <a:t>",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getName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()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return this.name;</a:t>
              </a:r>
            </a:p>
            <a:p>
              <a:r>
                <a:rPr lang="en-US" altLang="ko-KR" dirty="0"/>
                <a:t>  }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person.getName</a:t>
              </a:r>
              <a:r>
                <a:rPr lang="en-US" altLang="ko-KR" dirty="0"/>
                <a:t>());</a:t>
              </a:r>
            </a:p>
            <a:p>
              <a:r>
                <a:rPr lang="en-US" altLang="ko-KR" dirty="0"/>
                <a:t>//</a:t>
              </a:r>
              <a:r>
                <a:rPr lang="ko-KR" altLang="en-US" dirty="0"/>
                <a:t>장명호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function </a:t>
            </a:r>
            <a:r>
              <a:rPr lang="ko-KR" altLang="en-US" sz="2500" dirty="0" smtClean="0">
                <a:latin typeface="+mj-ea"/>
                <a:ea typeface="+mj-ea"/>
              </a:rPr>
              <a:t>키워드가 없어지고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smtClean="0">
                <a:latin typeface="+mj-ea"/>
                <a:ea typeface="+mj-ea"/>
              </a:rPr>
              <a:t>더욱 간결해진 객체 </a:t>
            </a:r>
            <a:r>
              <a:rPr lang="ko-KR" altLang="en-US" sz="2500" dirty="0" err="1" smtClean="0">
                <a:latin typeface="+mj-ea"/>
                <a:ea typeface="+mj-ea"/>
              </a:rPr>
              <a:t>리터럴을</a:t>
            </a:r>
            <a:r>
              <a:rPr lang="ko-KR" altLang="en-US" sz="2500" dirty="0" smtClean="0">
                <a:latin typeface="+mj-ea"/>
                <a:ea typeface="+mj-ea"/>
              </a:rPr>
              <a:t> 사용 할 </a:t>
            </a:r>
            <a:r>
              <a:rPr lang="ko-KR" altLang="en-US" sz="2500" dirty="0" err="1" smtClean="0">
                <a:latin typeface="+mj-ea"/>
                <a:ea typeface="+mj-ea"/>
              </a:rPr>
              <a:t>수있다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73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For-of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(for-in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과 의 차이점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객체의 요소들을 순회하기 위한 구문으로 </a:t>
            </a:r>
            <a:r>
              <a:rPr lang="en-US" altLang="ko-KR" dirty="0" smtClean="0">
                <a:latin typeface="+mj-ea"/>
                <a:ea typeface="+mj-ea"/>
              </a:rPr>
              <a:t>index</a:t>
            </a:r>
            <a:r>
              <a:rPr lang="ko-KR" altLang="en-US" dirty="0" smtClean="0">
                <a:latin typeface="+mj-ea"/>
                <a:ea typeface="+mj-ea"/>
              </a:rPr>
              <a:t>값이 문자로 반환된다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list = ["a", "b", "c"];</a:t>
            </a:r>
          </a:p>
          <a:p>
            <a:endParaRPr lang="en-US" altLang="ko-KR" dirty="0"/>
          </a:p>
          <a:p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>
                <a:solidFill>
                  <a:srgbClr val="0070C0"/>
                </a:solidFill>
              </a:rPr>
              <a:t> in </a:t>
            </a:r>
            <a:r>
              <a:rPr lang="en-US" altLang="ko-KR" dirty="0"/>
              <a:t>list) {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i</a:t>
            </a:r>
            <a:r>
              <a:rPr lang="en-US" altLang="ko-KR" dirty="0"/>
              <a:t>); //"0", "1", "2"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762099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817446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For-of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let list = ["a", "b", "c"];</a:t>
              </a:r>
            </a:p>
            <a:p>
              <a:endParaRPr lang="en-US" altLang="ko-KR" dirty="0" smtClean="0"/>
            </a:p>
            <a:p>
              <a:r>
                <a:rPr lang="en-US" altLang="ko-KR" dirty="0" smtClean="0"/>
                <a:t>for </a:t>
              </a:r>
              <a:r>
                <a:rPr lang="en-US" altLang="ko-KR" dirty="0"/>
                <a:t>(let </a:t>
              </a:r>
              <a:r>
                <a:rPr lang="en-US" altLang="ko-KR" dirty="0" err="1"/>
                <a:t>i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of</a:t>
              </a:r>
              <a:r>
                <a:rPr lang="en-US" altLang="ko-KR" dirty="0"/>
                <a:t> list) {</a:t>
              </a:r>
            </a:p>
            <a:p>
              <a:r>
                <a:rPr lang="en-US" altLang="ko-KR" dirty="0"/>
                <a:t>	console.log(</a:t>
              </a:r>
              <a:r>
                <a:rPr lang="en-US" altLang="ko-KR" dirty="0" err="1"/>
                <a:t>i</a:t>
              </a:r>
              <a:r>
                <a:rPr lang="en-US" altLang="ko-KR" dirty="0"/>
                <a:t>); //"a", "b", "c"</a:t>
              </a:r>
            </a:p>
            <a:p>
              <a:r>
                <a:rPr lang="en-US" altLang="ko-KR" dirty="0"/>
                <a:t>}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객체의 속성 또는 배열의 요소를 순회하기 위한 구문으로 </a:t>
            </a:r>
            <a:r>
              <a:rPr lang="en-US" altLang="ko-KR" sz="2500" dirty="0" smtClean="0">
                <a:latin typeface="+mj-ea"/>
                <a:ea typeface="+mj-ea"/>
              </a:rPr>
              <a:t>for-in</a:t>
            </a:r>
            <a:r>
              <a:rPr lang="ko-KR" altLang="en-US" sz="2500" dirty="0" smtClean="0">
                <a:latin typeface="+mj-ea"/>
                <a:ea typeface="+mj-ea"/>
              </a:rPr>
              <a:t>문의 단점을 보완하여 간결하고 직접적으로 접근이 가능하도록 추가되었다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9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0022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2339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class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3398" y="5500139"/>
            <a:ext cx="4887191" cy="13578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공식적으로 클래스라는 개념이 존재하지 않았으며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함수를 사용하여 객체를 정의했다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그리고 객체의 메서드를 </a:t>
            </a:r>
            <a:r>
              <a:rPr lang="ko-KR" altLang="en-US" dirty="0" err="1">
                <a:latin typeface="+mj-ea"/>
                <a:ea typeface="+mj-ea"/>
              </a:rPr>
              <a:t>정의할때는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prototype </a:t>
            </a:r>
            <a:r>
              <a:rPr lang="ko-KR" altLang="en-US" dirty="0">
                <a:latin typeface="+mj-ea"/>
                <a:ea typeface="+mj-ea"/>
              </a:rPr>
              <a:t>안에 직접 </a:t>
            </a:r>
            <a:r>
              <a:rPr lang="ko-KR" altLang="en-US" dirty="0" smtClean="0">
                <a:latin typeface="+mj-ea"/>
                <a:ea typeface="+mj-ea"/>
              </a:rPr>
              <a:t>정의해줬다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7078" y="2153535"/>
            <a:ext cx="45323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function Person</a:t>
            </a:r>
            <a:r>
              <a:rPr lang="en-US" altLang="ko-KR" sz="1400" dirty="0"/>
              <a:t>(name, job) {</a:t>
            </a:r>
          </a:p>
          <a:p>
            <a:r>
              <a:rPr lang="en-US" altLang="ko-KR" sz="1400" dirty="0"/>
              <a:t>  this.name = name;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= job;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Person.</a:t>
            </a:r>
            <a:r>
              <a:rPr lang="en-US" altLang="ko-KR" sz="1400" dirty="0" err="1">
                <a:solidFill>
                  <a:srgbClr val="0070C0"/>
                </a:solidFill>
              </a:rPr>
              <a:t>prototype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console.log(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+ "</a:t>
            </a:r>
            <a:r>
              <a:rPr lang="ko-KR" altLang="en-US" sz="1400" dirty="0"/>
              <a:t>의 </a:t>
            </a:r>
            <a:r>
              <a:rPr lang="en-US" altLang="ko-KR" sz="1400" dirty="0"/>
              <a:t>" + this.name + " </a:t>
            </a:r>
            <a:r>
              <a:rPr lang="ko-KR" altLang="en-US" sz="1400" dirty="0"/>
              <a:t>대리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result = new Person("</a:t>
            </a:r>
            <a:r>
              <a:rPr lang="ko-KR" altLang="en-US" sz="1400" dirty="0"/>
              <a:t>장명호</a:t>
            </a:r>
            <a:r>
              <a:rPr lang="en-US" altLang="ko-KR" sz="1400" dirty="0"/>
              <a:t>", "</a:t>
            </a:r>
            <a:r>
              <a:rPr lang="ko-KR" altLang="en-US" sz="1400" dirty="0"/>
              <a:t>더브리즈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result.print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 err="1"/>
              <a:t>더브리즈의</a:t>
            </a:r>
            <a:r>
              <a:rPr lang="ko-KR" altLang="en-US" sz="1400" dirty="0"/>
              <a:t> 장명호 대리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1655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2339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5369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9533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2562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0022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class</a:t>
              </a:r>
              <a:r>
                <a:rPr lang="en-US" altLang="ko-KR" sz="1400" dirty="0" smtClean="0"/>
                <a:t> Person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constructor</a:t>
              </a:r>
              <a:r>
                <a:rPr lang="en-US" altLang="ko-KR" sz="1400" dirty="0" smtClean="0"/>
                <a:t>(name, job)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this.name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name</a:t>
              </a:r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job</a:t>
              </a:r>
              <a:endParaRPr lang="en-US" altLang="ko-KR" sz="1400" dirty="0"/>
            </a:p>
            <a:p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r>
                <a:rPr lang="en-US" altLang="ko-KR" sz="1400" dirty="0" smtClean="0"/>
                <a:t> 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print() </a:t>
              </a:r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console.log(`${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}</a:t>
              </a:r>
              <a:r>
                <a:rPr lang="ko-KR" altLang="en-US" sz="1400" dirty="0" smtClean="0"/>
                <a:t>의 </a:t>
              </a:r>
              <a:r>
                <a:rPr lang="en-US" altLang="ko-KR" sz="1400" dirty="0" smtClean="0"/>
                <a:t>${this.name} </a:t>
              </a:r>
              <a:r>
                <a:rPr lang="ko-KR" altLang="en-US" sz="1400" dirty="0" smtClean="0"/>
                <a:t>대리</a:t>
              </a:r>
              <a:r>
                <a:rPr lang="en-US" altLang="ko-KR" sz="1400" dirty="0" smtClean="0"/>
                <a:t>`); 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r>
                <a:rPr lang="en-US" altLang="ko-KR" sz="1400" dirty="0" smtClean="0"/>
                <a:t>}</a:t>
              </a:r>
              <a:endParaRPr lang="en-US" altLang="ko-KR" sz="1400" dirty="0"/>
            </a:p>
            <a:p>
              <a:endParaRPr lang="en-US" altLang="ko-KR" sz="1400" dirty="0" smtClean="0"/>
            </a:p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result = new Person("</a:t>
              </a:r>
              <a:r>
                <a:rPr lang="ko-KR" altLang="en-US" sz="1400" dirty="0"/>
                <a:t>장명호</a:t>
              </a:r>
              <a:r>
                <a:rPr lang="en-US" altLang="ko-KR" sz="1400" dirty="0"/>
                <a:t>", "</a:t>
              </a:r>
              <a:r>
                <a:rPr lang="ko-KR" altLang="en-US" sz="1400" dirty="0"/>
                <a:t>더브리즈</a:t>
              </a:r>
              <a:r>
                <a:rPr lang="en-US" altLang="ko-KR" sz="1400" dirty="0" smtClean="0"/>
                <a:t>");</a:t>
              </a:r>
            </a:p>
            <a:p>
              <a:r>
                <a:rPr lang="en-US" altLang="ko-KR" sz="1400" dirty="0" err="1" smtClean="0"/>
                <a:t>result.print</a:t>
              </a:r>
              <a:r>
                <a:rPr lang="en-US" altLang="ko-KR" sz="1400" dirty="0" smtClean="0"/>
                <a:t>();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//</a:t>
              </a:r>
              <a:r>
                <a:rPr lang="ko-KR" altLang="en-US" sz="1400" dirty="0" err="1"/>
                <a:t>더브리즈의</a:t>
              </a:r>
              <a:r>
                <a:rPr lang="ko-KR" altLang="en-US" sz="1400" dirty="0"/>
                <a:t> 장명호 대리 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0022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class</a:t>
            </a:r>
            <a:r>
              <a:rPr lang="ko-KR" altLang="en-US" sz="2500" dirty="0" smtClean="0">
                <a:latin typeface="+mj-ea"/>
                <a:ea typeface="+mj-ea"/>
              </a:rPr>
              <a:t>가 등장하여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err="1" smtClean="0">
                <a:latin typeface="+mj-ea"/>
                <a:ea typeface="+mj-ea"/>
              </a:rPr>
              <a:t>그안에</a:t>
            </a:r>
            <a:r>
              <a:rPr lang="ko-KR" altLang="en-US" sz="2500" dirty="0" smtClean="0">
                <a:latin typeface="+mj-ea"/>
                <a:ea typeface="+mj-ea"/>
              </a:rPr>
              <a:t> 메서드를 정의할 수 있게 되었다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en-US" altLang="ko-KR" sz="2500" dirty="0" smtClean="0">
                <a:latin typeface="+mj-ea"/>
                <a:ea typeface="+mj-ea"/>
              </a:rPr>
              <a:t>constructor</a:t>
            </a:r>
            <a:r>
              <a:rPr lang="ko-KR" altLang="en-US" sz="2500" dirty="0">
                <a:latin typeface="+mj-ea"/>
                <a:ea typeface="+mj-ea"/>
              </a:rPr>
              <a:t>는 인스턴스를 생성하고 클래스 </a:t>
            </a:r>
            <a:r>
              <a:rPr lang="ko-KR" altLang="en-US" sz="2500" dirty="0" err="1">
                <a:latin typeface="+mj-ea"/>
                <a:ea typeface="+mj-ea"/>
              </a:rPr>
              <a:t>프로퍼티를</a:t>
            </a:r>
            <a:r>
              <a:rPr lang="ko-KR" altLang="en-US" sz="2500" dirty="0">
                <a:latin typeface="+mj-ea"/>
                <a:ea typeface="+mj-ea"/>
              </a:rPr>
              <a:t> 초기화하기 위한 특수한 </a:t>
            </a:r>
            <a:r>
              <a:rPr lang="ko-KR" altLang="en-US" sz="2500" dirty="0" err="1">
                <a:latin typeface="+mj-ea"/>
                <a:ea typeface="+mj-ea"/>
              </a:rPr>
              <a:t>메소드이다</a:t>
            </a:r>
            <a:r>
              <a:rPr lang="en-US" altLang="ko-KR" sz="2500" dirty="0"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atin typeface="+mj-ea"/>
                <a:ea typeface="+mj-ea"/>
              </a:rPr>
              <a:t>클래스 </a:t>
            </a:r>
            <a:r>
              <a:rPr lang="ko-KR" altLang="en-US" sz="2500" dirty="0">
                <a:latin typeface="+mj-ea"/>
                <a:ea typeface="+mj-ea"/>
              </a:rPr>
              <a:t>내에 한 개만 존재할 수 있으며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err="1" smtClean="0">
                <a:latin typeface="+mj-ea"/>
                <a:ea typeface="+mj-ea"/>
              </a:rPr>
              <a:t>파라미터에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전달한 값은 클래스 </a:t>
            </a:r>
            <a:r>
              <a:rPr lang="ko-KR" altLang="en-US" sz="2500" dirty="0" err="1">
                <a:latin typeface="+mj-ea"/>
                <a:ea typeface="+mj-ea"/>
              </a:rPr>
              <a:t>프로퍼티에</a:t>
            </a:r>
            <a:r>
              <a:rPr lang="ko-KR" altLang="en-US" sz="2500" dirty="0">
                <a:latin typeface="+mj-ea"/>
                <a:ea typeface="+mj-ea"/>
              </a:rPr>
              <a:t> 할당한다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Es6 browser support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브라우저 지원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223398" y="2286001"/>
            <a:ext cx="10178322" cy="3593591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Internet Explorer</a:t>
            </a:r>
            <a:r>
              <a:rPr lang="ko-KR" altLang="en-US" dirty="0" smtClean="0">
                <a:latin typeface="+mj-ea"/>
                <a:ea typeface="+mj-ea"/>
              </a:rPr>
              <a:t>를 제외하고는 대체로 커버가 되고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br>
              <a:rPr lang="en-US" altLang="ko-KR" dirty="0" smtClean="0">
                <a:latin typeface="+mj-ea"/>
                <a:ea typeface="+mj-ea"/>
              </a:rPr>
            </a:b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err="1" smtClean="0">
                <a:latin typeface="+mj-ea"/>
                <a:ea typeface="+mj-ea"/>
              </a:rPr>
              <a:t>브라우저별</a:t>
            </a:r>
            <a:r>
              <a:rPr lang="ko-KR" altLang="en-US" dirty="0" smtClean="0">
                <a:latin typeface="+mj-ea"/>
                <a:ea typeface="+mj-ea"/>
              </a:rPr>
              <a:t> 지원율이 상이하고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특히 국내에서는 상대적으로 </a:t>
            </a:r>
            <a:r>
              <a:rPr lang="en-US" altLang="ko-KR" dirty="0" smtClean="0">
                <a:latin typeface="+mj-ea"/>
                <a:ea typeface="+mj-ea"/>
              </a:rPr>
              <a:t>IE </a:t>
            </a:r>
            <a:r>
              <a:rPr lang="ko-KR" altLang="en-US" dirty="0" smtClean="0">
                <a:latin typeface="+mj-ea"/>
                <a:ea typeface="+mj-ea"/>
              </a:rPr>
              <a:t>브라우저의 점유율이 높기 때문에 아직까지는 그대로 사용 할 수가 없다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Babel</a:t>
            </a:r>
            <a:r>
              <a:rPr lang="ko-KR" altLang="en-US" dirty="0" smtClean="0">
                <a:latin typeface="+mj-ea"/>
                <a:ea typeface="+mj-ea"/>
              </a:rPr>
              <a:t>이라는 </a:t>
            </a:r>
            <a:r>
              <a:rPr lang="en-US" altLang="ko-KR" dirty="0" err="1" smtClean="0">
                <a:latin typeface="+mj-ea"/>
                <a:ea typeface="+mj-ea"/>
              </a:rPr>
              <a:t>transpiler</a:t>
            </a:r>
            <a:r>
              <a:rPr lang="ko-KR" altLang="en-US" dirty="0" smtClean="0">
                <a:latin typeface="+mj-ea"/>
                <a:ea typeface="+mj-ea"/>
              </a:rPr>
              <a:t>를 이용하여 </a:t>
            </a:r>
            <a:r>
              <a:rPr lang="en-US" altLang="ko-KR" dirty="0" smtClean="0">
                <a:latin typeface="+mj-ea"/>
                <a:ea typeface="+mj-ea"/>
              </a:rPr>
              <a:t>es6</a:t>
            </a:r>
            <a:r>
              <a:rPr lang="ko-KR" altLang="en-US" dirty="0" smtClean="0">
                <a:latin typeface="+mj-ea"/>
                <a:ea typeface="+mj-ea"/>
              </a:rPr>
              <a:t>에서 </a:t>
            </a:r>
            <a:r>
              <a:rPr lang="en-US" altLang="ko-KR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로 변환시켜 줄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398" y="1619603"/>
            <a:ext cx="40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https://kangax.github.io/compat-table/es6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0" y="4821758"/>
            <a:ext cx="4445000" cy="176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36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1972194"/>
            <a:ext cx="10064022" cy="4744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Babel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설치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8" y="2153535"/>
            <a:ext cx="9708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먼저 작업하고자 하는 프로젝트 폴더를 지정한다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</a:t>
            </a:r>
            <a:r>
              <a:rPr lang="en-US" altLang="ko-KR" sz="1600" dirty="0" err="1">
                <a:solidFill>
                  <a:schemeClr val="bg1"/>
                </a:solidFill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</a:rPr>
              <a:t> -y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package.json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</a:rPr>
              <a:t>생성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install babel-cli babel-preset-</a:t>
            </a:r>
            <a:r>
              <a:rPr lang="en-US" altLang="ko-KR" sz="1600" dirty="0" err="1">
                <a:solidFill>
                  <a:schemeClr val="bg1"/>
                </a:solidFill>
              </a:rPr>
              <a:t>env</a:t>
            </a:r>
            <a:r>
              <a:rPr lang="en-US" altLang="ko-KR" sz="1600" dirty="0">
                <a:solidFill>
                  <a:schemeClr val="bg1"/>
                </a:solidFill>
              </a:rPr>
              <a:t> --save-dev 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바벨</a:t>
            </a:r>
            <a:r>
              <a:rPr lang="en-US" altLang="ko-KR" sz="1600" dirty="0">
                <a:solidFill>
                  <a:srgbClr val="FFFF00"/>
                </a:solidFill>
              </a:rPr>
              <a:t> &amp; 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프리셋</a:t>
            </a:r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특정기능을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지원하는 플러그인 모음</a:t>
            </a:r>
            <a:r>
              <a:rPr lang="en-US" altLang="ko-KR" sz="1600" dirty="0" smtClean="0">
                <a:solidFill>
                  <a:srgbClr val="FFFF00"/>
                </a:solidFill>
              </a:rPr>
              <a:t>)</a:t>
            </a:r>
            <a:r>
              <a:rPr lang="ko-KR" altLang="en-US" sz="1600" dirty="0">
                <a:solidFill>
                  <a:srgbClr val="FFFF00"/>
                </a:solidFill>
              </a:rPr>
              <a:t> </a:t>
            </a:r>
            <a:r>
              <a:rPr lang="ko-KR" altLang="en-US" sz="1600" dirty="0" smtClean="0">
                <a:solidFill>
                  <a:srgbClr val="FFFF00"/>
                </a:solidFill>
              </a:rPr>
              <a:t>설치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package.json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b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"scripts": {</a:t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  "start": "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run watch",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</a:t>
            </a:r>
            <a:r>
              <a:rPr lang="ko-KR" altLang="en-US" sz="1600" dirty="0" smtClean="0">
                <a:solidFill>
                  <a:srgbClr val="FFFF00"/>
                </a:solidFill>
              </a:rPr>
              <a:t>실시간 감시하여 변경사항이 있으면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웹페이지를</a:t>
            </a:r>
            <a:r>
              <a:rPr lang="ko-KR" altLang="en-US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새로고침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    "babel": "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node_modules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/.bin/babel source -d 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바벨경로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지정</a:t>
            </a:r>
            <a:br>
              <a:rPr lang="ko-KR" altLang="en-US" sz="1600" dirty="0" smtClean="0">
                <a:solidFill>
                  <a:srgbClr val="FFFF00"/>
                </a:solidFill>
              </a:rPr>
            </a:b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"watch": "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 run babel -- -w", 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파일을 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수정할때마다</a:t>
            </a:r>
            <a:r>
              <a:rPr lang="ko-KR" altLang="en-US" sz="1600" dirty="0" smtClean="0">
                <a:solidFill>
                  <a:srgbClr val="FFFF00"/>
                </a:solidFill>
              </a:rPr>
              <a:t>  내보냄</a:t>
            </a:r>
            <a:br>
              <a:rPr lang="ko-KR" altLang="en-US" sz="1600" dirty="0" smtClean="0">
                <a:solidFill>
                  <a:srgbClr val="FFFF00"/>
                </a:solidFill>
              </a:rPr>
            </a:b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"build": "babel source -w -d 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  </a:t>
            </a:r>
            <a:r>
              <a:rPr lang="en-US" altLang="ko-KR" sz="1600" dirty="0" smtClean="0">
                <a:solidFill>
                  <a:srgbClr val="FFFF00"/>
                </a:solidFill>
              </a:rPr>
              <a:t>// "build": "babel {</a:t>
            </a:r>
            <a:r>
              <a:rPr lang="ko-KR" altLang="en-US" sz="1600" dirty="0" smtClean="0">
                <a:solidFill>
                  <a:srgbClr val="FFFF00"/>
                </a:solidFill>
              </a:rPr>
              <a:t>소스디렉토리</a:t>
            </a:r>
            <a:r>
              <a:rPr lang="en-US" altLang="ko-KR" sz="1600" dirty="0" smtClean="0">
                <a:solidFill>
                  <a:srgbClr val="FFFF00"/>
                </a:solidFill>
              </a:rPr>
              <a:t>} -w -d {</a:t>
            </a:r>
            <a:r>
              <a:rPr lang="ko-KR" altLang="en-US" sz="1600" dirty="0" smtClean="0">
                <a:solidFill>
                  <a:srgbClr val="FFFF00"/>
                </a:solidFill>
              </a:rPr>
              <a:t>출력디렉토리</a:t>
            </a:r>
            <a:r>
              <a:rPr lang="en-US" altLang="ko-KR" sz="1600" dirty="0" smtClean="0">
                <a:solidFill>
                  <a:srgbClr val="FFFF00"/>
                </a:solidFill>
              </a:rPr>
              <a:t>}”</a:t>
            </a:r>
            <a:br>
              <a:rPr lang="en-US" altLang="ko-KR" sz="1600" dirty="0" smtClean="0">
                <a:solidFill>
                  <a:srgbClr val="FFFF00"/>
                </a:solidFill>
              </a:rPr>
            </a:b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babelrc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파일을 만들어 안에 내용 넣기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"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presets" : ["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env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"]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공식 스펙에서 지원하지 않는 기능들을 플러그인 옵션으로 추가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}​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run </a:t>
            </a:r>
            <a:r>
              <a:rPr lang="en-US" altLang="ko-KR" sz="1600" dirty="0" smtClean="0">
                <a:solidFill>
                  <a:schemeClr val="bg1"/>
                </a:solidFill>
              </a:rPr>
              <a:t>build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트랜스파일링 실행</a:t>
            </a:r>
            <a:r>
              <a:rPr lang="en-US" altLang="ko-KR" sz="1600" dirty="0" smtClean="0">
                <a:solidFill>
                  <a:srgbClr val="FFFF00"/>
                </a:solidFill>
              </a:rPr>
              <a:t/>
            </a:r>
            <a:br>
              <a:rPr lang="en-US" altLang="ko-KR" sz="1600" dirty="0" smtClean="0">
                <a:solidFill>
                  <a:srgbClr val="FFFF00"/>
                </a:solidFill>
              </a:rPr>
            </a:br>
            <a:endParaRPr lang="en-US" altLang="ko-KR" sz="1600" dirty="0" smtClean="0">
              <a:solidFill>
                <a:srgbClr val="FFFF00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n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pm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</a:rPr>
              <a:t> –g live-server //</a:t>
            </a:r>
            <a:r>
              <a:rPr lang="ko-KR" altLang="en-US" sz="1600" dirty="0" smtClean="0">
                <a:solidFill>
                  <a:schemeClr val="bg1"/>
                </a:solidFill>
              </a:rPr>
              <a:t>라이브서버설치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l</a:t>
            </a:r>
            <a:r>
              <a:rPr lang="en-US" altLang="ko-KR" sz="1600" dirty="0" smtClean="0">
                <a:solidFill>
                  <a:schemeClr val="bg1"/>
                </a:solidFill>
              </a:rPr>
              <a:t>ive-server //</a:t>
            </a:r>
            <a:r>
              <a:rPr lang="ko-KR" altLang="en-US" sz="1600" dirty="0" smtClean="0">
                <a:solidFill>
                  <a:schemeClr val="bg1"/>
                </a:solidFill>
              </a:rPr>
              <a:t>라이브서버실행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678" y="1542970"/>
            <a:ext cx="332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공식사이트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://babeljs.io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03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16467" y="2195727"/>
            <a:ext cx="5914030" cy="2141494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질의응답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98323" y="513824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0112" y="3444135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1819" y="625590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086" y="4857300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60709" y="3481173"/>
            <a:ext cx="1136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8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19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122947"/>
            <a:ext cx="10178322" cy="55345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 smtClean="0">
                <a:latin typeface="+mj-ea"/>
                <a:ea typeface="+mj-ea"/>
              </a:rPr>
              <a:t>왜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ko-KR" altLang="en-US" dirty="0" err="1" smtClean="0">
                <a:latin typeface="+mj-ea"/>
                <a:ea typeface="+mj-ea"/>
              </a:rPr>
              <a:t>신규기능들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Let</a:t>
            </a:r>
          </a:p>
          <a:p>
            <a:pPr lvl="1"/>
            <a:r>
              <a:rPr lang="en-US" altLang="ko-KR" dirty="0" err="1" smtClean="0">
                <a:latin typeface="+mj-ea"/>
                <a:ea typeface="+mj-ea"/>
              </a:rPr>
              <a:t>Const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Arrow function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Parameter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Template </a:t>
            </a:r>
            <a:r>
              <a:rPr lang="en-US" altLang="ko-KR" dirty="0" smtClean="0">
                <a:latin typeface="+mj-ea"/>
                <a:ea typeface="+mj-ea"/>
              </a:rPr>
              <a:t>literal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destructuring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assignment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spread </a:t>
            </a:r>
            <a:r>
              <a:rPr lang="en-US" altLang="ko-KR" dirty="0" smtClean="0">
                <a:latin typeface="+mj-ea"/>
                <a:ea typeface="+mj-ea"/>
              </a:rPr>
              <a:t>operator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enhanced object </a:t>
            </a:r>
            <a:r>
              <a:rPr lang="en-US" altLang="ko-KR" dirty="0" smtClean="0">
                <a:latin typeface="+mj-ea"/>
                <a:ea typeface="+mj-ea"/>
              </a:rPr>
              <a:t>literals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간결한 </a:t>
            </a:r>
            <a:r>
              <a:rPr lang="ko-KR" altLang="en-US" dirty="0" smtClean="0">
                <a:latin typeface="+mj-ea"/>
                <a:ea typeface="+mj-ea"/>
              </a:rPr>
              <a:t>메서드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For-of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Class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Browser </a:t>
            </a:r>
            <a:r>
              <a:rPr lang="en-US" altLang="ko-KR" dirty="0">
                <a:latin typeface="+mj-ea"/>
                <a:ea typeface="+mj-ea"/>
              </a:rPr>
              <a:t>support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Babel </a:t>
            </a:r>
            <a:r>
              <a:rPr lang="ko-KR" altLang="en-US" dirty="0">
                <a:latin typeface="+mj-ea"/>
                <a:ea typeface="+mj-ea"/>
              </a:rPr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8023" y="5595645"/>
            <a:ext cx="32433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참고자료</a:t>
            </a:r>
            <a:endParaRPr lang="en-US" altLang="ko-KR" sz="1200" dirty="0" smtClean="0">
              <a:latin typeface="+mj-ea"/>
              <a:ea typeface="+mj-ea"/>
              <a:hlinkClick r:id="rId2"/>
            </a:endParaRPr>
          </a:p>
          <a:p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sonim1.tistory.com/190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poiemaweb.com/es6-class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github.com/yamoo9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7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9322" y="1689100"/>
            <a:ext cx="10318418" cy="3591586"/>
          </a:xfrm>
        </p:spPr>
        <p:txBody>
          <a:bodyPr/>
          <a:lstStyle/>
          <a:p>
            <a:r>
              <a:rPr lang="en-US" altLang="ko-KR" dirty="0" err="1" smtClean="0"/>
              <a:t>tHank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you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감사합니다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82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9185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ECMA(</a:t>
            </a:r>
            <a:r>
              <a:rPr lang="en-US" altLang="ko-KR" b="1" dirty="0">
                <a:latin typeface="+mj-ea"/>
                <a:ea typeface="+mj-ea"/>
              </a:rPr>
              <a:t>E</a:t>
            </a:r>
            <a:r>
              <a:rPr lang="en-US" altLang="ko-KR" dirty="0">
                <a:latin typeface="+mj-ea"/>
                <a:ea typeface="+mj-ea"/>
              </a:rPr>
              <a:t>uropean </a:t>
            </a:r>
            <a:r>
              <a:rPr lang="en-US" altLang="ko-KR" b="1" dirty="0">
                <a:latin typeface="+mj-ea"/>
                <a:ea typeface="+mj-ea"/>
              </a:rPr>
              <a:t>C</a:t>
            </a:r>
            <a:r>
              <a:rPr lang="en-US" altLang="ko-KR" dirty="0">
                <a:latin typeface="+mj-ea"/>
                <a:ea typeface="+mj-ea"/>
              </a:rPr>
              <a:t>omputer </a:t>
            </a:r>
            <a:r>
              <a:rPr lang="en-US" altLang="ko-KR" b="1" dirty="0">
                <a:latin typeface="+mj-ea"/>
                <a:ea typeface="+mj-ea"/>
              </a:rPr>
              <a:t>M</a:t>
            </a:r>
            <a:r>
              <a:rPr lang="en-US" altLang="ko-KR" dirty="0">
                <a:latin typeface="+mj-ea"/>
                <a:ea typeface="+mj-ea"/>
              </a:rPr>
              <a:t>anufacturers </a:t>
            </a:r>
            <a:r>
              <a:rPr lang="en-US" altLang="ko-KR" b="1" dirty="0" smtClean="0">
                <a:latin typeface="+mj-ea"/>
                <a:ea typeface="+mj-ea"/>
              </a:rPr>
              <a:t>A</a:t>
            </a:r>
            <a:r>
              <a:rPr lang="en-US" altLang="ko-KR" dirty="0" smtClean="0">
                <a:latin typeface="+mj-ea"/>
                <a:ea typeface="+mj-ea"/>
              </a:rPr>
              <a:t>ssociation </a:t>
            </a:r>
            <a:r>
              <a:rPr lang="ko-KR" altLang="en-US" sz="1400" dirty="0" smtClean="0">
                <a:latin typeface="+mj-ea"/>
                <a:ea typeface="+mj-ea"/>
              </a:rPr>
              <a:t>유럽 </a:t>
            </a:r>
            <a:r>
              <a:rPr lang="ko-KR" altLang="en-US" sz="1400" dirty="0">
                <a:latin typeface="+mj-ea"/>
                <a:ea typeface="+mj-ea"/>
              </a:rPr>
              <a:t>컴퓨터 제조업체 </a:t>
            </a:r>
            <a:r>
              <a:rPr lang="ko-KR" altLang="en-US" sz="1400" dirty="0" smtClean="0">
                <a:latin typeface="+mj-ea"/>
                <a:ea typeface="+mj-ea"/>
              </a:rPr>
              <a:t>협회</a:t>
            </a:r>
            <a:r>
              <a:rPr lang="en-US" altLang="ko-KR" dirty="0" smtClean="0">
                <a:latin typeface="+mj-ea"/>
                <a:ea typeface="+mj-ea"/>
              </a:rPr>
              <a:t>)Script</a:t>
            </a:r>
            <a:r>
              <a:rPr lang="ko-KR" altLang="en-US" dirty="0" smtClean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 ECMA </a:t>
            </a:r>
            <a:r>
              <a:rPr lang="ko-KR" altLang="en-US" dirty="0" err="1">
                <a:latin typeface="+mj-ea"/>
                <a:ea typeface="+mj-ea"/>
              </a:rPr>
              <a:t>인터네셔널의</a:t>
            </a:r>
            <a:r>
              <a:rPr lang="ko-KR" altLang="en-US" dirty="0">
                <a:latin typeface="+mj-ea"/>
                <a:ea typeface="+mj-ea"/>
              </a:rPr>
              <a:t> </a:t>
            </a:r>
            <a:r>
              <a:rPr lang="en-US" altLang="ko-KR" dirty="0">
                <a:latin typeface="+mj-ea"/>
                <a:ea typeface="+mj-ea"/>
              </a:rPr>
              <a:t>ECMA-262 </a:t>
            </a:r>
            <a:r>
              <a:rPr lang="ko-KR" altLang="en-US" dirty="0">
                <a:latin typeface="+mj-ea"/>
                <a:ea typeface="+mj-ea"/>
              </a:rPr>
              <a:t>기술 규격에 정의된 표준화된 스크립트 프로그래밍 </a:t>
            </a:r>
            <a:r>
              <a:rPr lang="ko-KR" altLang="en-US" dirty="0" smtClean="0">
                <a:latin typeface="+mj-ea"/>
                <a:ea typeface="+mj-ea"/>
              </a:rPr>
              <a:t>언어이며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그 </a:t>
            </a:r>
            <a:r>
              <a:rPr lang="ko-KR" altLang="en-US" dirty="0" err="1" smtClean="0">
                <a:latin typeface="+mj-ea"/>
                <a:ea typeface="+mj-ea"/>
              </a:rPr>
              <a:t>버전명칭을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smtClean="0">
                <a:latin typeface="+mj-ea"/>
                <a:ea typeface="+mj-ea"/>
              </a:rPr>
              <a:t>다시 줄여서 </a:t>
            </a:r>
            <a:r>
              <a:rPr lang="ko-KR" altLang="en-US" dirty="0" smtClean="0">
                <a:latin typeface="+mj-ea"/>
                <a:ea typeface="+mj-ea"/>
              </a:rPr>
              <a:t>국내에서 아직까지 널리 사용하고 있는 자바스크립트 버전이 </a:t>
            </a:r>
            <a:r>
              <a:rPr lang="en-US" altLang="ko-KR" b="1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이며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2015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6</a:t>
            </a:r>
            <a:r>
              <a:rPr lang="ko-KR" altLang="en-US" dirty="0" smtClean="0">
                <a:latin typeface="+mj-ea"/>
                <a:ea typeface="+mj-ea"/>
              </a:rPr>
              <a:t>월 개정된 버전이 바로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ES6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ES2015</a:t>
            </a:r>
            <a:r>
              <a:rPr lang="ko-KR" altLang="en-US" dirty="0" smtClean="0">
                <a:latin typeface="+mj-ea"/>
                <a:ea typeface="+mj-ea"/>
              </a:rPr>
              <a:t>라고도 부릅니다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5350954"/>
            <a:ext cx="1066800" cy="10572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717361" y="5350953"/>
            <a:ext cx="1850621" cy="1057275"/>
            <a:chOff x="7377118" y="5327456"/>
            <a:chExt cx="1938070" cy="1057275"/>
          </a:xfrm>
        </p:grpSpPr>
        <p:sp>
          <p:nvSpPr>
            <p:cNvPr id="9" name="직사각형 8"/>
            <p:cNvSpPr/>
            <p:nvPr/>
          </p:nvSpPr>
          <p:spPr>
            <a:xfrm>
              <a:off x="7377118" y="5327456"/>
              <a:ext cx="193807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69811" y="5502150"/>
              <a:ext cx="17027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</a:rPr>
                <a:t>ES2015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5307" y="555913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or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19" y="3949156"/>
            <a:ext cx="8763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좀더 직관적이고 간결하다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개선된 문법으로 오류가 줄어들었다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해외 대다수 사이트에서 표준으로 자리잡았다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Nodejs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버전부터는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을 도입하였고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err="1" smtClean="0">
                <a:latin typeface="+mj-ea"/>
                <a:ea typeface="+mj-ea"/>
              </a:rPr>
              <a:t>AngularJs</a:t>
            </a:r>
            <a:r>
              <a:rPr lang="en-US" altLang="ko-KR" dirty="0">
                <a:latin typeface="+mj-ea"/>
                <a:ea typeface="+mj-ea"/>
              </a:rPr>
              <a:t>, React, Vue.js</a:t>
            </a:r>
            <a:r>
              <a:rPr lang="ko-KR" altLang="en-US" dirty="0">
                <a:latin typeface="+mj-ea"/>
                <a:ea typeface="+mj-ea"/>
              </a:rPr>
              <a:t>등도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에 맞춰 </a:t>
            </a:r>
            <a:r>
              <a:rPr lang="ko-KR" altLang="en-US" dirty="0" smtClean="0">
                <a:latin typeface="+mj-ea"/>
                <a:ea typeface="+mj-ea"/>
              </a:rPr>
              <a:t>개편되었다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2421467"/>
            <a:ext cx="3705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정상적으로 </a:t>
            </a:r>
            <a:r>
              <a:rPr lang="en-US" altLang="ko-KR" dirty="0">
                <a:latin typeface="+mj-ea"/>
                <a:ea typeface="+mj-ea"/>
              </a:rPr>
              <a:t>bar </a:t>
            </a:r>
            <a:r>
              <a:rPr lang="ko-KR" altLang="en-US" dirty="0">
                <a:latin typeface="+mj-ea"/>
                <a:ea typeface="+mj-ea"/>
              </a:rPr>
              <a:t>이라는 문자열을 출력하는 모습을 볼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여기서 변수 </a:t>
            </a: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foo </a:t>
            </a:r>
            <a:r>
              <a:rPr lang="ko-KR" altLang="en-US" dirty="0">
                <a:latin typeface="+mj-ea"/>
                <a:ea typeface="+mj-ea"/>
              </a:rPr>
              <a:t>함수에서 전역으로 영향력을 같게 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그렇기 때문에 </a:t>
            </a:r>
            <a:r>
              <a:rPr lang="en-US" altLang="ko-KR" dirty="0">
                <a:latin typeface="+mj-ea"/>
                <a:ea typeface="+mj-ea"/>
              </a:rPr>
              <a:t>if </a:t>
            </a:r>
            <a:r>
              <a:rPr lang="ko-KR" altLang="en-US" dirty="0">
                <a:latin typeface="+mj-ea"/>
                <a:ea typeface="+mj-ea"/>
              </a:rPr>
              <a:t>문의 </a:t>
            </a:r>
            <a:r>
              <a:rPr lang="en-US" altLang="ko-KR" dirty="0">
                <a:latin typeface="+mj-ea"/>
                <a:ea typeface="+mj-ea"/>
              </a:rPr>
              <a:t>scope </a:t>
            </a:r>
            <a:r>
              <a:rPr lang="ko-KR" altLang="en-US" dirty="0">
                <a:latin typeface="+mj-ea"/>
                <a:ea typeface="+mj-ea"/>
              </a:rPr>
              <a:t>안에서 선언된 변수도 밖에서 접근이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하지만 </a:t>
            </a:r>
            <a:r>
              <a:rPr lang="en-US" altLang="ko-KR" dirty="0" smtClean="0">
                <a:latin typeface="+mj-ea"/>
                <a:ea typeface="+mj-ea"/>
              </a:rPr>
              <a:t>let </a:t>
            </a:r>
            <a:r>
              <a:rPr lang="ko-KR" altLang="en-US" dirty="0" smtClean="0">
                <a:latin typeface="+mj-ea"/>
                <a:ea typeface="+mj-ea"/>
              </a:rPr>
              <a:t>으로 선언한 변수는 </a:t>
            </a:r>
            <a:r>
              <a:rPr lang="en-US" altLang="ko-KR" dirty="0" smtClean="0">
                <a:latin typeface="+mj-ea"/>
                <a:ea typeface="+mj-ea"/>
              </a:rPr>
              <a:t>if</a:t>
            </a:r>
            <a:r>
              <a:rPr lang="ko-KR" altLang="en-US" dirty="0" smtClean="0">
                <a:latin typeface="+mj-ea"/>
                <a:ea typeface="+mj-ea"/>
              </a:rPr>
              <a:t>문의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내에서만 유효하기 때문에 해당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밖에서 </a:t>
            </a:r>
            <a:r>
              <a:rPr lang="en-US" altLang="ko-KR" dirty="0" smtClean="0">
                <a:latin typeface="+mj-ea"/>
                <a:ea typeface="+mj-ea"/>
              </a:rPr>
              <a:t>a </a:t>
            </a:r>
            <a:r>
              <a:rPr lang="ko-KR" altLang="en-US" dirty="0" smtClean="0">
                <a:latin typeface="+mj-ea"/>
                <a:ea typeface="+mj-ea"/>
              </a:rPr>
              <a:t>에 </a:t>
            </a:r>
            <a:r>
              <a:rPr lang="ko-KR" altLang="en-US" dirty="0" err="1" smtClean="0">
                <a:latin typeface="+mj-ea"/>
                <a:ea typeface="+mj-ea"/>
              </a:rPr>
              <a:t>접근할때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오류가 발생한다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bar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error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2001692"/>
            <a:ext cx="10064022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ko-KR" altLang="en-US" dirty="0" smtClean="0">
                <a:latin typeface="+mj-ea"/>
                <a:ea typeface="+mj-ea"/>
              </a:rPr>
              <a:t>로 </a:t>
            </a:r>
            <a:r>
              <a:rPr lang="ko-KR" altLang="en-US" dirty="0">
                <a:latin typeface="+mj-ea"/>
                <a:ea typeface="+mj-ea"/>
              </a:rPr>
              <a:t>선언된 상수는 값을 변경할 수 </a:t>
            </a:r>
            <a:r>
              <a:rPr lang="ko-KR" altLang="en-US" dirty="0" smtClean="0">
                <a:latin typeface="+mj-ea"/>
                <a:ea typeface="+mj-ea"/>
              </a:rPr>
              <a:t>없을 뿐 아니라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오류가 </a:t>
            </a:r>
            <a:r>
              <a:rPr lang="ko-KR" altLang="en-US" dirty="0" err="1" smtClean="0">
                <a:latin typeface="+mj-ea"/>
                <a:ea typeface="+mj-ea"/>
              </a:rPr>
              <a:t>발생시켜버리기</a:t>
            </a:r>
            <a:r>
              <a:rPr lang="ko-KR" altLang="en-US" dirty="0" smtClean="0">
                <a:latin typeface="+mj-ea"/>
                <a:ea typeface="+mj-ea"/>
              </a:rPr>
              <a:t> 때문에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실수로라도 값이 변경되지 않아야 하는 고정 값을 변수에 담아 </a:t>
            </a:r>
            <a:r>
              <a:rPr lang="ko-KR" altLang="en-US" dirty="0" err="1" smtClean="0">
                <a:latin typeface="+mj-ea"/>
                <a:ea typeface="+mj-ea"/>
              </a:rPr>
              <a:t>사용할때</a:t>
            </a:r>
            <a:r>
              <a:rPr lang="ko-KR" altLang="en-US" dirty="0" smtClean="0">
                <a:latin typeface="+mj-ea"/>
                <a:ea typeface="+mj-ea"/>
              </a:rPr>
              <a:t> 유용하다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et</a:t>
            </a:r>
            <a:r>
              <a:rPr lang="en-US" altLang="ko-KR" dirty="0" smtClean="0"/>
              <a:t> foo = 1;</a:t>
            </a:r>
          </a:p>
          <a:p>
            <a:r>
              <a:rPr lang="en-US" altLang="ko-KR" dirty="0" smtClean="0"/>
              <a:t>foo = 2;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onsole.log(foo);</a:t>
            </a:r>
          </a:p>
          <a:p>
            <a:r>
              <a:rPr lang="en-US" altLang="ko-KR" dirty="0" smtClean="0"/>
              <a:t>// 2 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 err="1" smtClean="0">
                <a:solidFill>
                  <a:srgbClr val="FF0000"/>
                </a:solidFill>
              </a:rPr>
              <a:t>onst</a:t>
            </a:r>
            <a:r>
              <a:rPr lang="en-US" altLang="ko-KR" dirty="0" smtClean="0"/>
              <a:t> bar = 1;</a:t>
            </a:r>
          </a:p>
          <a:p>
            <a:r>
              <a:rPr lang="en-US" altLang="ko-KR" dirty="0" smtClean="0"/>
              <a:t>bar = 2;</a:t>
            </a:r>
          </a:p>
          <a:p>
            <a:r>
              <a:rPr lang="en-US" altLang="ko-KR" dirty="0" smtClean="0"/>
              <a:t>// error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Arrow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Function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화살표 함수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 함수를 선언하기 위해서 </a:t>
            </a:r>
            <a:r>
              <a:rPr lang="en-US" altLang="ko-KR" dirty="0">
                <a:latin typeface="+mj-ea"/>
                <a:ea typeface="+mj-ea"/>
              </a:rPr>
              <a:t>function </a:t>
            </a:r>
            <a:r>
              <a:rPr lang="ko-KR" altLang="en-US" dirty="0">
                <a:latin typeface="+mj-ea"/>
                <a:ea typeface="+mj-ea"/>
              </a:rPr>
              <a:t>키워드를 사용했다</a:t>
            </a:r>
            <a:r>
              <a:rPr lang="en-US" altLang="ko-KR" dirty="0">
                <a:latin typeface="+mj-ea"/>
                <a:ea typeface="+mj-ea"/>
              </a:rPr>
              <a:t>. ES6 </a:t>
            </a:r>
            <a:r>
              <a:rPr lang="ko-KR" altLang="en-US" dirty="0">
                <a:latin typeface="+mj-ea"/>
                <a:ea typeface="+mj-ea"/>
              </a:rPr>
              <a:t>부터는 </a:t>
            </a:r>
            <a:r>
              <a:rPr lang="ko-KR" altLang="en-US">
                <a:latin typeface="+mj-ea"/>
                <a:ea typeface="+mj-ea"/>
              </a:rPr>
              <a:t>화살표 </a:t>
            </a:r>
            <a:r>
              <a:rPr lang="ko-KR" altLang="en-US" smtClean="0">
                <a:latin typeface="+mj-ea"/>
                <a:ea typeface="+mj-ea"/>
              </a:rPr>
              <a:t>함수</a:t>
            </a:r>
            <a:r>
              <a:rPr lang="en-US" altLang="ko-KR" smtClean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Arrow Function) </a:t>
            </a:r>
            <a:r>
              <a:rPr lang="ko-KR" altLang="en-US" dirty="0">
                <a:latin typeface="+mj-ea"/>
                <a:ea typeface="+mj-ea"/>
              </a:rPr>
              <a:t>문법을 지원한다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function()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smtClean="0"/>
              <a:t>화살표 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480292"/>
            <a:ext cx="10064022" cy="489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파라미터를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개만 </a:t>
            </a:r>
            <a:r>
              <a:rPr lang="ko-KR" altLang="en-US" dirty="0" err="1" smtClean="0">
                <a:latin typeface="+mj-ea"/>
                <a:ea typeface="+mj-ea"/>
              </a:rPr>
              <a:t>받을때는</a:t>
            </a:r>
            <a:r>
              <a:rPr lang="ko-KR" altLang="en-US" dirty="0" smtClean="0">
                <a:latin typeface="+mj-ea"/>
                <a:ea typeface="+mj-ea"/>
              </a:rPr>
              <a:t> 괄호를 생략할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6886" y="1072881"/>
            <a:ext cx="44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vm</a:t>
            </a:r>
            <a:r>
              <a:rPr lang="en-US" altLang="ko-KR" dirty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vm</a:t>
            </a:r>
            <a:r>
              <a:rPr lang="en-US" altLang="ko-KR" dirty="0"/>
              <a:t>(‘</a:t>
            </a:r>
            <a:r>
              <a:rPr lang="ko-KR" altLang="en-US" dirty="0"/>
              <a:t>값</a:t>
            </a:r>
            <a:r>
              <a:rPr lang="en-US" altLang="ko-KR" dirty="0"/>
              <a:t>1’);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48029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4904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Parameter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err="1" smtClean="0">
                <a:latin typeface="Bahnschrift Condensed" panose="020B0502040204020203" pitchFamily="34" charset="0"/>
              </a:rPr>
              <a:t>파라미터</a:t>
            </a:r>
            <a:r>
              <a:rPr lang="ko-KR" altLang="en-US" sz="2000" smtClean="0">
                <a:latin typeface="Bahnschrift Condensed" panose="020B0502040204020203" pitchFamily="34" charset="0"/>
              </a:rPr>
              <a:t> 기본값 설정</a:t>
            </a:r>
            <a:r>
              <a:rPr lang="en-US" altLang="ko-KR" sz="200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err="1">
                <a:latin typeface="+mj-ea"/>
                <a:ea typeface="+mj-ea"/>
              </a:rPr>
              <a:t>파라미터의</a:t>
            </a:r>
            <a:r>
              <a:rPr lang="ko-KR" altLang="en-US" dirty="0">
                <a:latin typeface="+mj-ea"/>
                <a:ea typeface="+mj-ea"/>
              </a:rPr>
              <a:t> 값이 들어오지 않으면 무조건 </a:t>
            </a:r>
            <a:r>
              <a:rPr lang="en-US" altLang="ko-KR" dirty="0">
                <a:latin typeface="+mj-ea"/>
                <a:ea typeface="+mj-ea"/>
              </a:rPr>
              <a:t>undefined </a:t>
            </a:r>
            <a:r>
              <a:rPr lang="ko-KR" altLang="en-US" dirty="0">
                <a:latin typeface="+mj-ea"/>
                <a:ea typeface="+mj-ea"/>
              </a:rPr>
              <a:t>가 됐지만</a:t>
            </a:r>
            <a:r>
              <a:rPr lang="en-US" altLang="ko-KR" dirty="0">
                <a:latin typeface="+mj-ea"/>
                <a:ea typeface="+mj-ea"/>
              </a:rPr>
              <a:t>, ES6 </a:t>
            </a:r>
            <a:r>
              <a:rPr lang="ko-KR" altLang="en-US" dirty="0">
                <a:latin typeface="+mj-ea"/>
                <a:ea typeface="+mj-ea"/>
              </a:rPr>
              <a:t>부터 그 기본값을 설정할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function(a, b)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(a, b=‘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2’)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925</TotalTime>
  <Words>1303</Words>
  <Application>Microsoft Office PowerPoint</Application>
  <PresentationFormat>와이드스크린</PresentationFormat>
  <Paragraphs>342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돋움</vt:lpstr>
      <vt:lpstr>맑은 고딕</vt:lpstr>
      <vt:lpstr>휴먼매직체</vt:lpstr>
      <vt:lpstr>Arial</vt:lpstr>
      <vt:lpstr>Bahnschrift Condensed</vt:lpstr>
      <vt:lpstr>Gill Sans MT</vt:lpstr>
      <vt:lpstr>Impact</vt:lpstr>
      <vt:lpstr>Badge</vt:lpstr>
      <vt:lpstr> ES6 ES2015 </vt:lpstr>
      <vt:lpstr>목차</vt:lpstr>
      <vt:lpstr>ECMAScript 6 란?</vt:lpstr>
      <vt:lpstr>ECMAScript 6 왜?</vt:lpstr>
      <vt:lpstr>Let</vt:lpstr>
      <vt:lpstr>const</vt:lpstr>
      <vt:lpstr>Arrow Function (화살표 함수)</vt:lpstr>
      <vt:lpstr>PowerPoint 프레젠테이션</vt:lpstr>
      <vt:lpstr>Parameter (파라미터 기본값 설정)</vt:lpstr>
      <vt:lpstr>Template literal (템플릿 리터럴)</vt:lpstr>
      <vt:lpstr>destructuring assignment(비구조화 할당)</vt:lpstr>
      <vt:lpstr>spread operator (전개 연산자)</vt:lpstr>
      <vt:lpstr>enhanced object literals(향상된 객체 리터럴)</vt:lpstr>
      <vt:lpstr>간결한 메서드</vt:lpstr>
      <vt:lpstr>For-of(for-in과 의 차이점)</vt:lpstr>
      <vt:lpstr>class</vt:lpstr>
      <vt:lpstr>Es6 browser support (브라우저 지원)</vt:lpstr>
      <vt:lpstr>Babel 설치</vt:lpstr>
      <vt:lpstr>Q&amp;A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 (ECMAScript 2015) </dc:title>
  <dc:creator>장 명호</dc:creator>
  <cp:lastModifiedBy>장 명호</cp:lastModifiedBy>
  <cp:revision>95</cp:revision>
  <dcterms:created xsi:type="dcterms:W3CDTF">2018-11-05T05:20:55Z</dcterms:created>
  <dcterms:modified xsi:type="dcterms:W3CDTF">2018-11-22T02:21:18Z</dcterms:modified>
</cp:coreProperties>
</file>