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rRiRLWkg7Gjuf9DkVWkB9mzwk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82719A-399C-4441-A733-A55A3F42B283}">
  <a:tblStyle styleId="{F482719A-399C-4441-A733-A55A3F42B28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0a3f6a08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0a3f6a0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0a3f6a082_4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0a3f6a082_4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0a3f6a082_4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0a3f6a082_4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0a3f6a082_2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0a3f6a08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0a3f6a082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0a3f6a08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0a3f6a082_2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0a3f6a082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0a3f6a0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0a3f6a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0a3f6a082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g230a3f6a082_4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0a3f6a082_4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0a3f6a082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0a3f6a082_4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0a3f6a082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30a3f6a082_0_1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30a3f6a082_0_1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30a3f6a082_0_1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0a3f6a082_0_16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30a3f6a082_0_16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30a3f6a082_0_1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30a3f6a082_0_1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0a3f6a082_0_171"/>
          <p:cNvSpPr/>
          <p:nvPr/>
        </p:nvSpPr>
        <p:spPr>
          <a:xfrm>
            <a:off x="856210" y="609026"/>
            <a:ext cx="337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30a3f6a082_0_171"/>
          <p:cNvSpPr/>
          <p:nvPr/>
        </p:nvSpPr>
        <p:spPr>
          <a:xfrm>
            <a:off x="0" y="870044"/>
            <a:ext cx="966900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30a3f6a082_0_171"/>
          <p:cNvSpPr/>
          <p:nvPr/>
        </p:nvSpPr>
        <p:spPr>
          <a:xfrm>
            <a:off x="4182021" y="870044"/>
            <a:ext cx="8010000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0a3f6a082_0_17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30a3f6a082_0_17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230a3f6a082_0_175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230a3f6a082_0_175"/>
          <p:cNvSpPr txBox="1"/>
          <p:nvPr/>
        </p:nvSpPr>
        <p:spPr>
          <a:xfrm>
            <a:off x="11548211" y="6446627"/>
            <a:ext cx="471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30a3f6a082_0_13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30a3f6a082_0_1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30a3f6a082_0_1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30a3f6a082_0_1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30a3f6a082_0_1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30a3f6a082_0_1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30a3f6a082_0_14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30a3f6a082_0_14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30a3f6a082_0_1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30a3f6a082_0_1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30a3f6a082_0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30a3f6a082_0_14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30a3f6a082_0_14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30a3f6a082_0_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0a3f6a082_0_15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30a3f6a082_0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30a3f6a082_0_15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30a3f6a082_0_15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30a3f6a082_0_15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30a3f6a082_0_15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30a3f6a082_0_1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0a3f6a082_0_16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30a3f6a082_0_1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30a3f6a082_0_1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30a3f6a082_0_1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30a3f6a082_0_1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eei.re.kr/main.nsf/index.html?open&amp;p=%2Fweb_keei%2Fd_results.nsf%2Fmain_all%2F4B82FE4D0A4F9021492588FD0008010E&amp;s=%3FOpenDocument%26menucode%3DS0%26category%3D%25EA%25B5%25AD%25EC%25A0%259C%25EC%259B%2590%25EC%259C%25A0%25EA%25B0%2580%25EA%25B2%25A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30a3f6a08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538"/>
            <a:ext cx="12192000" cy="651703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30a3f6a082_1_0"/>
          <p:cNvSpPr txBox="1"/>
          <p:nvPr/>
        </p:nvSpPr>
        <p:spPr>
          <a:xfrm>
            <a:off x="4352650" y="2202900"/>
            <a:ext cx="78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30a3f6a082_1_0"/>
          <p:cNvSpPr txBox="1"/>
          <p:nvPr/>
        </p:nvSpPr>
        <p:spPr>
          <a:xfrm>
            <a:off x="1648525" y="1405725"/>
            <a:ext cx="90033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995"/>
              <a:buFont typeface="Arial"/>
              <a:buNone/>
            </a:pPr>
            <a:r>
              <a:rPr b="1" lang="ko-KR" sz="4995">
                <a:solidFill>
                  <a:schemeClr val="lt1"/>
                </a:solidFill>
              </a:rPr>
              <a:t>국제 유가 예측 모델 생성 프로젝트 계획서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g230a3f6a082_1_0"/>
          <p:cNvSpPr txBox="1"/>
          <p:nvPr/>
        </p:nvSpPr>
        <p:spPr>
          <a:xfrm>
            <a:off x="9284500" y="5513350"/>
            <a:ext cx="249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1조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강서연 김수진 김현아 장마가 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7" name="Google Shape;67;g230a3f6a082_1_0"/>
          <p:cNvCxnSpPr/>
          <p:nvPr/>
        </p:nvCxnSpPr>
        <p:spPr>
          <a:xfrm>
            <a:off x="1348975" y="1296875"/>
            <a:ext cx="0" cy="1873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g230a3f6a082_1_0"/>
          <p:cNvCxnSpPr/>
          <p:nvPr/>
        </p:nvCxnSpPr>
        <p:spPr>
          <a:xfrm>
            <a:off x="9262525" y="5587100"/>
            <a:ext cx="0" cy="601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0a3f6a082_4_144"/>
          <p:cNvSpPr txBox="1"/>
          <p:nvPr/>
        </p:nvSpPr>
        <p:spPr>
          <a:xfrm>
            <a:off x="978350" y="333075"/>
            <a:ext cx="71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6. 예상 이슈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41" name="Google Shape;241;g230a3f6a082_4_144"/>
          <p:cNvSpPr txBox="1"/>
          <p:nvPr>
            <p:ph idx="4294967295" type="body"/>
          </p:nvPr>
        </p:nvSpPr>
        <p:spPr>
          <a:xfrm>
            <a:off x="1068900" y="1159924"/>
            <a:ext cx="10982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2ECBB4"/>
                </a:solidFill>
              </a:rPr>
              <a:t>시스템 구축 과정에서 아래와 같은 3가지 이슈가 예상되며, 대응방안은 다음과 같습니다.</a:t>
            </a:r>
            <a:endParaRPr b="1" sz="1500">
              <a:solidFill>
                <a:srgbClr val="2ECBB4"/>
              </a:solidFill>
            </a:endParaRPr>
          </a:p>
        </p:txBody>
      </p:sp>
      <p:graphicFrame>
        <p:nvGraphicFramePr>
          <p:cNvPr id="242" name="Google Shape;242;g230a3f6a082_4_144"/>
          <p:cNvGraphicFramePr/>
          <p:nvPr/>
        </p:nvGraphicFramePr>
        <p:xfrm>
          <a:off x="747615" y="1877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{F482719A-399C-4441-A733-A55A3F42B283}</a:tableStyleId>
              </a:tblPr>
              <a:tblGrid>
                <a:gridCol w="638350"/>
                <a:gridCol w="5477775"/>
                <a:gridCol w="4580625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인력 이탈</a:t>
                      </a:r>
                      <a:r>
                        <a:rPr b="1" lang="ko-KR" sz="1400" u="none" cap="none" strike="noStrike"/>
                        <a:t>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회의록과 매일오전 회의를 통해 상호 검증하기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계약서 업무 범위 명확성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프로젝트 시작 전 범위 정의서 작성으로 명확성 부여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시계열 모델 완성도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시계열 모델에 대한 심화 학습 및 다양한 모델 만들어 상호 비교 후 최종 모델 완성하기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g230a3f6a082_4_154"/>
          <p:cNvGrpSpPr/>
          <p:nvPr/>
        </p:nvGrpSpPr>
        <p:grpSpPr>
          <a:xfrm>
            <a:off x="300050" y="-1077050"/>
            <a:ext cx="2766900" cy="2719800"/>
            <a:chOff x="300050" y="-1077050"/>
            <a:chExt cx="2766900" cy="2719800"/>
          </a:xfrm>
        </p:grpSpPr>
        <p:sp>
          <p:nvSpPr>
            <p:cNvPr id="248" name="Google Shape;248;g230a3f6a082_4_154"/>
            <p:cNvSpPr/>
            <p:nvPr/>
          </p:nvSpPr>
          <p:spPr>
            <a:xfrm>
              <a:off x="300050" y="-1077050"/>
              <a:ext cx="2766900" cy="2719800"/>
            </a:xfrm>
            <a:prstGeom prst="ellipse">
              <a:avLst/>
            </a:prstGeom>
            <a:solidFill>
              <a:srgbClr val="85D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230a3f6a082_4_154"/>
            <p:cNvSpPr/>
            <p:nvPr/>
          </p:nvSpPr>
          <p:spPr>
            <a:xfrm>
              <a:off x="640100" y="-7605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g230a3f6a082_4_154"/>
          <p:cNvGrpSpPr/>
          <p:nvPr/>
        </p:nvGrpSpPr>
        <p:grpSpPr>
          <a:xfrm>
            <a:off x="7469575" y="3555851"/>
            <a:ext cx="5205922" cy="5205425"/>
            <a:chOff x="1124725" y="-1027250"/>
            <a:chExt cx="2766900" cy="2719800"/>
          </a:xfrm>
        </p:grpSpPr>
        <p:sp>
          <p:nvSpPr>
            <p:cNvPr id="251" name="Google Shape;251;g230a3f6a082_4_154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>
                <a:alpha val="19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g230a3f6a082_4_154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g230a3f6a082_4_154"/>
          <p:cNvSpPr txBox="1"/>
          <p:nvPr/>
        </p:nvSpPr>
        <p:spPr>
          <a:xfrm>
            <a:off x="978350" y="333075"/>
            <a:ext cx="71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7. 전처리 설계도</a:t>
            </a:r>
            <a:endParaRPr b="1" sz="4000">
              <a:solidFill>
                <a:schemeClr val="dk1"/>
              </a:solidFill>
            </a:endParaRPr>
          </a:p>
        </p:txBody>
      </p:sp>
      <p:graphicFrame>
        <p:nvGraphicFramePr>
          <p:cNvPr id="254" name="Google Shape;254;g230a3f6a082_4_154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{F482719A-399C-4441-A733-A55A3F42B283}</a:tableStyleId>
              </a:tblPr>
              <a:tblGrid>
                <a:gridCol w="638350"/>
                <a:gridCol w="5477775"/>
                <a:gridCol w="4580625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항 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상세 내역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사용 패키지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pandas,numpy,excel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버전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pandas(1.5.3)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numpy(1.23.5)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python(3.9.15)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운영 체제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window 64비트 운영 체제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0"/>
          <p:cNvGrpSpPr/>
          <p:nvPr/>
        </p:nvGrpSpPr>
        <p:grpSpPr>
          <a:xfrm>
            <a:off x="7469575" y="3555851"/>
            <a:ext cx="5205922" cy="5205425"/>
            <a:chOff x="1124725" y="-1027250"/>
            <a:chExt cx="2766900" cy="2719800"/>
          </a:xfrm>
        </p:grpSpPr>
        <p:sp>
          <p:nvSpPr>
            <p:cNvPr id="260" name="Google Shape;260;p10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>
                <a:alpha val="19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0"/>
          <p:cNvGrpSpPr/>
          <p:nvPr/>
        </p:nvGrpSpPr>
        <p:grpSpPr>
          <a:xfrm>
            <a:off x="300050" y="-1077050"/>
            <a:ext cx="2766900" cy="2719800"/>
            <a:chOff x="300050" y="-1077050"/>
            <a:chExt cx="2766900" cy="2719800"/>
          </a:xfrm>
        </p:grpSpPr>
        <p:sp>
          <p:nvSpPr>
            <p:cNvPr id="263" name="Google Shape;263;p10"/>
            <p:cNvSpPr/>
            <p:nvPr/>
          </p:nvSpPr>
          <p:spPr>
            <a:xfrm>
              <a:off x="300050" y="-1077050"/>
              <a:ext cx="2766900" cy="2719800"/>
            </a:xfrm>
            <a:prstGeom prst="ellipse">
              <a:avLst/>
            </a:prstGeom>
            <a:solidFill>
              <a:srgbClr val="85D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640100" y="-7605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5000">
                <a:solidFill>
                  <a:schemeClr val="dk1"/>
                </a:solidFill>
              </a:rPr>
              <a:t>Thank you !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2430075" y="1732925"/>
            <a:ext cx="7236900" cy="42360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>
            <a:off x="7469575" y="3555851"/>
            <a:ext cx="5205922" cy="5205425"/>
            <a:chOff x="1124725" y="-1027250"/>
            <a:chExt cx="2766900" cy="2719800"/>
          </a:xfrm>
        </p:grpSpPr>
        <p:sp>
          <p:nvSpPr>
            <p:cNvPr id="75" name="Google Shape;75;p2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>
                <a:alpha val="19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300050" y="-1077050"/>
            <a:ext cx="2766900" cy="2719800"/>
            <a:chOff x="1124725" y="-1027250"/>
            <a:chExt cx="2766900" cy="2719800"/>
          </a:xfrm>
        </p:grpSpPr>
        <p:sp>
          <p:nvSpPr>
            <p:cNvPr id="78" name="Google Shape;78;p2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 txBox="1"/>
          <p:nvPr/>
        </p:nvSpPr>
        <p:spPr>
          <a:xfrm>
            <a:off x="3426506" y="2202199"/>
            <a:ext cx="6530294" cy="333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추진 개요 </a:t>
            </a:r>
            <a:r>
              <a:rPr b="1" lang="ko-KR" sz="1904">
                <a:solidFill>
                  <a:srgbClr val="3F3F3F"/>
                </a:solidFill>
              </a:rPr>
              <a:t>→</a:t>
            </a: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배경, 목적</a:t>
            </a:r>
            <a:endParaRPr b="1" i="0" sz="1904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구축 범위 </a:t>
            </a:r>
            <a:r>
              <a:rPr b="1" lang="ko-KR" sz="1904">
                <a:solidFill>
                  <a:srgbClr val="3F3F3F"/>
                </a:solidFill>
              </a:rPr>
              <a:t>→</a:t>
            </a: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기능</a:t>
            </a:r>
            <a:endParaRPr b="1" i="0" sz="1904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b="1" i="0" sz="1904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b="1" i="0" sz="1904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865175" y="898675"/>
            <a:ext cx="84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054550" y="561675"/>
            <a:ext cx="400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Contents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3319475" y="837975"/>
            <a:ext cx="1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2ECBB4"/>
                </a:solidFill>
              </a:rPr>
              <a:t>목차</a:t>
            </a:r>
            <a:endParaRPr b="1">
              <a:solidFill>
                <a:srgbClr val="2ECBB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30a3f6a082_2_45"/>
          <p:cNvGrpSpPr/>
          <p:nvPr/>
        </p:nvGrpSpPr>
        <p:grpSpPr>
          <a:xfrm>
            <a:off x="300050" y="-1077050"/>
            <a:ext cx="2766900" cy="2719800"/>
            <a:chOff x="1124725" y="-1027250"/>
            <a:chExt cx="2766900" cy="2719800"/>
          </a:xfrm>
        </p:grpSpPr>
        <p:sp>
          <p:nvSpPr>
            <p:cNvPr id="89" name="Google Shape;89;g230a3f6a082_2_45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30a3f6a082_2_45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g230a3f6a082_2_45"/>
          <p:cNvGrpSpPr/>
          <p:nvPr/>
        </p:nvGrpSpPr>
        <p:grpSpPr>
          <a:xfrm>
            <a:off x="7469575" y="3555851"/>
            <a:ext cx="5205922" cy="5205425"/>
            <a:chOff x="1124725" y="-1027250"/>
            <a:chExt cx="2766900" cy="2719800"/>
          </a:xfrm>
        </p:grpSpPr>
        <p:sp>
          <p:nvSpPr>
            <p:cNvPr id="92" name="Google Shape;92;g230a3f6a082_2_45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>
                <a:alpha val="19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g230a3f6a082_2_45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g230a3f6a082_2_45"/>
          <p:cNvSpPr txBox="1"/>
          <p:nvPr/>
        </p:nvSpPr>
        <p:spPr>
          <a:xfrm>
            <a:off x="1054550" y="561675"/>
            <a:ext cx="538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b="1" lang="ko-KR" sz="4000">
                <a:solidFill>
                  <a:schemeClr val="dk1"/>
                </a:solidFill>
              </a:rPr>
              <a:t>프로젝트 구축 개요</a:t>
            </a:r>
            <a:endParaRPr b="1" sz="4000">
              <a:solidFill>
                <a:schemeClr val="dk1"/>
              </a:solidFill>
            </a:endParaRPr>
          </a:p>
        </p:txBody>
      </p:sp>
      <p:grpSp>
        <p:nvGrpSpPr>
          <p:cNvPr id="95" name="Google Shape;95;g230a3f6a082_2_45"/>
          <p:cNvGrpSpPr/>
          <p:nvPr/>
        </p:nvGrpSpPr>
        <p:grpSpPr>
          <a:xfrm>
            <a:off x="6241938" y="1362063"/>
            <a:ext cx="4257421" cy="461700"/>
            <a:chOff x="6215950" y="1574863"/>
            <a:chExt cx="4257421" cy="461700"/>
          </a:xfrm>
        </p:grpSpPr>
        <p:grpSp>
          <p:nvGrpSpPr>
            <p:cNvPr id="96" name="Google Shape;96;g230a3f6a082_2_45"/>
            <p:cNvGrpSpPr/>
            <p:nvPr/>
          </p:nvGrpSpPr>
          <p:grpSpPr>
            <a:xfrm>
              <a:off x="6510925" y="1577088"/>
              <a:ext cx="3962446" cy="457231"/>
              <a:chOff x="7204100" y="1857313"/>
              <a:chExt cx="3962446" cy="457231"/>
            </a:xfrm>
          </p:grpSpPr>
          <p:sp>
            <p:nvSpPr>
              <p:cNvPr id="97" name="Google Shape;97;g230a3f6a082_2_45"/>
              <p:cNvSpPr/>
              <p:nvPr/>
            </p:nvSpPr>
            <p:spPr>
              <a:xfrm>
                <a:off x="7204100" y="1857313"/>
                <a:ext cx="3903390" cy="457218"/>
              </a:xfrm>
              <a:prstGeom prst="flowChartTerminator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g230a3f6a082_2_45"/>
              <p:cNvSpPr/>
              <p:nvPr/>
            </p:nvSpPr>
            <p:spPr>
              <a:xfrm>
                <a:off x="10178400" y="1857325"/>
                <a:ext cx="988146" cy="457218"/>
              </a:xfrm>
              <a:prstGeom prst="flowChartTerminator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g230a3f6a082_2_45"/>
            <p:cNvSpPr/>
            <p:nvPr/>
          </p:nvSpPr>
          <p:spPr>
            <a:xfrm>
              <a:off x="6215950" y="1577100"/>
              <a:ext cx="988146" cy="457218"/>
            </a:xfrm>
            <a:prstGeom prst="flowChartTermina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230a3f6a082_2_45"/>
            <p:cNvSpPr txBox="1"/>
            <p:nvPr/>
          </p:nvSpPr>
          <p:spPr>
            <a:xfrm>
              <a:off x="6378225" y="1574863"/>
              <a:ext cx="663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/>
                <a:t>기간</a:t>
              </a:r>
              <a:endParaRPr b="1" sz="1800"/>
            </a:p>
          </p:txBody>
        </p:sp>
        <p:sp>
          <p:nvSpPr>
            <p:cNvPr id="101" name="Google Shape;101;g230a3f6a082_2_45"/>
            <p:cNvSpPr txBox="1"/>
            <p:nvPr/>
          </p:nvSpPr>
          <p:spPr>
            <a:xfrm>
              <a:off x="7297475" y="1574863"/>
              <a:ext cx="2974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rgbClr val="585858"/>
                  </a:solidFill>
                </a:rPr>
                <a:t>2023.04.17 ~ 2023.04.19</a:t>
              </a:r>
              <a:endParaRPr b="1">
                <a:solidFill>
                  <a:srgbClr val="585858"/>
                </a:solidFill>
              </a:endParaRPr>
            </a:p>
          </p:txBody>
        </p:sp>
      </p:grpSp>
      <p:sp>
        <p:nvSpPr>
          <p:cNvPr id="102" name="Google Shape;102;g230a3f6a082_2_45"/>
          <p:cNvSpPr/>
          <p:nvPr/>
        </p:nvSpPr>
        <p:spPr>
          <a:xfrm>
            <a:off x="1800275" y="2382550"/>
            <a:ext cx="2885700" cy="2066700"/>
          </a:xfrm>
          <a:prstGeom prst="roundRect">
            <a:avLst>
              <a:gd fmla="val 16667" name="adj"/>
            </a:avLst>
          </a:prstGeom>
          <a:solidFill>
            <a:srgbClr val="4CC8B6">
              <a:alpha val="8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30a3f6a082_2_45"/>
          <p:cNvSpPr/>
          <p:nvPr/>
        </p:nvSpPr>
        <p:spPr>
          <a:xfrm>
            <a:off x="1800275" y="4302350"/>
            <a:ext cx="2885700" cy="2066700"/>
          </a:xfrm>
          <a:prstGeom prst="roundRect">
            <a:avLst>
              <a:gd fmla="val 16667" name="adj"/>
            </a:avLst>
          </a:prstGeom>
          <a:solidFill>
            <a:srgbClr val="585858">
              <a:alpha val="8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30a3f6a082_2_45"/>
          <p:cNvSpPr txBox="1"/>
          <p:nvPr/>
        </p:nvSpPr>
        <p:spPr>
          <a:xfrm>
            <a:off x="5402900" y="4104775"/>
            <a:ext cx="122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2ECBB4"/>
                </a:solidFill>
                <a:latin typeface="Batang"/>
                <a:ea typeface="Batang"/>
                <a:cs typeface="Batang"/>
                <a:sym typeface="Batang"/>
              </a:rPr>
              <a:t>&gt;&gt;</a:t>
            </a:r>
            <a:endParaRPr b="1" sz="5000">
              <a:solidFill>
                <a:srgbClr val="2ECBB4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05" name="Google Shape;105;g230a3f6a082_2_45"/>
          <p:cNvSpPr txBox="1"/>
          <p:nvPr/>
        </p:nvSpPr>
        <p:spPr>
          <a:xfrm>
            <a:off x="2898275" y="1982350"/>
            <a:ext cx="6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배</a:t>
            </a:r>
            <a:r>
              <a:rPr b="1" lang="ko-KR"/>
              <a:t>경</a:t>
            </a:r>
            <a:endParaRPr b="1"/>
          </a:p>
        </p:txBody>
      </p:sp>
      <p:sp>
        <p:nvSpPr>
          <p:cNvPr id="106" name="Google Shape;106;g230a3f6a082_2_45"/>
          <p:cNvSpPr/>
          <p:nvPr/>
        </p:nvSpPr>
        <p:spPr>
          <a:xfrm>
            <a:off x="7026125" y="2382550"/>
            <a:ext cx="2885700" cy="2066700"/>
          </a:xfrm>
          <a:prstGeom prst="roundRect">
            <a:avLst>
              <a:gd fmla="val 16667" name="adj"/>
            </a:avLst>
          </a:prstGeom>
          <a:solidFill>
            <a:srgbClr val="4CC8B6">
              <a:alpha val="8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30a3f6a082_2_45"/>
          <p:cNvSpPr/>
          <p:nvPr/>
        </p:nvSpPr>
        <p:spPr>
          <a:xfrm>
            <a:off x="7026125" y="4302350"/>
            <a:ext cx="2885700" cy="2066700"/>
          </a:xfrm>
          <a:prstGeom prst="roundRect">
            <a:avLst>
              <a:gd fmla="val 16667" name="adj"/>
            </a:avLst>
          </a:prstGeom>
          <a:solidFill>
            <a:srgbClr val="585858">
              <a:alpha val="8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30a3f6a082_2_45"/>
          <p:cNvSpPr txBox="1"/>
          <p:nvPr/>
        </p:nvSpPr>
        <p:spPr>
          <a:xfrm>
            <a:off x="1676625" y="2744100"/>
            <a:ext cx="2885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ko-KR">
                <a:solidFill>
                  <a:schemeClr val="lt1"/>
                </a:solidFill>
              </a:rPr>
              <a:t>급격한 통화긴축 등에 따른 주요국 경기 위축 본격화와 원자재 관련 불확실성 장기화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9" name="Google Shape;109;g230a3f6a082_2_45"/>
          <p:cNvSpPr txBox="1"/>
          <p:nvPr/>
        </p:nvSpPr>
        <p:spPr>
          <a:xfrm>
            <a:off x="1741325" y="4974050"/>
            <a:ext cx="3003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ko-KR">
                <a:solidFill>
                  <a:schemeClr val="lt1"/>
                </a:solidFill>
              </a:rPr>
              <a:t>높은 물가 수준이 지속되며 서민 생계비 부담 우려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0" name="Google Shape;110;g230a3f6a082_2_45"/>
          <p:cNvSpPr txBox="1"/>
          <p:nvPr/>
        </p:nvSpPr>
        <p:spPr>
          <a:xfrm>
            <a:off x="8124125" y="1982350"/>
            <a:ext cx="6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목적</a:t>
            </a:r>
            <a:endParaRPr b="1"/>
          </a:p>
        </p:txBody>
      </p:sp>
      <p:sp>
        <p:nvSpPr>
          <p:cNvPr id="111" name="Google Shape;111;g230a3f6a082_2_45"/>
          <p:cNvSpPr txBox="1"/>
          <p:nvPr/>
        </p:nvSpPr>
        <p:spPr>
          <a:xfrm>
            <a:off x="7026125" y="2903875"/>
            <a:ext cx="288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ko-KR">
                <a:solidFill>
                  <a:schemeClr val="lt1"/>
                </a:solidFill>
              </a:rPr>
              <a:t>에너지 위기 대응 - 유가 사전 예측으로 도입물량 결정 가능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2" name="Google Shape;112;g230a3f6a082_2_45"/>
          <p:cNvSpPr txBox="1"/>
          <p:nvPr/>
        </p:nvSpPr>
        <p:spPr>
          <a:xfrm>
            <a:off x="7004000" y="4812350"/>
            <a:ext cx="288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ko-KR">
                <a:solidFill>
                  <a:schemeClr val="lt1"/>
                </a:solidFill>
              </a:rPr>
              <a:t>안정적인 물가 안정을 위해 유가 사전 예측을 통한 유동적인 유류세 변화 가능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30a3f6a082_2_1"/>
          <p:cNvGrpSpPr/>
          <p:nvPr/>
        </p:nvGrpSpPr>
        <p:grpSpPr>
          <a:xfrm>
            <a:off x="7469575" y="3555851"/>
            <a:ext cx="5205922" cy="5205425"/>
            <a:chOff x="1124725" y="-1027250"/>
            <a:chExt cx="2766900" cy="2719800"/>
          </a:xfrm>
        </p:grpSpPr>
        <p:sp>
          <p:nvSpPr>
            <p:cNvPr id="118" name="Google Shape;118;g230a3f6a082_2_1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>
                <a:alpha val="19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30a3f6a082_2_1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g230a3f6a082_2_1"/>
          <p:cNvSpPr/>
          <p:nvPr/>
        </p:nvSpPr>
        <p:spPr>
          <a:xfrm>
            <a:off x="8145500" y="2445425"/>
            <a:ext cx="2885700" cy="4051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30a3f6a082_2_1"/>
          <p:cNvSpPr/>
          <p:nvPr/>
        </p:nvSpPr>
        <p:spPr>
          <a:xfrm>
            <a:off x="4602463" y="2445425"/>
            <a:ext cx="2885700" cy="4051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g230a3f6a082_2_1"/>
          <p:cNvGrpSpPr/>
          <p:nvPr/>
        </p:nvGrpSpPr>
        <p:grpSpPr>
          <a:xfrm>
            <a:off x="300050" y="-1077050"/>
            <a:ext cx="2766900" cy="2719800"/>
            <a:chOff x="300050" y="-1077050"/>
            <a:chExt cx="2766900" cy="2719800"/>
          </a:xfrm>
        </p:grpSpPr>
        <p:sp>
          <p:nvSpPr>
            <p:cNvPr id="123" name="Google Shape;123;g230a3f6a082_2_1"/>
            <p:cNvSpPr/>
            <p:nvPr/>
          </p:nvSpPr>
          <p:spPr>
            <a:xfrm>
              <a:off x="300050" y="-1077050"/>
              <a:ext cx="2766900" cy="2719800"/>
            </a:xfrm>
            <a:prstGeom prst="ellipse">
              <a:avLst/>
            </a:prstGeom>
            <a:solidFill>
              <a:srgbClr val="85D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30a3f6a082_2_1"/>
            <p:cNvSpPr/>
            <p:nvPr/>
          </p:nvSpPr>
          <p:spPr>
            <a:xfrm>
              <a:off x="640100" y="-7605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30a3f6a082_2_1"/>
          <p:cNvSpPr txBox="1"/>
          <p:nvPr/>
        </p:nvSpPr>
        <p:spPr>
          <a:xfrm>
            <a:off x="902150" y="561675"/>
            <a:ext cx="400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2. 구축범위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26" name="Google Shape;126;g230a3f6a082_2_1"/>
          <p:cNvSpPr txBox="1"/>
          <p:nvPr/>
        </p:nvSpPr>
        <p:spPr>
          <a:xfrm>
            <a:off x="1332375" y="1444375"/>
            <a:ext cx="942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666666"/>
                </a:solidFill>
              </a:rPr>
              <a:t>본 프로젝트는 </a:t>
            </a:r>
            <a:r>
              <a:rPr b="1" lang="ko-KR" sz="2000">
                <a:solidFill>
                  <a:srgbClr val="434343"/>
                </a:solidFill>
              </a:rPr>
              <a:t>에너지 경제 연구소</a:t>
            </a:r>
            <a:r>
              <a:rPr b="1" lang="ko-KR" sz="2000">
                <a:solidFill>
                  <a:srgbClr val="666666"/>
                </a:solidFill>
              </a:rPr>
              <a:t>의 국제 원유 가격 (일별) 데이터 를 사용합니다. (2002~2023)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27" name="Google Shape;127;g230a3f6a082_2_1"/>
          <p:cNvSpPr/>
          <p:nvPr/>
        </p:nvSpPr>
        <p:spPr>
          <a:xfrm>
            <a:off x="1059450" y="2445425"/>
            <a:ext cx="2885700" cy="4051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30a3f6a082_2_1"/>
          <p:cNvSpPr txBox="1"/>
          <p:nvPr/>
        </p:nvSpPr>
        <p:spPr>
          <a:xfrm>
            <a:off x="1852150" y="2568175"/>
            <a:ext cx="13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 </a:t>
            </a:r>
            <a:r>
              <a:rPr b="1" lang="ko-KR" sz="1600"/>
              <a:t>소스데이터</a:t>
            </a:r>
            <a:endParaRPr b="1" sz="1600"/>
          </a:p>
        </p:txBody>
      </p:sp>
      <p:cxnSp>
        <p:nvCxnSpPr>
          <p:cNvPr id="129" name="Google Shape;129;g230a3f6a082_2_1"/>
          <p:cNvCxnSpPr/>
          <p:nvPr/>
        </p:nvCxnSpPr>
        <p:spPr>
          <a:xfrm>
            <a:off x="1157250" y="3143375"/>
            <a:ext cx="264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g230a3f6a082_2_1"/>
          <p:cNvSpPr txBox="1"/>
          <p:nvPr/>
        </p:nvSpPr>
        <p:spPr>
          <a:xfrm>
            <a:off x="1118850" y="3448175"/>
            <a:ext cx="27669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에너지 경제 연구소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국제 원유 가격 일별 데이터 (2002~2023년)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https://www.keei.re.kr/main.nsf/index.html?open&amp;p=%2Fweb_keei%2Fd_results.nsf%2Fmain_all%2F4B82FE4D0A4F9021492588FD0008010E&amp;s=%3FOpenDocument%26menucode%3DS0%26category%3D%25EA%25B5%25AD%25EC%25A0%259C%25EC%259B%2590%25EC%259C%25A0%25EA%25B0%2580%25EA%25B2%25A9</a:t>
            </a:r>
            <a:r>
              <a:rPr lang="ko-KR" sz="11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131" name="Google Shape;131;g230a3f6a082_2_1"/>
          <p:cNvCxnSpPr/>
          <p:nvPr/>
        </p:nvCxnSpPr>
        <p:spPr>
          <a:xfrm>
            <a:off x="8281075" y="3143375"/>
            <a:ext cx="264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g230a3f6a082_2_1"/>
          <p:cNvSpPr txBox="1"/>
          <p:nvPr/>
        </p:nvSpPr>
        <p:spPr>
          <a:xfrm>
            <a:off x="7548800" y="4447975"/>
            <a:ext cx="76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ECBB4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cxnSp>
        <p:nvCxnSpPr>
          <p:cNvPr id="133" name="Google Shape;133;g230a3f6a082_2_1"/>
          <p:cNvCxnSpPr/>
          <p:nvPr/>
        </p:nvCxnSpPr>
        <p:spPr>
          <a:xfrm>
            <a:off x="4699800" y="3143375"/>
            <a:ext cx="264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g230a3f6a082_2_1"/>
          <p:cNvSpPr txBox="1"/>
          <p:nvPr/>
        </p:nvSpPr>
        <p:spPr>
          <a:xfrm>
            <a:off x="5389701" y="2568175"/>
            <a:ext cx="13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  구축범위</a:t>
            </a:r>
            <a:endParaRPr b="1" sz="1600"/>
          </a:p>
        </p:txBody>
      </p:sp>
      <p:sp>
        <p:nvSpPr>
          <p:cNvPr id="135" name="Google Shape;135;g230a3f6a082_2_1"/>
          <p:cNvSpPr txBox="1"/>
          <p:nvPr/>
        </p:nvSpPr>
        <p:spPr>
          <a:xfrm>
            <a:off x="4399950" y="4265700"/>
            <a:ext cx="339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-KR"/>
              <a:t>원유 가격 패턴 분석 및 시각화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6" name="Google Shape;136;g230a3f6a082_2_1"/>
          <p:cNvSpPr txBox="1"/>
          <p:nvPr/>
        </p:nvSpPr>
        <p:spPr>
          <a:xfrm>
            <a:off x="7548800" y="4098942"/>
            <a:ext cx="76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ECBB4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  <a:endParaRPr b="1" sz="4500">
              <a:solidFill>
                <a:srgbClr val="2ECBB4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37" name="Google Shape;137;g230a3f6a082_2_1"/>
          <p:cNvSpPr txBox="1"/>
          <p:nvPr/>
        </p:nvSpPr>
        <p:spPr>
          <a:xfrm>
            <a:off x="4046050" y="4098942"/>
            <a:ext cx="76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ECBB4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  <a:endParaRPr b="1" sz="4500">
              <a:solidFill>
                <a:srgbClr val="2ECBB4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38" name="Google Shape;138;g230a3f6a082_2_1"/>
          <p:cNvSpPr txBox="1"/>
          <p:nvPr/>
        </p:nvSpPr>
        <p:spPr>
          <a:xfrm>
            <a:off x="8927340" y="2568175"/>
            <a:ext cx="13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   기대효과</a:t>
            </a:r>
            <a:endParaRPr b="1" sz="1600"/>
          </a:p>
        </p:txBody>
      </p:sp>
      <p:sp>
        <p:nvSpPr>
          <p:cNvPr id="139" name="Google Shape;139;g230a3f6a082_2_1"/>
          <p:cNvSpPr txBox="1"/>
          <p:nvPr/>
        </p:nvSpPr>
        <p:spPr>
          <a:xfrm>
            <a:off x="7971175" y="4019550"/>
            <a:ext cx="3392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Noto Sans Symbols"/>
              <a:buChar char="-"/>
            </a:pPr>
            <a:r>
              <a:rPr b="1" lang="ko-KR">
                <a:solidFill>
                  <a:schemeClr val="dk1"/>
                </a:solidFill>
              </a:rPr>
              <a:t>3대 원유의 가격 비교 가능</a:t>
            </a:r>
            <a:endParaRPr>
              <a:solidFill>
                <a:schemeClr val="dk1"/>
              </a:solidFill>
            </a:endParaRPr>
          </a:p>
          <a:p>
            <a:pPr indent="-106362" lvl="0" marL="182562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-106362" lvl="0" marL="182562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Noto Sans Symbols"/>
              <a:buChar char="-"/>
            </a:pPr>
            <a:r>
              <a:rPr b="1" lang="ko-KR">
                <a:solidFill>
                  <a:schemeClr val="dk1"/>
                </a:solidFill>
              </a:rPr>
              <a:t>원유 가격 예측으로 유동적인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         도입 물량과 유류세 지정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0a3f6a082_2_98"/>
          <p:cNvSpPr txBox="1"/>
          <p:nvPr/>
        </p:nvSpPr>
        <p:spPr>
          <a:xfrm>
            <a:off x="902150" y="561675"/>
            <a:ext cx="71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3. 프로젝트 추진 방법론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45" name="Google Shape;145;g230a3f6a082_2_98"/>
          <p:cNvSpPr/>
          <p:nvPr/>
        </p:nvSpPr>
        <p:spPr>
          <a:xfrm>
            <a:off x="3119185" y="1724925"/>
            <a:ext cx="2207700" cy="431700"/>
          </a:xfrm>
          <a:prstGeom prst="homePlate">
            <a:avLst>
              <a:gd fmla="val 20674" name="adj"/>
            </a:avLst>
          </a:prstGeom>
          <a:solidFill>
            <a:srgbClr val="4CC8B6">
              <a:alpha val="84000"/>
            </a:srgbClr>
          </a:soli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Biz.Blueprint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30a3f6a082_2_98"/>
          <p:cNvSpPr/>
          <p:nvPr/>
        </p:nvSpPr>
        <p:spPr>
          <a:xfrm>
            <a:off x="5505880" y="1724924"/>
            <a:ext cx="2526300" cy="431700"/>
          </a:xfrm>
          <a:prstGeom prst="homePlate">
            <a:avLst>
              <a:gd fmla="val 29041" name="adj"/>
            </a:avLst>
          </a:prstGeom>
          <a:solidFill>
            <a:srgbClr val="4CC8B6">
              <a:alpha val="84000"/>
            </a:srgbClr>
          </a:soli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30a3f6a082_2_98"/>
          <p:cNvSpPr/>
          <p:nvPr/>
        </p:nvSpPr>
        <p:spPr>
          <a:xfrm>
            <a:off x="9996803" y="1724925"/>
            <a:ext cx="1533300" cy="431700"/>
          </a:xfrm>
          <a:prstGeom prst="homePlate">
            <a:avLst>
              <a:gd fmla="val 13686" name="adj"/>
            </a:avLst>
          </a:prstGeom>
          <a:solidFill>
            <a:srgbClr val="4CC8B6">
              <a:alpha val="84000"/>
            </a:srgbClr>
          </a:soli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Go-Live &amp;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30a3f6a082_2_98"/>
          <p:cNvSpPr/>
          <p:nvPr/>
        </p:nvSpPr>
        <p:spPr>
          <a:xfrm>
            <a:off x="8223064" y="1724924"/>
            <a:ext cx="1485000" cy="431700"/>
          </a:xfrm>
          <a:prstGeom prst="homePlate">
            <a:avLst>
              <a:gd fmla="val 16571" name="adj"/>
            </a:avLst>
          </a:prstGeom>
          <a:solidFill>
            <a:srgbClr val="4CC8B6">
              <a:alpha val="84000"/>
            </a:srgbClr>
          </a:soli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Final 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30a3f6a082_2_98"/>
          <p:cNvSpPr/>
          <p:nvPr/>
        </p:nvSpPr>
        <p:spPr>
          <a:xfrm>
            <a:off x="1312021" y="1724925"/>
            <a:ext cx="1593000" cy="431700"/>
          </a:xfrm>
          <a:prstGeom prst="homePlate">
            <a:avLst>
              <a:gd fmla="val 18995" name="adj"/>
            </a:avLst>
          </a:prstGeom>
          <a:solidFill>
            <a:srgbClr val="4CC8B6">
              <a:alpha val="84000"/>
            </a:srgbClr>
          </a:soli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30a3f6a082_2_98"/>
          <p:cNvSpPr/>
          <p:nvPr/>
        </p:nvSpPr>
        <p:spPr>
          <a:xfrm>
            <a:off x="300050" y="2312700"/>
            <a:ext cx="754500" cy="1757100"/>
          </a:xfrm>
          <a:prstGeom prst="roundRect">
            <a:avLst>
              <a:gd fmla="val 16667" name="adj"/>
            </a:avLst>
          </a:prstGeom>
          <a:solidFill>
            <a:srgbClr val="585858">
              <a:alpha val="8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0a3f6a082_2_98"/>
          <p:cNvSpPr txBox="1"/>
          <p:nvPr/>
        </p:nvSpPr>
        <p:spPr>
          <a:xfrm>
            <a:off x="2422275" y="2826776"/>
            <a:ext cx="75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30a3f6a082_2_98"/>
          <p:cNvSpPr/>
          <p:nvPr/>
        </p:nvSpPr>
        <p:spPr>
          <a:xfrm>
            <a:off x="1210350" y="2312701"/>
            <a:ext cx="1685100" cy="1855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30a3f6a082_2_98"/>
          <p:cNvSpPr/>
          <p:nvPr/>
        </p:nvSpPr>
        <p:spPr>
          <a:xfrm>
            <a:off x="300050" y="4345500"/>
            <a:ext cx="754500" cy="1699200"/>
          </a:xfrm>
          <a:prstGeom prst="roundRect">
            <a:avLst>
              <a:gd fmla="val 16667" name="adj"/>
            </a:avLst>
          </a:prstGeom>
          <a:solidFill>
            <a:srgbClr val="585858">
              <a:alpha val="8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30a3f6a082_2_98"/>
          <p:cNvSpPr/>
          <p:nvPr/>
        </p:nvSpPr>
        <p:spPr>
          <a:xfrm>
            <a:off x="1210350" y="4320375"/>
            <a:ext cx="1685100" cy="1699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30a3f6a082_2_98"/>
          <p:cNvSpPr/>
          <p:nvPr/>
        </p:nvSpPr>
        <p:spPr>
          <a:xfrm>
            <a:off x="3121438" y="2312701"/>
            <a:ext cx="2140200" cy="1855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30a3f6a082_2_98"/>
          <p:cNvSpPr/>
          <p:nvPr/>
        </p:nvSpPr>
        <p:spPr>
          <a:xfrm>
            <a:off x="3121438" y="4320375"/>
            <a:ext cx="2140200" cy="1699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30a3f6a082_2_98"/>
          <p:cNvSpPr/>
          <p:nvPr/>
        </p:nvSpPr>
        <p:spPr>
          <a:xfrm>
            <a:off x="5469569" y="2312700"/>
            <a:ext cx="2526300" cy="1855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30a3f6a082_2_98"/>
          <p:cNvSpPr/>
          <p:nvPr/>
        </p:nvSpPr>
        <p:spPr>
          <a:xfrm>
            <a:off x="5469569" y="4320375"/>
            <a:ext cx="2526300" cy="1699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30a3f6a082_2_98"/>
          <p:cNvSpPr/>
          <p:nvPr/>
        </p:nvSpPr>
        <p:spPr>
          <a:xfrm>
            <a:off x="8190315" y="2312700"/>
            <a:ext cx="1485000" cy="1855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30a3f6a082_2_98"/>
          <p:cNvSpPr/>
          <p:nvPr/>
        </p:nvSpPr>
        <p:spPr>
          <a:xfrm>
            <a:off x="8190315" y="4320375"/>
            <a:ext cx="1485000" cy="1699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30a3f6a082_2_98"/>
          <p:cNvSpPr/>
          <p:nvPr/>
        </p:nvSpPr>
        <p:spPr>
          <a:xfrm>
            <a:off x="9856150" y="2312701"/>
            <a:ext cx="1815900" cy="1855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0a3f6a082_2_98"/>
          <p:cNvSpPr txBox="1"/>
          <p:nvPr/>
        </p:nvSpPr>
        <p:spPr>
          <a:xfrm>
            <a:off x="390650" y="2867075"/>
            <a:ext cx="75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주요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Task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g230a3f6a082_2_98"/>
          <p:cNvSpPr txBox="1"/>
          <p:nvPr/>
        </p:nvSpPr>
        <p:spPr>
          <a:xfrm>
            <a:off x="-105700" y="4709775"/>
            <a:ext cx="15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주요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산출물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4" name="Google Shape;164;g230a3f6a082_2_98"/>
          <p:cNvSpPr txBox="1"/>
          <p:nvPr/>
        </p:nvSpPr>
        <p:spPr>
          <a:xfrm>
            <a:off x="1261761" y="2473501"/>
            <a:ext cx="16851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-KR" sz="1300">
                <a:solidFill>
                  <a:schemeClr val="dk1"/>
                </a:solidFill>
              </a:rPr>
              <a:t>분석 기획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 프로젝트 정의 및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 계획 수립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 Kick-off 회의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 프로젝트 세부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 일정 계획 수립</a:t>
            </a:r>
            <a:endParaRPr sz="1200"/>
          </a:p>
        </p:txBody>
      </p:sp>
      <p:sp>
        <p:nvSpPr>
          <p:cNvPr id="165" name="Google Shape;165;g230a3f6a082_2_98"/>
          <p:cNvSpPr txBox="1"/>
          <p:nvPr/>
        </p:nvSpPr>
        <p:spPr>
          <a:xfrm>
            <a:off x="3261760" y="2519476"/>
            <a:ext cx="19011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데이터 준비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필요 데이터 정의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데이터 수집</a:t>
            </a:r>
            <a:endParaRPr sz="1300"/>
          </a:p>
        </p:txBody>
      </p:sp>
      <p:sp>
        <p:nvSpPr>
          <p:cNvPr id="166" name="Google Shape;166;g230a3f6a082_2_98"/>
          <p:cNvSpPr txBox="1"/>
          <p:nvPr/>
        </p:nvSpPr>
        <p:spPr>
          <a:xfrm>
            <a:off x="5709815" y="2506250"/>
            <a:ext cx="20553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-KR" sz="1300">
                <a:solidFill>
                  <a:schemeClr val="dk1"/>
                </a:solidFill>
              </a:rPr>
              <a:t>데이터 분석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 탐색적 분석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모델링(머신러닝)</a:t>
            </a:r>
            <a:endParaRPr sz="1300"/>
          </a:p>
        </p:txBody>
      </p:sp>
      <p:sp>
        <p:nvSpPr>
          <p:cNvPr id="167" name="Google Shape;167;g230a3f6a082_2_98"/>
          <p:cNvSpPr txBox="1"/>
          <p:nvPr/>
        </p:nvSpPr>
        <p:spPr>
          <a:xfrm>
            <a:off x="8312246" y="2491500"/>
            <a:ext cx="379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-KR" sz="1300">
                <a:solidFill>
                  <a:schemeClr val="dk1"/>
                </a:solidFill>
              </a:rPr>
              <a:t>시스템 구현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웹 구현</a:t>
            </a:r>
            <a:endParaRPr sz="1300"/>
          </a:p>
        </p:txBody>
      </p:sp>
      <p:sp>
        <p:nvSpPr>
          <p:cNvPr id="168" name="Google Shape;168;g230a3f6a082_2_98"/>
          <p:cNvSpPr txBox="1"/>
          <p:nvPr/>
        </p:nvSpPr>
        <p:spPr>
          <a:xfrm>
            <a:off x="9901250" y="2506250"/>
            <a:ext cx="1815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평가 및 전개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 모델 발전 계획 수립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 프로젝트 평가 및 보고</a:t>
            </a:r>
            <a:endParaRPr sz="1200"/>
          </a:p>
        </p:txBody>
      </p:sp>
      <p:sp>
        <p:nvSpPr>
          <p:cNvPr id="169" name="Google Shape;169;g230a3f6a082_2_98"/>
          <p:cNvSpPr/>
          <p:nvPr/>
        </p:nvSpPr>
        <p:spPr>
          <a:xfrm>
            <a:off x="9856150" y="4320375"/>
            <a:ext cx="1815900" cy="16992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30a3f6a082_2_98"/>
          <p:cNvSpPr txBox="1"/>
          <p:nvPr/>
        </p:nvSpPr>
        <p:spPr>
          <a:xfrm>
            <a:off x="1245808" y="4771275"/>
            <a:ext cx="159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 요구사항 정의서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 프로젝트 계획서</a:t>
            </a:r>
            <a:endParaRPr sz="1200"/>
          </a:p>
        </p:txBody>
      </p:sp>
      <p:sp>
        <p:nvSpPr>
          <p:cNvPr id="171" name="Google Shape;171;g230a3f6a082_2_98"/>
          <p:cNvSpPr txBox="1"/>
          <p:nvPr/>
        </p:nvSpPr>
        <p:spPr>
          <a:xfrm>
            <a:off x="5668165" y="4400100"/>
            <a:ext cx="2129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분석용 데이터셋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데이터 탐색 보고서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데이터 시각화 보고서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모델링 결과 보고서</a:t>
            </a:r>
            <a:endParaRPr sz="1700"/>
          </a:p>
        </p:txBody>
      </p:sp>
      <p:sp>
        <p:nvSpPr>
          <p:cNvPr id="172" name="Google Shape;172;g230a3f6a082_2_98"/>
          <p:cNvSpPr txBox="1"/>
          <p:nvPr/>
        </p:nvSpPr>
        <p:spPr>
          <a:xfrm>
            <a:off x="8329446" y="4848225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- 웹 구현(Flask)</a:t>
            </a:r>
            <a:endParaRPr sz="1700"/>
          </a:p>
        </p:txBody>
      </p:sp>
      <p:sp>
        <p:nvSpPr>
          <p:cNvPr id="173" name="Google Shape;173;g230a3f6a082_2_98"/>
          <p:cNvSpPr txBox="1"/>
          <p:nvPr/>
        </p:nvSpPr>
        <p:spPr>
          <a:xfrm>
            <a:off x="10227500" y="4816625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- </a:t>
            </a:r>
            <a:r>
              <a:rPr lang="ko-KR" sz="1300"/>
              <a:t>최종보고서</a:t>
            </a:r>
            <a:endParaRPr sz="1300"/>
          </a:p>
        </p:txBody>
      </p:sp>
      <p:sp>
        <p:nvSpPr>
          <p:cNvPr id="174" name="Google Shape;174;g230a3f6a082_2_98"/>
          <p:cNvSpPr txBox="1"/>
          <p:nvPr/>
        </p:nvSpPr>
        <p:spPr>
          <a:xfrm>
            <a:off x="13035475" y="1746975"/>
            <a:ext cx="45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0a3f6a082_0_0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30a3f6a082_0_0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230a3f6a0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53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30a3f6a082_0_0"/>
          <p:cNvSpPr txBox="1"/>
          <p:nvPr/>
        </p:nvSpPr>
        <p:spPr>
          <a:xfrm>
            <a:off x="7101625" y="3315525"/>
            <a:ext cx="1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230a3f6a0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7" y="1358625"/>
            <a:ext cx="11164974" cy="52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0a3f6a082_4_28"/>
          <p:cNvSpPr txBox="1"/>
          <p:nvPr>
            <p:ph idx="4294967295" type="body"/>
          </p:nvPr>
        </p:nvSpPr>
        <p:spPr>
          <a:xfrm>
            <a:off x="1114050" y="1133474"/>
            <a:ext cx="10982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1500">
                <a:solidFill>
                  <a:srgbClr val="2ECBB4"/>
                </a:solidFill>
              </a:rPr>
              <a:t>투입 </a:t>
            </a:r>
            <a:r>
              <a:rPr b="1" i="0" lang="ko-KR" sz="1500" u="none" cap="none" strike="noStrike">
                <a:solidFill>
                  <a:srgbClr val="2ECBB4"/>
                </a:solidFill>
                <a:latin typeface="Arial"/>
                <a:ea typeface="Arial"/>
                <a:cs typeface="Arial"/>
                <a:sym typeface="Arial"/>
              </a:rPr>
              <a:t>인력별 역할은 아래와 같습니다.</a:t>
            </a:r>
            <a:endParaRPr b="1" i="0" sz="1500" u="none" cap="none" strike="noStrike">
              <a:solidFill>
                <a:srgbClr val="2ECBB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1500">
              <a:solidFill>
                <a:srgbClr val="2ECBB4"/>
              </a:solidFill>
            </a:endParaRPr>
          </a:p>
        </p:txBody>
      </p:sp>
      <p:sp>
        <p:nvSpPr>
          <p:cNvPr id="189" name="Google Shape;189;g230a3f6a082_4_28"/>
          <p:cNvSpPr txBox="1"/>
          <p:nvPr/>
        </p:nvSpPr>
        <p:spPr>
          <a:xfrm>
            <a:off x="978350" y="333075"/>
            <a:ext cx="71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4. 프로젝트 조직 및 역할</a:t>
            </a:r>
            <a:endParaRPr b="1" sz="4000">
              <a:solidFill>
                <a:schemeClr val="dk1"/>
              </a:solidFill>
            </a:endParaRPr>
          </a:p>
        </p:txBody>
      </p:sp>
      <p:cxnSp>
        <p:nvCxnSpPr>
          <p:cNvPr id="190" name="Google Shape;190;g230a3f6a082_4_28"/>
          <p:cNvCxnSpPr/>
          <p:nvPr/>
        </p:nvCxnSpPr>
        <p:spPr>
          <a:xfrm>
            <a:off x="886731" y="2245058"/>
            <a:ext cx="4343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g230a3f6a082_4_28"/>
          <p:cNvSpPr/>
          <p:nvPr/>
        </p:nvSpPr>
        <p:spPr>
          <a:xfrm>
            <a:off x="2296063" y="1741532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230a3f6a082_4_28"/>
          <p:cNvCxnSpPr/>
          <p:nvPr/>
        </p:nvCxnSpPr>
        <p:spPr>
          <a:xfrm>
            <a:off x="6849374" y="2245058"/>
            <a:ext cx="3347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g230a3f6a082_4_28"/>
          <p:cNvSpPr/>
          <p:nvPr/>
        </p:nvSpPr>
        <p:spPr>
          <a:xfrm>
            <a:off x="7698987" y="1786502"/>
            <a:ext cx="255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g230a3f6a082_4_28"/>
          <p:cNvGraphicFramePr/>
          <p:nvPr/>
        </p:nvGraphicFramePr>
        <p:xfrm>
          <a:off x="5968731" y="2401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{F482719A-399C-4441-A733-A55A3F42B283}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김수진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프로그램 구축 준비, </a:t>
                      </a:r>
                      <a:endParaRPr sz="1000"/>
                    </a:p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요구사항 정의서 작성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강서연, 김현아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데이터 수집,</a:t>
                      </a:r>
                      <a:endParaRPr sz="1000"/>
                    </a:p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데이터셋 구성</a:t>
                      </a:r>
                      <a:endParaRPr sz="1000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분석/설계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전원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데이터 전처리,</a:t>
                      </a:r>
                      <a:endParaRPr sz="1000"/>
                    </a:p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EDA</a:t>
                      </a:r>
                      <a:endParaRPr sz="1000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개발(RDB)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장마가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WEB 구현 계획,</a:t>
                      </a:r>
                      <a:endParaRPr sz="1000"/>
                    </a:p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WEB 구현</a:t>
                      </a:r>
                      <a:endParaRPr sz="1000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개발(Model/)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김수진,강서연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모델링,</a:t>
                      </a:r>
                      <a:endParaRPr sz="1000"/>
                    </a:p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학습률 튜닝</a:t>
                      </a:r>
                      <a:endParaRPr sz="1000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장마가, 김수진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 테스트 진행 및 평가가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문서 작성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전원</a:t>
                      </a:r>
                      <a:endParaRPr sz="1000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회의록 작성,</a:t>
                      </a:r>
                      <a:endParaRPr sz="1000"/>
                    </a:p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최종발표 보고서 작성,</a:t>
                      </a:r>
                      <a:endParaRPr sz="1000"/>
                    </a:p>
                    <a:p>
                      <a:pPr indent="-3778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최종 발표 준비</a:t>
                      </a:r>
                      <a:endParaRPr sz="1000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5" name="Google Shape;195;g230a3f6a082_4_28"/>
          <p:cNvGrpSpPr/>
          <p:nvPr/>
        </p:nvGrpSpPr>
        <p:grpSpPr>
          <a:xfrm>
            <a:off x="498683" y="2615028"/>
            <a:ext cx="5118971" cy="3697064"/>
            <a:chOff x="498683" y="2615028"/>
            <a:chExt cx="5118971" cy="3697064"/>
          </a:xfrm>
        </p:grpSpPr>
        <p:grpSp>
          <p:nvGrpSpPr>
            <p:cNvPr id="196" name="Google Shape;196;g230a3f6a082_4_28"/>
            <p:cNvGrpSpPr/>
            <p:nvPr/>
          </p:nvGrpSpPr>
          <p:grpSpPr>
            <a:xfrm>
              <a:off x="498683" y="2615028"/>
              <a:ext cx="5118971" cy="3697064"/>
              <a:chOff x="479447" y="2487332"/>
              <a:chExt cx="5888613" cy="2147583"/>
            </a:xfrm>
          </p:grpSpPr>
          <p:grpSp>
            <p:nvGrpSpPr>
              <p:cNvPr id="197" name="Google Shape;197;g230a3f6a082_4_28"/>
              <p:cNvGrpSpPr/>
              <p:nvPr/>
            </p:nvGrpSpPr>
            <p:grpSpPr>
              <a:xfrm>
                <a:off x="2704422" y="2487332"/>
                <a:ext cx="1671300" cy="747680"/>
                <a:chOff x="3798888" y="2497558"/>
                <a:chExt cx="1671300" cy="747680"/>
              </a:xfrm>
            </p:grpSpPr>
            <p:sp>
              <p:nvSpPr>
                <p:cNvPr id="198" name="Google Shape;198;g230a3f6a082_4_28"/>
                <p:cNvSpPr/>
                <p:nvPr/>
              </p:nvSpPr>
              <p:spPr>
                <a:xfrm>
                  <a:off x="3798888" y="2789238"/>
                  <a:ext cx="16704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김수진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99" name="Google Shape;199;g230a3f6a082_4_28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프로젝트 관리자(PM)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g230a3f6a082_4_28"/>
              <p:cNvGrpSpPr/>
              <p:nvPr/>
            </p:nvGrpSpPr>
            <p:grpSpPr>
              <a:xfrm>
                <a:off x="479447" y="3887235"/>
                <a:ext cx="5888613" cy="747680"/>
                <a:chOff x="1236843" y="3887235"/>
                <a:chExt cx="6951497" cy="747680"/>
              </a:xfrm>
            </p:grpSpPr>
            <p:grpSp>
              <p:nvGrpSpPr>
                <p:cNvPr id="201" name="Google Shape;201;g230a3f6a082_4_28"/>
                <p:cNvGrpSpPr/>
                <p:nvPr/>
              </p:nvGrpSpPr>
              <p:grpSpPr>
                <a:xfrm>
                  <a:off x="1236843" y="3887235"/>
                  <a:ext cx="1671300" cy="747680"/>
                  <a:chOff x="3798888" y="2497558"/>
                  <a:chExt cx="1671300" cy="747680"/>
                </a:xfrm>
              </p:grpSpPr>
              <p:sp>
                <p:nvSpPr>
                  <p:cNvPr id="202" name="Google Shape;202;g230a3f6a082_4_28"/>
                  <p:cNvSpPr/>
                  <p:nvPr/>
                </p:nvSpPr>
                <p:spPr>
                  <a:xfrm>
                    <a:off x="3798888" y="2789238"/>
                    <a:ext cx="1670400" cy="456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강서연</a:t>
                    </a:r>
                    <a:endParaRPr sz="12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김현아</a:t>
                    </a:r>
                    <a:endParaRPr sz="1200"/>
                  </a:p>
                </p:txBody>
              </p:sp>
              <p:sp>
                <p:nvSpPr>
                  <p:cNvPr descr="강-4단" id="203" name="Google Shape;203;g230a3f6a082_4_28"/>
                  <p:cNvSpPr/>
                  <p:nvPr/>
                </p:nvSpPr>
                <p:spPr>
                  <a:xfrm>
                    <a:off x="3798888" y="2497558"/>
                    <a:ext cx="1671300" cy="2889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문서 작성</a:t>
                    </a:r>
                    <a:r>
                      <a:rPr b="0" i="0" lang="ko-KR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 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4" name="Google Shape;204;g230a3f6a082_4_28"/>
                <p:cNvGrpSpPr/>
                <p:nvPr/>
              </p:nvGrpSpPr>
              <p:grpSpPr>
                <a:xfrm>
                  <a:off x="2963185" y="3887235"/>
                  <a:ext cx="1671300" cy="747680"/>
                  <a:chOff x="3798888" y="2497558"/>
                  <a:chExt cx="1671300" cy="747680"/>
                </a:xfrm>
              </p:grpSpPr>
              <p:sp>
                <p:nvSpPr>
                  <p:cNvPr id="205" name="Google Shape;205;g230a3f6a082_4_28"/>
                  <p:cNvSpPr/>
                  <p:nvPr/>
                </p:nvSpPr>
                <p:spPr>
                  <a:xfrm>
                    <a:off x="3798888" y="2789238"/>
                    <a:ext cx="1670400" cy="456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200">
                        <a:solidFill>
                          <a:schemeClr val="dk1"/>
                        </a:solidFill>
                      </a:rPr>
                      <a:t>강서연</a:t>
                    </a:r>
                    <a:endParaRPr sz="12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200">
                        <a:solidFill>
                          <a:schemeClr val="dk1"/>
                        </a:solidFill>
                      </a:rPr>
                      <a:t>김현아</a:t>
                    </a:r>
                    <a:endParaRPr sz="1200"/>
                  </a:p>
                </p:txBody>
              </p:sp>
              <p:sp>
                <p:nvSpPr>
                  <p:cNvPr descr="강-4단" id="206" name="Google Shape;206;g230a3f6a082_4_28"/>
                  <p:cNvSpPr/>
                  <p:nvPr/>
                </p:nvSpPr>
                <p:spPr>
                  <a:xfrm>
                    <a:off x="3798888" y="2497558"/>
                    <a:ext cx="1671300" cy="2889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데이터 수집 및 분석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7" name="Google Shape;207;g230a3f6a082_4_28"/>
                <p:cNvGrpSpPr/>
                <p:nvPr/>
              </p:nvGrpSpPr>
              <p:grpSpPr>
                <a:xfrm>
                  <a:off x="4761631" y="3887235"/>
                  <a:ext cx="1671300" cy="747680"/>
                  <a:chOff x="3798888" y="2497558"/>
                  <a:chExt cx="1671300" cy="747680"/>
                </a:xfrm>
              </p:grpSpPr>
              <p:sp>
                <p:nvSpPr>
                  <p:cNvPr id="208" name="Google Shape;208;g230a3f6a082_4_28"/>
                  <p:cNvSpPr/>
                  <p:nvPr/>
                </p:nvSpPr>
                <p:spPr>
                  <a:xfrm>
                    <a:off x="3798888" y="2789238"/>
                    <a:ext cx="1670400" cy="456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김수진</a:t>
                    </a:r>
                    <a:endParaRPr sz="12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장마가</a:t>
                    </a:r>
                    <a:endParaRPr sz="1200"/>
                  </a:p>
                </p:txBody>
              </p:sp>
              <p:sp>
                <p:nvSpPr>
                  <p:cNvPr descr="강-4단" id="209" name="Google Shape;209;g230a3f6a082_4_28"/>
                  <p:cNvSpPr/>
                  <p:nvPr/>
                </p:nvSpPr>
                <p:spPr>
                  <a:xfrm>
                    <a:off x="3798888" y="2497558"/>
                    <a:ext cx="1671300" cy="2889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모델 생성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0" name="Google Shape;210;g230a3f6a082_4_28"/>
                <p:cNvGrpSpPr/>
                <p:nvPr/>
              </p:nvGrpSpPr>
              <p:grpSpPr>
                <a:xfrm>
                  <a:off x="6517040" y="3887235"/>
                  <a:ext cx="1671300" cy="747680"/>
                  <a:chOff x="3798888" y="2497558"/>
                  <a:chExt cx="1671300" cy="747680"/>
                </a:xfrm>
              </p:grpSpPr>
              <p:sp>
                <p:nvSpPr>
                  <p:cNvPr id="211" name="Google Shape;211;g230a3f6a082_4_28"/>
                  <p:cNvSpPr/>
                  <p:nvPr/>
                </p:nvSpPr>
                <p:spPr>
                  <a:xfrm>
                    <a:off x="3798888" y="2789238"/>
                    <a:ext cx="1670400" cy="456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200">
                        <a:solidFill>
                          <a:schemeClr val="dk1"/>
                        </a:solidFill>
                      </a:rPr>
                      <a:t>김수진</a:t>
                    </a:r>
                    <a:endParaRPr sz="12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200">
                        <a:solidFill>
                          <a:schemeClr val="dk1"/>
                        </a:solidFill>
                      </a:rPr>
                      <a:t>장마가</a:t>
                    </a:r>
                    <a:endParaRPr sz="1200"/>
                  </a:p>
                </p:txBody>
              </p:sp>
              <p:sp>
                <p:nvSpPr>
                  <p:cNvPr descr="강-4단" id="212" name="Google Shape;212;g230a3f6a082_4_28"/>
                  <p:cNvSpPr/>
                  <p:nvPr/>
                </p:nvSpPr>
                <p:spPr>
                  <a:xfrm>
                    <a:off x="3798888" y="2497558"/>
                    <a:ext cx="1671300" cy="2889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200"/>
                      <a:t>웹 구현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cxnSp>
          <p:nvCxnSpPr>
            <p:cNvPr id="213" name="Google Shape;213;g230a3f6a082_4_28"/>
            <p:cNvCxnSpPr/>
            <p:nvPr/>
          </p:nvCxnSpPr>
          <p:spPr>
            <a:xfrm>
              <a:off x="3116218" y="3910860"/>
              <a:ext cx="1800" cy="4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4" name="Google Shape;214;g230a3f6a082_4_28"/>
          <p:cNvCxnSpPr/>
          <p:nvPr/>
        </p:nvCxnSpPr>
        <p:spPr>
          <a:xfrm flipH="1" rot="-5400000">
            <a:off x="3057892" y="3081111"/>
            <a:ext cx="600" cy="3888300"/>
          </a:xfrm>
          <a:prstGeom prst="bentConnector3">
            <a:avLst>
              <a:gd fmla="val -1062060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g230a3f6a082_4_28"/>
          <p:cNvCxnSpPr/>
          <p:nvPr/>
        </p:nvCxnSpPr>
        <p:spPr>
          <a:xfrm>
            <a:off x="2381993" y="4398261"/>
            <a:ext cx="3300" cy="6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g230a3f6a082_4_28"/>
          <p:cNvCxnSpPr/>
          <p:nvPr/>
        </p:nvCxnSpPr>
        <p:spPr>
          <a:xfrm>
            <a:off x="3835743" y="4393299"/>
            <a:ext cx="3300" cy="6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230a3f6a082_4_95"/>
          <p:cNvGrpSpPr/>
          <p:nvPr/>
        </p:nvGrpSpPr>
        <p:grpSpPr>
          <a:xfrm>
            <a:off x="353525" y="-1429350"/>
            <a:ext cx="2766900" cy="2719800"/>
            <a:chOff x="300050" y="-1077050"/>
            <a:chExt cx="2766900" cy="2719800"/>
          </a:xfrm>
        </p:grpSpPr>
        <p:sp>
          <p:nvSpPr>
            <p:cNvPr id="222" name="Google Shape;222;g230a3f6a082_4_95"/>
            <p:cNvSpPr/>
            <p:nvPr/>
          </p:nvSpPr>
          <p:spPr>
            <a:xfrm>
              <a:off x="300050" y="-1077050"/>
              <a:ext cx="2766900" cy="2719800"/>
            </a:xfrm>
            <a:prstGeom prst="ellipse">
              <a:avLst/>
            </a:prstGeom>
            <a:solidFill>
              <a:srgbClr val="85D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230a3f6a082_4_95"/>
            <p:cNvSpPr/>
            <p:nvPr/>
          </p:nvSpPr>
          <p:spPr>
            <a:xfrm>
              <a:off x="640100" y="-7605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g230a3f6a082_4_95"/>
          <p:cNvSpPr txBox="1"/>
          <p:nvPr/>
        </p:nvSpPr>
        <p:spPr>
          <a:xfrm>
            <a:off x="978350" y="333075"/>
            <a:ext cx="71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5</a:t>
            </a:r>
            <a:r>
              <a:rPr b="1" lang="ko-KR" sz="4000">
                <a:solidFill>
                  <a:schemeClr val="dk1"/>
                </a:solidFill>
              </a:rPr>
              <a:t>. 프로젝트 일정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225" name="Google Shape;225;g230a3f6a082_4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5150"/>
            <a:ext cx="11887201" cy="4679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230a3f6a082_4_135"/>
          <p:cNvGrpSpPr/>
          <p:nvPr/>
        </p:nvGrpSpPr>
        <p:grpSpPr>
          <a:xfrm>
            <a:off x="7469575" y="3555851"/>
            <a:ext cx="5205922" cy="5205425"/>
            <a:chOff x="1124725" y="-1027250"/>
            <a:chExt cx="2766900" cy="2719800"/>
          </a:xfrm>
        </p:grpSpPr>
        <p:sp>
          <p:nvSpPr>
            <p:cNvPr id="231" name="Google Shape;231;g230a3f6a082_4_135"/>
            <p:cNvSpPr/>
            <p:nvPr/>
          </p:nvSpPr>
          <p:spPr>
            <a:xfrm>
              <a:off x="1124725" y="-1027250"/>
              <a:ext cx="2766900" cy="2719800"/>
            </a:xfrm>
            <a:prstGeom prst="ellipse">
              <a:avLst/>
            </a:prstGeom>
            <a:solidFill>
              <a:srgbClr val="85DBCF">
                <a:alpha val="19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230a3f6a082_4_135"/>
            <p:cNvSpPr/>
            <p:nvPr/>
          </p:nvSpPr>
          <p:spPr>
            <a:xfrm>
              <a:off x="1464775" y="-710750"/>
              <a:ext cx="2086800" cy="208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g230a3f6a082_4_135"/>
          <p:cNvSpPr txBox="1"/>
          <p:nvPr/>
        </p:nvSpPr>
        <p:spPr>
          <a:xfrm>
            <a:off x="978350" y="333075"/>
            <a:ext cx="71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(참조)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34" name="Google Shape;234;g230a3f6a082_4_135"/>
          <p:cNvSpPr txBox="1"/>
          <p:nvPr>
            <p:ph idx="4294967295" type="body"/>
          </p:nvPr>
        </p:nvSpPr>
        <p:spPr>
          <a:xfrm>
            <a:off x="2421400" y="631924"/>
            <a:ext cx="10982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1800">
                <a:solidFill>
                  <a:srgbClr val="2ECBB4"/>
                </a:solidFill>
              </a:rPr>
              <a:t>세부 WBS</a:t>
            </a:r>
            <a:endParaRPr b="1" i="0" sz="1800" u="none" cap="none" strike="noStrike">
              <a:solidFill>
                <a:srgbClr val="2ECBB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1500">
              <a:solidFill>
                <a:srgbClr val="2ECBB4"/>
              </a:solidFill>
            </a:endParaRPr>
          </a:p>
        </p:txBody>
      </p:sp>
      <p:pic>
        <p:nvPicPr>
          <p:cNvPr id="235" name="Google Shape;235;g230a3f6a082_4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0" y="1184075"/>
            <a:ext cx="10932725" cy="5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