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256" r:id="rId2"/>
    <p:sldId id="336" r:id="rId3"/>
    <p:sldId id="332" r:id="rId4"/>
    <p:sldId id="257" r:id="rId5"/>
    <p:sldId id="263" r:id="rId6"/>
    <p:sldId id="265" r:id="rId7"/>
    <p:sldId id="260" r:id="rId8"/>
    <p:sldId id="313" r:id="rId9"/>
    <p:sldId id="264" r:id="rId10"/>
    <p:sldId id="270" r:id="rId11"/>
    <p:sldId id="338" r:id="rId12"/>
    <p:sldId id="273" r:id="rId13"/>
    <p:sldId id="352" r:id="rId14"/>
    <p:sldId id="356" r:id="rId15"/>
    <p:sldId id="277" r:id="rId16"/>
    <p:sldId id="278" r:id="rId17"/>
    <p:sldId id="279" r:id="rId18"/>
    <p:sldId id="280" r:id="rId19"/>
    <p:sldId id="282" r:id="rId20"/>
    <p:sldId id="333" r:id="rId21"/>
    <p:sldId id="290" r:id="rId22"/>
    <p:sldId id="284" r:id="rId23"/>
    <p:sldId id="289" r:id="rId24"/>
    <p:sldId id="288" r:id="rId25"/>
    <p:sldId id="286" r:id="rId26"/>
    <p:sldId id="291" r:id="rId27"/>
    <p:sldId id="293" r:id="rId28"/>
    <p:sldId id="294" r:id="rId29"/>
    <p:sldId id="295" r:id="rId30"/>
    <p:sldId id="296" r:id="rId31"/>
    <p:sldId id="298" r:id="rId32"/>
    <p:sldId id="353" r:id="rId33"/>
    <p:sldId id="302" r:id="rId34"/>
    <p:sldId id="354" r:id="rId35"/>
    <p:sldId id="306" r:id="rId36"/>
    <p:sldId id="307" r:id="rId37"/>
    <p:sldId id="308" r:id="rId38"/>
    <p:sldId id="358" r:id="rId39"/>
    <p:sldId id="310" r:id="rId40"/>
    <p:sldId id="311" r:id="rId41"/>
    <p:sldId id="334" r:id="rId42"/>
    <p:sldId id="359" r:id="rId43"/>
    <p:sldId id="315" r:id="rId44"/>
    <p:sldId id="355" r:id="rId45"/>
    <p:sldId id="318" r:id="rId46"/>
    <p:sldId id="335" r:id="rId47"/>
    <p:sldId id="320" r:id="rId48"/>
    <p:sldId id="322" r:id="rId49"/>
    <p:sldId id="360" r:id="rId50"/>
    <p:sldId id="325" r:id="rId51"/>
    <p:sldId id="324" r:id="rId52"/>
    <p:sldId id="326" r:id="rId53"/>
    <p:sldId id="329" r:id="rId54"/>
    <p:sldId id="330" r:id="rId55"/>
    <p:sldId id="337" r:id="rId56"/>
    <p:sldId id="340" r:id="rId57"/>
    <p:sldId id="341" r:id="rId58"/>
    <p:sldId id="342" r:id="rId59"/>
    <p:sldId id="343" r:id="rId60"/>
    <p:sldId id="345" r:id="rId61"/>
    <p:sldId id="344" r:id="rId62"/>
    <p:sldId id="346" r:id="rId63"/>
    <p:sldId id="347" r:id="rId64"/>
    <p:sldId id="348" r:id="rId65"/>
    <p:sldId id="349" r:id="rId66"/>
    <p:sldId id="350" r:id="rId67"/>
    <p:sldId id="351" r:id="rId68"/>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5" d="100"/>
          <a:sy n="85"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dirty="0"/>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C70276-6C0D-4A5B-978A-3BC098864FDC}" type="datetimeFigureOut">
              <a:rPr lang="ko-KR" altLang="en-US" smtClean="0"/>
              <a:t>2019-09-10</a:t>
            </a:fld>
            <a:endParaRPr lang="ko-KR" altLang="en-US" dirty="0"/>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dirty="0"/>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dirty="0"/>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F505C9-9B8B-46A9-9775-9F9B1FC1979C}" type="slidenum">
              <a:rPr lang="ko-KR" altLang="en-US" smtClean="0"/>
              <a:t>‹#›</a:t>
            </a:fld>
            <a:endParaRPr lang="ko-KR" altLang="en-US" dirty="0"/>
          </a:p>
        </p:txBody>
      </p:sp>
    </p:spTree>
    <p:extLst>
      <p:ext uri="{BB962C8B-B14F-4D97-AF65-F5344CB8AC3E}">
        <p14:creationId xmlns:p14="http://schemas.microsoft.com/office/powerpoint/2010/main" val="145927019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r</a:t>
            </a:r>
            <a:endParaRPr lang="ko-KR" altLang="en-US" dirty="0"/>
          </a:p>
        </p:txBody>
      </p:sp>
      <p:sp>
        <p:nvSpPr>
          <p:cNvPr id="4" name="슬라이드 번호 개체 틀 3"/>
          <p:cNvSpPr>
            <a:spLocks noGrp="1"/>
          </p:cNvSpPr>
          <p:nvPr>
            <p:ph type="sldNum" sz="quarter" idx="5"/>
          </p:nvPr>
        </p:nvSpPr>
        <p:spPr/>
        <p:txBody>
          <a:bodyPr/>
          <a:lstStyle/>
          <a:p>
            <a:fld id="{CBF505C9-9B8B-46A9-9775-9F9B1FC1979C}" type="slidenum">
              <a:rPr lang="ko-KR" altLang="en-US" smtClean="0"/>
              <a:t>1</a:t>
            </a:fld>
            <a:endParaRPr lang="ko-KR" altLang="en-US" dirty="0"/>
          </a:p>
        </p:txBody>
      </p:sp>
    </p:spTree>
    <p:extLst>
      <p:ext uri="{BB962C8B-B14F-4D97-AF65-F5344CB8AC3E}">
        <p14:creationId xmlns:p14="http://schemas.microsoft.com/office/powerpoint/2010/main" val="6473102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BF505C9-9B8B-46A9-9775-9F9B1FC1979C}" type="slidenum">
              <a:rPr lang="ko-KR" altLang="en-US" smtClean="0"/>
              <a:t>19</a:t>
            </a:fld>
            <a:endParaRPr lang="ko-KR" altLang="en-US"/>
          </a:p>
        </p:txBody>
      </p:sp>
    </p:spTree>
    <p:extLst>
      <p:ext uri="{BB962C8B-B14F-4D97-AF65-F5344CB8AC3E}">
        <p14:creationId xmlns:p14="http://schemas.microsoft.com/office/powerpoint/2010/main" val="8060985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BF505C9-9B8B-46A9-9775-9F9B1FC1979C}" type="slidenum">
              <a:rPr lang="ko-KR" altLang="en-US" smtClean="0"/>
              <a:t>21</a:t>
            </a:fld>
            <a:endParaRPr lang="ko-KR" altLang="en-US"/>
          </a:p>
        </p:txBody>
      </p:sp>
    </p:spTree>
    <p:extLst>
      <p:ext uri="{BB962C8B-B14F-4D97-AF65-F5344CB8AC3E}">
        <p14:creationId xmlns:p14="http://schemas.microsoft.com/office/powerpoint/2010/main" val="6642422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BF505C9-9B8B-46A9-9775-9F9B1FC1979C}" type="slidenum">
              <a:rPr lang="ko-KR" altLang="en-US" smtClean="0"/>
              <a:t>22</a:t>
            </a:fld>
            <a:endParaRPr lang="ko-KR" altLang="en-US"/>
          </a:p>
        </p:txBody>
      </p:sp>
    </p:spTree>
    <p:extLst>
      <p:ext uri="{BB962C8B-B14F-4D97-AF65-F5344CB8AC3E}">
        <p14:creationId xmlns:p14="http://schemas.microsoft.com/office/powerpoint/2010/main" val="40567949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BF505C9-9B8B-46A9-9775-9F9B1FC1979C}" type="slidenum">
              <a:rPr lang="ko-KR" altLang="en-US" smtClean="0"/>
              <a:t>23</a:t>
            </a:fld>
            <a:endParaRPr lang="ko-KR" altLang="en-US"/>
          </a:p>
        </p:txBody>
      </p:sp>
    </p:spTree>
    <p:extLst>
      <p:ext uri="{BB962C8B-B14F-4D97-AF65-F5344CB8AC3E}">
        <p14:creationId xmlns:p14="http://schemas.microsoft.com/office/powerpoint/2010/main" val="32287315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BF505C9-9B8B-46A9-9775-9F9B1FC1979C}" type="slidenum">
              <a:rPr lang="ko-KR" altLang="en-US" smtClean="0"/>
              <a:t>24</a:t>
            </a:fld>
            <a:endParaRPr lang="ko-KR" altLang="en-US"/>
          </a:p>
        </p:txBody>
      </p:sp>
    </p:spTree>
    <p:extLst>
      <p:ext uri="{BB962C8B-B14F-4D97-AF65-F5344CB8AC3E}">
        <p14:creationId xmlns:p14="http://schemas.microsoft.com/office/powerpoint/2010/main" val="24900408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BF505C9-9B8B-46A9-9775-9F9B1FC1979C}" type="slidenum">
              <a:rPr lang="ko-KR" altLang="en-US" smtClean="0"/>
              <a:t>25</a:t>
            </a:fld>
            <a:endParaRPr lang="ko-KR" altLang="en-US"/>
          </a:p>
        </p:txBody>
      </p:sp>
    </p:spTree>
    <p:extLst>
      <p:ext uri="{BB962C8B-B14F-4D97-AF65-F5344CB8AC3E}">
        <p14:creationId xmlns:p14="http://schemas.microsoft.com/office/powerpoint/2010/main" val="20327657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BF505C9-9B8B-46A9-9775-9F9B1FC1979C}" type="slidenum">
              <a:rPr lang="ko-KR" altLang="en-US" smtClean="0"/>
              <a:t>26</a:t>
            </a:fld>
            <a:endParaRPr lang="ko-KR" altLang="en-US"/>
          </a:p>
        </p:txBody>
      </p:sp>
    </p:spTree>
    <p:extLst>
      <p:ext uri="{BB962C8B-B14F-4D97-AF65-F5344CB8AC3E}">
        <p14:creationId xmlns:p14="http://schemas.microsoft.com/office/powerpoint/2010/main" val="32899604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BF505C9-9B8B-46A9-9775-9F9B1FC1979C}" type="slidenum">
              <a:rPr lang="ko-KR" altLang="en-US" smtClean="0"/>
              <a:t>27</a:t>
            </a:fld>
            <a:endParaRPr lang="ko-KR" altLang="en-US"/>
          </a:p>
        </p:txBody>
      </p:sp>
    </p:spTree>
    <p:extLst>
      <p:ext uri="{BB962C8B-B14F-4D97-AF65-F5344CB8AC3E}">
        <p14:creationId xmlns:p14="http://schemas.microsoft.com/office/powerpoint/2010/main" val="11137581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BF505C9-9B8B-46A9-9775-9F9B1FC1979C}" type="slidenum">
              <a:rPr lang="ko-KR" altLang="en-US" smtClean="0"/>
              <a:t>28</a:t>
            </a:fld>
            <a:endParaRPr lang="ko-KR" altLang="en-US"/>
          </a:p>
        </p:txBody>
      </p:sp>
    </p:spTree>
    <p:extLst>
      <p:ext uri="{BB962C8B-B14F-4D97-AF65-F5344CB8AC3E}">
        <p14:creationId xmlns:p14="http://schemas.microsoft.com/office/powerpoint/2010/main" val="24949071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BF505C9-9B8B-46A9-9775-9F9B1FC1979C}" type="slidenum">
              <a:rPr lang="ko-KR" altLang="en-US" smtClean="0"/>
              <a:t>29</a:t>
            </a:fld>
            <a:endParaRPr lang="ko-KR" altLang="en-US"/>
          </a:p>
        </p:txBody>
      </p:sp>
    </p:spTree>
    <p:extLst>
      <p:ext uri="{BB962C8B-B14F-4D97-AF65-F5344CB8AC3E}">
        <p14:creationId xmlns:p14="http://schemas.microsoft.com/office/powerpoint/2010/main" val="1171959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BF505C9-9B8B-46A9-9775-9F9B1FC1979C}" type="slidenum">
              <a:rPr lang="ko-KR" altLang="en-US" smtClean="0"/>
              <a:t>5</a:t>
            </a:fld>
            <a:endParaRPr lang="ko-KR" altLang="en-US"/>
          </a:p>
        </p:txBody>
      </p:sp>
    </p:spTree>
    <p:extLst>
      <p:ext uri="{BB962C8B-B14F-4D97-AF65-F5344CB8AC3E}">
        <p14:creationId xmlns:p14="http://schemas.microsoft.com/office/powerpoint/2010/main" val="15336375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BF505C9-9B8B-46A9-9775-9F9B1FC1979C}" type="slidenum">
              <a:rPr lang="ko-KR" altLang="en-US" smtClean="0"/>
              <a:t>30</a:t>
            </a:fld>
            <a:endParaRPr lang="ko-KR" altLang="en-US"/>
          </a:p>
        </p:txBody>
      </p:sp>
    </p:spTree>
    <p:extLst>
      <p:ext uri="{BB962C8B-B14F-4D97-AF65-F5344CB8AC3E}">
        <p14:creationId xmlns:p14="http://schemas.microsoft.com/office/powerpoint/2010/main" val="35472201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BF505C9-9B8B-46A9-9775-9F9B1FC1979C}" type="slidenum">
              <a:rPr lang="ko-KR" altLang="en-US" smtClean="0"/>
              <a:t>31</a:t>
            </a:fld>
            <a:endParaRPr lang="ko-KR" altLang="en-US"/>
          </a:p>
        </p:txBody>
      </p:sp>
    </p:spTree>
    <p:extLst>
      <p:ext uri="{BB962C8B-B14F-4D97-AF65-F5344CB8AC3E}">
        <p14:creationId xmlns:p14="http://schemas.microsoft.com/office/powerpoint/2010/main" val="28348712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BF505C9-9B8B-46A9-9775-9F9B1FC1979C}" type="slidenum">
              <a:rPr lang="ko-KR" altLang="en-US" smtClean="0"/>
              <a:t>32</a:t>
            </a:fld>
            <a:endParaRPr lang="ko-KR" altLang="en-US"/>
          </a:p>
        </p:txBody>
      </p:sp>
    </p:spTree>
    <p:extLst>
      <p:ext uri="{BB962C8B-B14F-4D97-AF65-F5344CB8AC3E}">
        <p14:creationId xmlns:p14="http://schemas.microsoft.com/office/powerpoint/2010/main" val="40326868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BF505C9-9B8B-46A9-9775-9F9B1FC1979C}" type="slidenum">
              <a:rPr lang="ko-KR" altLang="en-US" smtClean="0"/>
              <a:t>33</a:t>
            </a:fld>
            <a:endParaRPr lang="ko-KR" altLang="en-US"/>
          </a:p>
        </p:txBody>
      </p:sp>
    </p:spTree>
    <p:extLst>
      <p:ext uri="{BB962C8B-B14F-4D97-AF65-F5344CB8AC3E}">
        <p14:creationId xmlns:p14="http://schemas.microsoft.com/office/powerpoint/2010/main" val="33272072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BF505C9-9B8B-46A9-9775-9F9B1FC1979C}" type="slidenum">
              <a:rPr lang="ko-KR" altLang="en-US" smtClean="0"/>
              <a:t>34</a:t>
            </a:fld>
            <a:endParaRPr lang="ko-KR" altLang="en-US"/>
          </a:p>
        </p:txBody>
      </p:sp>
    </p:spTree>
    <p:extLst>
      <p:ext uri="{BB962C8B-B14F-4D97-AF65-F5344CB8AC3E}">
        <p14:creationId xmlns:p14="http://schemas.microsoft.com/office/powerpoint/2010/main" val="28489289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BF505C9-9B8B-46A9-9775-9F9B1FC1979C}" type="slidenum">
              <a:rPr lang="ko-KR" altLang="en-US" smtClean="0"/>
              <a:t>35</a:t>
            </a:fld>
            <a:endParaRPr lang="ko-KR" altLang="en-US"/>
          </a:p>
        </p:txBody>
      </p:sp>
    </p:spTree>
    <p:extLst>
      <p:ext uri="{BB962C8B-B14F-4D97-AF65-F5344CB8AC3E}">
        <p14:creationId xmlns:p14="http://schemas.microsoft.com/office/powerpoint/2010/main" val="20189521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BF505C9-9B8B-46A9-9775-9F9B1FC1979C}" type="slidenum">
              <a:rPr lang="ko-KR" altLang="en-US" smtClean="0"/>
              <a:t>36</a:t>
            </a:fld>
            <a:endParaRPr lang="ko-KR" altLang="en-US"/>
          </a:p>
        </p:txBody>
      </p:sp>
    </p:spTree>
    <p:extLst>
      <p:ext uri="{BB962C8B-B14F-4D97-AF65-F5344CB8AC3E}">
        <p14:creationId xmlns:p14="http://schemas.microsoft.com/office/powerpoint/2010/main" val="28249716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BF505C9-9B8B-46A9-9775-9F9B1FC1979C}" type="slidenum">
              <a:rPr lang="ko-KR" altLang="en-US" smtClean="0"/>
              <a:t>37</a:t>
            </a:fld>
            <a:endParaRPr lang="ko-KR" altLang="en-US"/>
          </a:p>
        </p:txBody>
      </p:sp>
    </p:spTree>
    <p:extLst>
      <p:ext uri="{BB962C8B-B14F-4D97-AF65-F5344CB8AC3E}">
        <p14:creationId xmlns:p14="http://schemas.microsoft.com/office/powerpoint/2010/main" val="27328292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BF505C9-9B8B-46A9-9775-9F9B1FC1979C}" type="slidenum">
              <a:rPr lang="ko-KR" altLang="en-US" smtClean="0"/>
              <a:t>38</a:t>
            </a:fld>
            <a:endParaRPr lang="ko-KR" altLang="en-US"/>
          </a:p>
        </p:txBody>
      </p:sp>
    </p:spTree>
    <p:extLst>
      <p:ext uri="{BB962C8B-B14F-4D97-AF65-F5344CB8AC3E}">
        <p14:creationId xmlns:p14="http://schemas.microsoft.com/office/powerpoint/2010/main" val="26774250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BF505C9-9B8B-46A9-9775-9F9B1FC1979C}" type="slidenum">
              <a:rPr lang="ko-KR" altLang="en-US" smtClean="0"/>
              <a:t>39</a:t>
            </a:fld>
            <a:endParaRPr lang="ko-KR" altLang="en-US"/>
          </a:p>
        </p:txBody>
      </p:sp>
    </p:spTree>
    <p:extLst>
      <p:ext uri="{BB962C8B-B14F-4D97-AF65-F5344CB8AC3E}">
        <p14:creationId xmlns:p14="http://schemas.microsoft.com/office/powerpoint/2010/main" val="2864773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BF505C9-9B8B-46A9-9775-9F9B1FC1979C}" type="slidenum">
              <a:rPr lang="ko-KR" altLang="en-US" smtClean="0"/>
              <a:t>6</a:t>
            </a:fld>
            <a:endParaRPr lang="ko-KR" altLang="en-US"/>
          </a:p>
        </p:txBody>
      </p:sp>
    </p:spTree>
    <p:extLst>
      <p:ext uri="{BB962C8B-B14F-4D97-AF65-F5344CB8AC3E}">
        <p14:creationId xmlns:p14="http://schemas.microsoft.com/office/powerpoint/2010/main" val="29009300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BF505C9-9B8B-46A9-9775-9F9B1FC1979C}" type="slidenum">
              <a:rPr lang="ko-KR" altLang="en-US" smtClean="0"/>
              <a:t>40</a:t>
            </a:fld>
            <a:endParaRPr lang="ko-KR" altLang="en-US"/>
          </a:p>
        </p:txBody>
      </p:sp>
    </p:spTree>
    <p:extLst>
      <p:ext uri="{BB962C8B-B14F-4D97-AF65-F5344CB8AC3E}">
        <p14:creationId xmlns:p14="http://schemas.microsoft.com/office/powerpoint/2010/main" val="12639134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BF505C9-9B8B-46A9-9775-9F9B1FC1979C}" type="slidenum">
              <a:rPr lang="ko-KR" altLang="en-US" smtClean="0"/>
              <a:t>42</a:t>
            </a:fld>
            <a:endParaRPr lang="ko-KR" altLang="en-US"/>
          </a:p>
        </p:txBody>
      </p:sp>
    </p:spTree>
    <p:extLst>
      <p:ext uri="{BB962C8B-B14F-4D97-AF65-F5344CB8AC3E}">
        <p14:creationId xmlns:p14="http://schemas.microsoft.com/office/powerpoint/2010/main" val="1595557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BF505C9-9B8B-46A9-9775-9F9B1FC1979C}" type="slidenum">
              <a:rPr lang="ko-KR" altLang="en-US" smtClean="0"/>
              <a:t>9</a:t>
            </a:fld>
            <a:endParaRPr lang="ko-KR" altLang="en-US"/>
          </a:p>
        </p:txBody>
      </p:sp>
    </p:spTree>
    <p:extLst>
      <p:ext uri="{BB962C8B-B14F-4D97-AF65-F5344CB8AC3E}">
        <p14:creationId xmlns:p14="http://schemas.microsoft.com/office/powerpoint/2010/main" val="3025365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BF505C9-9B8B-46A9-9775-9F9B1FC1979C}" type="slidenum">
              <a:rPr lang="ko-KR" altLang="en-US" smtClean="0"/>
              <a:t>10</a:t>
            </a:fld>
            <a:endParaRPr lang="ko-KR" altLang="en-US"/>
          </a:p>
        </p:txBody>
      </p:sp>
    </p:spTree>
    <p:extLst>
      <p:ext uri="{BB962C8B-B14F-4D97-AF65-F5344CB8AC3E}">
        <p14:creationId xmlns:p14="http://schemas.microsoft.com/office/powerpoint/2010/main" val="22276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BF505C9-9B8B-46A9-9775-9F9B1FC1979C}" type="slidenum">
              <a:rPr lang="ko-KR" altLang="en-US" smtClean="0"/>
              <a:t>15</a:t>
            </a:fld>
            <a:endParaRPr lang="ko-KR" altLang="en-US"/>
          </a:p>
        </p:txBody>
      </p:sp>
    </p:spTree>
    <p:extLst>
      <p:ext uri="{BB962C8B-B14F-4D97-AF65-F5344CB8AC3E}">
        <p14:creationId xmlns:p14="http://schemas.microsoft.com/office/powerpoint/2010/main" val="15793350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BF505C9-9B8B-46A9-9775-9F9B1FC1979C}" type="slidenum">
              <a:rPr lang="ko-KR" altLang="en-US" smtClean="0"/>
              <a:t>16</a:t>
            </a:fld>
            <a:endParaRPr lang="ko-KR" altLang="en-US"/>
          </a:p>
        </p:txBody>
      </p:sp>
    </p:spTree>
    <p:extLst>
      <p:ext uri="{BB962C8B-B14F-4D97-AF65-F5344CB8AC3E}">
        <p14:creationId xmlns:p14="http://schemas.microsoft.com/office/powerpoint/2010/main" val="41937853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BF505C9-9B8B-46A9-9775-9F9B1FC1979C}" type="slidenum">
              <a:rPr lang="ko-KR" altLang="en-US" smtClean="0"/>
              <a:t>17</a:t>
            </a:fld>
            <a:endParaRPr lang="ko-KR" altLang="en-US"/>
          </a:p>
        </p:txBody>
      </p:sp>
    </p:spTree>
    <p:extLst>
      <p:ext uri="{BB962C8B-B14F-4D97-AF65-F5344CB8AC3E}">
        <p14:creationId xmlns:p14="http://schemas.microsoft.com/office/powerpoint/2010/main" val="10152498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BF505C9-9B8B-46A9-9775-9F9B1FC1979C}" type="slidenum">
              <a:rPr lang="ko-KR" altLang="en-US" smtClean="0"/>
              <a:t>18</a:t>
            </a:fld>
            <a:endParaRPr lang="ko-KR" altLang="en-US"/>
          </a:p>
        </p:txBody>
      </p:sp>
    </p:spTree>
    <p:extLst>
      <p:ext uri="{BB962C8B-B14F-4D97-AF65-F5344CB8AC3E}">
        <p14:creationId xmlns:p14="http://schemas.microsoft.com/office/powerpoint/2010/main" val="1779359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AEF5115-E645-47E2-8D62-0423A760F1D1}"/>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8C9F4D37-0D37-4407-9C4F-2CAAEEB469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FAFA992D-4901-42E9-835E-FC65324950E5}"/>
              </a:ext>
            </a:extLst>
          </p:cNvPr>
          <p:cNvSpPr>
            <a:spLocks noGrp="1"/>
          </p:cNvSpPr>
          <p:nvPr>
            <p:ph type="dt" sz="half" idx="10"/>
          </p:nvPr>
        </p:nvSpPr>
        <p:spPr/>
        <p:txBody>
          <a:bodyPr/>
          <a:lstStyle/>
          <a:p>
            <a:fld id="{DC73AAAD-3C73-4243-8175-F512BCE96B02}" type="datetimeFigureOut">
              <a:rPr lang="ko-KR" altLang="en-US" smtClean="0"/>
              <a:t>2019-09-10</a:t>
            </a:fld>
            <a:endParaRPr lang="ko-KR" altLang="en-US" dirty="0"/>
          </a:p>
        </p:txBody>
      </p:sp>
      <p:sp>
        <p:nvSpPr>
          <p:cNvPr id="5" name="바닥글 개체 틀 4">
            <a:extLst>
              <a:ext uri="{FF2B5EF4-FFF2-40B4-BE49-F238E27FC236}">
                <a16:creationId xmlns:a16="http://schemas.microsoft.com/office/drawing/2014/main" id="{8B2F4FBF-3992-44A7-A9E7-128FA42FB8C6}"/>
              </a:ext>
            </a:extLst>
          </p:cNvPr>
          <p:cNvSpPr>
            <a:spLocks noGrp="1"/>
          </p:cNvSpPr>
          <p:nvPr>
            <p:ph type="ftr" sz="quarter" idx="11"/>
          </p:nvPr>
        </p:nvSpPr>
        <p:spPr/>
        <p:txBody>
          <a:bodyPr/>
          <a:lstStyle/>
          <a:p>
            <a:endParaRPr lang="ko-KR" altLang="en-US" dirty="0"/>
          </a:p>
        </p:txBody>
      </p:sp>
      <p:sp>
        <p:nvSpPr>
          <p:cNvPr id="6" name="슬라이드 번호 개체 틀 5">
            <a:extLst>
              <a:ext uri="{FF2B5EF4-FFF2-40B4-BE49-F238E27FC236}">
                <a16:creationId xmlns:a16="http://schemas.microsoft.com/office/drawing/2014/main" id="{5EEA981C-5851-40CD-B761-50B56FEF0C64}"/>
              </a:ext>
            </a:extLst>
          </p:cNvPr>
          <p:cNvSpPr>
            <a:spLocks noGrp="1"/>
          </p:cNvSpPr>
          <p:nvPr>
            <p:ph type="sldNum" sz="quarter" idx="12"/>
          </p:nvPr>
        </p:nvSpPr>
        <p:spPr/>
        <p:txBody>
          <a:bodyPr/>
          <a:lstStyle/>
          <a:p>
            <a:fld id="{BAF787D0-E70C-4024-8DD8-8CF5A284E479}" type="slidenum">
              <a:rPr lang="ko-KR" altLang="en-US" smtClean="0"/>
              <a:t>‹#›</a:t>
            </a:fld>
            <a:endParaRPr lang="ko-KR" altLang="en-US" dirty="0"/>
          </a:p>
        </p:txBody>
      </p:sp>
    </p:spTree>
    <p:extLst>
      <p:ext uri="{BB962C8B-B14F-4D97-AF65-F5344CB8AC3E}">
        <p14:creationId xmlns:p14="http://schemas.microsoft.com/office/powerpoint/2010/main" val="3135779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BDC9BA8-DE13-481F-8BC1-A4F9FA88EAD2}"/>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49E2E71F-106E-41FC-BEE0-B3DB0A48BDAD}"/>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4A741472-53A5-4F72-8AC4-BAA11E16FD23}"/>
              </a:ext>
            </a:extLst>
          </p:cNvPr>
          <p:cNvSpPr>
            <a:spLocks noGrp="1"/>
          </p:cNvSpPr>
          <p:nvPr>
            <p:ph type="dt" sz="half" idx="10"/>
          </p:nvPr>
        </p:nvSpPr>
        <p:spPr/>
        <p:txBody>
          <a:bodyPr/>
          <a:lstStyle/>
          <a:p>
            <a:fld id="{DC73AAAD-3C73-4243-8175-F512BCE96B02}" type="datetimeFigureOut">
              <a:rPr lang="ko-KR" altLang="en-US" smtClean="0"/>
              <a:t>2019-09-10</a:t>
            </a:fld>
            <a:endParaRPr lang="ko-KR" altLang="en-US" dirty="0"/>
          </a:p>
        </p:txBody>
      </p:sp>
      <p:sp>
        <p:nvSpPr>
          <p:cNvPr id="5" name="바닥글 개체 틀 4">
            <a:extLst>
              <a:ext uri="{FF2B5EF4-FFF2-40B4-BE49-F238E27FC236}">
                <a16:creationId xmlns:a16="http://schemas.microsoft.com/office/drawing/2014/main" id="{224EE546-2E16-4880-A78B-F208324CA6F9}"/>
              </a:ext>
            </a:extLst>
          </p:cNvPr>
          <p:cNvSpPr>
            <a:spLocks noGrp="1"/>
          </p:cNvSpPr>
          <p:nvPr>
            <p:ph type="ftr" sz="quarter" idx="11"/>
          </p:nvPr>
        </p:nvSpPr>
        <p:spPr/>
        <p:txBody>
          <a:bodyPr/>
          <a:lstStyle/>
          <a:p>
            <a:endParaRPr lang="ko-KR" altLang="en-US" dirty="0"/>
          </a:p>
        </p:txBody>
      </p:sp>
      <p:sp>
        <p:nvSpPr>
          <p:cNvPr id="6" name="슬라이드 번호 개체 틀 5">
            <a:extLst>
              <a:ext uri="{FF2B5EF4-FFF2-40B4-BE49-F238E27FC236}">
                <a16:creationId xmlns:a16="http://schemas.microsoft.com/office/drawing/2014/main" id="{B17BA83A-D763-4680-A462-E1E582ED6544}"/>
              </a:ext>
            </a:extLst>
          </p:cNvPr>
          <p:cNvSpPr>
            <a:spLocks noGrp="1"/>
          </p:cNvSpPr>
          <p:nvPr>
            <p:ph type="sldNum" sz="quarter" idx="12"/>
          </p:nvPr>
        </p:nvSpPr>
        <p:spPr/>
        <p:txBody>
          <a:bodyPr/>
          <a:lstStyle/>
          <a:p>
            <a:fld id="{BAF787D0-E70C-4024-8DD8-8CF5A284E479}" type="slidenum">
              <a:rPr lang="ko-KR" altLang="en-US" smtClean="0"/>
              <a:t>‹#›</a:t>
            </a:fld>
            <a:endParaRPr lang="ko-KR" altLang="en-US" dirty="0"/>
          </a:p>
        </p:txBody>
      </p:sp>
    </p:spTree>
    <p:extLst>
      <p:ext uri="{BB962C8B-B14F-4D97-AF65-F5344CB8AC3E}">
        <p14:creationId xmlns:p14="http://schemas.microsoft.com/office/powerpoint/2010/main" val="2247924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0360F80E-EAB2-4626-8BD5-F82E2C82A99F}"/>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A820E232-22C6-4ED5-91AC-9C5B6F4B9EC3}"/>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FD2EB43-120F-43AE-A1EA-C391E6D9A02B}"/>
              </a:ext>
            </a:extLst>
          </p:cNvPr>
          <p:cNvSpPr>
            <a:spLocks noGrp="1"/>
          </p:cNvSpPr>
          <p:nvPr>
            <p:ph type="dt" sz="half" idx="10"/>
          </p:nvPr>
        </p:nvSpPr>
        <p:spPr/>
        <p:txBody>
          <a:bodyPr/>
          <a:lstStyle/>
          <a:p>
            <a:fld id="{DC73AAAD-3C73-4243-8175-F512BCE96B02}" type="datetimeFigureOut">
              <a:rPr lang="ko-KR" altLang="en-US" smtClean="0"/>
              <a:t>2019-09-10</a:t>
            </a:fld>
            <a:endParaRPr lang="ko-KR" altLang="en-US" dirty="0"/>
          </a:p>
        </p:txBody>
      </p:sp>
      <p:sp>
        <p:nvSpPr>
          <p:cNvPr id="5" name="바닥글 개체 틀 4">
            <a:extLst>
              <a:ext uri="{FF2B5EF4-FFF2-40B4-BE49-F238E27FC236}">
                <a16:creationId xmlns:a16="http://schemas.microsoft.com/office/drawing/2014/main" id="{1639A1CC-E517-4915-A69D-D7A0964176F8}"/>
              </a:ext>
            </a:extLst>
          </p:cNvPr>
          <p:cNvSpPr>
            <a:spLocks noGrp="1"/>
          </p:cNvSpPr>
          <p:nvPr>
            <p:ph type="ftr" sz="quarter" idx="11"/>
          </p:nvPr>
        </p:nvSpPr>
        <p:spPr/>
        <p:txBody>
          <a:bodyPr/>
          <a:lstStyle/>
          <a:p>
            <a:endParaRPr lang="ko-KR" altLang="en-US" dirty="0"/>
          </a:p>
        </p:txBody>
      </p:sp>
      <p:sp>
        <p:nvSpPr>
          <p:cNvPr id="6" name="슬라이드 번호 개체 틀 5">
            <a:extLst>
              <a:ext uri="{FF2B5EF4-FFF2-40B4-BE49-F238E27FC236}">
                <a16:creationId xmlns:a16="http://schemas.microsoft.com/office/drawing/2014/main" id="{2AEA45F5-701D-41E4-8F4F-6B053F02C604}"/>
              </a:ext>
            </a:extLst>
          </p:cNvPr>
          <p:cNvSpPr>
            <a:spLocks noGrp="1"/>
          </p:cNvSpPr>
          <p:nvPr>
            <p:ph type="sldNum" sz="quarter" idx="12"/>
          </p:nvPr>
        </p:nvSpPr>
        <p:spPr/>
        <p:txBody>
          <a:bodyPr/>
          <a:lstStyle/>
          <a:p>
            <a:fld id="{BAF787D0-E70C-4024-8DD8-8CF5A284E479}" type="slidenum">
              <a:rPr lang="ko-KR" altLang="en-US" smtClean="0"/>
              <a:t>‹#›</a:t>
            </a:fld>
            <a:endParaRPr lang="ko-KR" altLang="en-US" dirty="0"/>
          </a:p>
        </p:txBody>
      </p:sp>
    </p:spTree>
    <p:extLst>
      <p:ext uri="{BB962C8B-B14F-4D97-AF65-F5344CB8AC3E}">
        <p14:creationId xmlns:p14="http://schemas.microsoft.com/office/powerpoint/2010/main" val="534651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556770B-2651-44B7-B7E9-900F4F1A8BD5}"/>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E59CEAE8-2468-4DD7-8CE4-1B4D5655C06B}"/>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D9ED9AE1-8749-4AD4-AF08-F30D6210E921}"/>
              </a:ext>
            </a:extLst>
          </p:cNvPr>
          <p:cNvSpPr>
            <a:spLocks noGrp="1"/>
          </p:cNvSpPr>
          <p:nvPr>
            <p:ph type="dt" sz="half" idx="10"/>
          </p:nvPr>
        </p:nvSpPr>
        <p:spPr/>
        <p:txBody>
          <a:bodyPr/>
          <a:lstStyle/>
          <a:p>
            <a:fld id="{DC73AAAD-3C73-4243-8175-F512BCE96B02}" type="datetimeFigureOut">
              <a:rPr lang="ko-KR" altLang="en-US" smtClean="0"/>
              <a:t>2019-09-10</a:t>
            </a:fld>
            <a:endParaRPr lang="ko-KR" altLang="en-US" dirty="0"/>
          </a:p>
        </p:txBody>
      </p:sp>
      <p:sp>
        <p:nvSpPr>
          <p:cNvPr id="5" name="바닥글 개체 틀 4">
            <a:extLst>
              <a:ext uri="{FF2B5EF4-FFF2-40B4-BE49-F238E27FC236}">
                <a16:creationId xmlns:a16="http://schemas.microsoft.com/office/drawing/2014/main" id="{8E06B2BE-A425-4426-8772-AB5AB53C9835}"/>
              </a:ext>
            </a:extLst>
          </p:cNvPr>
          <p:cNvSpPr>
            <a:spLocks noGrp="1"/>
          </p:cNvSpPr>
          <p:nvPr>
            <p:ph type="ftr" sz="quarter" idx="11"/>
          </p:nvPr>
        </p:nvSpPr>
        <p:spPr/>
        <p:txBody>
          <a:bodyPr/>
          <a:lstStyle/>
          <a:p>
            <a:endParaRPr lang="ko-KR" altLang="en-US" dirty="0"/>
          </a:p>
        </p:txBody>
      </p:sp>
      <p:sp>
        <p:nvSpPr>
          <p:cNvPr id="6" name="슬라이드 번호 개체 틀 5">
            <a:extLst>
              <a:ext uri="{FF2B5EF4-FFF2-40B4-BE49-F238E27FC236}">
                <a16:creationId xmlns:a16="http://schemas.microsoft.com/office/drawing/2014/main" id="{5DAEBEF3-E790-4D84-9269-A404F392ED5D}"/>
              </a:ext>
            </a:extLst>
          </p:cNvPr>
          <p:cNvSpPr>
            <a:spLocks noGrp="1"/>
          </p:cNvSpPr>
          <p:nvPr>
            <p:ph type="sldNum" sz="quarter" idx="12"/>
          </p:nvPr>
        </p:nvSpPr>
        <p:spPr/>
        <p:txBody>
          <a:bodyPr/>
          <a:lstStyle/>
          <a:p>
            <a:fld id="{BAF787D0-E70C-4024-8DD8-8CF5A284E479}" type="slidenum">
              <a:rPr lang="ko-KR" altLang="en-US" smtClean="0"/>
              <a:t>‹#›</a:t>
            </a:fld>
            <a:endParaRPr lang="ko-KR" altLang="en-US" dirty="0"/>
          </a:p>
        </p:txBody>
      </p:sp>
    </p:spTree>
    <p:extLst>
      <p:ext uri="{BB962C8B-B14F-4D97-AF65-F5344CB8AC3E}">
        <p14:creationId xmlns:p14="http://schemas.microsoft.com/office/powerpoint/2010/main" val="1090406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1543AA5-6361-41EB-81A0-85817C52490A}"/>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5ED05DC5-7F85-4FF9-9A26-35DE1DB37D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6B5F24C4-7BA1-4762-9FC1-E9B6C54CC12E}"/>
              </a:ext>
            </a:extLst>
          </p:cNvPr>
          <p:cNvSpPr>
            <a:spLocks noGrp="1"/>
          </p:cNvSpPr>
          <p:nvPr>
            <p:ph type="dt" sz="half" idx="10"/>
          </p:nvPr>
        </p:nvSpPr>
        <p:spPr/>
        <p:txBody>
          <a:bodyPr/>
          <a:lstStyle/>
          <a:p>
            <a:fld id="{DC73AAAD-3C73-4243-8175-F512BCE96B02}" type="datetimeFigureOut">
              <a:rPr lang="ko-KR" altLang="en-US" smtClean="0"/>
              <a:t>2019-09-10</a:t>
            </a:fld>
            <a:endParaRPr lang="ko-KR" altLang="en-US" dirty="0"/>
          </a:p>
        </p:txBody>
      </p:sp>
      <p:sp>
        <p:nvSpPr>
          <p:cNvPr id="5" name="바닥글 개체 틀 4">
            <a:extLst>
              <a:ext uri="{FF2B5EF4-FFF2-40B4-BE49-F238E27FC236}">
                <a16:creationId xmlns:a16="http://schemas.microsoft.com/office/drawing/2014/main" id="{B0ED9050-F028-48A5-829E-989421F6D22B}"/>
              </a:ext>
            </a:extLst>
          </p:cNvPr>
          <p:cNvSpPr>
            <a:spLocks noGrp="1"/>
          </p:cNvSpPr>
          <p:nvPr>
            <p:ph type="ftr" sz="quarter" idx="11"/>
          </p:nvPr>
        </p:nvSpPr>
        <p:spPr/>
        <p:txBody>
          <a:bodyPr/>
          <a:lstStyle/>
          <a:p>
            <a:endParaRPr lang="ko-KR" altLang="en-US" dirty="0"/>
          </a:p>
        </p:txBody>
      </p:sp>
      <p:sp>
        <p:nvSpPr>
          <p:cNvPr id="6" name="슬라이드 번호 개체 틀 5">
            <a:extLst>
              <a:ext uri="{FF2B5EF4-FFF2-40B4-BE49-F238E27FC236}">
                <a16:creationId xmlns:a16="http://schemas.microsoft.com/office/drawing/2014/main" id="{2461B282-AC04-4672-8468-21F95241F385}"/>
              </a:ext>
            </a:extLst>
          </p:cNvPr>
          <p:cNvSpPr>
            <a:spLocks noGrp="1"/>
          </p:cNvSpPr>
          <p:nvPr>
            <p:ph type="sldNum" sz="quarter" idx="12"/>
          </p:nvPr>
        </p:nvSpPr>
        <p:spPr/>
        <p:txBody>
          <a:bodyPr/>
          <a:lstStyle/>
          <a:p>
            <a:fld id="{BAF787D0-E70C-4024-8DD8-8CF5A284E479}" type="slidenum">
              <a:rPr lang="ko-KR" altLang="en-US" smtClean="0"/>
              <a:t>‹#›</a:t>
            </a:fld>
            <a:endParaRPr lang="ko-KR" altLang="en-US" dirty="0"/>
          </a:p>
        </p:txBody>
      </p:sp>
    </p:spTree>
    <p:extLst>
      <p:ext uri="{BB962C8B-B14F-4D97-AF65-F5344CB8AC3E}">
        <p14:creationId xmlns:p14="http://schemas.microsoft.com/office/powerpoint/2010/main" val="13827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385EF9A-7D35-44BF-B014-73606A9DB434}"/>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FC5E48D6-FAF2-4D72-9F8A-8161DC5EB4F0}"/>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FD2482BD-766B-4195-8297-D09A91624BA4}"/>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5D3FDCC6-6542-4C07-864A-385068B32783}"/>
              </a:ext>
            </a:extLst>
          </p:cNvPr>
          <p:cNvSpPr>
            <a:spLocks noGrp="1"/>
          </p:cNvSpPr>
          <p:nvPr>
            <p:ph type="dt" sz="half" idx="10"/>
          </p:nvPr>
        </p:nvSpPr>
        <p:spPr/>
        <p:txBody>
          <a:bodyPr/>
          <a:lstStyle/>
          <a:p>
            <a:fld id="{DC73AAAD-3C73-4243-8175-F512BCE96B02}" type="datetimeFigureOut">
              <a:rPr lang="ko-KR" altLang="en-US" smtClean="0"/>
              <a:t>2019-09-10</a:t>
            </a:fld>
            <a:endParaRPr lang="ko-KR" altLang="en-US" dirty="0"/>
          </a:p>
        </p:txBody>
      </p:sp>
      <p:sp>
        <p:nvSpPr>
          <p:cNvPr id="6" name="바닥글 개체 틀 5">
            <a:extLst>
              <a:ext uri="{FF2B5EF4-FFF2-40B4-BE49-F238E27FC236}">
                <a16:creationId xmlns:a16="http://schemas.microsoft.com/office/drawing/2014/main" id="{2C795E38-5C0B-493E-8814-F9B47E6D7F89}"/>
              </a:ext>
            </a:extLst>
          </p:cNvPr>
          <p:cNvSpPr>
            <a:spLocks noGrp="1"/>
          </p:cNvSpPr>
          <p:nvPr>
            <p:ph type="ftr" sz="quarter" idx="11"/>
          </p:nvPr>
        </p:nvSpPr>
        <p:spPr/>
        <p:txBody>
          <a:bodyPr/>
          <a:lstStyle/>
          <a:p>
            <a:endParaRPr lang="ko-KR" altLang="en-US" dirty="0"/>
          </a:p>
        </p:txBody>
      </p:sp>
      <p:sp>
        <p:nvSpPr>
          <p:cNvPr id="7" name="슬라이드 번호 개체 틀 6">
            <a:extLst>
              <a:ext uri="{FF2B5EF4-FFF2-40B4-BE49-F238E27FC236}">
                <a16:creationId xmlns:a16="http://schemas.microsoft.com/office/drawing/2014/main" id="{F73CA28C-31A5-4A09-9EA3-A79EBC5577DF}"/>
              </a:ext>
            </a:extLst>
          </p:cNvPr>
          <p:cNvSpPr>
            <a:spLocks noGrp="1"/>
          </p:cNvSpPr>
          <p:nvPr>
            <p:ph type="sldNum" sz="quarter" idx="12"/>
          </p:nvPr>
        </p:nvSpPr>
        <p:spPr/>
        <p:txBody>
          <a:bodyPr/>
          <a:lstStyle/>
          <a:p>
            <a:fld id="{BAF787D0-E70C-4024-8DD8-8CF5A284E479}" type="slidenum">
              <a:rPr lang="ko-KR" altLang="en-US" smtClean="0"/>
              <a:t>‹#›</a:t>
            </a:fld>
            <a:endParaRPr lang="ko-KR" altLang="en-US" dirty="0"/>
          </a:p>
        </p:txBody>
      </p:sp>
    </p:spTree>
    <p:extLst>
      <p:ext uri="{BB962C8B-B14F-4D97-AF65-F5344CB8AC3E}">
        <p14:creationId xmlns:p14="http://schemas.microsoft.com/office/powerpoint/2010/main" val="2702119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FF8CECE-4CFC-4350-A1EF-320B48BFDAF9}"/>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15361622-7CAB-4B11-A2D1-B76B4A3447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BD1FED34-651F-4AAA-A19E-52494A17CE46}"/>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E3282321-40B6-43D6-B240-2EDD5DC293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7AE92A0C-56DA-4E29-8D30-82BBBA8C9926}"/>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4B6E44CF-7FE0-4EE4-A3D5-3A31EC110152}"/>
              </a:ext>
            </a:extLst>
          </p:cNvPr>
          <p:cNvSpPr>
            <a:spLocks noGrp="1"/>
          </p:cNvSpPr>
          <p:nvPr>
            <p:ph type="dt" sz="half" idx="10"/>
          </p:nvPr>
        </p:nvSpPr>
        <p:spPr/>
        <p:txBody>
          <a:bodyPr/>
          <a:lstStyle/>
          <a:p>
            <a:fld id="{DC73AAAD-3C73-4243-8175-F512BCE96B02}" type="datetimeFigureOut">
              <a:rPr lang="ko-KR" altLang="en-US" smtClean="0"/>
              <a:t>2019-09-10</a:t>
            </a:fld>
            <a:endParaRPr lang="ko-KR" altLang="en-US" dirty="0"/>
          </a:p>
        </p:txBody>
      </p:sp>
      <p:sp>
        <p:nvSpPr>
          <p:cNvPr id="8" name="바닥글 개체 틀 7">
            <a:extLst>
              <a:ext uri="{FF2B5EF4-FFF2-40B4-BE49-F238E27FC236}">
                <a16:creationId xmlns:a16="http://schemas.microsoft.com/office/drawing/2014/main" id="{58F80349-4AE6-418B-898E-20839B2BEB19}"/>
              </a:ext>
            </a:extLst>
          </p:cNvPr>
          <p:cNvSpPr>
            <a:spLocks noGrp="1"/>
          </p:cNvSpPr>
          <p:nvPr>
            <p:ph type="ftr" sz="quarter" idx="11"/>
          </p:nvPr>
        </p:nvSpPr>
        <p:spPr/>
        <p:txBody>
          <a:bodyPr/>
          <a:lstStyle/>
          <a:p>
            <a:endParaRPr lang="ko-KR" altLang="en-US" dirty="0"/>
          </a:p>
        </p:txBody>
      </p:sp>
      <p:sp>
        <p:nvSpPr>
          <p:cNvPr id="9" name="슬라이드 번호 개체 틀 8">
            <a:extLst>
              <a:ext uri="{FF2B5EF4-FFF2-40B4-BE49-F238E27FC236}">
                <a16:creationId xmlns:a16="http://schemas.microsoft.com/office/drawing/2014/main" id="{4D3B84E9-52C5-412D-9398-6C7486B422EB}"/>
              </a:ext>
            </a:extLst>
          </p:cNvPr>
          <p:cNvSpPr>
            <a:spLocks noGrp="1"/>
          </p:cNvSpPr>
          <p:nvPr>
            <p:ph type="sldNum" sz="quarter" idx="12"/>
          </p:nvPr>
        </p:nvSpPr>
        <p:spPr/>
        <p:txBody>
          <a:bodyPr/>
          <a:lstStyle/>
          <a:p>
            <a:fld id="{BAF787D0-E70C-4024-8DD8-8CF5A284E479}" type="slidenum">
              <a:rPr lang="ko-KR" altLang="en-US" smtClean="0"/>
              <a:t>‹#›</a:t>
            </a:fld>
            <a:endParaRPr lang="ko-KR" altLang="en-US" dirty="0"/>
          </a:p>
        </p:txBody>
      </p:sp>
    </p:spTree>
    <p:extLst>
      <p:ext uri="{BB962C8B-B14F-4D97-AF65-F5344CB8AC3E}">
        <p14:creationId xmlns:p14="http://schemas.microsoft.com/office/powerpoint/2010/main" val="3247579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FB69FDA-CBE0-4F54-B7A5-FF16160CDD02}"/>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5AA5D4EF-9E91-417E-BCF2-2CA3543B99C9}"/>
              </a:ext>
            </a:extLst>
          </p:cNvPr>
          <p:cNvSpPr>
            <a:spLocks noGrp="1"/>
          </p:cNvSpPr>
          <p:nvPr>
            <p:ph type="dt" sz="half" idx="10"/>
          </p:nvPr>
        </p:nvSpPr>
        <p:spPr/>
        <p:txBody>
          <a:bodyPr/>
          <a:lstStyle/>
          <a:p>
            <a:fld id="{DC73AAAD-3C73-4243-8175-F512BCE96B02}" type="datetimeFigureOut">
              <a:rPr lang="ko-KR" altLang="en-US" smtClean="0"/>
              <a:t>2019-09-10</a:t>
            </a:fld>
            <a:endParaRPr lang="ko-KR" altLang="en-US" dirty="0"/>
          </a:p>
        </p:txBody>
      </p:sp>
      <p:sp>
        <p:nvSpPr>
          <p:cNvPr id="4" name="바닥글 개체 틀 3">
            <a:extLst>
              <a:ext uri="{FF2B5EF4-FFF2-40B4-BE49-F238E27FC236}">
                <a16:creationId xmlns:a16="http://schemas.microsoft.com/office/drawing/2014/main" id="{9DC89B46-AE4B-42FB-A804-73243BD0090E}"/>
              </a:ext>
            </a:extLst>
          </p:cNvPr>
          <p:cNvSpPr>
            <a:spLocks noGrp="1"/>
          </p:cNvSpPr>
          <p:nvPr>
            <p:ph type="ftr" sz="quarter" idx="11"/>
          </p:nvPr>
        </p:nvSpPr>
        <p:spPr/>
        <p:txBody>
          <a:bodyPr/>
          <a:lstStyle/>
          <a:p>
            <a:endParaRPr lang="ko-KR" altLang="en-US" dirty="0"/>
          </a:p>
        </p:txBody>
      </p:sp>
      <p:sp>
        <p:nvSpPr>
          <p:cNvPr id="5" name="슬라이드 번호 개체 틀 4">
            <a:extLst>
              <a:ext uri="{FF2B5EF4-FFF2-40B4-BE49-F238E27FC236}">
                <a16:creationId xmlns:a16="http://schemas.microsoft.com/office/drawing/2014/main" id="{6C742655-BF83-4E47-81D9-D9887FE82629}"/>
              </a:ext>
            </a:extLst>
          </p:cNvPr>
          <p:cNvSpPr>
            <a:spLocks noGrp="1"/>
          </p:cNvSpPr>
          <p:nvPr>
            <p:ph type="sldNum" sz="quarter" idx="12"/>
          </p:nvPr>
        </p:nvSpPr>
        <p:spPr/>
        <p:txBody>
          <a:bodyPr/>
          <a:lstStyle/>
          <a:p>
            <a:fld id="{BAF787D0-E70C-4024-8DD8-8CF5A284E479}" type="slidenum">
              <a:rPr lang="ko-KR" altLang="en-US" smtClean="0"/>
              <a:t>‹#›</a:t>
            </a:fld>
            <a:endParaRPr lang="ko-KR" altLang="en-US" dirty="0"/>
          </a:p>
        </p:txBody>
      </p:sp>
    </p:spTree>
    <p:extLst>
      <p:ext uri="{BB962C8B-B14F-4D97-AF65-F5344CB8AC3E}">
        <p14:creationId xmlns:p14="http://schemas.microsoft.com/office/powerpoint/2010/main" val="147624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74164CF6-675C-4B1C-8E31-B3BCA00E493F}"/>
              </a:ext>
            </a:extLst>
          </p:cNvPr>
          <p:cNvSpPr>
            <a:spLocks noGrp="1"/>
          </p:cNvSpPr>
          <p:nvPr>
            <p:ph type="dt" sz="half" idx="10"/>
          </p:nvPr>
        </p:nvSpPr>
        <p:spPr/>
        <p:txBody>
          <a:bodyPr/>
          <a:lstStyle/>
          <a:p>
            <a:fld id="{DC73AAAD-3C73-4243-8175-F512BCE96B02}" type="datetimeFigureOut">
              <a:rPr lang="ko-KR" altLang="en-US" smtClean="0"/>
              <a:t>2019-09-10</a:t>
            </a:fld>
            <a:endParaRPr lang="ko-KR" altLang="en-US" dirty="0"/>
          </a:p>
        </p:txBody>
      </p:sp>
      <p:sp>
        <p:nvSpPr>
          <p:cNvPr id="3" name="바닥글 개체 틀 2">
            <a:extLst>
              <a:ext uri="{FF2B5EF4-FFF2-40B4-BE49-F238E27FC236}">
                <a16:creationId xmlns:a16="http://schemas.microsoft.com/office/drawing/2014/main" id="{568CE89E-5438-42B0-B834-DFBE19C67DBC}"/>
              </a:ext>
            </a:extLst>
          </p:cNvPr>
          <p:cNvSpPr>
            <a:spLocks noGrp="1"/>
          </p:cNvSpPr>
          <p:nvPr>
            <p:ph type="ftr" sz="quarter" idx="11"/>
          </p:nvPr>
        </p:nvSpPr>
        <p:spPr/>
        <p:txBody>
          <a:bodyPr/>
          <a:lstStyle/>
          <a:p>
            <a:endParaRPr lang="ko-KR" altLang="en-US" dirty="0"/>
          </a:p>
        </p:txBody>
      </p:sp>
      <p:sp>
        <p:nvSpPr>
          <p:cNvPr id="4" name="슬라이드 번호 개체 틀 3">
            <a:extLst>
              <a:ext uri="{FF2B5EF4-FFF2-40B4-BE49-F238E27FC236}">
                <a16:creationId xmlns:a16="http://schemas.microsoft.com/office/drawing/2014/main" id="{543B8428-DA7D-471E-9C55-26149AFC2A05}"/>
              </a:ext>
            </a:extLst>
          </p:cNvPr>
          <p:cNvSpPr>
            <a:spLocks noGrp="1"/>
          </p:cNvSpPr>
          <p:nvPr>
            <p:ph type="sldNum" sz="quarter" idx="12"/>
          </p:nvPr>
        </p:nvSpPr>
        <p:spPr/>
        <p:txBody>
          <a:bodyPr/>
          <a:lstStyle/>
          <a:p>
            <a:fld id="{BAF787D0-E70C-4024-8DD8-8CF5A284E479}" type="slidenum">
              <a:rPr lang="ko-KR" altLang="en-US" smtClean="0"/>
              <a:t>‹#›</a:t>
            </a:fld>
            <a:endParaRPr lang="ko-KR" altLang="en-US" dirty="0"/>
          </a:p>
        </p:txBody>
      </p:sp>
    </p:spTree>
    <p:extLst>
      <p:ext uri="{BB962C8B-B14F-4D97-AF65-F5344CB8AC3E}">
        <p14:creationId xmlns:p14="http://schemas.microsoft.com/office/powerpoint/2010/main" val="995720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6C54E12-9F88-4989-9970-32628B1803D9}"/>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9B8A8B1E-FD9D-421D-9B67-FFCE532F9C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CB18F8BA-429D-4263-8025-CDBAC5603F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369922E6-C80E-4375-B9BE-8607B7C172A9}"/>
              </a:ext>
            </a:extLst>
          </p:cNvPr>
          <p:cNvSpPr>
            <a:spLocks noGrp="1"/>
          </p:cNvSpPr>
          <p:nvPr>
            <p:ph type="dt" sz="half" idx="10"/>
          </p:nvPr>
        </p:nvSpPr>
        <p:spPr/>
        <p:txBody>
          <a:bodyPr/>
          <a:lstStyle/>
          <a:p>
            <a:fld id="{DC73AAAD-3C73-4243-8175-F512BCE96B02}" type="datetimeFigureOut">
              <a:rPr lang="ko-KR" altLang="en-US" smtClean="0"/>
              <a:t>2019-09-10</a:t>
            </a:fld>
            <a:endParaRPr lang="ko-KR" altLang="en-US" dirty="0"/>
          </a:p>
        </p:txBody>
      </p:sp>
      <p:sp>
        <p:nvSpPr>
          <p:cNvPr id="6" name="바닥글 개체 틀 5">
            <a:extLst>
              <a:ext uri="{FF2B5EF4-FFF2-40B4-BE49-F238E27FC236}">
                <a16:creationId xmlns:a16="http://schemas.microsoft.com/office/drawing/2014/main" id="{7CA7B66A-4E8F-444F-9A73-F8B5827E8EDA}"/>
              </a:ext>
            </a:extLst>
          </p:cNvPr>
          <p:cNvSpPr>
            <a:spLocks noGrp="1"/>
          </p:cNvSpPr>
          <p:nvPr>
            <p:ph type="ftr" sz="quarter" idx="11"/>
          </p:nvPr>
        </p:nvSpPr>
        <p:spPr/>
        <p:txBody>
          <a:bodyPr/>
          <a:lstStyle/>
          <a:p>
            <a:endParaRPr lang="ko-KR" altLang="en-US" dirty="0"/>
          </a:p>
        </p:txBody>
      </p:sp>
      <p:sp>
        <p:nvSpPr>
          <p:cNvPr id="7" name="슬라이드 번호 개체 틀 6">
            <a:extLst>
              <a:ext uri="{FF2B5EF4-FFF2-40B4-BE49-F238E27FC236}">
                <a16:creationId xmlns:a16="http://schemas.microsoft.com/office/drawing/2014/main" id="{E20C0C12-D40B-44FD-882F-B887DDD29ECC}"/>
              </a:ext>
            </a:extLst>
          </p:cNvPr>
          <p:cNvSpPr>
            <a:spLocks noGrp="1"/>
          </p:cNvSpPr>
          <p:nvPr>
            <p:ph type="sldNum" sz="quarter" idx="12"/>
          </p:nvPr>
        </p:nvSpPr>
        <p:spPr/>
        <p:txBody>
          <a:bodyPr/>
          <a:lstStyle/>
          <a:p>
            <a:fld id="{BAF787D0-E70C-4024-8DD8-8CF5A284E479}" type="slidenum">
              <a:rPr lang="ko-KR" altLang="en-US" smtClean="0"/>
              <a:t>‹#›</a:t>
            </a:fld>
            <a:endParaRPr lang="ko-KR" altLang="en-US" dirty="0"/>
          </a:p>
        </p:txBody>
      </p:sp>
    </p:spTree>
    <p:extLst>
      <p:ext uri="{BB962C8B-B14F-4D97-AF65-F5344CB8AC3E}">
        <p14:creationId xmlns:p14="http://schemas.microsoft.com/office/powerpoint/2010/main" val="1467849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AD094BB-C2D1-4ED2-9031-4FCF2D6A75B5}"/>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257213FB-0AEE-4295-8A87-070B57324C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dirty="0"/>
          </a:p>
        </p:txBody>
      </p:sp>
      <p:sp>
        <p:nvSpPr>
          <p:cNvPr id="4" name="텍스트 개체 틀 3">
            <a:extLst>
              <a:ext uri="{FF2B5EF4-FFF2-40B4-BE49-F238E27FC236}">
                <a16:creationId xmlns:a16="http://schemas.microsoft.com/office/drawing/2014/main" id="{68B1B5DD-4B89-413F-90FA-21058BFF49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A1B8E461-1E1D-4B09-BD71-95237DAF24CC}"/>
              </a:ext>
            </a:extLst>
          </p:cNvPr>
          <p:cNvSpPr>
            <a:spLocks noGrp="1"/>
          </p:cNvSpPr>
          <p:nvPr>
            <p:ph type="dt" sz="half" idx="10"/>
          </p:nvPr>
        </p:nvSpPr>
        <p:spPr/>
        <p:txBody>
          <a:bodyPr/>
          <a:lstStyle/>
          <a:p>
            <a:fld id="{DC73AAAD-3C73-4243-8175-F512BCE96B02}" type="datetimeFigureOut">
              <a:rPr lang="ko-KR" altLang="en-US" smtClean="0"/>
              <a:t>2019-09-10</a:t>
            </a:fld>
            <a:endParaRPr lang="ko-KR" altLang="en-US" dirty="0"/>
          </a:p>
        </p:txBody>
      </p:sp>
      <p:sp>
        <p:nvSpPr>
          <p:cNvPr id="6" name="바닥글 개체 틀 5">
            <a:extLst>
              <a:ext uri="{FF2B5EF4-FFF2-40B4-BE49-F238E27FC236}">
                <a16:creationId xmlns:a16="http://schemas.microsoft.com/office/drawing/2014/main" id="{ADC09A97-D9F2-4B81-BF7E-396EA09492CD}"/>
              </a:ext>
            </a:extLst>
          </p:cNvPr>
          <p:cNvSpPr>
            <a:spLocks noGrp="1"/>
          </p:cNvSpPr>
          <p:nvPr>
            <p:ph type="ftr" sz="quarter" idx="11"/>
          </p:nvPr>
        </p:nvSpPr>
        <p:spPr/>
        <p:txBody>
          <a:bodyPr/>
          <a:lstStyle/>
          <a:p>
            <a:endParaRPr lang="ko-KR" altLang="en-US" dirty="0"/>
          </a:p>
        </p:txBody>
      </p:sp>
      <p:sp>
        <p:nvSpPr>
          <p:cNvPr id="7" name="슬라이드 번호 개체 틀 6">
            <a:extLst>
              <a:ext uri="{FF2B5EF4-FFF2-40B4-BE49-F238E27FC236}">
                <a16:creationId xmlns:a16="http://schemas.microsoft.com/office/drawing/2014/main" id="{E383D053-64DA-4172-B33F-653EF84808D7}"/>
              </a:ext>
            </a:extLst>
          </p:cNvPr>
          <p:cNvSpPr>
            <a:spLocks noGrp="1"/>
          </p:cNvSpPr>
          <p:nvPr>
            <p:ph type="sldNum" sz="quarter" idx="12"/>
          </p:nvPr>
        </p:nvSpPr>
        <p:spPr/>
        <p:txBody>
          <a:bodyPr/>
          <a:lstStyle/>
          <a:p>
            <a:fld id="{BAF787D0-E70C-4024-8DD8-8CF5A284E479}" type="slidenum">
              <a:rPr lang="ko-KR" altLang="en-US" smtClean="0"/>
              <a:t>‹#›</a:t>
            </a:fld>
            <a:endParaRPr lang="ko-KR" altLang="en-US" dirty="0"/>
          </a:p>
        </p:txBody>
      </p:sp>
    </p:spTree>
    <p:extLst>
      <p:ext uri="{BB962C8B-B14F-4D97-AF65-F5344CB8AC3E}">
        <p14:creationId xmlns:p14="http://schemas.microsoft.com/office/powerpoint/2010/main" val="2287521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09015A9D-6B28-413C-AFD7-1062B2D231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0A987A5B-7914-4E0D-828C-BEF8506DAF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A82CAB56-D3A7-483B-BA93-FB2C7C6EF7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73AAAD-3C73-4243-8175-F512BCE96B02}" type="datetimeFigureOut">
              <a:rPr lang="ko-KR" altLang="en-US" smtClean="0"/>
              <a:t>2019-09-10</a:t>
            </a:fld>
            <a:endParaRPr lang="ko-KR" altLang="en-US" dirty="0"/>
          </a:p>
        </p:txBody>
      </p:sp>
      <p:sp>
        <p:nvSpPr>
          <p:cNvPr id="5" name="바닥글 개체 틀 4">
            <a:extLst>
              <a:ext uri="{FF2B5EF4-FFF2-40B4-BE49-F238E27FC236}">
                <a16:creationId xmlns:a16="http://schemas.microsoft.com/office/drawing/2014/main" id="{18CA6BA4-C759-4BA2-9DB3-261939E3AE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dirty="0"/>
          </a:p>
        </p:txBody>
      </p:sp>
      <p:sp>
        <p:nvSpPr>
          <p:cNvPr id="6" name="슬라이드 번호 개체 틀 5">
            <a:extLst>
              <a:ext uri="{FF2B5EF4-FFF2-40B4-BE49-F238E27FC236}">
                <a16:creationId xmlns:a16="http://schemas.microsoft.com/office/drawing/2014/main" id="{0158ADAF-3ADD-4E22-A7B8-C3FF9EE62B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F787D0-E70C-4024-8DD8-8CF5A284E479}" type="slidenum">
              <a:rPr lang="ko-KR" altLang="en-US" smtClean="0"/>
              <a:t>‹#›</a:t>
            </a:fld>
            <a:endParaRPr lang="ko-KR" altLang="en-US" dirty="0"/>
          </a:p>
        </p:txBody>
      </p:sp>
    </p:spTree>
    <p:extLst>
      <p:ext uri="{BB962C8B-B14F-4D97-AF65-F5344CB8AC3E}">
        <p14:creationId xmlns:p14="http://schemas.microsoft.com/office/powerpoint/2010/main" val="30036618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image" Target="../media/image310.png"/><Relationship Id="rId1" Type="http://schemas.openxmlformats.org/officeDocument/2006/relationships/slideLayout" Target="../slideLayouts/slideLayout2.xml"/><Relationship Id="rId4" Type="http://schemas.openxmlformats.org/officeDocument/2006/relationships/image" Target="../media/image350.png"/></Relationships>
</file>

<file path=ppt/slides/_rels/slide4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29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7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4FC8620-B0DB-46C2-B472-BCE5C4068456}"/>
              </a:ext>
            </a:extLst>
          </p:cNvPr>
          <p:cNvSpPr>
            <a:spLocks noGrp="1"/>
          </p:cNvSpPr>
          <p:nvPr>
            <p:ph type="ctrTitle"/>
          </p:nvPr>
        </p:nvSpPr>
        <p:spPr>
          <a:xfrm>
            <a:off x="1524000" y="566182"/>
            <a:ext cx="9144000" cy="2387600"/>
          </a:xfrm>
        </p:spPr>
        <p:txBody>
          <a:bodyPr>
            <a:normAutofit/>
          </a:bodyPr>
          <a:lstStyle/>
          <a:p>
            <a:r>
              <a:rPr lang="en-US" altLang="ko-KR" dirty="0"/>
              <a:t>Random-effect Models for Longitudinal Data</a:t>
            </a:r>
            <a:endParaRPr lang="ko-KR" altLang="en-US" dirty="0"/>
          </a:p>
        </p:txBody>
      </p:sp>
      <p:sp>
        <p:nvSpPr>
          <p:cNvPr id="3" name="부제목 2">
            <a:extLst>
              <a:ext uri="{FF2B5EF4-FFF2-40B4-BE49-F238E27FC236}">
                <a16:creationId xmlns:a16="http://schemas.microsoft.com/office/drawing/2014/main" id="{25E5D1F3-A912-4646-A2F8-369F74AF0C1A}"/>
              </a:ext>
            </a:extLst>
          </p:cNvPr>
          <p:cNvSpPr>
            <a:spLocks noGrp="1"/>
          </p:cNvSpPr>
          <p:nvPr>
            <p:ph type="subTitle" idx="1"/>
          </p:nvPr>
        </p:nvSpPr>
        <p:spPr/>
        <p:txBody>
          <a:bodyPr>
            <a:normAutofit/>
          </a:bodyPr>
          <a:lstStyle/>
          <a:p>
            <a:pPr algn="r"/>
            <a:endParaRPr lang="en-US" altLang="ko-KR" dirty="0"/>
          </a:p>
          <a:p>
            <a:pPr algn="r"/>
            <a:r>
              <a:rPr lang="ko-KR" altLang="en-US" sz="2800" dirty="0" err="1"/>
              <a:t>장문수</a:t>
            </a:r>
            <a:endParaRPr lang="ko-KR" altLang="en-US" sz="2800" dirty="0"/>
          </a:p>
        </p:txBody>
      </p:sp>
    </p:spTree>
    <p:extLst>
      <p:ext uri="{BB962C8B-B14F-4D97-AF65-F5344CB8AC3E}">
        <p14:creationId xmlns:p14="http://schemas.microsoft.com/office/powerpoint/2010/main" val="4228740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198D21C-DE89-416A-B0CB-C2A1695CC64A}"/>
              </a:ext>
            </a:extLst>
          </p:cNvPr>
          <p:cNvSpPr>
            <a:spLocks noGrp="1"/>
          </p:cNvSpPr>
          <p:nvPr>
            <p:ph type="title"/>
          </p:nvPr>
        </p:nvSpPr>
        <p:spPr/>
        <p:txBody>
          <a:bodyPr/>
          <a:lstStyle/>
          <a:p>
            <a:r>
              <a:rPr lang="en-US" altLang="ko-KR" dirty="0"/>
              <a:t>2.Models</a:t>
            </a:r>
            <a:endParaRPr lang="ko-KR" altLang="en-US" dirty="0"/>
          </a:p>
        </p:txBody>
      </p:sp>
      <p:sp>
        <p:nvSpPr>
          <p:cNvPr id="3" name="내용 개체 틀 2">
            <a:extLst>
              <a:ext uri="{FF2B5EF4-FFF2-40B4-BE49-F238E27FC236}">
                <a16:creationId xmlns:a16="http://schemas.microsoft.com/office/drawing/2014/main" id="{4B3F4F81-FEBE-416F-BA1E-6FE8EE32CA03}"/>
              </a:ext>
            </a:extLst>
          </p:cNvPr>
          <p:cNvSpPr>
            <a:spLocks noGrp="1"/>
          </p:cNvSpPr>
          <p:nvPr>
            <p:ph idx="1"/>
          </p:nvPr>
        </p:nvSpPr>
        <p:spPr/>
        <p:txBody>
          <a:bodyPr>
            <a:normAutofit/>
          </a:bodyPr>
          <a:lstStyle/>
          <a:p>
            <a:r>
              <a:rPr lang="en-US" altLang="ko-KR" dirty="0"/>
              <a:t>Two-stage random-effect model</a:t>
            </a:r>
          </a:p>
          <a:p>
            <a:pPr marL="457200" lvl="1" indent="0">
              <a:buNone/>
            </a:pPr>
            <a:r>
              <a:rPr lang="en-US" altLang="ko-KR" dirty="0"/>
              <a:t>- </a:t>
            </a:r>
            <a:r>
              <a:rPr lang="ko-KR" altLang="en-US" dirty="0"/>
              <a:t>객체 내 변동과 객체 간 변동에 대한 분석을 따로 실시한다</a:t>
            </a:r>
            <a:r>
              <a:rPr lang="en-US" altLang="ko-KR" dirty="0"/>
              <a:t>.</a:t>
            </a:r>
          </a:p>
          <a:p>
            <a:pPr marL="457200" lvl="1" indent="0">
              <a:buNone/>
            </a:pPr>
            <a:endParaRPr lang="en-US" altLang="ko-KR" dirty="0"/>
          </a:p>
          <a:p>
            <a:pPr lvl="1">
              <a:buFontTx/>
              <a:buChar char="-"/>
            </a:pPr>
            <a:r>
              <a:rPr lang="ko-KR" altLang="en-US" dirty="0"/>
              <a:t>그렇기 때문에 객체들 마다 </a:t>
            </a:r>
            <a:r>
              <a:rPr lang="en-US" altLang="ko-KR" dirty="0"/>
              <a:t>measurement</a:t>
            </a:r>
            <a:r>
              <a:rPr lang="ko-KR" altLang="en-US" dirty="0"/>
              <a:t>의 수가 차이가 나는 </a:t>
            </a:r>
            <a:r>
              <a:rPr lang="en-US" altLang="ko-KR" dirty="0"/>
              <a:t>unbalanced data</a:t>
            </a:r>
            <a:r>
              <a:rPr lang="ko-KR" altLang="en-US" dirty="0"/>
              <a:t>에도 적용이 가능하다</a:t>
            </a:r>
            <a:r>
              <a:rPr lang="en-US" altLang="ko-KR" dirty="0"/>
              <a:t>.</a:t>
            </a:r>
          </a:p>
          <a:p>
            <a:pPr lvl="1">
              <a:buFontTx/>
              <a:buChar char="-"/>
            </a:pPr>
            <a:endParaRPr lang="en-US" altLang="ko-KR" dirty="0"/>
          </a:p>
          <a:p>
            <a:pPr lvl="1">
              <a:buFontTx/>
              <a:buChar char="-"/>
            </a:pPr>
            <a:r>
              <a:rPr lang="en-US" altLang="ko-KR" dirty="0"/>
              <a:t>Two-stage</a:t>
            </a:r>
            <a:r>
              <a:rPr lang="ko-KR" altLang="en-US" dirty="0"/>
              <a:t> </a:t>
            </a:r>
            <a:r>
              <a:rPr lang="en-US" altLang="ko-KR" dirty="0"/>
              <a:t>random-effect</a:t>
            </a:r>
            <a:r>
              <a:rPr lang="ko-KR" altLang="en-US" dirty="0"/>
              <a:t> </a:t>
            </a:r>
            <a:r>
              <a:rPr lang="en-US" altLang="ko-KR" dirty="0"/>
              <a:t>model</a:t>
            </a:r>
            <a:r>
              <a:rPr lang="ko-KR" altLang="en-US" dirty="0"/>
              <a:t>은 크게 </a:t>
            </a:r>
            <a:r>
              <a:rPr lang="en-US" altLang="ko-KR" dirty="0"/>
              <a:t>growth-curve </a:t>
            </a:r>
            <a:r>
              <a:rPr lang="ko-KR" altLang="en-US" dirty="0"/>
              <a:t>와 </a:t>
            </a:r>
            <a:r>
              <a:rPr lang="en-US" altLang="ko-KR" dirty="0"/>
              <a:t>repeated measures model</a:t>
            </a:r>
            <a:r>
              <a:rPr lang="ko-KR" altLang="en-US" dirty="0"/>
              <a:t>로 구분된다</a:t>
            </a:r>
            <a:r>
              <a:rPr lang="en-US" altLang="ko-KR" dirty="0"/>
              <a:t>.</a:t>
            </a:r>
          </a:p>
        </p:txBody>
      </p:sp>
    </p:spTree>
    <p:extLst>
      <p:ext uri="{BB962C8B-B14F-4D97-AF65-F5344CB8AC3E}">
        <p14:creationId xmlns:p14="http://schemas.microsoft.com/office/powerpoint/2010/main" val="979204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AC32F26-22EF-4A13-9C8F-4754DDBD1882}"/>
              </a:ext>
            </a:extLst>
          </p:cNvPr>
          <p:cNvSpPr>
            <a:spLocks noGrp="1"/>
          </p:cNvSpPr>
          <p:nvPr>
            <p:ph type="title"/>
          </p:nvPr>
        </p:nvSpPr>
        <p:spPr/>
        <p:txBody>
          <a:bodyPr/>
          <a:lstStyle/>
          <a:p>
            <a:r>
              <a:rPr lang="en-US" altLang="ko-KR" dirty="0"/>
              <a:t>2.Models</a:t>
            </a:r>
            <a:endParaRPr lang="ko-KR" altLang="en-US" dirty="0"/>
          </a:p>
        </p:txBody>
      </p:sp>
      <p:sp>
        <p:nvSpPr>
          <p:cNvPr id="3" name="내용 개체 틀 2">
            <a:extLst>
              <a:ext uri="{FF2B5EF4-FFF2-40B4-BE49-F238E27FC236}">
                <a16:creationId xmlns:a16="http://schemas.microsoft.com/office/drawing/2014/main" id="{55B9B05F-3BCB-454B-8D8D-BD91495CCCCD}"/>
              </a:ext>
            </a:extLst>
          </p:cNvPr>
          <p:cNvSpPr>
            <a:spLocks noGrp="1"/>
          </p:cNvSpPr>
          <p:nvPr>
            <p:ph idx="1"/>
          </p:nvPr>
        </p:nvSpPr>
        <p:spPr/>
        <p:txBody>
          <a:bodyPr/>
          <a:lstStyle/>
          <a:p>
            <a:r>
              <a:rPr lang="en-US" altLang="ko-KR" dirty="0"/>
              <a:t>Two-stage random-effect model</a:t>
            </a:r>
          </a:p>
          <a:p>
            <a:pPr marL="457200" lvl="1" indent="0">
              <a:buNone/>
            </a:pPr>
            <a:r>
              <a:rPr lang="en-US" altLang="ko-KR" dirty="0"/>
              <a:t>-growth curve model </a:t>
            </a:r>
          </a:p>
          <a:p>
            <a:pPr marL="914400" lvl="2" indent="0">
              <a:buNone/>
            </a:pPr>
            <a:r>
              <a:rPr lang="en-US" altLang="ko-KR" dirty="0"/>
              <a:t>: </a:t>
            </a:r>
            <a:r>
              <a:rPr lang="ko-KR" altLang="en-US" dirty="0"/>
              <a:t>자연적인 성장이나 </a:t>
            </a:r>
            <a:r>
              <a:rPr lang="en-US" altLang="ko-KR" dirty="0"/>
              <a:t>aging process</a:t>
            </a:r>
            <a:r>
              <a:rPr lang="ko-KR" altLang="en-US" dirty="0"/>
              <a:t>에 의한 객체 내 변동에 초점을 둔 모델</a:t>
            </a:r>
            <a:endParaRPr lang="en-US" altLang="ko-KR" dirty="0"/>
          </a:p>
          <a:p>
            <a:pPr marL="0" indent="0">
              <a:buNone/>
            </a:pPr>
            <a:endParaRPr lang="en-US" altLang="ko-KR" dirty="0"/>
          </a:p>
          <a:p>
            <a:pPr marL="457200" lvl="1" indent="0">
              <a:buNone/>
            </a:pPr>
            <a:r>
              <a:rPr lang="en-US" altLang="ko-KR" dirty="0"/>
              <a:t>-repeated measures model</a:t>
            </a:r>
          </a:p>
          <a:p>
            <a:pPr marL="914400" lvl="2" indent="0">
              <a:buNone/>
            </a:pPr>
            <a:r>
              <a:rPr lang="en-US" altLang="ko-KR" dirty="0"/>
              <a:t>:Individual effect</a:t>
            </a:r>
            <a:r>
              <a:rPr lang="ko-KR" altLang="en-US" dirty="0"/>
              <a:t>는 시간에 영향을 받지 않는 고정효과로 간주하며</a:t>
            </a:r>
            <a:r>
              <a:rPr lang="en-US" altLang="ko-KR" dirty="0"/>
              <a:t>, </a:t>
            </a:r>
          </a:p>
          <a:p>
            <a:pPr marL="914400" lvl="2" indent="0">
              <a:buNone/>
            </a:pPr>
            <a:r>
              <a:rPr lang="en-US" altLang="ko-KR" dirty="0"/>
              <a:t>Experimental condition</a:t>
            </a:r>
            <a:r>
              <a:rPr lang="ko-KR" altLang="en-US" dirty="0"/>
              <a:t>은 의도되었든 그렇지 않든 </a:t>
            </a:r>
            <a:r>
              <a:rPr lang="en-US" altLang="ko-KR" dirty="0"/>
              <a:t>within-person variation</a:t>
            </a:r>
            <a:r>
              <a:rPr lang="ko-KR" altLang="en-US" dirty="0"/>
              <a:t>에 영향을 주며</a:t>
            </a:r>
            <a:r>
              <a:rPr lang="en-US" altLang="ko-KR" dirty="0"/>
              <a:t>, </a:t>
            </a:r>
            <a:r>
              <a:rPr lang="ko-KR" altLang="en-US" dirty="0"/>
              <a:t>통제된 실험환경 하에서 연구를 진행함</a:t>
            </a:r>
            <a:endParaRPr lang="en-US" altLang="ko-KR" dirty="0"/>
          </a:p>
        </p:txBody>
      </p:sp>
    </p:spTree>
    <p:extLst>
      <p:ext uri="{BB962C8B-B14F-4D97-AF65-F5344CB8AC3E}">
        <p14:creationId xmlns:p14="http://schemas.microsoft.com/office/powerpoint/2010/main" val="575299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35A5F20-F6A9-46BF-9EAA-7F7F0CF61B29}"/>
              </a:ext>
            </a:extLst>
          </p:cNvPr>
          <p:cNvSpPr>
            <a:spLocks noGrp="1"/>
          </p:cNvSpPr>
          <p:nvPr>
            <p:ph type="title"/>
          </p:nvPr>
        </p:nvSpPr>
        <p:spPr/>
        <p:txBody>
          <a:bodyPr/>
          <a:lstStyle/>
          <a:p>
            <a:r>
              <a:rPr lang="en-US" altLang="ko-KR" dirty="0"/>
              <a:t>2.Models</a:t>
            </a:r>
            <a:endParaRPr lang="ko-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41D6B5A6-8BC3-4790-8575-F8D7577270FB}"/>
                  </a:ext>
                </a:extLst>
              </p:cNvPr>
              <p:cNvSpPr>
                <a:spLocks noGrp="1"/>
              </p:cNvSpPr>
              <p:nvPr>
                <p:ph idx="1"/>
              </p:nvPr>
            </p:nvSpPr>
            <p:spPr/>
            <p:txBody>
              <a:bodyPr/>
              <a:lstStyle/>
              <a:p>
                <a:r>
                  <a:rPr lang="en-US" altLang="ko-KR" dirty="0"/>
                  <a:t>Model</a:t>
                </a:r>
                <a:endParaRPr lang="en-US" altLang="ko-KR"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𝑦</m:t>
                          </m:r>
                        </m:e>
                        <m:sub>
                          <m:r>
                            <a:rPr lang="en-US" altLang="ko-KR" i="1">
                              <a:latin typeface="Cambria Math" panose="02040503050406030204" pitchFamily="18" charset="0"/>
                            </a:rPr>
                            <m:t>𝑖</m:t>
                          </m:r>
                        </m:sub>
                      </m:sSub>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en-US" altLang="ko-KR" i="1">
                              <a:latin typeface="Cambria Math" panose="02040503050406030204" pitchFamily="18" charset="0"/>
                            </a:rPr>
                            <m:t>𝑋</m:t>
                          </m:r>
                        </m:e>
                        <m:sub>
                          <m:r>
                            <a:rPr lang="en-US" altLang="ko-KR" i="1">
                              <a:latin typeface="Cambria Math" panose="02040503050406030204" pitchFamily="18" charset="0"/>
                            </a:rPr>
                            <m:t>𝑖</m:t>
                          </m:r>
                        </m:sub>
                      </m:sSub>
                      <m:r>
                        <a:rPr lang="ko-KR" altLang="en-US" i="1">
                          <a:latin typeface="Cambria Math" panose="02040503050406030204" pitchFamily="18" charset="0"/>
                        </a:rPr>
                        <m:t>𝛼</m:t>
                      </m:r>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en-US" altLang="ko-KR" i="1">
                              <a:latin typeface="Cambria Math" panose="02040503050406030204" pitchFamily="18" charset="0"/>
                            </a:rPr>
                            <m:t>𝑍</m:t>
                          </m:r>
                        </m:e>
                        <m:sub>
                          <m:r>
                            <a:rPr lang="en-US" altLang="ko-KR" i="1">
                              <a:latin typeface="Cambria Math" panose="02040503050406030204" pitchFamily="18" charset="0"/>
                            </a:rPr>
                            <m:t>𝑖</m:t>
                          </m:r>
                        </m:sub>
                      </m:sSub>
                      <m:sSub>
                        <m:sSubPr>
                          <m:ctrlPr>
                            <a:rPr lang="en-US" altLang="ko-KR" i="1">
                              <a:latin typeface="Cambria Math" panose="02040503050406030204" pitchFamily="18" charset="0"/>
                            </a:rPr>
                          </m:ctrlPr>
                        </m:sSubPr>
                        <m:e>
                          <m:r>
                            <a:rPr lang="en-US" altLang="ko-KR" i="1">
                              <a:latin typeface="Cambria Math" panose="02040503050406030204" pitchFamily="18" charset="0"/>
                            </a:rPr>
                            <m:t>𝑏</m:t>
                          </m:r>
                        </m:e>
                        <m:sub>
                          <m:r>
                            <a:rPr lang="en-US" altLang="ko-KR" i="1">
                              <a:latin typeface="Cambria Math" panose="02040503050406030204" pitchFamily="18" charset="0"/>
                            </a:rPr>
                            <m:t>𝑖</m:t>
                          </m:r>
                        </m:sub>
                      </m:sSub>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en-US" altLang="ko-KR" i="1">
                              <a:latin typeface="Cambria Math" panose="02040503050406030204" pitchFamily="18" charset="0"/>
                            </a:rPr>
                            <m:t>𝑒</m:t>
                          </m:r>
                        </m:e>
                        <m:sub>
                          <m:r>
                            <a:rPr lang="en-US" altLang="ko-KR" i="1">
                              <a:latin typeface="Cambria Math" panose="02040503050406030204" pitchFamily="18" charset="0"/>
                            </a:rPr>
                            <m:t>𝑖</m:t>
                          </m:r>
                        </m:sub>
                      </m:sSub>
                      <m:r>
                        <a:rPr lang="en-US" altLang="ko-KR" i="1">
                          <a:latin typeface="Cambria Math" panose="02040503050406030204" pitchFamily="18" charset="0"/>
                        </a:rPr>
                        <m:t>, </m:t>
                      </m:r>
                      <m:r>
                        <a:rPr lang="en-US" altLang="ko-KR" i="1">
                          <a:latin typeface="Cambria Math" panose="02040503050406030204" pitchFamily="18" charset="0"/>
                        </a:rPr>
                        <m:t>𝑤h𝑒𝑟𝑒</m:t>
                      </m:r>
                      <m:r>
                        <a:rPr lang="en-US" altLang="ko-KR" i="1">
                          <a:latin typeface="Cambria Math" panose="02040503050406030204" pitchFamily="18" charset="0"/>
                        </a:rPr>
                        <m:t> </m:t>
                      </m:r>
                      <m:sSub>
                        <m:sSubPr>
                          <m:ctrlPr>
                            <a:rPr lang="en-US" altLang="ko-KR" i="1">
                              <a:latin typeface="Cambria Math" panose="02040503050406030204" pitchFamily="18" charset="0"/>
                            </a:rPr>
                          </m:ctrlPr>
                        </m:sSubPr>
                        <m:e>
                          <m:r>
                            <a:rPr lang="en-US" altLang="ko-KR" i="1">
                              <a:latin typeface="Cambria Math" panose="02040503050406030204" pitchFamily="18" charset="0"/>
                            </a:rPr>
                            <m:t>𝑒</m:t>
                          </m:r>
                        </m:e>
                        <m:sub>
                          <m:r>
                            <a:rPr lang="en-US" altLang="ko-KR" i="1">
                              <a:latin typeface="Cambria Math" panose="02040503050406030204" pitchFamily="18" charset="0"/>
                            </a:rPr>
                            <m:t>𝑖</m:t>
                          </m:r>
                        </m:sub>
                      </m:sSub>
                      <m:r>
                        <a:rPr lang="en-US" altLang="ko-KR" i="1">
                          <a:latin typeface="Cambria Math" panose="02040503050406030204" pitchFamily="18" charset="0"/>
                        </a:rPr>
                        <m:t>~</m:t>
                      </m:r>
                      <m:r>
                        <a:rPr lang="en-US" altLang="ko-KR" i="1">
                          <a:latin typeface="Cambria Math" panose="02040503050406030204" pitchFamily="18" charset="0"/>
                        </a:rPr>
                        <m:t>𝑀𝑉𝑁</m:t>
                      </m:r>
                      <m:d>
                        <m:dPr>
                          <m:ctrlPr>
                            <a:rPr lang="en-US" altLang="ko-KR" i="1">
                              <a:latin typeface="Cambria Math" panose="02040503050406030204" pitchFamily="18" charset="0"/>
                            </a:rPr>
                          </m:ctrlPr>
                        </m:dPr>
                        <m:e>
                          <m:r>
                            <a:rPr lang="en-US" altLang="ko-KR" i="1">
                              <a:latin typeface="Cambria Math" panose="02040503050406030204" pitchFamily="18" charset="0"/>
                            </a:rPr>
                            <m:t>0,</m:t>
                          </m:r>
                          <m:sSub>
                            <m:sSubPr>
                              <m:ctrlPr>
                                <a:rPr lang="en-US" altLang="ko-KR" i="1">
                                  <a:latin typeface="Cambria Math" panose="02040503050406030204" pitchFamily="18" charset="0"/>
                                </a:rPr>
                              </m:ctrlPr>
                            </m:sSubPr>
                            <m:e>
                              <m:r>
                                <a:rPr lang="en-US" altLang="ko-KR" i="1">
                                  <a:latin typeface="Cambria Math" panose="02040503050406030204" pitchFamily="18" charset="0"/>
                                </a:rPr>
                                <m:t>𝑅</m:t>
                              </m:r>
                            </m:e>
                            <m:sub>
                              <m:r>
                                <a:rPr lang="en-US" altLang="ko-KR" i="1">
                                  <a:latin typeface="Cambria Math" panose="02040503050406030204" pitchFamily="18" charset="0"/>
                                </a:rPr>
                                <m:t>𝑖</m:t>
                              </m:r>
                            </m:sub>
                          </m:sSub>
                        </m:e>
                      </m:d>
                    </m:oMath>
                  </m:oMathPara>
                </a14:m>
                <a:endParaRPr lang="en-US" altLang="ko-KR" dirty="0"/>
              </a:p>
              <a:p>
                <a:pPr marL="0" indent="0">
                  <a:buNone/>
                </a:pPr>
                <a:endParaRPr lang="en-US" altLang="ko-KR" sz="2000" dirty="0"/>
              </a:p>
              <a:p>
                <a:pPr marL="0" indent="0">
                  <a:buNone/>
                </a:pPr>
                <a:r>
                  <a:rPr lang="el-GR" altLang="ko-KR" sz="2000" dirty="0"/>
                  <a:t>α</a:t>
                </a:r>
                <a:r>
                  <a:rPr lang="en-US" altLang="ko-KR" sz="2000" dirty="0"/>
                  <a:t> : </a:t>
                </a:r>
                <a14:m>
                  <m:oMath xmlns:m="http://schemas.openxmlformats.org/officeDocument/2006/math">
                    <m:r>
                      <a:rPr lang="en-US" altLang="ko-KR" sz="2000" b="0" i="1" smtClean="0">
                        <a:latin typeface="Cambria Math" panose="02040503050406030204" pitchFamily="18" charset="0"/>
                      </a:rPr>
                      <m:t>𝑝</m:t>
                    </m:r>
                    <m:r>
                      <a:rPr lang="en-US" altLang="ko-KR" sz="2000" b="0" i="1" smtClean="0">
                        <a:latin typeface="Cambria Math" panose="02040503050406030204" pitchFamily="18" charset="0"/>
                        <a:ea typeface="Cambria Math" panose="02040503050406030204" pitchFamily="18" charset="0"/>
                      </a:rPr>
                      <m:t>×1</m:t>
                    </m:r>
                  </m:oMath>
                </a14:m>
                <a:r>
                  <a:rPr lang="en-US" altLang="ko-KR" sz="2000" dirty="0"/>
                  <a:t> vector of unknown population parameter</a:t>
                </a:r>
              </a:p>
              <a:p>
                <a:pPr marL="0" indent="0">
                  <a:buNone/>
                </a:pPr>
                <a14:m>
                  <m:oMath xmlns:m="http://schemas.openxmlformats.org/officeDocument/2006/math">
                    <m:sSub>
                      <m:sSubPr>
                        <m:ctrlPr>
                          <a:rPr lang="en-US" altLang="ko-KR" sz="2000" i="1" smtClean="0">
                            <a:latin typeface="Cambria Math" panose="02040503050406030204" pitchFamily="18" charset="0"/>
                          </a:rPr>
                        </m:ctrlPr>
                      </m:sSubPr>
                      <m:e>
                        <m:r>
                          <a:rPr lang="en-US" altLang="ko-KR" sz="2000" b="0" i="1" smtClean="0">
                            <a:latin typeface="Cambria Math" panose="02040503050406030204" pitchFamily="18" charset="0"/>
                          </a:rPr>
                          <m:t>𝑋</m:t>
                        </m:r>
                      </m:e>
                      <m:sub>
                        <m:r>
                          <a:rPr lang="en-US" altLang="ko-KR" sz="2000" b="0" i="1" smtClean="0">
                            <a:latin typeface="Cambria Math" panose="02040503050406030204" pitchFamily="18" charset="0"/>
                          </a:rPr>
                          <m:t>𝑖</m:t>
                        </m:r>
                      </m:sub>
                    </m:sSub>
                  </m:oMath>
                </a14:m>
                <a:r>
                  <a:rPr lang="en-US" altLang="ko-KR" sz="2000" dirty="0"/>
                  <a:t> : a known </a:t>
                </a:r>
                <a14:m>
                  <m:oMath xmlns:m="http://schemas.openxmlformats.org/officeDocument/2006/math">
                    <m:sSub>
                      <m:sSubPr>
                        <m:ctrlPr>
                          <a:rPr lang="en-US" altLang="ko-KR" sz="2000" i="1" smtClean="0">
                            <a:latin typeface="Cambria Math" panose="02040503050406030204" pitchFamily="18" charset="0"/>
                          </a:rPr>
                        </m:ctrlPr>
                      </m:sSubPr>
                      <m:e>
                        <m:r>
                          <a:rPr lang="en-US" altLang="ko-KR" sz="2000" b="0" i="1" smtClean="0">
                            <a:latin typeface="Cambria Math" panose="02040503050406030204" pitchFamily="18" charset="0"/>
                          </a:rPr>
                          <m:t>𝑛</m:t>
                        </m:r>
                      </m:e>
                      <m:sub>
                        <m:r>
                          <a:rPr lang="en-US" altLang="ko-KR" sz="2000" b="0" i="1" smtClean="0">
                            <a:latin typeface="Cambria Math" panose="02040503050406030204" pitchFamily="18" charset="0"/>
                          </a:rPr>
                          <m:t>𝑖</m:t>
                        </m:r>
                      </m:sub>
                    </m:sSub>
                    <m:r>
                      <a:rPr lang="en-US" altLang="ko-KR" sz="2000" i="1" smtClean="0">
                        <a:latin typeface="Cambria Math" panose="02040503050406030204" pitchFamily="18" charset="0"/>
                        <a:ea typeface="Cambria Math" panose="02040503050406030204" pitchFamily="18" charset="0"/>
                      </a:rPr>
                      <m:t>×</m:t>
                    </m:r>
                    <m:r>
                      <a:rPr lang="en-US" altLang="ko-KR" sz="2000" b="0" i="1" smtClean="0">
                        <a:latin typeface="Cambria Math" panose="02040503050406030204" pitchFamily="18" charset="0"/>
                        <a:ea typeface="Cambria Math" panose="02040503050406030204" pitchFamily="18" charset="0"/>
                      </a:rPr>
                      <m:t>𝑝</m:t>
                    </m:r>
                  </m:oMath>
                </a14:m>
                <a:r>
                  <a:rPr lang="en-US" altLang="ko-KR" sz="2000" dirty="0"/>
                  <a:t> design matrix linking </a:t>
                </a:r>
                <a:r>
                  <a:rPr lang="el-GR" altLang="ko-KR" sz="2000" dirty="0"/>
                  <a:t>α</a:t>
                </a:r>
                <a:r>
                  <a:rPr lang="en-US" altLang="ko-KR" sz="2000" dirty="0"/>
                  <a:t>  to </a:t>
                </a:r>
                <a14:m>
                  <m:oMath xmlns:m="http://schemas.openxmlformats.org/officeDocument/2006/math">
                    <m:sSub>
                      <m:sSubPr>
                        <m:ctrlPr>
                          <a:rPr lang="en-US" altLang="ko-KR" sz="2000" i="1">
                            <a:latin typeface="Cambria Math" panose="02040503050406030204" pitchFamily="18" charset="0"/>
                          </a:rPr>
                        </m:ctrlPr>
                      </m:sSubPr>
                      <m:e>
                        <m:r>
                          <a:rPr lang="en-US" altLang="ko-KR" sz="2000" b="0" i="1" smtClean="0">
                            <a:latin typeface="Cambria Math" panose="02040503050406030204" pitchFamily="18" charset="0"/>
                          </a:rPr>
                          <m:t>𝑦</m:t>
                        </m:r>
                      </m:e>
                      <m:sub>
                        <m:r>
                          <a:rPr lang="en-US" altLang="ko-KR" sz="2000" i="1">
                            <a:latin typeface="Cambria Math" panose="02040503050406030204" pitchFamily="18" charset="0"/>
                          </a:rPr>
                          <m:t>𝑖</m:t>
                        </m:r>
                      </m:sub>
                    </m:sSub>
                  </m:oMath>
                </a14:m>
                <a:endParaRPr lang="en-US" altLang="ko-KR" sz="2000" dirty="0"/>
              </a:p>
              <a:p>
                <a:pPr marL="0" indent="0">
                  <a:buNone/>
                </a:pPr>
                <a14:m>
                  <m:oMath xmlns:m="http://schemas.openxmlformats.org/officeDocument/2006/math">
                    <m:sSub>
                      <m:sSubPr>
                        <m:ctrlPr>
                          <a:rPr lang="en-US" altLang="ko-KR" sz="2000" i="1">
                            <a:latin typeface="Cambria Math" panose="02040503050406030204" pitchFamily="18" charset="0"/>
                          </a:rPr>
                        </m:ctrlPr>
                      </m:sSubPr>
                      <m:e>
                        <m:r>
                          <a:rPr lang="en-US" altLang="ko-KR" sz="2000" b="0" i="1" smtClean="0">
                            <a:latin typeface="Cambria Math" panose="02040503050406030204" pitchFamily="18" charset="0"/>
                          </a:rPr>
                          <m:t>𝑏</m:t>
                        </m:r>
                      </m:e>
                      <m:sub>
                        <m:r>
                          <a:rPr lang="en-US" altLang="ko-KR" sz="2000" i="1">
                            <a:latin typeface="Cambria Math" panose="02040503050406030204" pitchFamily="18" charset="0"/>
                          </a:rPr>
                          <m:t>𝑖</m:t>
                        </m:r>
                      </m:sub>
                    </m:sSub>
                  </m:oMath>
                </a14:m>
                <a:r>
                  <a:rPr lang="ko-KR" altLang="en-US" sz="2000" dirty="0"/>
                  <a:t> </a:t>
                </a:r>
                <a:r>
                  <a:rPr lang="en-US" altLang="ko-KR" sz="2000" dirty="0"/>
                  <a:t>: </a:t>
                </a:r>
                <a14:m>
                  <m:oMath xmlns:m="http://schemas.openxmlformats.org/officeDocument/2006/math">
                    <m:r>
                      <a:rPr lang="en-US" altLang="ko-KR" sz="2000" b="0" i="1" smtClean="0">
                        <a:latin typeface="Cambria Math" panose="02040503050406030204" pitchFamily="18" charset="0"/>
                      </a:rPr>
                      <m:t>𝑘</m:t>
                    </m:r>
                    <m:r>
                      <a:rPr lang="en-US" altLang="ko-KR" sz="2000" b="0" i="1" smtClean="0">
                        <a:latin typeface="Cambria Math" panose="02040503050406030204" pitchFamily="18" charset="0"/>
                        <a:ea typeface="Cambria Math" panose="02040503050406030204" pitchFamily="18" charset="0"/>
                      </a:rPr>
                      <m:t>×1</m:t>
                    </m:r>
                  </m:oMath>
                </a14:m>
                <a:r>
                  <a:rPr lang="ko-KR" altLang="en-US" sz="2000" dirty="0"/>
                  <a:t> </a:t>
                </a:r>
                <a:r>
                  <a:rPr lang="en-US" altLang="ko-KR" sz="2000" dirty="0"/>
                  <a:t>vector of unknown individual effect</a:t>
                </a:r>
              </a:p>
              <a:p>
                <a:pPr marL="0" indent="0">
                  <a:buNone/>
                </a:pPr>
                <a14:m>
                  <m:oMath xmlns:m="http://schemas.openxmlformats.org/officeDocument/2006/math">
                    <m:sSub>
                      <m:sSubPr>
                        <m:ctrlPr>
                          <a:rPr lang="en-US" altLang="ko-KR" sz="2000" i="1">
                            <a:latin typeface="Cambria Math" panose="02040503050406030204" pitchFamily="18" charset="0"/>
                          </a:rPr>
                        </m:ctrlPr>
                      </m:sSubPr>
                      <m:e>
                        <m:r>
                          <a:rPr lang="en-US" altLang="ko-KR" sz="2000" b="0" i="1" smtClean="0">
                            <a:latin typeface="Cambria Math" panose="02040503050406030204" pitchFamily="18" charset="0"/>
                          </a:rPr>
                          <m:t>𝑍</m:t>
                        </m:r>
                      </m:e>
                      <m:sub>
                        <m:r>
                          <a:rPr lang="en-US" altLang="ko-KR" sz="2000" i="1">
                            <a:latin typeface="Cambria Math" panose="02040503050406030204" pitchFamily="18" charset="0"/>
                          </a:rPr>
                          <m:t>𝑖</m:t>
                        </m:r>
                      </m:sub>
                    </m:sSub>
                  </m:oMath>
                </a14:m>
                <a:r>
                  <a:rPr lang="en-US" altLang="ko-KR" sz="2000" dirty="0"/>
                  <a:t> : a known </a:t>
                </a:r>
                <a14:m>
                  <m:oMath xmlns:m="http://schemas.openxmlformats.org/officeDocument/2006/math">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𝑛</m:t>
                        </m:r>
                      </m:e>
                      <m:sub>
                        <m:r>
                          <a:rPr lang="en-US" altLang="ko-KR" sz="2000" i="1">
                            <a:latin typeface="Cambria Math" panose="02040503050406030204" pitchFamily="18" charset="0"/>
                          </a:rPr>
                          <m:t>𝑖</m:t>
                        </m:r>
                      </m:sub>
                    </m:sSub>
                    <m:r>
                      <a:rPr lang="en-US" altLang="ko-KR" sz="2000" i="1" smtClean="0">
                        <a:latin typeface="Cambria Math" panose="02040503050406030204" pitchFamily="18" charset="0"/>
                        <a:ea typeface="Cambria Math" panose="02040503050406030204" pitchFamily="18" charset="0"/>
                      </a:rPr>
                      <m:t>×</m:t>
                    </m:r>
                    <m:r>
                      <a:rPr lang="en-US" altLang="ko-KR" sz="2000" b="0" i="1" smtClean="0">
                        <a:latin typeface="Cambria Math" panose="02040503050406030204" pitchFamily="18" charset="0"/>
                        <a:ea typeface="Cambria Math" panose="02040503050406030204" pitchFamily="18" charset="0"/>
                      </a:rPr>
                      <m:t>𝑘</m:t>
                    </m:r>
                  </m:oMath>
                </a14:m>
                <a:r>
                  <a:rPr lang="ko-KR" altLang="en-US" sz="2000" dirty="0"/>
                  <a:t> </a:t>
                </a:r>
                <a:r>
                  <a:rPr lang="en-US" altLang="ko-KR" sz="2000" dirty="0"/>
                  <a:t>design matrix linking </a:t>
                </a:r>
                <a14:m>
                  <m:oMath xmlns:m="http://schemas.openxmlformats.org/officeDocument/2006/math">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𝑏</m:t>
                        </m:r>
                      </m:e>
                      <m:sub>
                        <m:r>
                          <a:rPr lang="en-US" altLang="ko-KR" sz="2000" i="1">
                            <a:latin typeface="Cambria Math" panose="02040503050406030204" pitchFamily="18" charset="0"/>
                          </a:rPr>
                          <m:t>𝑖</m:t>
                        </m:r>
                      </m:sub>
                    </m:sSub>
                  </m:oMath>
                </a14:m>
                <a:r>
                  <a:rPr lang="ko-KR" altLang="en-US" sz="2000" dirty="0"/>
                  <a:t> </a:t>
                </a:r>
                <a:r>
                  <a:rPr lang="en-US" altLang="ko-KR" sz="2000" dirty="0"/>
                  <a:t>to </a:t>
                </a:r>
                <a14:m>
                  <m:oMath xmlns:m="http://schemas.openxmlformats.org/officeDocument/2006/math">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𝑦</m:t>
                        </m:r>
                      </m:e>
                      <m:sub>
                        <m:r>
                          <a:rPr lang="en-US" altLang="ko-KR" sz="2000" i="1">
                            <a:latin typeface="Cambria Math" panose="02040503050406030204" pitchFamily="18" charset="0"/>
                          </a:rPr>
                          <m:t>𝑖</m:t>
                        </m:r>
                      </m:sub>
                    </m:sSub>
                  </m:oMath>
                </a14:m>
                <a:endParaRPr lang="en-US" altLang="ko-KR" sz="2000" dirty="0"/>
              </a:p>
              <a:p>
                <a:pPr marL="0" indent="0">
                  <a:buNone/>
                </a:pPr>
                <a14:m>
                  <m:oMath xmlns:m="http://schemas.openxmlformats.org/officeDocument/2006/math">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𝑒</m:t>
                        </m:r>
                      </m:e>
                      <m:sub>
                        <m:r>
                          <a:rPr lang="en-US" altLang="ko-KR" sz="2000" i="1">
                            <a:latin typeface="Cambria Math" panose="02040503050406030204" pitchFamily="18" charset="0"/>
                          </a:rPr>
                          <m:t>𝑖</m:t>
                        </m:r>
                      </m:sub>
                    </m:sSub>
                  </m:oMath>
                </a14:m>
                <a:r>
                  <a:rPr lang="ko-KR" altLang="en-US" sz="2000" dirty="0"/>
                  <a:t> </a:t>
                </a:r>
                <a:r>
                  <a:rPr lang="en-US" altLang="ko-KR" sz="2000" dirty="0"/>
                  <a:t>: </a:t>
                </a:r>
                <a14:m>
                  <m:oMath xmlns:m="http://schemas.openxmlformats.org/officeDocument/2006/math">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𝑛</m:t>
                        </m:r>
                      </m:e>
                      <m:sub>
                        <m:r>
                          <a:rPr lang="en-US" altLang="ko-KR" sz="2000" i="1">
                            <a:latin typeface="Cambria Math" panose="02040503050406030204" pitchFamily="18" charset="0"/>
                          </a:rPr>
                          <m:t>𝑖</m:t>
                        </m:r>
                      </m:sub>
                    </m:sSub>
                    <m:r>
                      <a:rPr lang="en-US" altLang="ko-KR" sz="2000" i="1">
                        <a:latin typeface="Cambria Math" panose="02040503050406030204" pitchFamily="18" charset="0"/>
                        <a:ea typeface="Cambria Math" panose="02040503050406030204" pitchFamily="18" charset="0"/>
                      </a:rPr>
                      <m:t>×</m:t>
                    </m:r>
                    <m:r>
                      <a:rPr lang="en-US" altLang="ko-KR" sz="2000" b="0" i="1" smtClean="0">
                        <a:latin typeface="Cambria Math" panose="02040503050406030204" pitchFamily="18" charset="0"/>
                        <a:ea typeface="Cambria Math" panose="02040503050406030204" pitchFamily="18" charset="0"/>
                      </a:rPr>
                      <m:t>1</m:t>
                    </m:r>
                  </m:oMath>
                </a14:m>
                <a:r>
                  <a:rPr lang="ko-KR" altLang="en-US" sz="2000" dirty="0"/>
                  <a:t> </a:t>
                </a:r>
                <a:r>
                  <a:rPr lang="en-US" altLang="ko-KR" sz="2000" dirty="0"/>
                  <a:t>residual vector, </a:t>
                </a:r>
                <a14:m>
                  <m:oMath xmlns:m="http://schemas.openxmlformats.org/officeDocument/2006/math">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𝑒</m:t>
                        </m:r>
                      </m:e>
                      <m:sub>
                        <m:r>
                          <a:rPr lang="en-US" altLang="ko-KR" sz="2000" i="1">
                            <a:latin typeface="Cambria Math" panose="02040503050406030204" pitchFamily="18" charset="0"/>
                          </a:rPr>
                          <m:t>𝑖</m:t>
                        </m:r>
                      </m:sub>
                    </m:sSub>
                    <m:r>
                      <a:rPr lang="en-US" altLang="ko-KR" sz="2000" i="1">
                        <a:latin typeface="Cambria Math" panose="02040503050406030204" pitchFamily="18" charset="0"/>
                      </a:rPr>
                      <m:t>~</m:t>
                    </m:r>
                    <m:r>
                      <a:rPr lang="en-US" altLang="ko-KR" sz="2000" i="1">
                        <a:latin typeface="Cambria Math" panose="02040503050406030204" pitchFamily="18" charset="0"/>
                      </a:rPr>
                      <m:t>𝑀𝑉𝑁</m:t>
                    </m:r>
                    <m:d>
                      <m:dPr>
                        <m:ctrlPr>
                          <a:rPr lang="en-US" altLang="ko-KR" sz="2000" i="1">
                            <a:latin typeface="Cambria Math" panose="02040503050406030204" pitchFamily="18" charset="0"/>
                          </a:rPr>
                        </m:ctrlPr>
                      </m:dPr>
                      <m:e>
                        <m:r>
                          <a:rPr lang="en-US" altLang="ko-KR" sz="2000" i="1">
                            <a:latin typeface="Cambria Math" panose="02040503050406030204" pitchFamily="18" charset="0"/>
                          </a:rPr>
                          <m:t>0,</m:t>
                        </m:r>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𝑅</m:t>
                            </m:r>
                          </m:e>
                          <m:sub>
                            <m:r>
                              <a:rPr lang="en-US" altLang="ko-KR" sz="2000" i="1">
                                <a:latin typeface="Cambria Math" panose="02040503050406030204" pitchFamily="18" charset="0"/>
                              </a:rPr>
                              <m:t>𝑖</m:t>
                            </m:r>
                          </m:sub>
                        </m:sSub>
                      </m:e>
                    </m:d>
                  </m:oMath>
                </a14:m>
                <a:endParaRPr lang="en-US" altLang="ko-KR" sz="2000" dirty="0"/>
              </a:p>
              <a:p>
                <a:pPr marL="0" indent="0">
                  <a:buNone/>
                </a:pPr>
                <a:endParaRPr lang="ko-KR" altLang="en-US" dirty="0"/>
              </a:p>
            </p:txBody>
          </p:sp>
        </mc:Choice>
        <mc:Fallback xmlns="">
          <p:sp>
            <p:nvSpPr>
              <p:cNvPr id="3" name="내용 개체 틀 2">
                <a:extLst>
                  <a:ext uri="{FF2B5EF4-FFF2-40B4-BE49-F238E27FC236}">
                    <a16:creationId xmlns:a16="http://schemas.microsoft.com/office/drawing/2014/main" id="{41D6B5A6-8BC3-4790-8575-F8D7577270FB}"/>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848753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A638DC3-0FE6-41EE-BE08-53AB51B4A11B}"/>
              </a:ext>
            </a:extLst>
          </p:cNvPr>
          <p:cNvSpPr>
            <a:spLocks noGrp="1"/>
          </p:cNvSpPr>
          <p:nvPr>
            <p:ph type="title"/>
          </p:nvPr>
        </p:nvSpPr>
        <p:spPr/>
        <p:txBody>
          <a:bodyPr/>
          <a:lstStyle/>
          <a:p>
            <a:r>
              <a:rPr lang="en-US" altLang="ko-KR" dirty="0"/>
              <a:t>2.Models</a:t>
            </a:r>
            <a:endParaRPr lang="ko-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97B6C903-9535-4AA1-82A7-8F986A950D77}"/>
                  </a:ext>
                </a:extLst>
              </p:cNvPr>
              <p:cNvSpPr>
                <a:spLocks noGrp="1"/>
              </p:cNvSpPr>
              <p:nvPr>
                <p:ph idx="1"/>
              </p:nvPr>
            </p:nvSpPr>
            <p:spPr>
              <a:xfrm>
                <a:off x="838200" y="1825625"/>
                <a:ext cx="5096435" cy="4351338"/>
              </a:xfrm>
            </p:spPr>
            <p:txBody>
              <a:bodyPr/>
              <a:lstStyle/>
              <a:p>
                <a:pPr marL="0" indent="0">
                  <a:buNone/>
                </a:pPr>
                <a:r>
                  <a:rPr lang="en-US" altLang="ko-KR" b="1" dirty="0"/>
                  <a:t>stage1</a:t>
                </a:r>
              </a:p>
              <a:p>
                <a:pPr marL="0" indent="0">
                  <a:buNone/>
                </a:pPr>
                <a:r>
                  <a:rPr lang="en-US" altLang="ko-KR" sz="2000" dirty="0"/>
                  <a:t>For each individual unit, </a:t>
                </a:r>
                <a14:m>
                  <m:oMath xmlns:m="http://schemas.openxmlformats.org/officeDocument/2006/math">
                    <m:r>
                      <a:rPr lang="en-US" altLang="ko-KR" sz="2000" b="0" i="1" smtClean="0">
                        <a:latin typeface="Cambria Math" panose="02040503050406030204" pitchFamily="18" charset="0"/>
                      </a:rPr>
                      <m:t>𝑖</m:t>
                    </m:r>
                  </m:oMath>
                </a14:m>
                <a:r>
                  <a:rPr lang="en-US" altLang="ko-KR" sz="2000" dirty="0"/>
                  <a:t>,</a:t>
                </a:r>
              </a:p>
              <a:p>
                <a:pPr marL="0" indent="0">
                  <a:buNone/>
                </a:pPr>
                <a:endParaRPr lang="en-US" altLang="ko-KR" sz="2000" dirty="0"/>
              </a:p>
              <a:p>
                <a:pPr marL="0" indent="0">
                  <a:buNone/>
                </a:pPr>
                <a14:m>
                  <m:oMathPara xmlns:m="http://schemas.openxmlformats.org/officeDocument/2006/math">
                    <m:oMathParaPr>
                      <m:jc m:val="centerGroup"/>
                    </m:oMathParaPr>
                    <m:oMath xmlns:m="http://schemas.openxmlformats.org/officeDocument/2006/math">
                      <m:sSub>
                        <m:sSubPr>
                          <m:ctrlPr>
                            <a:rPr lang="en-US" altLang="ko-KR" sz="2100" i="1" smtClean="0">
                              <a:latin typeface="Cambria Math" panose="02040503050406030204" pitchFamily="18" charset="0"/>
                            </a:rPr>
                          </m:ctrlPr>
                        </m:sSubPr>
                        <m:e>
                          <m:r>
                            <a:rPr lang="en-US" altLang="ko-KR" sz="2100" b="0" i="1" smtClean="0">
                              <a:latin typeface="Cambria Math" panose="02040503050406030204" pitchFamily="18" charset="0"/>
                            </a:rPr>
                            <m:t>𝑦</m:t>
                          </m:r>
                        </m:e>
                        <m:sub>
                          <m:r>
                            <a:rPr lang="en-US" altLang="ko-KR" sz="2100" b="0" i="1" smtClean="0">
                              <a:latin typeface="Cambria Math" panose="02040503050406030204" pitchFamily="18" charset="0"/>
                            </a:rPr>
                            <m:t>𝑖</m:t>
                          </m:r>
                        </m:sub>
                      </m:sSub>
                      <m:r>
                        <a:rPr lang="en-US" altLang="ko-KR" sz="2100" b="0" i="1" smtClean="0">
                          <a:latin typeface="Cambria Math" panose="02040503050406030204" pitchFamily="18" charset="0"/>
                        </a:rPr>
                        <m:t>=</m:t>
                      </m:r>
                      <m:sSub>
                        <m:sSubPr>
                          <m:ctrlPr>
                            <a:rPr lang="en-US" altLang="ko-KR" sz="2100" b="0" i="1" smtClean="0">
                              <a:latin typeface="Cambria Math" panose="02040503050406030204" pitchFamily="18" charset="0"/>
                            </a:rPr>
                          </m:ctrlPr>
                        </m:sSubPr>
                        <m:e>
                          <m:r>
                            <a:rPr lang="en-US" altLang="ko-KR" sz="2100" b="0" i="1" smtClean="0">
                              <a:latin typeface="Cambria Math" panose="02040503050406030204" pitchFamily="18" charset="0"/>
                            </a:rPr>
                            <m:t>𝑋</m:t>
                          </m:r>
                        </m:e>
                        <m:sub>
                          <m:r>
                            <a:rPr lang="en-US" altLang="ko-KR" sz="2100" b="0" i="1" smtClean="0">
                              <a:latin typeface="Cambria Math" panose="02040503050406030204" pitchFamily="18" charset="0"/>
                            </a:rPr>
                            <m:t>𝑖</m:t>
                          </m:r>
                        </m:sub>
                      </m:sSub>
                      <m:r>
                        <a:rPr lang="ko-KR" altLang="en-US" sz="2100" b="0" i="1" smtClean="0">
                          <a:latin typeface="Cambria Math" panose="02040503050406030204" pitchFamily="18" charset="0"/>
                        </a:rPr>
                        <m:t>𝛼</m:t>
                      </m:r>
                      <m:r>
                        <a:rPr lang="en-US" altLang="ko-KR" sz="2100" b="0" i="1" smtClean="0">
                          <a:latin typeface="Cambria Math" panose="02040503050406030204" pitchFamily="18" charset="0"/>
                        </a:rPr>
                        <m:t>+</m:t>
                      </m:r>
                      <m:sSub>
                        <m:sSubPr>
                          <m:ctrlPr>
                            <a:rPr lang="en-US" altLang="ko-KR" sz="2100" b="0" i="1" smtClean="0">
                              <a:latin typeface="Cambria Math" panose="02040503050406030204" pitchFamily="18" charset="0"/>
                            </a:rPr>
                          </m:ctrlPr>
                        </m:sSubPr>
                        <m:e>
                          <m:r>
                            <a:rPr lang="en-US" altLang="ko-KR" sz="2100" b="0" i="1" smtClean="0">
                              <a:latin typeface="Cambria Math" panose="02040503050406030204" pitchFamily="18" charset="0"/>
                            </a:rPr>
                            <m:t>𝑍</m:t>
                          </m:r>
                        </m:e>
                        <m:sub>
                          <m:r>
                            <a:rPr lang="en-US" altLang="ko-KR" sz="2100" b="0" i="1" smtClean="0">
                              <a:latin typeface="Cambria Math" panose="02040503050406030204" pitchFamily="18" charset="0"/>
                            </a:rPr>
                            <m:t>𝑖</m:t>
                          </m:r>
                        </m:sub>
                      </m:sSub>
                      <m:sSub>
                        <m:sSubPr>
                          <m:ctrlPr>
                            <a:rPr lang="en-US" altLang="ko-KR" sz="2100" b="0" i="1" smtClean="0">
                              <a:latin typeface="Cambria Math" panose="02040503050406030204" pitchFamily="18" charset="0"/>
                            </a:rPr>
                          </m:ctrlPr>
                        </m:sSubPr>
                        <m:e>
                          <m:r>
                            <a:rPr lang="en-US" altLang="ko-KR" sz="2100" b="0" i="1" smtClean="0">
                              <a:latin typeface="Cambria Math" panose="02040503050406030204" pitchFamily="18" charset="0"/>
                            </a:rPr>
                            <m:t>𝑏</m:t>
                          </m:r>
                        </m:e>
                        <m:sub>
                          <m:r>
                            <a:rPr lang="en-US" altLang="ko-KR" sz="2100" b="0" i="1" smtClean="0">
                              <a:latin typeface="Cambria Math" panose="02040503050406030204" pitchFamily="18" charset="0"/>
                            </a:rPr>
                            <m:t>𝑖</m:t>
                          </m:r>
                        </m:sub>
                      </m:sSub>
                      <m:r>
                        <a:rPr lang="en-US" altLang="ko-KR" sz="2100" b="0" i="1" smtClean="0">
                          <a:latin typeface="Cambria Math" panose="02040503050406030204" pitchFamily="18" charset="0"/>
                        </a:rPr>
                        <m:t>+</m:t>
                      </m:r>
                      <m:sSub>
                        <m:sSubPr>
                          <m:ctrlPr>
                            <a:rPr lang="en-US" altLang="ko-KR" sz="2100" b="0" i="1" smtClean="0">
                              <a:latin typeface="Cambria Math" panose="02040503050406030204" pitchFamily="18" charset="0"/>
                            </a:rPr>
                          </m:ctrlPr>
                        </m:sSubPr>
                        <m:e>
                          <m:r>
                            <a:rPr lang="en-US" altLang="ko-KR" sz="2100" b="0" i="1" smtClean="0">
                              <a:latin typeface="Cambria Math" panose="02040503050406030204" pitchFamily="18" charset="0"/>
                            </a:rPr>
                            <m:t>𝑒</m:t>
                          </m:r>
                        </m:e>
                        <m:sub>
                          <m:r>
                            <a:rPr lang="en-US" altLang="ko-KR" sz="2100" b="0" i="1" smtClean="0">
                              <a:latin typeface="Cambria Math" panose="02040503050406030204" pitchFamily="18" charset="0"/>
                            </a:rPr>
                            <m:t>𝑖</m:t>
                          </m:r>
                        </m:sub>
                      </m:sSub>
                      <m:r>
                        <a:rPr lang="en-US" altLang="ko-KR" sz="2100" b="0" i="1" smtClean="0">
                          <a:latin typeface="Cambria Math" panose="02040503050406030204" pitchFamily="18" charset="0"/>
                        </a:rPr>
                        <m:t>, </m:t>
                      </m:r>
                      <m:r>
                        <a:rPr lang="en-US" altLang="ko-KR" sz="2100" b="0" i="1" smtClean="0">
                          <a:latin typeface="Cambria Math" panose="02040503050406030204" pitchFamily="18" charset="0"/>
                        </a:rPr>
                        <m:t>𝑤h𝑒𝑟𝑒</m:t>
                      </m:r>
                      <m:r>
                        <a:rPr lang="en-US" altLang="ko-KR" sz="2100" b="0" i="1" smtClean="0">
                          <a:latin typeface="Cambria Math" panose="02040503050406030204" pitchFamily="18" charset="0"/>
                        </a:rPr>
                        <m:t> </m:t>
                      </m:r>
                      <m:sSub>
                        <m:sSubPr>
                          <m:ctrlPr>
                            <a:rPr lang="en-US" altLang="ko-KR" sz="2100" i="1">
                              <a:latin typeface="Cambria Math" panose="02040503050406030204" pitchFamily="18" charset="0"/>
                            </a:rPr>
                          </m:ctrlPr>
                        </m:sSubPr>
                        <m:e>
                          <m:r>
                            <a:rPr lang="en-US" altLang="ko-KR" sz="2100" i="1">
                              <a:latin typeface="Cambria Math" panose="02040503050406030204" pitchFamily="18" charset="0"/>
                            </a:rPr>
                            <m:t>𝑒</m:t>
                          </m:r>
                        </m:e>
                        <m:sub>
                          <m:r>
                            <a:rPr lang="en-US" altLang="ko-KR" sz="2100" i="1">
                              <a:latin typeface="Cambria Math" panose="02040503050406030204" pitchFamily="18" charset="0"/>
                            </a:rPr>
                            <m:t>𝑖</m:t>
                          </m:r>
                        </m:sub>
                      </m:sSub>
                      <m:r>
                        <a:rPr lang="en-US" altLang="ko-KR" sz="2100" i="1">
                          <a:latin typeface="Cambria Math" panose="02040503050406030204" pitchFamily="18" charset="0"/>
                        </a:rPr>
                        <m:t>~</m:t>
                      </m:r>
                      <m:r>
                        <a:rPr lang="en-US" altLang="ko-KR" sz="2100" i="1">
                          <a:latin typeface="Cambria Math" panose="02040503050406030204" pitchFamily="18" charset="0"/>
                        </a:rPr>
                        <m:t>𝑀𝑉𝑁</m:t>
                      </m:r>
                      <m:d>
                        <m:dPr>
                          <m:ctrlPr>
                            <a:rPr lang="en-US" altLang="ko-KR" sz="2100" i="1">
                              <a:latin typeface="Cambria Math" panose="02040503050406030204" pitchFamily="18" charset="0"/>
                            </a:rPr>
                          </m:ctrlPr>
                        </m:dPr>
                        <m:e>
                          <m:r>
                            <a:rPr lang="en-US" altLang="ko-KR" sz="2100" i="1">
                              <a:latin typeface="Cambria Math" panose="02040503050406030204" pitchFamily="18" charset="0"/>
                            </a:rPr>
                            <m:t>0,</m:t>
                          </m:r>
                          <m:sSub>
                            <m:sSubPr>
                              <m:ctrlPr>
                                <a:rPr lang="en-US" altLang="ko-KR" sz="2100" i="1">
                                  <a:latin typeface="Cambria Math" panose="02040503050406030204" pitchFamily="18" charset="0"/>
                                </a:rPr>
                              </m:ctrlPr>
                            </m:sSubPr>
                            <m:e>
                              <m:r>
                                <a:rPr lang="en-US" altLang="ko-KR" sz="2100" i="1">
                                  <a:latin typeface="Cambria Math" panose="02040503050406030204" pitchFamily="18" charset="0"/>
                                </a:rPr>
                                <m:t>𝑅</m:t>
                              </m:r>
                            </m:e>
                            <m:sub>
                              <m:r>
                                <a:rPr lang="en-US" altLang="ko-KR" sz="2100" i="1">
                                  <a:latin typeface="Cambria Math" panose="02040503050406030204" pitchFamily="18" charset="0"/>
                                </a:rPr>
                                <m:t>𝑖</m:t>
                              </m:r>
                            </m:sub>
                          </m:sSub>
                        </m:e>
                      </m:d>
                    </m:oMath>
                  </m:oMathPara>
                </a14:m>
                <a:endParaRPr lang="en-US" altLang="ko-KR" sz="2100" dirty="0"/>
              </a:p>
              <a:p>
                <a:pPr marL="0" indent="0">
                  <a:buNone/>
                </a:pPr>
                <a:endParaRPr lang="en-US" altLang="ko-KR" sz="2000" dirty="0"/>
              </a:p>
              <a:p>
                <a:pPr marL="0" indent="0">
                  <a:buNone/>
                </a:pPr>
                <a:r>
                  <a:rPr lang="en-US" altLang="ko-KR" sz="2000" dirty="0"/>
                  <a:t>Here </a:t>
                </a:r>
                <a14:m>
                  <m:oMath xmlns:m="http://schemas.openxmlformats.org/officeDocument/2006/math">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𝑅</m:t>
                        </m:r>
                      </m:e>
                      <m:sub>
                        <m:r>
                          <a:rPr lang="en-US" altLang="ko-KR" sz="2000" i="1">
                            <a:latin typeface="Cambria Math" panose="02040503050406030204" pitchFamily="18" charset="0"/>
                          </a:rPr>
                          <m:t>𝑖</m:t>
                        </m:r>
                      </m:sub>
                    </m:sSub>
                  </m:oMath>
                </a14:m>
                <a:r>
                  <a:rPr lang="en-US" altLang="ko-KR" sz="2000" dirty="0"/>
                  <a:t> is </a:t>
                </a:r>
                <a14:m>
                  <m:oMath xmlns:m="http://schemas.openxmlformats.org/officeDocument/2006/math">
                    <m:sSub>
                      <m:sSubPr>
                        <m:ctrlPr>
                          <a:rPr lang="en-US" altLang="ko-KR" sz="2000" i="1" smtClean="0">
                            <a:latin typeface="Cambria Math" panose="02040503050406030204" pitchFamily="18" charset="0"/>
                          </a:rPr>
                        </m:ctrlPr>
                      </m:sSubPr>
                      <m:e>
                        <m:r>
                          <a:rPr lang="en-US" altLang="ko-KR" sz="2000" b="0" i="1" smtClean="0">
                            <a:latin typeface="Cambria Math" panose="02040503050406030204" pitchFamily="18" charset="0"/>
                          </a:rPr>
                          <m:t>𝑛</m:t>
                        </m:r>
                      </m:e>
                      <m:sub>
                        <m:r>
                          <a:rPr lang="en-US" altLang="ko-KR" sz="2000" b="0" i="1" smtClean="0">
                            <a:latin typeface="Cambria Math" panose="02040503050406030204" pitchFamily="18" charset="0"/>
                          </a:rPr>
                          <m:t>𝑖</m:t>
                        </m:r>
                      </m:sub>
                    </m:sSub>
                    <m:r>
                      <a:rPr lang="en-US" altLang="ko-KR" sz="2000" i="1" smtClean="0">
                        <a:latin typeface="Cambria Math" panose="02040503050406030204" pitchFamily="18" charset="0"/>
                        <a:ea typeface="Cambria Math" panose="02040503050406030204" pitchFamily="18" charset="0"/>
                      </a:rPr>
                      <m:t>×</m:t>
                    </m:r>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𝑛</m:t>
                        </m:r>
                      </m:e>
                      <m:sub>
                        <m:r>
                          <a:rPr lang="en-US" altLang="ko-KR" sz="2000" i="1">
                            <a:latin typeface="Cambria Math" panose="02040503050406030204" pitchFamily="18" charset="0"/>
                          </a:rPr>
                          <m:t>𝑖</m:t>
                        </m:r>
                      </m:sub>
                    </m:sSub>
                  </m:oMath>
                </a14:m>
                <a:r>
                  <a:rPr lang="en-US" altLang="ko-KR" sz="2000" dirty="0"/>
                  <a:t> positive-definite covariance matrix</a:t>
                </a:r>
              </a:p>
              <a:p>
                <a:pPr marL="0" indent="0">
                  <a:buNone/>
                </a:pPr>
                <a:r>
                  <a:rPr lang="en-US" altLang="ko-KR" sz="2000" dirty="0"/>
                  <a:t>In this stage, </a:t>
                </a:r>
                <a14:m>
                  <m:oMath xmlns:m="http://schemas.openxmlformats.org/officeDocument/2006/math">
                    <m:r>
                      <a:rPr lang="ko-KR" altLang="en-US" sz="2000" i="1" smtClean="0">
                        <a:latin typeface="Cambria Math" panose="02040503050406030204" pitchFamily="18" charset="0"/>
                      </a:rPr>
                      <m:t>𝛼</m:t>
                    </m:r>
                    <m:r>
                      <a:rPr lang="en-US" altLang="ko-KR" sz="2000" b="0" i="1" smtClean="0">
                        <a:latin typeface="Cambria Math" panose="02040503050406030204" pitchFamily="18" charset="0"/>
                      </a:rPr>
                      <m:t>,</m:t>
                    </m:r>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𝑏</m:t>
                        </m:r>
                      </m:e>
                      <m:sub>
                        <m:r>
                          <a:rPr lang="en-US" altLang="ko-KR" sz="2000" i="1">
                            <a:latin typeface="Cambria Math" panose="02040503050406030204" pitchFamily="18" charset="0"/>
                          </a:rPr>
                          <m:t>𝑖</m:t>
                        </m:r>
                      </m:sub>
                    </m:sSub>
                  </m:oMath>
                </a14:m>
                <a:r>
                  <a:rPr lang="en-US" altLang="ko-KR" sz="2000" dirty="0"/>
                  <a:t> are considered fixed and </a:t>
                </a:r>
                <a14:m>
                  <m:oMath xmlns:m="http://schemas.openxmlformats.org/officeDocument/2006/math">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𝑒</m:t>
                        </m:r>
                      </m:e>
                      <m:sub>
                        <m:r>
                          <a:rPr lang="en-US" altLang="ko-KR" sz="2000" i="1">
                            <a:latin typeface="Cambria Math" panose="02040503050406030204" pitchFamily="18" charset="0"/>
                          </a:rPr>
                          <m:t>𝑖</m:t>
                        </m:r>
                      </m:sub>
                    </m:sSub>
                  </m:oMath>
                </a14:m>
                <a:r>
                  <a:rPr lang="en-US" altLang="ko-KR" sz="2000" dirty="0"/>
                  <a:t> are assumed to be independent</a:t>
                </a:r>
              </a:p>
            </p:txBody>
          </p:sp>
        </mc:Choice>
        <mc:Fallback xmlns="">
          <p:sp>
            <p:nvSpPr>
              <p:cNvPr id="3" name="내용 개체 틀 2">
                <a:extLst>
                  <a:ext uri="{FF2B5EF4-FFF2-40B4-BE49-F238E27FC236}">
                    <a16:creationId xmlns:a16="http://schemas.microsoft.com/office/drawing/2014/main" id="{97B6C903-9535-4AA1-82A7-8F986A950D77}"/>
                  </a:ext>
                </a:extLst>
              </p:cNvPr>
              <p:cNvSpPr>
                <a:spLocks noGrp="1" noRot="1" noChangeAspect="1" noMove="1" noResize="1" noEditPoints="1" noAdjustHandles="1" noChangeArrowheads="1" noChangeShapeType="1" noTextEdit="1"/>
              </p:cNvSpPr>
              <p:nvPr>
                <p:ph idx="1"/>
              </p:nvPr>
            </p:nvSpPr>
            <p:spPr>
              <a:xfrm>
                <a:off x="838200" y="1825625"/>
                <a:ext cx="5096435" cy="4351338"/>
              </a:xfrm>
              <a:blipFill>
                <a:blip r:embed="rId2"/>
                <a:stretch>
                  <a:fillRect l="-2512" t="-2381"/>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6" name="내용 개체 틀 2">
                <a:extLst>
                  <a:ext uri="{FF2B5EF4-FFF2-40B4-BE49-F238E27FC236}">
                    <a16:creationId xmlns:a16="http://schemas.microsoft.com/office/drawing/2014/main" id="{9C9ADB39-3FCE-49A1-815D-B5FC2E5A8D6F}"/>
                  </a:ext>
                </a:extLst>
              </p:cNvPr>
              <p:cNvSpPr txBox="1">
                <a:spLocks/>
              </p:cNvSpPr>
              <p:nvPr/>
            </p:nvSpPr>
            <p:spPr>
              <a:xfrm>
                <a:off x="5934635" y="1825625"/>
                <a:ext cx="5419165" cy="4351338"/>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b="1" dirty="0"/>
                  <a:t>stage2</a:t>
                </a:r>
              </a:p>
              <a:p>
                <a:pPr marL="0" indent="0">
                  <a:buNone/>
                </a:pPr>
                <a:endParaRPr lang="en-US" altLang="ko-KR"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𝑏</m:t>
                          </m:r>
                        </m:e>
                        <m:sub>
                          <m:r>
                            <a:rPr lang="en-US" altLang="ko-KR" sz="2000" i="1">
                              <a:latin typeface="Cambria Math" panose="02040503050406030204" pitchFamily="18" charset="0"/>
                            </a:rPr>
                            <m:t>𝑖</m:t>
                          </m:r>
                        </m:sub>
                      </m:sSub>
                      <m:r>
                        <a:rPr lang="en-US" altLang="ko-KR" sz="2000" i="1">
                          <a:latin typeface="Cambria Math" panose="02040503050406030204" pitchFamily="18" charset="0"/>
                        </a:rPr>
                        <m:t>~</m:t>
                      </m:r>
                      <m:r>
                        <a:rPr lang="en-US" altLang="ko-KR" sz="2000" i="1">
                          <a:latin typeface="Cambria Math" panose="02040503050406030204" pitchFamily="18" charset="0"/>
                        </a:rPr>
                        <m:t>𝑀𝑉𝑁</m:t>
                      </m:r>
                      <m:r>
                        <a:rPr lang="en-US" altLang="ko-KR" sz="2000" i="1">
                          <a:latin typeface="Cambria Math" panose="02040503050406030204" pitchFamily="18" charset="0"/>
                        </a:rPr>
                        <m:t>(0,</m:t>
                      </m:r>
                      <m:r>
                        <a:rPr lang="en-US" altLang="ko-KR" sz="2000" i="1">
                          <a:latin typeface="Cambria Math" panose="02040503050406030204" pitchFamily="18" charset="0"/>
                        </a:rPr>
                        <m:t>𝐷</m:t>
                      </m:r>
                      <m:r>
                        <a:rPr lang="en-US" altLang="ko-KR" sz="2000" i="1">
                          <a:latin typeface="Cambria Math" panose="02040503050406030204" pitchFamily="18" charset="0"/>
                        </a:rPr>
                        <m:t>)</m:t>
                      </m:r>
                    </m:oMath>
                  </m:oMathPara>
                </a14:m>
                <a:endParaRPr lang="en-US" altLang="ko-KR" sz="2000" dirty="0"/>
              </a:p>
              <a:p>
                <a:pPr marL="0" indent="0">
                  <a:buNone/>
                </a:pPr>
                <a:endParaRPr lang="en-US" altLang="ko-KR" sz="2000" dirty="0"/>
              </a:p>
              <a:p>
                <a:pPr marL="0" indent="0">
                  <a:buNone/>
                </a:pPr>
                <a14:m>
                  <m:oMath xmlns:m="http://schemas.openxmlformats.org/officeDocument/2006/math">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𝑏</m:t>
                        </m:r>
                      </m:e>
                      <m:sub>
                        <m:r>
                          <a:rPr lang="en-US" altLang="ko-KR" sz="2000" i="1">
                            <a:latin typeface="Cambria Math" panose="02040503050406030204" pitchFamily="18" charset="0"/>
                          </a:rPr>
                          <m:t>𝑖</m:t>
                        </m:r>
                      </m:sub>
                    </m:sSub>
                    <m:r>
                      <a:rPr lang="en-US" altLang="ko-KR" sz="2000" i="1">
                        <a:latin typeface="Cambria Math" panose="02040503050406030204" pitchFamily="18" charset="0"/>
                      </a:rPr>
                      <m:t> </m:t>
                    </m:r>
                  </m:oMath>
                </a14:m>
                <a:r>
                  <a:rPr lang="ko-KR" altLang="en-US" sz="2000" dirty="0"/>
                  <a:t>들은 서로 독립이며 </a:t>
                </a:r>
                <a14:m>
                  <m:oMath xmlns:m="http://schemas.openxmlformats.org/officeDocument/2006/math">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𝑒</m:t>
                        </m:r>
                      </m:e>
                      <m:sub>
                        <m:r>
                          <a:rPr lang="en-US" altLang="ko-KR" sz="2000" i="1">
                            <a:latin typeface="Cambria Math" panose="02040503050406030204" pitchFamily="18" charset="0"/>
                          </a:rPr>
                          <m:t>𝑖</m:t>
                        </m:r>
                      </m:sub>
                    </m:sSub>
                  </m:oMath>
                </a14:m>
                <a:r>
                  <a:rPr lang="ko-KR" altLang="en-US" sz="2000" dirty="0"/>
                  <a:t>와도 독립</a:t>
                </a:r>
                <a:r>
                  <a:rPr lang="en-US" altLang="ko-KR" sz="2000" dirty="0"/>
                  <a:t>.</a:t>
                </a:r>
              </a:p>
              <a:p>
                <a:pPr marL="0" indent="0">
                  <a:buNone/>
                </a:pPr>
                <a:r>
                  <a:rPr lang="en-US" altLang="ko-KR" sz="2000" dirty="0"/>
                  <a:t>D : a </a:t>
                </a:r>
                <a14:m>
                  <m:oMath xmlns:m="http://schemas.openxmlformats.org/officeDocument/2006/math">
                    <m:r>
                      <a:rPr lang="en-US" altLang="ko-KR" sz="2000" i="1">
                        <a:latin typeface="Cambria Math" panose="02040503050406030204" pitchFamily="18" charset="0"/>
                      </a:rPr>
                      <m:t>𝑘</m:t>
                    </m:r>
                    <m:r>
                      <a:rPr lang="en-US" altLang="ko-KR" sz="2000" i="1">
                        <a:latin typeface="Cambria Math" panose="02040503050406030204" pitchFamily="18" charset="0"/>
                        <a:ea typeface="Cambria Math" panose="02040503050406030204" pitchFamily="18" charset="0"/>
                      </a:rPr>
                      <m:t>×</m:t>
                    </m:r>
                    <m:r>
                      <a:rPr lang="en-US" altLang="ko-KR" sz="2000" i="1">
                        <a:latin typeface="Cambria Math" panose="02040503050406030204" pitchFamily="18" charset="0"/>
                        <a:ea typeface="Cambria Math" panose="02040503050406030204" pitchFamily="18" charset="0"/>
                      </a:rPr>
                      <m:t>𝑘</m:t>
                    </m:r>
                  </m:oMath>
                </a14:m>
                <a:r>
                  <a:rPr lang="en-US" altLang="ko-KR" sz="2000" dirty="0"/>
                  <a:t> positive-definite covariance matrix.</a:t>
                </a:r>
              </a:p>
              <a:p>
                <a:pPr marL="0" indent="0">
                  <a:buNone/>
                </a:pPr>
                <a:r>
                  <a:rPr lang="el-GR" altLang="ko-KR" sz="2000" dirty="0"/>
                  <a:t>α</a:t>
                </a:r>
                <a:r>
                  <a:rPr lang="en-US" altLang="ko-KR" sz="2000" dirty="0"/>
                  <a:t> : are treated as fixed effects.</a:t>
                </a:r>
              </a:p>
              <a:p>
                <a:pPr marL="0" indent="0">
                  <a:buFont typeface="Arial" panose="020B0604020202020204" pitchFamily="34" charset="0"/>
                  <a:buNone/>
                </a:pPr>
                <a:endParaRPr lang="en-US" altLang="ko-KR" dirty="0"/>
              </a:p>
            </p:txBody>
          </p:sp>
        </mc:Choice>
        <mc:Fallback xmlns="">
          <p:sp>
            <p:nvSpPr>
              <p:cNvPr id="6" name="내용 개체 틀 2">
                <a:extLst>
                  <a:ext uri="{FF2B5EF4-FFF2-40B4-BE49-F238E27FC236}">
                    <a16:creationId xmlns:a16="http://schemas.microsoft.com/office/drawing/2014/main" id="{9C9ADB39-3FCE-49A1-815D-B5FC2E5A8D6F}"/>
                  </a:ext>
                </a:extLst>
              </p:cNvPr>
              <p:cNvSpPr txBox="1">
                <a:spLocks noRot="1" noChangeAspect="1" noMove="1" noResize="1" noEditPoints="1" noAdjustHandles="1" noChangeArrowheads="1" noChangeShapeType="1" noTextEdit="1"/>
              </p:cNvSpPr>
              <p:nvPr/>
            </p:nvSpPr>
            <p:spPr>
              <a:xfrm>
                <a:off x="5934635" y="1825625"/>
                <a:ext cx="5419165" cy="4351338"/>
              </a:xfrm>
              <a:prstGeom prst="rect">
                <a:avLst/>
              </a:prstGeom>
              <a:blipFill>
                <a:blip r:embed="rId3"/>
                <a:stretch>
                  <a:fillRect l="-2362" t="-2381"/>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4149703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A638DC3-0FE6-41EE-BE08-53AB51B4A11B}"/>
              </a:ext>
            </a:extLst>
          </p:cNvPr>
          <p:cNvSpPr>
            <a:spLocks noGrp="1"/>
          </p:cNvSpPr>
          <p:nvPr>
            <p:ph type="title"/>
          </p:nvPr>
        </p:nvSpPr>
        <p:spPr/>
        <p:txBody>
          <a:bodyPr/>
          <a:lstStyle/>
          <a:p>
            <a:r>
              <a:rPr lang="en-US" altLang="ko-KR" dirty="0"/>
              <a:t>2.Models</a:t>
            </a:r>
            <a:endParaRPr lang="ko-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97B6C903-9535-4AA1-82A7-8F986A950D77}"/>
                  </a:ext>
                </a:extLst>
              </p:cNvPr>
              <p:cNvSpPr>
                <a:spLocks noGrp="1"/>
              </p:cNvSpPr>
              <p:nvPr>
                <p:ph idx="1"/>
              </p:nvPr>
            </p:nvSpPr>
            <p:spPr>
              <a:xfrm>
                <a:off x="838200" y="1825625"/>
                <a:ext cx="10515600" cy="4351338"/>
              </a:xfrm>
            </p:spPr>
            <p:txBody>
              <a:bodyPr>
                <a:normAutofit/>
              </a:bodyPr>
              <a:lstStyle/>
              <a:p>
                <a:r>
                  <a:rPr lang="en-US" altLang="ko-KR" dirty="0"/>
                  <a:t>Marginal distribution of </a:t>
                </a:r>
                <a14:m>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𝑦</m:t>
                        </m:r>
                      </m:e>
                      <m:sub>
                        <m:r>
                          <a:rPr lang="en-US" altLang="ko-KR" i="1">
                            <a:latin typeface="Cambria Math" panose="02040503050406030204" pitchFamily="18" charset="0"/>
                          </a:rPr>
                          <m:t>𝑖</m:t>
                        </m:r>
                      </m:sub>
                    </m:sSub>
                  </m:oMath>
                </a14:m>
                <a:endParaRPr lang="en-US" altLang="ko-KR" dirty="0"/>
              </a:p>
              <a:p>
                <a:pPr marL="0" indent="0">
                  <a:buNone/>
                </a:pPr>
                <a:endParaRPr lang="en-US" altLang="ko-KR" sz="2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 </m:t>
                          </m:r>
                          <m:r>
                            <a:rPr lang="en-US" altLang="ko-KR" i="1">
                              <a:latin typeface="Cambria Math" panose="02040503050406030204" pitchFamily="18" charset="0"/>
                            </a:rPr>
                            <m:t>𝑦</m:t>
                          </m:r>
                        </m:e>
                        <m:sub>
                          <m:r>
                            <a:rPr lang="en-US" altLang="ko-KR" i="1">
                              <a:latin typeface="Cambria Math" panose="02040503050406030204" pitchFamily="18" charset="0"/>
                            </a:rPr>
                            <m:t>𝑖</m:t>
                          </m:r>
                        </m:sub>
                      </m:sSub>
                      <m:r>
                        <a:rPr lang="en-US" altLang="ko-KR" i="1">
                          <a:latin typeface="Cambria Math" panose="02040503050406030204" pitchFamily="18" charset="0"/>
                        </a:rPr>
                        <m:t>~</m:t>
                      </m:r>
                      <m:r>
                        <a:rPr lang="en-US" altLang="ko-KR" i="1">
                          <a:latin typeface="Cambria Math" panose="02040503050406030204" pitchFamily="18" charset="0"/>
                        </a:rPr>
                        <m:t>𝑀𝑉𝑁</m:t>
                      </m:r>
                      <m:d>
                        <m:dPr>
                          <m:ctrlPr>
                            <a:rPr lang="en-US" altLang="ko-KR" i="1">
                              <a:latin typeface="Cambria Math" panose="02040503050406030204" pitchFamily="18" charset="0"/>
                            </a:rPr>
                          </m:ctrlPr>
                        </m:dPr>
                        <m:e>
                          <m:sSub>
                            <m:sSubPr>
                              <m:ctrlPr>
                                <a:rPr lang="en-US" altLang="ko-KR" i="1">
                                  <a:latin typeface="Cambria Math" panose="02040503050406030204" pitchFamily="18" charset="0"/>
                                </a:rPr>
                              </m:ctrlPr>
                            </m:sSubPr>
                            <m:e>
                              <m:r>
                                <a:rPr lang="en-US" altLang="ko-KR" i="1">
                                  <a:latin typeface="Cambria Math" panose="02040503050406030204" pitchFamily="18" charset="0"/>
                                </a:rPr>
                                <m:t>𝑋</m:t>
                              </m:r>
                            </m:e>
                            <m:sub>
                              <m:r>
                                <a:rPr lang="en-US" altLang="ko-KR" i="1">
                                  <a:latin typeface="Cambria Math" panose="02040503050406030204" pitchFamily="18" charset="0"/>
                                </a:rPr>
                                <m:t>𝑖</m:t>
                              </m:r>
                            </m:sub>
                          </m:sSub>
                          <m:r>
                            <a:rPr lang="ko-KR" altLang="en-US" i="1">
                              <a:latin typeface="Cambria Math" panose="02040503050406030204" pitchFamily="18" charset="0"/>
                            </a:rPr>
                            <m:t>𝛼</m:t>
                          </m:r>
                          <m:r>
                            <a:rPr lang="en-US" altLang="ko-KR" i="1">
                              <a:latin typeface="Cambria Math" panose="02040503050406030204" pitchFamily="18" charset="0"/>
                            </a:rPr>
                            <m:t>, </m:t>
                          </m:r>
                          <m:sSub>
                            <m:sSubPr>
                              <m:ctrlPr>
                                <a:rPr lang="en-US" altLang="ko-KR" i="1">
                                  <a:latin typeface="Cambria Math" panose="02040503050406030204" pitchFamily="18" charset="0"/>
                                </a:rPr>
                              </m:ctrlPr>
                            </m:sSubPr>
                            <m:e>
                              <m:r>
                                <a:rPr lang="en-US" altLang="ko-KR" i="1">
                                  <a:latin typeface="Cambria Math" panose="02040503050406030204" pitchFamily="18" charset="0"/>
                                </a:rPr>
                                <m:t> </m:t>
                              </m:r>
                              <m:r>
                                <a:rPr lang="en-US" altLang="ko-KR" i="1">
                                  <a:latin typeface="Cambria Math" panose="02040503050406030204" pitchFamily="18" charset="0"/>
                                </a:rPr>
                                <m:t>𝑍</m:t>
                              </m:r>
                            </m:e>
                            <m:sub>
                              <m:r>
                                <a:rPr lang="en-US" altLang="ko-KR" i="1">
                                  <a:latin typeface="Cambria Math" panose="02040503050406030204" pitchFamily="18" charset="0"/>
                                </a:rPr>
                                <m:t>𝑖</m:t>
                              </m:r>
                            </m:sub>
                          </m:sSub>
                          <m:r>
                            <a:rPr lang="en-US" altLang="ko-KR" i="1">
                              <a:latin typeface="Cambria Math" panose="02040503050406030204" pitchFamily="18" charset="0"/>
                            </a:rPr>
                            <m:t>𝐷</m:t>
                          </m:r>
                          <m:sSubSup>
                            <m:sSubSupPr>
                              <m:ctrlPr>
                                <a:rPr lang="en-US" altLang="ko-KR" i="1">
                                  <a:latin typeface="Cambria Math" panose="02040503050406030204" pitchFamily="18" charset="0"/>
                                </a:rPr>
                              </m:ctrlPr>
                            </m:sSubSupPr>
                            <m:e>
                              <m:r>
                                <a:rPr lang="en-US" altLang="ko-KR" i="1">
                                  <a:latin typeface="Cambria Math" panose="02040503050406030204" pitchFamily="18" charset="0"/>
                                </a:rPr>
                                <m:t>𝑍</m:t>
                              </m:r>
                            </m:e>
                            <m:sub>
                              <m:r>
                                <a:rPr lang="en-US" altLang="ko-KR" i="1">
                                  <a:latin typeface="Cambria Math" panose="02040503050406030204" pitchFamily="18" charset="0"/>
                                </a:rPr>
                                <m:t>𝑖</m:t>
                              </m:r>
                            </m:sub>
                            <m:sup>
                              <m:r>
                                <a:rPr lang="en-US" altLang="ko-KR" i="1">
                                  <a:latin typeface="Cambria Math" panose="02040503050406030204" pitchFamily="18" charset="0"/>
                                </a:rPr>
                                <m:t>𝑇</m:t>
                              </m:r>
                            </m:sup>
                          </m:sSubSup>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en-US" altLang="ko-KR" i="1">
                                  <a:latin typeface="Cambria Math" panose="02040503050406030204" pitchFamily="18" charset="0"/>
                                </a:rPr>
                                <m:t>𝑅</m:t>
                              </m:r>
                            </m:e>
                            <m:sub>
                              <m:r>
                                <a:rPr lang="en-US" altLang="ko-KR" i="1">
                                  <a:latin typeface="Cambria Math" panose="02040503050406030204" pitchFamily="18" charset="0"/>
                                </a:rPr>
                                <m:t>𝑖</m:t>
                              </m:r>
                            </m:sub>
                          </m:sSub>
                        </m:e>
                      </m:d>
                      <m:r>
                        <a:rPr lang="en-US" altLang="ko-KR" i="1">
                          <a:latin typeface="Cambria Math" panose="02040503050406030204" pitchFamily="18" charset="0"/>
                        </a:rPr>
                        <m:t>  </m:t>
                      </m:r>
                      <m:r>
                        <a:rPr lang="en-US" altLang="ko-KR" i="1">
                          <a:latin typeface="Cambria Math" panose="02040503050406030204" pitchFamily="18" charset="0"/>
                        </a:rPr>
                        <m:t>𝑓𝑜𝑟</m:t>
                      </m:r>
                      <m:r>
                        <a:rPr lang="en-US" altLang="ko-KR" i="1">
                          <a:latin typeface="Cambria Math" panose="02040503050406030204" pitchFamily="18" charset="0"/>
                        </a:rPr>
                        <m:t> </m:t>
                      </m:r>
                      <m:r>
                        <a:rPr lang="en-US" altLang="ko-KR" i="1">
                          <a:latin typeface="Cambria Math" panose="02040503050406030204" pitchFamily="18" charset="0"/>
                        </a:rPr>
                        <m:t>𝑖</m:t>
                      </m:r>
                      <m:r>
                        <a:rPr lang="en-US" altLang="ko-KR" i="1">
                          <a:latin typeface="Cambria Math" panose="02040503050406030204" pitchFamily="18" charset="0"/>
                        </a:rPr>
                        <m:t>=1,2,…,</m:t>
                      </m:r>
                      <m:r>
                        <a:rPr lang="en-US" altLang="ko-KR" i="1">
                          <a:latin typeface="Cambria Math" panose="02040503050406030204" pitchFamily="18" charset="0"/>
                        </a:rPr>
                        <m:t>𝑚</m:t>
                      </m:r>
                      <m:r>
                        <a:rPr lang="en-US" altLang="ko-KR" i="1">
                          <a:latin typeface="Cambria Math" panose="02040503050406030204" pitchFamily="18" charset="0"/>
                        </a:rPr>
                        <m:t> </m:t>
                      </m:r>
                    </m:oMath>
                  </m:oMathPara>
                </a14:m>
                <a:endParaRPr lang="en-US" altLang="ko-KR"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ko-KR" i="1">
                          <a:latin typeface="Cambria Math" panose="02040503050406030204" pitchFamily="18" charset="0"/>
                        </a:rPr>
                        <m:t>𝑎𝑛𝑑</m:t>
                      </m:r>
                      <m:r>
                        <a:rPr lang="en-US" altLang="ko-KR" i="1">
                          <a:latin typeface="Cambria Math" panose="02040503050406030204" pitchFamily="18" charset="0"/>
                        </a:rPr>
                        <m:t> </m:t>
                      </m:r>
                      <m:r>
                        <a:rPr lang="en-US" altLang="ko-KR" i="1">
                          <a:latin typeface="Cambria Math" panose="02040503050406030204" pitchFamily="18" charset="0"/>
                        </a:rPr>
                        <m:t>𝑐𝑜𝑣</m:t>
                      </m:r>
                      <m:d>
                        <m:dPr>
                          <m:ctrlPr>
                            <a:rPr lang="en-US" altLang="ko-KR" i="1">
                              <a:latin typeface="Cambria Math" panose="02040503050406030204" pitchFamily="18" charset="0"/>
                            </a:rPr>
                          </m:ctrlPr>
                        </m:dPr>
                        <m:e>
                          <m:sSub>
                            <m:sSubPr>
                              <m:ctrlPr>
                                <a:rPr lang="en-US" altLang="ko-KR" i="1">
                                  <a:latin typeface="Cambria Math" panose="02040503050406030204" pitchFamily="18" charset="0"/>
                                </a:rPr>
                              </m:ctrlPr>
                            </m:sSubPr>
                            <m:e>
                              <m:r>
                                <a:rPr lang="en-US" altLang="ko-KR" i="1">
                                  <a:latin typeface="Cambria Math" panose="02040503050406030204" pitchFamily="18" charset="0"/>
                                </a:rPr>
                                <m:t>𝑦</m:t>
                              </m:r>
                            </m:e>
                            <m:sub>
                              <m:r>
                                <a:rPr lang="en-US" altLang="ko-KR" i="1">
                                  <a:latin typeface="Cambria Math" panose="02040503050406030204" pitchFamily="18" charset="0"/>
                                </a:rPr>
                                <m:t>𝑖</m:t>
                              </m:r>
                            </m:sub>
                          </m:sSub>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en-US" altLang="ko-KR" i="1">
                                  <a:latin typeface="Cambria Math" panose="02040503050406030204" pitchFamily="18" charset="0"/>
                                </a:rPr>
                                <m:t>𝑦</m:t>
                              </m:r>
                            </m:e>
                            <m:sub>
                              <m:r>
                                <a:rPr lang="en-US" altLang="ko-KR" i="1">
                                  <a:latin typeface="Cambria Math" panose="02040503050406030204" pitchFamily="18" charset="0"/>
                                </a:rPr>
                                <m:t>𝑗</m:t>
                              </m:r>
                            </m:sub>
                          </m:sSub>
                        </m:e>
                      </m:d>
                      <m:r>
                        <a:rPr lang="en-US" altLang="ko-KR" i="1">
                          <a:latin typeface="Cambria Math" panose="02040503050406030204" pitchFamily="18" charset="0"/>
                        </a:rPr>
                        <m:t>=0  </m:t>
                      </m:r>
                      <m:r>
                        <a:rPr lang="en-US" altLang="ko-KR" i="1">
                          <a:latin typeface="Cambria Math" panose="02040503050406030204" pitchFamily="18" charset="0"/>
                        </a:rPr>
                        <m:t>𝑓𝑜𝑟</m:t>
                      </m:r>
                      <m:r>
                        <a:rPr lang="en-US" altLang="ko-KR" i="1">
                          <a:latin typeface="Cambria Math" panose="02040503050406030204" pitchFamily="18" charset="0"/>
                        </a:rPr>
                        <m:t> ∀</m:t>
                      </m:r>
                      <m:r>
                        <a:rPr lang="en-US" altLang="ko-KR" i="1">
                          <a:latin typeface="Cambria Math" panose="02040503050406030204" pitchFamily="18" charset="0"/>
                          <a:ea typeface="Cambria Math" panose="02040503050406030204" pitchFamily="18" charset="0"/>
                        </a:rPr>
                        <m:t>𝑖</m:t>
                      </m:r>
                      <m:r>
                        <a:rPr lang="en-US" altLang="ko-KR" i="1">
                          <a:latin typeface="Cambria Math" panose="02040503050406030204" pitchFamily="18" charset="0"/>
                          <a:ea typeface="Cambria Math" panose="02040503050406030204" pitchFamily="18" charset="0"/>
                        </a:rPr>
                        <m:t>≠</m:t>
                      </m:r>
                      <m:r>
                        <a:rPr lang="en-US" altLang="ko-KR" i="1">
                          <a:latin typeface="Cambria Math" panose="02040503050406030204" pitchFamily="18" charset="0"/>
                          <a:ea typeface="Cambria Math" panose="02040503050406030204" pitchFamily="18" charset="0"/>
                        </a:rPr>
                        <m:t>𝑗</m:t>
                      </m:r>
                      <m:r>
                        <a:rPr lang="en-US" altLang="ko-KR" i="1">
                          <a:latin typeface="Cambria Math" panose="02040503050406030204" pitchFamily="18" charset="0"/>
                          <a:ea typeface="Cambria Math" panose="02040503050406030204" pitchFamily="18" charset="0"/>
                        </a:rPr>
                        <m:t>  </m:t>
                      </m:r>
                      <m:r>
                        <a:rPr lang="en-US" altLang="ko-KR" i="1">
                          <a:latin typeface="Cambria Math" panose="02040503050406030204" pitchFamily="18" charset="0"/>
                          <a:ea typeface="Cambria Math" panose="02040503050406030204" pitchFamily="18" charset="0"/>
                        </a:rPr>
                        <m:t>𝑖</m:t>
                      </m:r>
                      <m:r>
                        <a:rPr lang="en-US" altLang="ko-KR" i="1">
                          <a:latin typeface="Cambria Math" panose="02040503050406030204" pitchFamily="18" charset="0"/>
                          <a:ea typeface="Cambria Math" panose="02040503050406030204" pitchFamily="18" charset="0"/>
                        </a:rPr>
                        <m:t>,</m:t>
                      </m:r>
                      <m:r>
                        <a:rPr lang="en-US" altLang="ko-KR" i="1">
                          <a:latin typeface="Cambria Math" panose="02040503050406030204" pitchFamily="18" charset="0"/>
                          <a:ea typeface="Cambria Math" panose="02040503050406030204" pitchFamily="18" charset="0"/>
                        </a:rPr>
                        <m:t>𝑗</m:t>
                      </m:r>
                      <m:r>
                        <a:rPr lang="en-US" altLang="ko-KR" i="1">
                          <a:latin typeface="Cambria Math" panose="02040503050406030204" pitchFamily="18" charset="0"/>
                          <a:ea typeface="Cambria Math" panose="02040503050406030204" pitchFamily="18" charset="0"/>
                        </a:rPr>
                        <m:t>=1,2,…,</m:t>
                      </m:r>
                      <m:r>
                        <a:rPr lang="en-US" altLang="ko-KR" i="1">
                          <a:latin typeface="Cambria Math" panose="02040503050406030204" pitchFamily="18" charset="0"/>
                          <a:ea typeface="Cambria Math" panose="02040503050406030204" pitchFamily="18" charset="0"/>
                        </a:rPr>
                        <m:t>𝑚</m:t>
                      </m:r>
                    </m:oMath>
                  </m:oMathPara>
                </a14:m>
                <a:endParaRPr lang="en-US" altLang="ko-KR" dirty="0"/>
              </a:p>
              <a:p>
                <a:pPr marL="0" indent="0">
                  <a:buNone/>
                </a:pPr>
                <a:endParaRPr lang="en-US" altLang="ko-KR" sz="2000" dirty="0"/>
              </a:p>
              <a:p>
                <a:pPr marL="0" indent="0">
                  <a:buNone/>
                </a:pPr>
                <a:r>
                  <a:rPr lang="en-US" altLang="ko-KR" sz="2000" dirty="0"/>
                  <a:t>	    </a:t>
                </a:r>
                <a14:m>
                  <m:oMath xmlns:m="http://schemas.openxmlformats.org/officeDocument/2006/math">
                    <m:r>
                      <a:rPr lang="en-US" altLang="ko-KR" sz="2400" b="0" i="1" smtClean="0">
                        <a:latin typeface="Cambria Math" panose="02040503050406030204" pitchFamily="18" charset="0"/>
                      </a:rPr>
                      <m:t>𝐸</m:t>
                    </m:r>
                    <m:d>
                      <m:dPr>
                        <m:ctrlPr>
                          <a:rPr lang="en-US" altLang="ko-KR" sz="2400" b="0" i="1" smtClean="0">
                            <a:latin typeface="Cambria Math" panose="02040503050406030204" pitchFamily="18" charset="0"/>
                          </a:rPr>
                        </m:ctrlPr>
                      </m:dPr>
                      <m:e>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𝑦</m:t>
                            </m:r>
                          </m:e>
                          <m:sub>
                            <m:r>
                              <a:rPr lang="en-US" altLang="ko-KR" sz="2400" b="0" i="1" smtClean="0">
                                <a:latin typeface="Cambria Math" panose="02040503050406030204" pitchFamily="18" charset="0"/>
                              </a:rPr>
                              <m:t>𝑖</m:t>
                            </m:r>
                          </m:sub>
                        </m:sSub>
                      </m:e>
                    </m:d>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𝐸</m:t>
                    </m:r>
                    <m:d>
                      <m:dPr>
                        <m:ctrlPr>
                          <a:rPr lang="en-US" altLang="ko-KR" sz="2400" b="0" i="1" smtClean="0">
                            <a:latin typeface="Cambria Math" panose="02040503050406030204" pitchFamily="18" charset="0"/>
                          </a:rPr>
                        </m:ctrlPr>
                      </m:dPr>
                      <m:e>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𝑋</m:t>
                            </m:r>
                          </m:e>
                          <m:sub>
                            <m:r>
                              <a:rPr lang="en-US" altLang="ko-KR" sz="2400" i="1">
                                <a:latin typeface="Cambria Math" panose="02040503050406030204" pitchFamily="18" charset="0"/>
                              </a:rPr>
                              <m:t>𝑖</m:t>
                            </m:r>
                          </m:sub>
                        </m:sSub>
                        <m:r>
                          <a:rPr lang="ko-KR" altLang="en-US" sz="2400" i="1">
                            <a:latin typeface="Cambria Math" panose="02040503050406030204" pitchFamily="18" charset="0"/>
                          </a:rPr>
                          <m:t>𝛼</m:t>
                        </m:r>
                        <m:r>
                          <a:rPr lang="en-US" altLang="ko-KR" sz="2400" i="1">
                            <a:latin typeface="Cambria Math" panose="02040503050406030204" pitchFamily="18" charset="0"/>
                          </a:rPr>
                          <m:t>+</m:t>
                        </m:r>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𝑍</m:t>
                            </m:r>
                          </m:e>
                          <m:sub>
                            <m:r>
                              <a:rPr lang="en-US" altLang="ko-KR" sz="2400" i="1">
                                <a:latin typeface="Cambria Math" panose="02040503050406030204" pitchFamily="18" charset="0"/>
                              </a:rPr>
                              <m:t>𝑖</m:t>
                            </m:r>
                          </m:sub>
                        </m:sSub>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𝑏</m:t>
                            </m:r>
                          </m:e>
                          <m:sub>
                            <m:r>
                              <a:rPr lang="en-US" altLang="ko-KR" sz="2400" i="1">
                                <a:latin typeface="Cambria Math" panose="02040503050406030204" pitchFamily="18" charset="0"/>
                              </a:rPr>
                              <m:t>𝑖</m:t>
                            </m:r>
                          </m:sub>
                        </m:sSub>
                        <m:r>
                          <a:rPr lang="en-US" altLang="ko-KR" sz="2400" i="1">
                            <a:latin typeface="Cambria Math" panose="02040503050406030204" pitchFamily="18" charset="0"/>
                          </a:rPr>
                          <m:t>+</m:t>
                        </m:r>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𝑒</m:t>
                            </m:r>
                          </m:e>
                          <m:sub>
                            <m:r>
                              <a:rPr lang="en-US" altLang="ko-KR" sz="2400" i="1">
                                <a:latin typeface="Cambria Math" panose="02040503050406030204" pitchFamily="18" charset="0"/>
                              </a:rPr>
                              <m:t>𝑖</m:t>
                            </m:r>
                          </m:sub>
                        </m:sSub>
                      </m:e>
                    </m:d>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𝐸</m:t>
                    </m:r>
                    <m:d>
                      <m:dPr>
                        <m:ctrlPr>
                          <a:rPr lang="en-US" altLang="ko-KR" sz="2400" b="0" i="1" smtClean="0">
                            <a:latin typeface="Cambria Math" panose="02040503050406030204" pitchFamily="18" charset="0"/>
                          </a:rPr>
                        </m:ctrlPr>
                      </m:dPr>
                      <m:e>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𝑋</m:t>
                            </m:r>
                          </m:e>
                          <m:sub>
                            <m:r>
                              <a:rPr lang="en-US" altLang="ko-KR" sz="2400" i="1">
                                <a:latin typeface="Cambria Math" panose="02040503050406030204" pitchFamily="18" charset="0"/>
                              </a:rPr>
                              <m:t>𝑖</m:t>
                            </m:r>
                          </m:sub>
                        </m:sSub>
                        <m:r>
                          <a:rPr lang="ko-KR" altLang="en-US" sz="2400" i="1">
                            <a:latin typeface="Cambria Math" panose="02040503050406030204" pitchFamily="18" charset="0"/>
                          </a:rPr>
                          <m:t>𝛼</m:t>
                        </m:r>
                      </m:e>
                    </m:d>
                    <m:r>
                      <a:rPr lang="en-US" altLang="ko-KR" sz="2400" b="0" i="0" smtClean="0">
                        <a:latin typeface="Cambria Math" panose="02040503050406030204" pitchFamily="18" charset="0"/>
                      </a:rPr>
                      <m:t>+</m:t>
                    </m:r>
                    <m:r>
                      <m:rPr>
                        <m:sty m:val="p"/>
                      </m:rPr>
                      <a:rPr lang="en-US" altLang="ko-KR" sz="2400" b="0" i="0" smtClean="0">
                        <a:latin typeface="Cambria Math" panose="02040503050406030204" pitchFamily="18" charset="0"/>
                      </a:rPr>
                      <m:t>E</m:t>
                    </m:r>
                    <m:d>
                      <m:dPr>
                        <m:ctrlPr>
                          <a:rPr lang="en-US" altLang="ko-KR" sz="2400" b="0" i="1" smtClean="0">
                            <a:latin typeface="Cambria Math" panose="02040503050406030204" pitchFamily="18" charset="0"/>
                          </a:rPr>
                        </m:ctrlPr>
                      </m:dPr>
                      <m:e>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𝑍</m:t>
                            </m:r>
                          </m:e>
                          <m:sub>
                            <m:r>
                              <a:rPr lang="en-US" altLang="ko-KR" sz="2400" i="1">
                                <a:latin typeface="Cambria Math" panose="02040503050406030204" pitchFamily="18" charset="0"/>
                              </a:rPr>
                              <m:t>𝑖</m:t>
                            </m:r>
                          </m:sub>
                        </m:sSub>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𝑏</m:t>
                            </m:r>
                          </m:e>
                          <m:sub>
                            <m:r>
                              <a:rPr lang="en-US" altLang="ko-KR" sz="2400" i="1">
                                <a:latin typeface="Cambria Math" panose="02040503050406030204" pitchFamily="18" charset="0"/>
                              </a:rPr>
                              <m:t>𝑖</m:t>
                            </m:r>
                          </m:sub>
                        </m:sSub>
                      </m:e>
                    </m:d>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𝐸</m:t>
                    </m:r>
                    <m:d>
                      <m:dPr>
                        <m:ctrlPr>
                          <a:rPr lang="en-US" altLang="ko-KR" sz="2400" b="0" i="1" smtClean="0">
                            <a:latin typeface="Cambria Math" panose="02040503050406030204" pitchFamily="18" charset="0"/>
                          </a:rPr>
                        </m:ctrlPr>
                      </m:dPr>
                      <m:e>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𝑒</m:t>
                            </m:r>
                          </m:e>
                          <m:sub>
                            <m:r>
                              <a:rPr lang="en-US" altLang="ko-KR" sz="2400" i="1">
                                <a:latin typeface="Cambria Math" panose="02040503050406030204" pitchFamily="18" charset="0"/>
                              </a:rPr>
                              <m:t>𝑖</m:t>
                            </m:r>
                          </m:sub>
                        </m:sSub>
                      </m:e>
                    </m:d>
                    <m:r>
                      <a:rPr lang="en-US" altLang="ko-KR" sz="2400" b="0" i="1" smtClean="0">
                        <a:latin typeface="Cambria Math" panose="02040503050406030204" pitchFamily="18" charset="0"/>
                      </a:rPr>
                      <m:t>= </m:t>
                    </m:r>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𝑋</m:t>
                        </m:r>
                      </m:e>
                      <m:sub>
                        <m:r>
                          <a:rPr lang="en-US" altLang="ko-KR" sz="2400" i="1">
                            <a:latin typeface="Cambria Math" panose="02040503050406030204" pitchFamily="18" charset="0"/>
                          </a:rPr>
                          <m:t>𝑖</m:t>
                        </m:r>
                      </m:sub>
                    </m:sSub>
                    <m:r>
                      <a:rPr lang="ko-KR" altLang="en-US" sz="2400" i="1">
                        <a:latin typeface="Cambria Math" panose="02040503050406030204" pitchFamily="18" charset="0"/>
                      </a:rPr>
                      <m:t>𝛼</m:t>
                    </m:r>
                  </m:oMath>
                </a14:m>
                <a:endParaRPr lang="en-US" altLang="ko-KR" sz="20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ko-KR" sz="2400" b="0" i="1" smtClean="0">
                          <a:latin typeface="Cambria Math" panose="02040503050406030204" pitchFamily="18" charset="0"/>
                        </a:rPr>
                        <m:t>𝑣𝑎𝑟</m:t>
                      </m:r>
                      <m:d>
                        <m:dPr>
                          <m:ctrlPr>
                            <a:rPr lang="en-US" altLang="ko-KR" sz="2400" b="0" i="1" smtClean="0">
                              <a:latin typeface="Cambria Math" panose="02040503050406030204" pitchFamily="18" charset="0"/>
                            </a:rPr>
                          </m:ctrlPr>
                        </m:dPr>
                        <m:e>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𝑦</m:t>
                              </m:r>
                            </m:e>
                            <m:sub>
                              <m:r>
                                <a:rPr lang="en-US" altLang="ko-KR" sz="2400" i="1">
                                  <a:latin typeface="Cambria Math" panose="02040503050406030204" pitchFamily="18" charset="0"/>
                                </a:rPr>
                                <m:t>𝑖</m:t>
                              </m:r>
                            </m:sub>
                          </m:sSub>
                        </m:e>
                      </m:d>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𝑣𝑎𝑟</m:t>
                      </m:r>
                      <m:d>
                        <m:dPr>
                          <m:ctrlPr>
                            <a:rPr lang="en-US" altLang="ko-KR" sz="2400" b="0" i="1" smtClean="0">
                              <a:latin typeface="Cambria Math" panose="02040503050406030204" pitchFamily="18" charset="0"/>
                            </a:rPr>
                          </m:ctrlPr>
                        </m:dPr>
                        <m:e>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𝑋</m:t>
                              </m:r>
                            </m:e>
                            <m:sub>
                              <m:r>
                                <a:rPr lang="en-US" altLang="ko-KR" sz="2400" i="1">
                                  <a:latin typeface="Cambria Math" panose="02040503050406030204" pitchFamily="18" charset="0"/>
                                </a:rPr>
                                <m:t>𝑖</m:t>
                              </m:r>
                            </m:sub>
                          </m:sSub>
                          <m:r>
                            <a:rPr lang="ko-KR" altLang="en-US" sz="2400" i="1">
                              <a:latin typeface="Cambria Math" panose="02040503050406030204" pitchFamily="18" charset="0"/>
                            </a:rPr>
                            <m:t>𝛼</m:t>
                          </m:r>
                          <m:r>
                            <a:rPr lang="en-US" altLang="ko-KR" sz="2400" i="1">
                              <a:latin typeface="Cambria Math" panose="02040503050406030204" pitchFamily="18" charset="0"/>
                            </a:rPr>
                            <m:t>+</m:t>
                          </m:r>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𝑍</m:t>
                              </m:r>
                            </m:e>
                            <m:sub>
                              <m:r>
                                <a:rPr lang="en-US" altLang="ko-KR" sz="2400" i="1">
                                  <a:latin typeface="Cambria Math" panose="02040503050406030204" pitchFamily="18" charset="0"/>
                                </a:rPr>
                                <m:t>𝑖</m:t>
                              </m:r>
                            </m:sub>
                          </m:sSub>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𝑏</m:t>
                              </m:r>
                            </m:e>
                            <m:sub>
                              <m:r>
                                <a:rPr lang="en-US" altLang="ko-KR" sz="2400" i="1">
                                  <a:latin typeface="Cambria Math" panose="02040503050406030204" pitchFamily="18" charset="0"/>
                                </a:rPr>
                                <m:t>𝑖</m:t>
                              </m:r>
                            </m:sub>
                          </m:sSub>
                          <m:r>
                            <a:rPr lang="en-US" altLang="ko-KR" sz="2400" i="1">
                              <a:latin typeface="Cambria Math" panose="02040503050406030204" pitchFamily="18" charset="0"/>
                            </a:rPr>
                            <m:t>+</m:t>
                          </m:r>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𝑒</m:t>
                              </m:r>
                            </m:e>
                            <m:sub>
                              <m:r>
                                <a:rPr lang="en-US" altLang="ko-KR" sz="2400" i="1">
                                  <a:latin typeface="Cambria Math" panose="02040503050406030204" pitchFamily="18" charset="0"/>
                                </a:rPr>
                                <m:t>𝑖</m:t>
                              </m:r>
                            </m:sub>
                          </m:sSub>
                        </m:e>
                      </m:d>
                      <m:r>
                        <a:rPr lang="en-US" altLang="ko-KR" sz="2400" b="0" i="1" smtClean="0">
                          <a:latin typeface="Cambria Math" panose="02040503050406030204" pitchFamily="18" charset="0"/>
                        </a:rPr>
                        <m:t>=</m:t>
                      </m:r>
                      <m:r>
                        <a:rPr lang="en-US" altLang="ko-KR" sz="2400" i="1">
                          <a:latin typeface="Cambria Math" panose="02040503050406030204" pitchFamily="18" charset="0"/>
                        </a:rPr>
                        <m:t>𝑣𝑎𝑟</m:t>
                      </m:r>
                      <m:d>
                        <m:dPr>
                          <m:ctrlPr>
                            <a:rPr lang="en-US" altLang="ko-KR" sz="2400" i="1">
                              <a:latin typeface="Cambria Math" panose="02040503050406030204" pitchFamily="18" charset="0"/>
                            </a:rPr>
                          </m:ctrlPr>
                        </m:dPr>
                        <m:e>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𝑍</m:t>
                              </m:r>
                            </m:e>
                            <m:sub>
                              <m:r>
                                <a:rPr lang="en-US" altLang="ko-KR" sz="2400" i="1">
                                  <a:latin typeface="Cambria Math" panose="02040503050406030204" pitchFamily="18" charset="0"/>
                                </a:rPr>
                                <m:t>𝑖</m:t>
                              </m:r>
                            </m:sub>
                          </m:sSub>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𝑏</m:t>
                              </m:r>
                            </m:e>
                            <m:sub>
                              <m:r>
                                <a:rPr lang="en-US" altLang="ko-KR" sz="2400" i="1">
                                  <a:latin typeface="Cambria Math" panose="02040503050406030204" pitchFamily="18" charset="0"/>
                                </a:rPr>
                                <m:t>𝑖</m:t>
                              </m:r>
                            </m:sub>
                          </m:sSub>
                          <m:r>
                            <a:rPr lang="en-US" altLang="ko-KR" sz="2400" b="0" i="1" smtClean="0">
                              <a:latin typeface="Cambria Math" panose="02040503050406030204" pitchFamily="18" charset="0"/>
                            </a:rPr>
                            <m:t>)</m:t>
                          </m:r>
                          <m:r>
                            <a:rPr lang="en-US" altLang="ko-KR" sz="2400" i="1">
                              <a:latin typeface="Cambria Math" panose="02040503050406030204" pitchFamily="18" charset="0"/>
                            </a:rPr>
                            <m:t>+</m:t>
                          </m:r>
                          <m:r>
                            <a:rPr lang="en-US" altLang="ko-KR" sz="2400" b="0" i="1" smtClean="0">
                              <a:latin typeface="Cambria Math" panose="02040503050406030204" pitchFamily="18" charset="0"/>
                            </a:rPr>
                            <m:t>𝑣𝑎𝑟</m:t>
                          </m:r>
                          <m:r>
                            <a:rPr lang="en-US" altLang="ko-KR" sz="2400" b="0" i="1" smtClean="0">
                              <a:latin typeface="Cambria Math" panose="02040503050406030204" pitchFamily="18" charset="0"/>
                            </a:rPr>
                            <m:t>(</m:t>
                          </m:r>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𝑒</m:t>
                              </m:r>
                            </m:e>
                            <m:sub>
                              <m:r>
                                <a:rPr lang="en-US" altLang="ko-KR" sz="2400" i="1">
                                  <a:latin typeface="Cambria Math" panose="02040503050406030204" pitchFamily="18" charset="0"/>
                                </a:rPr>
                                <m:t>𝑖</m:t>
                              </m:r>
                            </m:sub>
                          </m:sSub>
                        </m:e>
                      </m:d>
                      <m:r>
                        <a:rPr lang="en-US" altLang="ko-KR" sz="2400" b="0" i="1" smtClean="0">
                          <a:latin typeface="Cambria Math" panose="02040503050406030204" pitchFamily="18" charset="0"/>
                        </a:rPr>
                        <m:t>+2</m:t>
                      </m:r>
                      <m:r>
                        <a:rPr lang="en-US" altLang="ko-KR" sz="2400" b="0" i="1" smtClean="0">
                          <a:latin typeface="Cambria Math" panose="02040503050406030204" pitchFamily="18" charset="0"/>
                        </a:rPr>
                        <m:t>𝑐𝑜𝑣</m:t>
                      </m:r>
                      <m:d>
                        <m:dPr>
                          <m:ctrlPr>
                            <a:rPr lang="en-US" altLang="ko-KR" sz="2400" b="0" i="1" smtClean="0">
                              <a:latin typeface="Cambria Math" panose="02040503050406030204" pitchFamily="18" charset="0"/>
                            </a:rPr>
                          </m:ctrlPr>
                        </m:dPr>
                        <m:e>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𝑍</m:t>
                              </m:r>
                            </m:e>
                            <m:sub>
                              <m:r>
                                <a:rPr lang="en-US" altLang="ko-KR" sz="2400" i="1">
                                  <a:latin typeface="Cambria Math" panose="02040503050406030204" pitchFamily="18" charset="0"/>
                                </a:rPr>
                                <m:t>𝑖</m:t>
                              </m:r>
                            </m:sub>
                          </m:sSub>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𝑏</m:t>
                              </m:r>
                            </m:e>
                            <m:sub>
                              <m:r>
                                <a:rPr lang="en-US" altLang="ko-KR" sz="2400" i="1">
                                  <a:latin typeface="Cambria Math" panose="02040503050406030204" pitchFamily="18" charset="0"/>
                                </a:rPr>
                                <m:t>𝑖</m:t>
                              </m:r>
                            </m:sub>
                          </m:sSub>
                          <m:r>
                            <a:rPr lang="en-US" altLang="ko-KR" sz="2400" b="0" i="1" smtClean="0">
                              <a:latin typeface="Cambria Math" panose="02040503050406030204" pitchFamily="18" charset="0"/>
                            </a:rPr>
                            <m:t>,</m:t>
                          </m:r>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𝑒</m:t>
                              </m:r>
                            </m:e>
                            <m:sub>
                              <m:r>
                                <a:rPr lang="en-US" altLang="ko-KR" sz="2400" i="1">
                                  <a:latin typeface="Cambria Math" panose="02040503050406030204" pitchFamily="18" charset="0"/>
                                </a:rPr>
                                <m:t>𝑖</m:t>
                              </m:r>
                            </m:sub>
                          </m:sSub>
                        </m:e>
                      </m:d>
                      <m:r>
                        <a:rPr lang="en-US" altLang="ko-KR" sz="2400" b="0" i="1" smtClean="0">
                          <a:latin typeface="Cambria Math" panose="02040503050406030204" pitchFamily="18" charset="0"/>
                        </a:rPr>
                        <m:t> </m:t>
                      </m:r>
                    </m:oMath>
                  </m:oMathPara>
                </a14:m>
                <a:endParaRPr lang="en-US" altLang="ko-KR" sz="24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ko-KR" sz="2400" b="0" i="1" smtClean="0">
                          <a:latin typeface="Cambria Math" panose="02040503050406030204" pitchFamily="18" charset="0"/>
                        </a:rPr>
                        <m:t>= </m:t>
                      </m:r>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𝑍</m:t>
                          </m:r>
                        </m:e>
                        <m:sub>
                          <m:r>
                            <a:rPr lang="en-US" altLang="ko-KR" sz="2400" i="1">
                              <a:latin typeface="Cambria Math" panose="02040503050406030204" pitchFamily="18" charset="0"/>
                            </a:rPr>
                            <m:t>𝑖</m:t>
                          </m:r>
                        </m:sub>
                      </m:sSub>
                      <m:r>
                        <a:rPr lang="en-US" altLang="ko-KR" sz="2400" b="0" i="1" smtClean="0">
                          <a:latin typeface="Cambria Math" panose="02040503050406030204" pitchFamily="18" charset="0"/>
                        </a:rPr>
                        <m:t>𝐷</m:t>
                      </m:r>
                      <m:sSubSup>
                        <m:sSubSupPr>
                          <m:ctrlPr>
                            <a:rPr lang="en-US" altLang="ko-KR" sz="2400" b="0" i="1" smtClean="0">
                              <a:latin typeface="Cambria Math" panose="02040503050406030204" pitchFamily="18" charset="0"/>
                            </a:rPr>
                          </m:ctrlPr>
                        </m:sSubSupPr>
                        <m:e>
                          <m:r>
                            <a:rPr lang="en-US" altLang="ko-KR" sz="2400" i="1">
                              <a:latin typeface="Cambria Math" panose="02040503050406030204" pitchFamily="18" charset="0"/>
                            </a:rPr>
                            <m:t>𝑍</m:t>
                          </m:r>
                        </m:e>
                        <m:sub>
                          <m:r>
                            <a:rPr lang="en-US" altLang="ko-KR" sz="2400" i="1">
                              <a:latin typeface="Cambria Math" panose="02040503050406030204" pitchFamily="18" charset="0"/>
                            </a:rPr>
                            <m:t>𝑖</m:t>
                          </m:r>
                        </m:sub>
                        <m:sup>
                          <m:r>
                            <a:rPr lang="en-US" altLang="ko-KR" sz="2400" b="0" i="1" smtClean="0">
                              <a:latin typeface="Cambria Math" panose="02040503050406030204" pitchFamily="18" charset="0"/>
                            </a:rPr>
                            <m:t>𝑇</m:t>
                          </m:r>
                        </m:sup>
                      </m:sSubSup>
                      <m:r>
                        <a:rPr lang="en-US" altLang="ko-KR" sz="2400" b="0" i="1" smtClean="0">
                          <a:latin typeface="Cambria Math" panose="02040503050406030204" pitchFamily="18" charset="0"/>
                        </a:rPr>
                        <m:t>+</m:t>
                      </m:r>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𝑅</m:t>
                          </m:r>
                        </m:e>
                        <m:sub>
                          <m:r>
                            <a:rPr lang="en-US" altLang="ko-KR" sz="2400" b="0" i="1" smtClean="0">
                              <a:latin typeface="Cambria Math" panose="02040503050406030204" pitchFamily="18" charset="0"/>
                            </a:rPr>
                            <m:t>𝑖</m:t>
                          </m:r>
                        </m:sub>
                      </m:sSub>
                    </m:oMath>
                  </m:oMathPara>
                </a14:m>
                <a:endParaRPr lang="en-US" altLang="ko-KR" sz="2400" dirty="0"/>
              </a:p>
              <a:p>
                <a:pPr marL="0" indent="0">
                  <a:buNone/>
                </a:pPr>
                <a:endParaRPr lang="en-US" altLang="ko-KR" sz="2000" dirty="0"/>
              </a:p>
              <a:p>
                <a:pPr marL="0" indent="0">
                  <a:buNone/>
                </a:pPr>
                <a:endParaRPr lang="en-US" altLang="ko-KR" sz="2400" dirty="0"/>
              </a:p>
            </p:txBody>
          </p:sp>
        </mc:Choice>
        <mc:Fallback xmlns="">
          <p:sp>
            <p:nvSpPr>
              <p:cNvPr id="3" name="내용 개체 틀 2">
                <a:extLst>
                  <a:ext uri="{FF2B5EF4-FFF2-40B4-BE49-F238E27FC236}">
                    <a16:creationId xmlns:a16="http://schemas.microsoft.com/office/drawing/2014/main" id="{97B6C903-9535-4AA1-82A7-8F986A950D77}"/>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043" t="-2381"/>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763241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A638DC3-0FE6-41EE-BE08-53AB51B4A11B}"/>
              </a:ext>
            </a:extLst>
          </p:cNvPr>
          <p:cNvSpPr>
            <a:spLocks noGrp="1"/>
          </p:cNvSpPr>
          <p:nvPr>
            <p:ph type="title"/>
          </p:nvPr>
        </p:nvSpPr>
        <p:spPr/>
        <p:txBody>
          <a:bodyPr/>
          <a:lstStyle/>
          <a:p>
            <a:r>
              <a:rPr lang="en-US" altLang="ko-KR" dirty="0"/>
              <a:t>2.Models</a:t>
            </a:r>
            <a:endParaRPr lang="ko-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97B6C903-9535-4AA1-82A7-8F986A950D77}"/>
                  </a:ext>
                </a:extLst>
              </p:cNvPr>
              <p:cNvSpPr>
                <a:spLocks noGrp="1"/>
              </p:cNvSpPr>
              <p:nvPr>
                <p:ph idx="1"/>
              </p:nvPr>
            </p:nvSpPr>
            <p:spPr>
              <a:xfrm>
                <a:off x="838200" y="1825625"/>
                <a:ext cx="10515600" cy="4351338"/>
              </a:xfrm>
            </p:spPr>
            <p:txBody>
              <a:bodyPr/>
              <a:lstStyle/>
              <a:p>
                <a:pPr marL="0" indent="0">
                  <a:buNone/>
                </a:pPr>
                <a:r>
                  <a:rPr lang="en-US" altLang="ko-KR" dirty="0"/>
                  <a:t>Further simplification of this model </a:t>
                </a:r>
                <a14:m>
                  <m:oMath xmlns:m="http://schemas.openxmlformats.org/officeDocument/2006/math">
                    <m:r>
                      <a:rPr lang="en-US" altLang="ko-KR" b="0" i="1" smtClean="0">
                        <a:latin typeface="Cambria Math" panose="02040503050406030204" pitchFamily="18" charset="0"/>
                      </a:rPr>
                      <m:t>𝑤h𝑒𝑛</m:t>
                    </m:r>
                    <m:r>
                      <a:rPr lang="en-US" altLang="ko-KR" b="0" i="1" smtClean="0">
                        <a:latin typeface="Cambria Math" panose="02040503050406030204" pitchFamily="18" charset="0"/>
                      </a:rPr>
                      <m:t> </m:t>
                    </m:r>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𝑅</m:t>
                        </m:r>
                      </m:e>
                      <m:sub>
                        <m:r>
                          <a:rPr lang="en-US" altLang="ko-KR" b="0" i="1" smtClean="0">
                            <a:latin typeface="Cambria Math" panose="02040503050406030204" pitchFamily="18" charset="0"/>
                          </a:rPr>
                          <m:t>𝑖</m:t>
                        </m:r>
                      </m:sub>
                    </m:sSub>
                    <m:r>
                      <a:rPr lang="en-US" altLang="ko-KR" b="0" i="1" smtClean="0">
                        <a:latin typeface="Cambria Math" panose="02040503050406030204" pitchFamily="18" charset="0"/>
                      </a:rPr>
                      <m:t>=</m:t>
                    </m:r>
                    <m:sSup>
                      <m:sSupPr>
                        <m:ctrlPr>
                          <a:rPr lang="en-US" altLang="ko-KR" b="0" i="1" smtClean="0">
                            <a:latin typeface="Cambria Math" panose="02040503050406030204" pitchFamily="18" charset="0"/>
                          </a:rPr>
                        </m:ctrlPr>
                      </m:sSupPr>
                      <m:e>
                        <m:r>
                          <a:rPr lang="ko-KR" altLang="en-US" b="0" i="1" smtClean="0">
                            <a:latin typeface="Cambria Math" panose="02040503050406030204" pitchFamily="18" charset="0"/>
                          </a:rPr>
                          <m:t>𝜎</m:t>
                        </m:r>
                      </m:e>
                      <m:sup>
                        <m:r>
                          <a:rPr lang="en-US" altLang="ko-KR" b="0" i="1" smtClean="0">
                            <a:latin typeface="Cambria Math" panose="02040503050406030204" pitchFamily="18" charset="0"/>
                          </a:rPr>
                          <m:t>2</m:t>
                        </m:r>
                      </m:sup>
                    </m:sSup>
                    <m:r>
                      <a:rPr lang="en-US" altLang="ko-KR" b="0" i="1" smtClean="0">
                        <a:latin typeface="Cambria Math" panose="02040503050406030204" pitchFamily="18" charset="0"/>
                      </a:rPr>
                      <m:t>𝐼</m:t>
                    </m:r>
                  </m:oMath>
                </a14:m>
                <a:endParaRPr lang="en-US" altLang="ko-KR" b="0" dirty="0"/>
              </a:p>
              <a:p>
                <a:pPr marL="0" indent="0">
                  <a:buNone/>
                </a:pPr>
                <a:endParaRPr lang="en-US" altLang="ko-KR" sz="2400" b="0" dirty="0"/>
              </a:p>
              <a:p>
                <a:pPr marL="0" indent="0">
                  <a:buNone/>
                </a:pPr>
                <a:r>
                  <a:rPr lang="en-US" altLang="ko-KR" sz="2000" b="0" dirty="0"/>
                  <a:t>Conditional distribution of </a:t>
                </a:r>
                <a14:m>
                  <m:oMath xmlns:m="http://schemas.openxmlformats.org/officeDocument/2006/math">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𝑦</m:t>
                        </m:r>
                      </m:e>
                      <m:sub>
                        <m:r>
                          <a:rPr lang="en-US" altLang="ko-KR" sz="2000" i="1">
                            <a:latin typeface="Cambria Math" panose="02040503050406030204" pitchFamily="18" charset="0"/>
                          </a:rPr>
                          <m:t>𝑖</m:t>
                        </m:r>
                      </m:sub>
                    </m:sSub>
                  </m:oMath>
                </a14:m>
                <a:r>
                  <a:rPr lang="en-US" altLang="ko-KR" sz="2000" b="0" dirty="0"/>
                  <a:t> given </a:t>
                </a:r>
                <a14:m>
                  <m:oMath xmlns:m="http://schemas.openxmlformats.org/officeDocument/2006/math">
                    <m:r>
                      <a:rPr lang="ko-KR" altLang="en-US" sz="2000" i="1">
                        <a:latin typeface="Cambria Math" panose="02040503050406030204" pitchFamily="18" charset="0"/>
                      </a:rPr>
                      <m:t>𝛼</m:t>
                    </m:r>
                    <m:r>
                      <a:rPr lang="en-US" altLang="ko-KR" sz="2000" i="1">
                        <a:latin typeface="Cambria Math" panose="02040503050406030204" pitchFamily="18" charset="0"/>
                      </a:rPr>
                      <m:t>,</m:t>
                    </m:r>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𝑏</m:t>
                        </m:r>
                      </m:e>
                      <m:sub>
                        <m:r>
                          <a:rPr lang="en-US" altLang="ko-KR" sz="2000" i="1">
                            <a:latin typeface="Cambria Math" panose="02040503050406030204" pitchFamily="18" charset="0"/>
                          </a:rPr>
                          <m:t>𝑖</m:t>
                        </m:r>
                      </m:sub>
                    </m:sSub>
                  </m:oMath>
                </a14:m>
                <a:r>
                  <a:rPr lang="en-US" altLang="ko-KR" sz="2000" b="0" dirty="0"/>
                  <a:t> is given by</a:t>
                </a:r>
              </a:p>
              <a:p>
                <a:pPr marL="0" indent="0">
                  <a:buNone/>
                </a:pPr>
                <a14:m>
                  <m:oMathPara xmlns:m="http://schemas.openxmlformats.org/officeDocument/2006/math">
                    <m:oMathParaPr>
                      <m:jc m:val="centerGroup"/>
                    </m:oMathParaPr>
                    <m:oMath xmlns:m="http://schemas.openxmlformats.org/officeDocument/2006/math">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𝑦</m:t>
                          </m:r>
                        </m:e>
                        <m:sub>
                          <m:r>
                            <a:rPr lang="en-US" altLang="ko-KR" sz="2400" i="1">
                              <a:latin typeface="Cambria Math" panose="02040503050406030204" pitchFamily="18" charset="0"/>
                            </a:rPr>
                            <m:t>𝑖</m:t>
                          </m:r>
                        </m:sub>
                      </m:sSub>
                      <m:r>
                        <a:rPr lang="en-US" altLang="ko-KR" sz="2400" b="0" i="1" smtClean="0">
                          <a:latin typeface="Cambria Math" panose="02040503050406030204" pitchFamily="18" charset="0"/>
                        </a:rPr>
                        <m:t>|</m:t>
                      </m:r>
                      <m:r>
                        <a:rPr lang="ko-KR" altLang="en-US" sz="2400" i="1">
                          <a:latin typeface="Cambria Math" panose="02040503050406030204" pitchFamily="18" charset="0"/>
                        </a:rPr>
                        <m:t>𝛼</m:t>
                      </m:r>
                      <m:r>
                        <a:rPr lang="en-US" altLang="ko-KR" sz="2400" i="1">
                          <a:latin typeface="Cambria Math" panose="02040503050406030204" pitchFamily="18" charset="0"/>
                        </a:rPr>
                        <m:t>,</m:t>
                      </m:r>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𝑏</m:t>
                          </m:r>
                        </m:e>
                        <m:sub>
                          <m:r>
                            <a:rPr lang="en-US" altLang="ko-KR" sz="2400" i="1">
                              <a:latin typeface="Cambria Math" panose="02040503050406030204" pitchFamily="18" charset="0"/>
                            </a:rPr>
                            <m:t>𝑖</m:t>
                          </m:r>
                        </m:sub>
                      </m:sSub>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𝑀𝑉𝑁</m:t>
                      </m:r>
                      <m:r>
                        <a:rPr lang="en-US" altLang="ko-KR" sz="2400" b="0" i="1" smtClean="0">
                          <a:latin typeface="Cambria Math" panose="02040503050406030204" pitchFamily="18" charset="0"/>
                        </a:rPr>
                        <m:t>(</m:t>
                      </m:r>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𝑋</m:t>
                          </m:r>
                        </m:e>
                        <m:sub>
                          <m:r>
                            <a:rPr lang="en-US" altLang="ko-KR" sz="2400" i="1">
                              <a:latin typeface="Cambria Math" panose="02040503050406030204" pitchFamily="18" charset="0"/>
                            </a:rPr>
                            <m:t>𝑖</m:t>
                          </m:r>
                        </m:sub>
                      </m:sSub>
                      <m:r>
                        <a:rPr lang="ko-KR" altLang="en-US" sz="2400" i="1">
                          <a:latin typeface="Cambria Math" panose="02040503050406030204" pitchFamily="18" charset="0"/>
                        </a:rPr>
                        <m:t>𝛼</m:t>
                      </m:r>
                      <m:r>
                        <a:rPr lang="en-US" altLang="ko-KR" sz="2400" i="1">
                          <a:latin typeface="Cambria Math" panose="02040503050406030204" pitchFamily="18" charset="0"/>
                        </a:rPr>
                        <m:t>+</m:t>
                      </m:r>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𝑍</m:t>
                          </m:r>
                        </m:e>
                        <m:sub>
                          <m:r>
                            <a:rPr lang="en-US" altLang="ko-KR" sz="2400" i="1">
                              <a:latin typeface="Cambria Math" panose="02040503050406030204" pitchFamily="18" charset="0"/>
                            </a:rPr>
                            <m:t>𝑖</m:t>
                          </m:r>
                        </m:sub>
                      </m:sSub>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𝑏</m:t>
                          </m:r>
                        </m:e>
                        <m:sub>
                          <m:r>
                            <a:rPr lang="en-US" altLang="ko-KR" sz="2400" i="1">
                              <a:latin typeface="Cambria Math" panose="02040503050406030204" pitchFamily="18" charset="0"/>
                            </a:rPr>
                            <m:t>𝑖</m:t>
                          </m:r>
                        </m:sub>
                      </m:sSub>
                      <m:r>
                        <a:rPr lang="en-US" altLang="ko-KR" sz="2400" b="0" i="1" smtClean="0">
                          <a:latin typeface="Cambria Math" panose="02040503050406030204" pitchFamily="18" charset="0"/>
                        </a:rPr>
                        <m:t>,</m:t>
                      </m:r>
                      <m:sSup>
                        <m:sSupPr>
                          <m:ctrlPr>
                            <a:rPr lang="en-US" altLang="ko-KR" sz="2400" i="1">
                              <a:latin typeface="Cambria Math" panose="02040503050406030204" pitchFamily="18" charset="0"/>
                            </a:rPr>
                          </m:ctrlPr>
                        </m:sSupPr>
                        <m:e>
                          <m:r>
                            <a:rPr lang="ko-KR" altLang="en-US" sz="2400" i="1">
                              <a:latin typeface="Cambria Math" panose="02040503050406030204" pitchFamily="18" charset="0"/>
                            </a:rPr>
                            <m:t>𝜎</m:t>
                          </m:r>
                        </m:e>
                        <m:sup>
                          <m:r>
                            <a:rPr lang="en-US" altLang="ko-KR" sz="2400" i="1">
                              <a:latin typeface="Cambria Math" panose="02040503050406030204" pitchFamily="18" charset="0"/>
                            </a:rPr>
                            <m:t>2</m:t>
                          </m:r>
                        </m:sup>
                      </m:sSup>
                      <m:r>
                        <a:rPr lang="en-US" altLang="ko-KR" sz="2400" i="1">
                          <a:latin typeface="Cambria Math" panose="02040503050406030204" pitchFamily="18" charset="0"/>
                        </a:rPr>
                        <m:t>𝐼</m:t>
                      </m:r>
                      <m:r>
                        <a:rPr lang="en-US" altLang="ko-KR" sz="2400" b="0" i="1" smtClean="0">
                          <a:latin typeface="Cambria Math" panose="02040503050406030204" pitchFamily="18" charset="0"/>
                        </a:rPr>
                        <m:t>)</m:t>
                      </m:r>
                    </m:oMath>
                  </m:oMathPara>
                </a14:m>
                <a:endParaRPr lang="en-US" altLang="ko-KR" sz="2400" dirty="0"/>
              </a:p>
              <a:p>
                <a:pPr marL="0" indent="0">
                  <a:buNone/>
                </a:pPr>
                <a:r>
                  <a:rPr lang="en-US" altLang="ko-KR" sz="2000" b="0" dirty="0"/>
                  <a:t>Since</a:t>
                </a:r>
              </a:p>
              <a:p>
                <a:pPr marL="0" indent="0">
                  <a:buNone/>
                </a:pPr>
                <a14:m>
                  <m:oMathPara xmlns:m="http://schemas.openxmlformats.org/officeDocument/2006/math">
                    <m:oMathParaPr>
                      <m:jc m:val="centerGroup"/>
                    </m:oMathParaPr>
                    <m:oMath xmlns:m="http://schemas.openxmlformats.org/officeDocument/2006/math">
                      <m:r>
                        <a:rPr lang="en-US" altLang="ko-KR" sz="2400" b="0" i="1" smtClean="0">
                          <a:latin typeface="Cambria Math" panose="02040503050406030204" pitchFamily="18" charset="0"/>
                        </a:rPr>
                        <m:t>𝐸</m:t>
                      </m:r>
                      <m:d>
                        <m:dPr>
                          <m:ctrlPr>
                            <a:rPr lang="en-US" altLang="ko-KR" sz="2400" b="0" i="1" smtClean="0">
                              <a:latin typeface="Cambria Math" panose="02040503050406030204" pitchFamily="18" charset="0"/>
                            </a:rPr>
                          </m:ctrlPr>
                        </m:dPr>
                        <m:e>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𝑦</m:t>
                              </m:r>
                            </m:e>
                            <m:sub>
                              <m:r>
                                <a:rPr lang="en-US" altLang="ko-KR" sz="2400" b="0" i="1" smtClean="0">
                                  <a:latin typeface="Cambria Math" panose="02040503050406030204" pitchFamily="18" charset="0"/>
                                </a:rPr>
                                <m:t>𝑖</m:t>
                              </m:r>
                            </m:sub>
                          </m:sSub>
                        </m:e>
                        <m:e>
                          <m:r>
                            <a:rPr lang="ko-KR" altLang="en-US" sz="2400" b="0" i="1" smtClean="0">
                              <a:latin typeface="Cambria Math" panose="02040503050406030204" pitchFamily="18" charset="0"/>
                            </a:rPr>
                            <m:t>𝛼</m:t>
                          </m:r>
                          <m:r>
                            <a:rPr lang="en-US" altLang="ko-KR" sz="2400" b="0" i="1" smtClean="0">
                              <a:latin typeface="Cambria Math" panose="02040503050406030204" pitchFamily="18" charset="0"/>
                            </a:rPr>
                            <m:t>,</m:t>
                          </m:r>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𝑏</m:t>
                              </m:r>
                            </m:e>
                            <m:sub>
                              <m:r>
                                <a:rPr lang="en-US" altLang="ko-KR" sz="2400" b="0" i="1" smtClean="0">
                                  <a:latin typeface="Cambria Math" panose="02040503050406030204" pitchFamily="18" charset="0"/>
                                </a:rPr>
                                <m:t>𝑖</m:t>
                              </m:r>
                            </m:sub>
                          </m:sSub>
                        </m:e>
                      </m:d>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𝐸</m:t>
                      </m:r>
                      <m:d>
                        <m:dPr>
                          <m:ctrlPr>
                            <a:rPr lang="en-US" altLang="ko-KR" sz="2400" b="0" i="1" smtClean="0">
                              <a:latin typeface="Cambria Math" panose="02040503050406030204" pitchFamily="18" charset="0"/>
                            </a:rPr>
                          </m:ctrlPr>
                        </m:dPr>
                        <m:e>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𝑋</m:t>
                              </m:r>
                            </m:e>
                            <m:sub>
                              <m:r>
                                <a:rPr lang="en-US" altLang="ko-KR" sz="2400" i="1">
                                  <a:latin typeface="Cambria Math" panose="02040503050406030204" pitchFamily="18" charset="0"/>
                                </a:rPr>
                                <m:t>𝑖</m:t>
                              </m:r>
                            </m:sub>
                          </m:sSub>
                          <m:r>
                            <a:rPr lang="ko-KR" altLang="en-US" sz="2400" i="1">
                              <a:latin typeface="Cambria Math" panose="02040503050406030204" pitchFamily="18" charset="0"/>
                            </a:rPr>
                            <m:t>𝛼</m:t>
                          </m:r>
                          <m:r>
                            <a:rPr lang="en-US" altLang="ko-KR" sz="2400" i="1">
                              <a:latin typeface="Cambria Math" panose="02040503050406030204" pitchFamily="18" charset="0"/>
                            </a:rPr>
                            <m:t>+</m:t>
                          </m:r>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𝑍</m:t>
                              </m:r>
                            </m:e>
                            <m:sub>
                              <m:r>
                                <a:rPr lang="en-US" altLang="ko-KR" sz="2400" i="1">
                                  <a:latin typeface="Cambria Math" panose="02040503050406030204" pitchFamily="18" charset="0"/>
                                </a:rPr>
                                <m:t>𝑖</m:t>
                              </m:r>
                            </m:sub>
                          </m:sSub>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𝑏</m:t>
                              </m:r>
                            </m:e>
                            <m:sub>
                              <m:r>
                                <a:rPr lang="en-US" altLang="ko-KR" sz="2400" i="1">
                                  <a:latin typeface="Cambria Math" panose="02040503050406030204" pitchFamily="18" charset="0"/>
                                </a:rPr>
                                <m:t>𝑖</m:t>
                              </m:r>
                            </m:sub>
                          </m:sSub>
                          <m:r>
                            <a:rPr lang="en-US" altLang="ko-KR" sz="2400" i="1">
                              <a:latin typeface="Cambria Math" panose="02040503050406030204" pitchFamily="18" charset="0"/>
                            </a:rPr>
                            <m:t>+</m:t>
                          </m:r>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𝑒</m:t>
                              </m:r>
                            </m:e>
                            <m:sub>
                              <m:r>
                                <a:rPr lang="en-US" altLang="ko-KR" sz="2400" i="1">
                                  <a:latin typeface="Cambria Math" panose="02040503050406030204" pitchFamily="18" charset="0"/>
                                </a:rPr>
                                <m:t>𝑖</m:t>
                              </m:r>
                            </m:sub>
                          </m:sSub>
                        </m:e>
                        <m:e>
                          <m:r>
                            <a:rPr lang="ko-KR" altLang="en-US" sz="2400" i="1">
                              <a:latin typeface="Cambria Math" panose="02040503050406030204" pitchFamily="18" charset="0"/>
                            </a:rPr>
                            <m:t>𝛼</m:t>
                          </m:r>
                          <m:r>
                            <a:rPr lang="en-US" altLang="ko-KR" sz="2400" i="1">
                              <a:latin typeface="Cambria Math" panose="02040503050406030204" pitchFamily="18" charset="0"/>
                            </a:rPr>
                            <m:t>,</m:t>
                          </m:r>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𝑏</m:t>
                              </m:r>
                            </m:e>
                            <m:sub>
                              <m:r>
                                <a:rPr lang="en-US" altLang="ko-KR" sz="2400" i="1">
                                  <a:latin typeface="Cambria Math" panose="02040503050406030204" pitchFamily="18" charset="0"/>
                                </a:rPr>
                                <m:t>𝑖</m:t>
                              </m:r>
                            </m:sub>
                          </m:sSub>
                        </m:e>
                      </m:d>
                      <m:r>
                        <a:rPr lang="en-US" altLang="ko-KR" sz="2400" b="0" i="1" smtClean="0">
                          <a:latin typeface="Cambria Math" panose="02040503050406030204" pitchFamily="18" charset="0"/>
                        </a:rPr>
                        <m:t>=</m:t>
                      </m:r>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𝑋</m:t>
                          </m:r>
                        </m:e>
                        <m:sub>
                          <m:r>
                            <a:rPr lang="en-US" altLang="ko-KR" sz="2400" i="1">
                              <a:latin typeface="Cambria Math" panose="02040503050406030204" pitchFamily="18" charset="0"/>
                            </a:rPr>
                            <m:t>𝑖</m:t>
                          </m:r>
                        </m:sub>
                      </m:sSub>
                      <m:r>
                        <a:rPr lang="ko-KR" altLang="en-US" sz="2400" i="1">
                          <a:latin typeface="Cambria Math" panose="02040503050406030204" pitchFamily="18" charset="0"/>
                        </a:rPr>
                        <m:t>𝛼</m:t>
                      </m:r>
                      <m:r>
                        <a:rPr lang="en-US" altLang="ko-KR" sz="2400" i="1">
                          <a:latin typeface="Cambria Math" panose="02040503050406030204" pitchFamily="18" charset="0"/>
                        </a:rPr>
                        <m:t>+</m:t>
                      </m:r>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𝑍</m:t>
                          </m:r>
                        </m:e>
                        <m:sub>
                          <m:r>
                            <a:rPr lang="en-US" altLang="ko-KR" sz="2400" i="1">
                              <a:latin typeface="Cambria Math" panose="02040503050406030204" pitchFamily="18" charset="0"/>
                            </a:rPr>
                            <m:t>𝑖</m:t>
                          </m:r>
                        </m:sub>
                      </m:sSub>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𝑏</m:t>
                          </m:r>
                        </m:e>
                        <m:sub>
                          <m:r>
                            <a:rPr lang="en-US" altLang="ko-KR" sz="2400" i="1">
                              <a:latin typeface="Cambria Math" panose="02040503050406030204" pitchFamily="18" charset="0"/>
                            </a:rPr>
                            <m:t>𝑖</m:t>
                          </m:r>
                        </m:sub>
                      </m:sSub>
                    </m:oMath>
                  </m:oMathPara>
                </a14:m>
                <a:endParaRPr lang="en-US" altLang="ko-KR" sz="2400" dirty="0"/>
              </a:p>
              <a:p>
                <a:pPr marL="0" indent="0">
                  <a:buNone/>
                </a:pPr>
                <a14:m>
                  <m:oMathPara xmlns:m="http://schemas.openxmlformats.org/officeDocument/2006/math">
                    <m:oMathParaPr>
                      <m:jc m:val="centerGroup"/>
                    </m:oMathParaPr>
                    <m:oMath xmlns:m="http://schemas.openxmlformats.org/officeDocument/2006/math">
                      <m:r>
                        <a:rPr lang="en-US" altLang="ko-KR" sz="2400" b="0" i="1" smtClean="0">
                          <a:latin typeface="Cambria Math" panose="02040503050406030204" pitchFamily="18" charset="0"/>
                        </a:rPr>
                        <m:t>𝑉𝑎𝑟</m:t>
                      </m:r>
                      <m:d>
                        <m:dPr>
                          <m:ctrlPr>
                            <a:rPr lang="en-US" altLang="ko-KR" sz="2400" i="1">
                              <a:latin typeface="Cambria Math" panose="02040503050406030204" pitchFamily="18" charset="0"/>
                            </a:rPr>
                          </m:ctrlPr>
                        </m:dPr>
                        <m:e>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𝑦</m:t>
                              </m:r>
                            </m:e>
                            <m:sub>
                              <m:r>
                                <a:rPr lang="en-US" altLang="ko-KR" sz="2400" i="1">
                                  <a:latin typeface="Cambria Math" panose="02040503050406030204" pitchFamily="18" charset="0"/>
                                </a:rPr>
                                <m:t>𝑖</m:t>
                              </m:r>
                            </m:sub>
                          </m:sSub>
                        </m:e>
                        <m:e>
                          <m:r>
                            <a:rPr lang="ko-KR" altLang="en-US" sz="2400" i="1">
                              <a:latin typeface="Cambria Math" panose="02040503050406030204" pitchFamily="18" charset="0"/>
                            </a:rPr>
                            <m:t>𝛼</m:t>
                          </m:r>
                          <m:r>
                            <a:rPr lang="en-US" altLang="ko-KR" sz="2400" i="1">
                              <a:latin typeface="Cambria Math" panose="02040503050406030204" pitchFamily="18" charset="0"/>
                            </a:rPr>
                            <m:t>,</m:t>
                          </m:r>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𝑏</m:t>
                              </m:r>
                            </m:e>
                            <m:sub>
                              <m:r>
                                <a:rPr lang="en-US" altLang="ko-KR" sz="2400" i="1">
                                  <a:latin typeface="Cambria Math" panose="02040503050406030204" pitchFamily="18" charset="0"/>
                                </a:rPr>
                                <m:t>𝑖</m:t>
                              </m:r>
                            </m:sub>
                          </m:sSub>
                        </m:e>
                      </m:d>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𝑉𝑎𝑟</m:t>
                      </m:r>
                      <m:d>
                        <m:dPr>
                          <m:ctrlPr>
                            <a:rPr lang="en-US" altLang="ko-KR" sz="2400" i="1">
                              <a:latin typeface="Cambria Math" panose="02040503050406030204" pitchFamily="18" charset="0"/>
                            </a:rPr>
                          </m:ctrlPr>
                        </m:dPr>
                        <m:e>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𝑋</m:t>
                              </m:r>
                            </m:e>
                            <m:sub>
                              <m:r>
                                <a:rPr lang="en-US" altLang="ko-KR" sz="2400" i="1">
                                  <a:latin typeface="Cambria Math" panose="02040503050406030204" pitchFamily="18" charset="0"/>
                                </a:rPr>
                                <m:t>𝑖</m:t>
                              </m:r>
                            </m:sub>
                          </m:sSub>
                          <m:r>
                            <a:rPr lang="ko-KR" altLang="en-US" sz="2400" i="1">
                              <a:latin typeface="Cambria Math" panose="02040503050406030204" pitchFamily="18" charset="0"/>
                            </a:rPr>
                            <m:t>𝛼</m:t>
                          </m:r>
                          <m:r>
                            <a:rPr lang="en-US" altLang="ko-KR" sz="2400" i="1">
                              <a:latin typeface="Cambria Math" panose="02040503050406030204" pitchFamily="18" charset="0"/>
                            </a:rPr>
                            <m:t>+</m:t>
                          </m:r>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𝑍</m:t>
                              </m:r>
                            </m:e>
                            <m:sub>
                              <m:r>
                                <a:rPr lang="en-US" altLang="ko-KR" sz="2400" i="1">
                                  <a:latin typeface="Cambria Math" panose="02040503050406030204" pitchFamily="18" charset="0"/>
                                </a:rPr>
                                <m:t>𝑖</m:t>
                              </m:r>
                            </m:sub>
                          </m:sSub>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𝑏</m:t>
                              </m:r>
                            </m:e>
                            <m:sub>
                              <m:r>
                                <a:rPr lang="en-US" altLang="ko-KR" sz="2400" i="1">
                                  <a:latin typeface="Cambria Math" panose="02040503050406030204" pitchFamily="18" charset="0"/>
                                </a:rPr>
                                <m:t>𝑖</m:t>
                              </m:r>
                            </m:sub>
                          </m:sSub>
                          <m:r>
                            <a:rPr lang="en-US" altLang="ko-KR" sz="2400" i="1">
                              <a:latin typeface="Cambria Math" panose="02040503050406030204" pitchFamily="18" charset="0"/>
                            </a:rPr>
                            <m:t>+</m:t>
                          </m:r>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𝑒</m:t>
                              </m:r>
                            </m:e>
                            <m:sub>
                              <m:r>
                                <a:rPr lang="en-US" altLang="ko-KR" sz="2400" i="1">
                                  <a:latin typeface="Cambria Math" panose="02040503050406030204" pitchFamily="18" charset="0"/>
                                </a:rPr>
                                <m:t>𝑖</m:t>
                              </m:r>
                            </m:sub>
                          </m:sSub>
                        </m:e>
                        <m:e>
                          <m:r>
                            <a:rPr lang="ko-KR" altLang="en-US" sz="2400" i="1">
                              <a:latin typeface="Cambria Math" panose="02040503050406030204" pitchFamily="18" charset="0"/>
                            </a:rPr>
                            <m:t>𝛼</m:t>
                          </m:r>
                          <m:r>
                            <a:rPr lang="en-US" altLang="ko-KR" sz="2400" i="1">
                              <a:latin typeface="Cambria Math" panose="02040503050406030204" pitchFamily="18" charset="0"/>
                            </a:rPr>
                            <m:t>,</m:t>
                          </m:r>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𝑏</m:t>
                              </m:r>
                            </m:e>
                            <m:sub>
                              <m:r>
                                <a:rPr lang="en-US" altLang="ko-KR" sz="2400" i="1">
                                  <a:latin typeface="Cambria Math" panose="02040503050406030204" pitchFamily="18" charset="0"/>
                                </a:rPr>
                                <m:t>𝑖</m:t>
                              </m:r>
                            </m:sub>
                          </m:sSub>
                        </m:e>
                      </m:d>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𝑉𝑎𝑟</m:t>
                      </m:r>
                      <m:d>
                        <m:dPr>
                          <m:ctrlPr>
                            <a:rPr lang="en-US" altLang="ko-KR" sz="2400" b="0" i="1" smtClean="0">
                              <a:latin typeface="Cambria Math" panose="02040503050406030204" pitchFamily="18" charset="0"/>
                            </a:rPr>
                          </m:ctrlPr>
                        </m:dPr>
                        <m:e>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𝑒</m:t>
                              </m:r>
                            </m:e>
                            <m:sub>
                              <m:r>
                                <a:rPr lang="en-US" altLang="ko-KR" sz="2400" i="1">
                                  <a:latin typeface="Cambria Math" panose="02040503050406030204" pitchFamily="18" charset="0"/>
                                </a:rPr>
                                <m:t>𝑖</m:t>
                              </m:r>
                            </m:sub>
                          </m:sSub>
                        </m:e>
                      </m:d>
                      <m:r>
                        <a:rPr lang="en-US" altLang="ko-KR" sz="2400" b="0" i="1" smtClean="0">
                          <a:latin typeface="Cambria Math" panose="02040503050406030204" pitchFamily="18" charset="0"/>
                        </a:rPr>
                        <m:t>=</m:t>
                      </m:r>
                      <m:sSup>
                        <m:sSupPr>
                          <m:ctrlPr>
                            <a:rPr lang="en-US" altLang="ko-KR" sz="2400" i="1">
                              <a:latin typeface="Cambria Math" panose="02040503050406030204" pitchFamily="18" charset="0"/>
                            </a:rPr>
                          </m:ctrlPr>
                        </m:sSupPr>
                        <m:e>
                          <m:r>
                            <a:rPr lang="ko-KR" altLang="en-US" sz="2400" i="1">
                              <a:latin typeface="Cambria Math" panose="02040503050406030204" pitchFamily="18" charset="0"/>
                            </a:rPr>
                            <m:t>𝜎</m:t>
                          </m:r>
                        </m:e>
                        <m:sup>
                          <m:r>
                            <a:rPr lang="en-US" altLang="ko-KR" sz="2400" i="1">
                              <a:latin typeface="Cambria Math" panose="02040503050406030204" pitchFamily="18" charset="0"/>
                            </a:rPr>
                            <m:t>2</m:t>
                          </m:r>
                        </m:sup>
                      </m:sSup>
                      <m:r>
                        <a:rPr lang="en-US" altLang="ko-KR" sz="2400" i="1">
                          <a:latin typeface="Cambria Math" panose="02040503050406030204" pitchFamily="18" charset="0"/>
                        </a:rPr>
                        <m:t>𝐼</m:t>
                      </m:r>
                    </m:oMath>
                  </m:oMathPara>
                </a14:m>
                <a:endParaRPr lang="en-US" altLang="ko-KR" sz="2400" dirty="0"/>
              </a:p>
              <a:p>
                <a:pPr marL="0" indent="0">
                  <a:buNone/>
                </a:pPr>
                <a:r>
                  <a:rPr lang="en-US" altLang="ko-KR" sz="2000" dirty="0"/>
                  <a:t>This model is called </a:t>
                </a:r>
                <a:r>
                  <a:rPr lang="en-US" altLang="ko-KR" sz="2000" b="1" dirty="0"/>
                  <a:t>‘Conditional-independent model’</a:t>
                </a:r>
              </a:p>
            </p:txBody>
          </p:sp>
        </mc:Choice>
        <mc:Fallback xmlns="">
          <p:sp>
            <p:nvSpPr>
              <p:cNvPr id="3" name="내용 개체 틀 2">
                <a:extLst>
                  <a:ext uri="{FF2B5EF4-FFF2-40B4-BE49-F238E27FC236}">
                    <a16:creationId xmlns:a16="http://schemas.microsoft.com/office/drawing/2014/main" id="{97B6C903-9535-4AA1-82A7-8F986A950D77}"/>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l="-1217" t="-2381"/>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562569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A638DC3-0FE6-41EE-BE08-53AB51B4A11B}"/>
              </a:ext>
            </a:extLst>
          </p:cNvPr>
          <p:cNvSpPr>
            <a:spLocks noGrp="1"/>
          </p:cNvSpPr>
          <p:nvPr>
            <p:ph type="title"/>
          </p:nvPr>
        </p:nvSpPr>
        <p:spPr/>
        <p:txBody>
          <a:bodyPr/>
          <a:lstStyle/>
          <a:p>
            <a:r>
              <a:rPr lang="en-US" altLang="ko-KR" dirty="0"/>
              <a:t>2.Models</a:t>
            </a:r>
            <a:endParaRPr lang="ko-KR" altLang="en-US" dirty="0"/>
          </a:p>
        </p:txBody>
      </p:sp>
      <p:sp>
        <p:nvSpPr>
          <p:cNvPr id="3" name="내용 개체 틀 2">
            <a:extLst>
              <a:ext uri="{FF2B5EF4-FFF2-40B4-BE49-F238E27FC236}">
                <a16:creationId xmlns:a16="http://schemas.microsoft.com/office/drawing/2014/main" id="{97B6C903-9535-4AA1-82A7-8F986A950D77}"/>
              </a:ext>
            </a:extLst>
          </p:cNvPr>
          <p:cNvSpPr>
            <a:spLocks noGrp="1"/>
          </p:cNvSpPr>
          <p:nvPr>
            <p:ph idx="1"/>
          </p:nvPr>
        </p:nvSpPr>
        <p:spPr>
          <a:xfrm>
            <a:off x="838200" y="1825625"/>
            <a:ext cx="10515600" cy="4351338"/>
          </a:xfrm>
        </p:spPr>
        <p:txBody>
          <a:bodyPr/>
          <a:lstStyle/>
          <a:p>
            <a:r>
              <a:rPr lang="en-US" altLang="ko-KR" dirty="0"/>
              <a:t>Inference for this general linear model is based on 	     two following method</a:t>
            </a:r>
            <a:endParaRPr lang="en-US" altLang="ko-KR" sz="2400" b="0" dirty="0"/>
          </a:p>
          <a:p>
            <a:pPr marL="0" indent="0">
              <a:buNone/>
            </a:pPr>
            <a:r>
              <a:rPr lang="en-US" altLang="ko-KR" b="1" dirty="0"/>
              <a:t>1</a:t>
            </a:r>
            <a:r>
              <a:rPr lang="en-US" altLang="ko-KR" b="1" baseline="30000" dirty="0"/>
              <a:t>st</a:t>
            </a:r>
            <a:r>
              <a:rPr lang="en-US" altLang="ko-KR" b="1" dirty="0"/>
              <a:t> Least Square and Maximum Likelihood method</a:t>
            </a:r>
          </a:p>
          <a:p>
            <a:pPr marL="0" indent="0">
              <a:buNone/>
            </a:pPr>
            <a:endParaRPr lang="en-US" altLang="ko-KR" b="0" dirty="0"/>
          </a:p>
          <a:p>
            <a:pPr marL="0" indent="0">
              <a:buNone/>
            </a:pPr>
            <a:r>
              <a:rPr lang="en-US" altLang="ko-KR" b="1" dirty="0"/>
              <a:t>2</a:t>
            </a:r>
            <a:r>
              <a:rPr lang="en-US" altLang="ko-KR" b="1" baseline="30000" dirty="0"/>
              <a:t>nd</a:t>
            </a:r>
            <a:r>
              <a:rPr lang="en-US" altLang="ko-KR" b="1" dirty="0"/>
              <a:t> Empirical Bayes methodology</a:t>
            </a:r>
          </a:p>
          <a:p>
            <a:pPr marL="0" indent="0">
              <a:buNone/>
            </a:pPr>
            <a:endParaRPr lang="en-US" altLang="ko-KR" sz="2400" b="0" dirty="0"/>
          </a:p>
        </p:txBody>
      </p:sp>
    </p:spTree>
    <p:extLst>
      <p:ext uri="{BB962C8B-B14F-4D97-AF65-F5344CB8AC3E}">
        <p14:creationId xmlns:p14="http://schemas.microsoft.com/office/powerpoint/2010/main" val="18697305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A638DC3-0FE6-41EE-BE08-53AB51B4A11B}"/>
              </a:ext>
            </a:extLst>
          </p:cNvPr>
          <p:cNvSpPr>
            <a:spLocks noGrp="1"/>
          </p:cNvSpPr>
          <p:nvPr>
            <p:ph type="title"/>
          </p:nvPr>
        </p:nvSpPr>
        <p:spPr/>
        <p:txBody>
          <a:bodyPr/>
          <a:lstStyle/>
          <a:p>
            <a:r>
              <a:rPr lang="en-US" altLang="ko-KR" dirty="0"/>
              <a:t>2.Models</a:t>
            </a:r>
            <a:endParaRPr lang="ko-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97B6C903-9535-4AA1-82A7-8F986A950D77}"/>
                  </a:ext>
                </a:extLst>
              </p:cNvPr>
              <p:cNvSpPr>
                <a:spLocks noGrp="1"/>
              </p:cNvSpPr>
              <p:nvPr>
                <p:ph idx="1"/>
              </p:nvPr>
            </p:nvSpPr>
            <p:spPr>
              <a:xfrm>
                <a:off x="838200" y="1825625"/>
                <a:ext cx="10515600" cy="4351338"/>
              </a:xfrm>
            </p:spPr>
            <p:txBody>
              <a:bodyPr/>
              <a:lstStyle/>
              <a:p>
                <a:pPr marL="0" indent="0">
                  <a:buNone/>
                </a:pPr>
                <a:r>
                  <a:rPr lang="en-US" altLang="ko-KR" b="1" dirty="0"/>
                  <a:t>1</a:t>
                </a:r>
                <a:r>
                  <a:rPr lang="en-US" altLang="ko-KR" b="1" baseline="30000" dirty="0"/>
                  <a:t>st</a:t>
                </a:r>
                <a:r>
                  <a:rPr lang="en-US" altLang="ko-KR" b="1" dirty="0"/>
                  <a:t> Least Square and Maximum likelihood method</a:t>
                </a:r>
                <a:endParaRPr lang="en-US" altLang="ko-KR" sz="2000" b="1" dirty="0"/>
              </a:p>
              <a:p>
                <a:pPr marL="0" indent="0">
                  <a:buNone/>
                </a:pPr>
                <a14:m>
                  <m:oMath xmlns:m="http://schemas.openxmlformats.org/officeDocument/2006/math">
                    <m:r>
                      <a:rPr lang="ko-KR" altLang="en-US" sz="2400" i="1" smtClean="0">
                        <a:latin typeface="Cambria Math" panose="02040503050406030204" pitchFamily="18" charset="0"/>
                      </a:rPr>
                      <m:t>𝜃</m:t>
                    </m:r>
                  </m:oMath>
                </a14:m>
                <a:r>
                  <a:rPr lang="en-US" altLang="ko-KR" sz="2400" dirty="0"/>
                  <a:t> : </a:t>
                </a:r>
                <a14:m>
                  <m:oMath xmlns:m="http://schemas.openxmlformats.org/officeDocument/2006/math">
                    <m:r>
                      <a:rPr lang="en-US" altLang="ko-KR" sz="2400" b="0" i="1" smtClean="0">
                        <a:latin typeface="Cambria Math" panose="02040503050406030204" pitchFamily="18" charset="0"/>
                      </a:rPr>
                      <m:t>𝑞</m:t>
                    </m:r>
                    <m:r>
                      <a:rPr lang="en-US" altLang="ko-KR" sz="2400" b="0" i="1" smtClean="0">
                        <a:latin typeface="Cambria Math" panose="02040503050406030204" pitchFamily="18" charset="0"/>
                        <a:ea typeface="Cambria Math" panose="02040503050406030204" pitchFamily="18" charset="0"/>
                      </a:rPr>
                      <m:t>×1</m:t>
                    </m:r>
                  </m:oMath>
                </a14:m>
                <a:r>
                  <a:rPr lang="en-US" altLang="ko-KR" sz="2400" dirty="0"/>
                  <a:t> vector of variance covariance parameter found in </a:t>
                </a:r>
                <a14:m>
                  <m:oMath xmlns:m="http://schemas.openxmlformats.org/officeDocument/2006/math">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𝑅</m:t>
                        </m:r>
                      </m:e>
                      <m:sub>
                        <m:r>
                          <a:rPr lang="en-US" altLang="ko-KR" sz="2400" i="1">
                            <a:latin typeface="Cambria Math" panose="02040503050406030204" pitchFamily="18" charset="0"/>
                          </a:rPr>
                          <m:t>𝑖</m:t>
                        </m:r>
                      </m:sub>
                    </m:sSub>
                  </m:oMath>
                </a14:m>
                <a:r>
                  <a:rPr lang="en-US" altLang="ko-KR" sz="2400" dirty="0"/>
                  <a:t> and </a:t>
                </a:r>
                <a14:m>
                  <m:oMath xmlns:m="http://schemas.openxmlformats.org/officeDocument/2006/math">
                    <m:r>
                      <a:rPr lang="en-US" altLang="ko-KR" sz="2400" i="1">
                        <a:latin typeface="Cambria Math" panose="02040503050406030204" pitchFamily="18" charset="0"/>
                      </a:rPr>
                      <m:t>𝐷</m:t>
                    </m:r>
                  </m:oMath>
                </a14:m>
                <a:endParaRPr lang="en-US" altLang="ko-KR" sz="2400" dirty="0"/>
              </a:p>
              <a:p>
                <a:pPr marL="0" indent="0">
                  <a:buNone/>
                </a:pPr>
                <a:endParaRPr lang="en-US" altLang="ko-KR" sz="2400" dirty="0"/>
              </a:p>
              <a:p>
                <a:pPr marL="0" indent="0">
                  <a:buNone/>
                </a:pPr>
                <a:r>
                  <a:rPr lang="en-US" altLang="ko-KR" sz="2400" dirty="0"/>
                  <a:t>Classical approach </a:t>
                </a:r>
              </a:p>
              <a:p>
                <a:pPr marL="0" indent="0">
                  <a:buNone/>
                </a:pPr>
                <a:r>
                  <a:rPr lang="en-US" altLang="ko-KR" sz="2000" dirty="0"/>
                  <a:t> - </a:t>
                </a:r>
                <a14:m>
                  <m:oMath xmlns:m="http://schemas.openxmlformats.org/officeDocument/2006/math">
                    <m:r>
                      <a:rPr lang="ko-KR" altLang="en-US" sz="2000" i="1">
                        <a:latin typeface="Cambria Math" panose="02040503050406030204" pitchFamily="18" charset="0"/>
                      </a:rPr>
                      <m:t>𝛼</m:t>
                    </m:r>
                  </m:oMath>
                </a14:m>
                <a:r>
                  <a:rPr lang="en-US" altLang="ko-KR" sz="2000" dirty="0"/>
                  <a:t> and </a:t>
                </a:r>
                <a14:m>
                  <m:oMath xmlns:m="http://schemas.openxmlformats.org/officeDocument/2006/math">
                    <m:r>
                      <a:rPr lang="ko-KR" altLang="en-US" sz="2000" i="1">
                        <a:latin typeface="Cambria Math" panose="02040503050406030204" pitchFamily="18" charset="0"/>
                      </a:rPr>
                      <m:t>𝜃</m:t>
                    </m:r>
                  </m:oMath>
                </a14:m>
                <a:r>
                  <a:rPr lang="en-US" altLang="ko-KR" sz="2000" dirty="0"/>
                  <a:t> : using Maximum Likelihood Estimation from marginal distribution of </a:t>
                </a:r>
                <a14:m>
                  <m:oMath xmlns:m="http://schemas.openxmlformats.org/officeDocument/2006/math">
                    <m:r>
                      <a:rPr lang="en-US" altLang="ko-KR" sz="2000" b="0" i="1" smtClean="0">
                        <a:latin typeface="Cambria Math" panose="02040503050406030204" pitchFamily="18" charset="0"/>
                      </a:rPr>
                      <m:t>𝑦</m:t>
                    </m:r>
                  </m:oMath>
                </a14:m>
                <a:endParaRPr lang="en-US" altLang="ko-KR" sz="2000" dirty="0"/>
              </a:p>
              <a:p>
                <a:pPr marL="0" indent="0">
                  <a:buNone/>
                </a:pPr>
                <a:r>
                  <a:rPr lang="en-US" altLang="ko-KR" sz="2000" dirty="0"/>
                  <a:t> - </a:t>
                </a:r>
                <a14:m>
                  <m:oMath xmlns:m="http://schemas.openxmlformats.org/officeDocument/2006/math">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𝑏</m:t>
                        </m:r>
                      </m:e>
                      <m:sub>
                        <m:r>
                          <a:rPr lang="en-US" altLang="ko-KR" sz="2000" i="1">
                            <a:latin typeface="Cambria Math" panose="02040503050406030204" pitchFamily="18" charset="0"/>
                          </a:rPr>
                          <m:t>𝑖</m:t>
                        </m:r>
                      </m:sub>
                    </m:sSub>
                  </m:oMath>
                </a14:m>
                <a:r>
                  <a:rPr lang="en-US" altLang="ko-KR" sz="2000" dirty="0"/>
                  <a:t> : using extended version of Gauss-Markov theorem (GLSE)</a:t>
                </a:r>
              </a:p>
              <a:p>
                <a:pPr marL="0" indent="0">
                  <a:buNone/>
                </a:pPr>
                <a:endParaRPr lang="en-US" altLang="ko-KR" sz="2400" dirty="0"/>
              </a:p>
            </p:txBody>
          </p:sp>
        </mc:Choice>
        <mc:Fallback xmlns="">
          <p:sp>
            <p:nvSpPr>
              <p:cNvPr id="3" name="내용 개체 틀 2">
                <a:extLst>
                  <a:ext uri="{FF2B5EF4-FFF2-40B4-BE49-F238E27FC236}">
                    <a16:creationId xmlns:a16="http://schemas.microsoft.com/office/drawing/2014/main" id="{97B6C903-9535-4AA1-82A7-8F986A950D77}"/>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l="-1217" t="-2381"/>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224925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A638DC3-0FE6-41EE-BE08-53AB51B4A11B}"/>
              </a:ext>
            </a:extLst>
          </p:cNvPr>
          <p:cNvSpPr>
            <a:spLocks noGrp="1"/>
          </p:cNvSpPr>
          <p:nvPr>
            <p:ph type="title"/>
          </p:nvPr>
        </p:nvSpPr>
        <p:spPr/>
        <p:txBody>
          <a:bodyPr/>
          <a:lstStyle/>
          <a:p>
            <a:r>
              <a:rPr lang="en-US" altLang="ko-KR" dirty="0"/>
              <a:t>2.Models</a:t>
            </a:r>
            <a:endParaRPr lang="ko-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97B6C903-9535-4AA1-82A7-8F986A950D77}"/>
                  </a:ext>
                </a:extLst>
              </p:cNvPr>
              <p:cNvSpPr>
                <a:spLocks noGrp="1"/>
              </p:cNvSpPr>
              <p:nvPr>
                <p:ph idx="1"/>
              </p:nvPr>
            </p:nvSpPr>
            <p:spPr>
              <a:xfrm>
                <a:off x="838200" y="1825625"/>
                <a:ext cx="10515600" cy="4351338"/>
              </a:xfrm>
            </p:spPr>
            <p:txBody>
              <a:bodyPr/>
              <a:lstStyle/>
              <a:p>
                <a:pPr marL="0" indent="0">
                  <a:buNone/>
                </a:pPr>
                <a:r>
                  <a:rPr lang="en-US" altLang="ko-KR" b="1" dirty="0"/>
                  <a:t>2</a:t>
                </a:r>
                <a:r>
                  <a:rPr lang="en-US" altLang="ko-KR" b="1" baseline="30000" dirty="0"/>
                  <a:t>nd</a:t>
                </a:r>
                <a:r>
                  <a:rPr lang="en-US" altLang="ko-KR" b="1" dirty="0"/>
                  <a:t> Empirical Bayes methodology</a:t>
                </a:r>
                <a:endParaRPr lang="en-US" altLang="ko-KR" dirty="0"/>
              </a:p>
              <a:p>
                <a:pPr marL="0" indent="0">
                  <a:buNone/>
                </a:pPr>
                <a:r>
                  <a:rPr lang="en-US" altLang="ko-KR" sz="2400" dirty="0"/>
                  <a:t>Alternative approach using a Bayesian formulation of the model.</a:t>
                </a:r>
              </a:p>
              <a:p>
                <a:pPr marL="457200" lvl="1" indent="0">
                  <a:buNone/>
                </a:pPr>
                <a:r>
                  <a:rPr lang="en-US" altLang="ko-KR" dirty="0"/>
                  <a:t>- </a:t>
                </a:r>
                <a14:m>
                  <m:oMath xmlns:m="http://schemas.openxmlformats.org/officeDocument/2006/math">
                    <m:r>
                      <a:rPr lang="ko-KR" altLang="en-US" i="1" smtClean="0">
                        <a:latin typeface="Cambria Math" panose="02040503050406030204" pitchFamily="18" charset="0"/>
                      </a:rPr>
                      <m:t>𝛼</m:t>
                    </m:r>
                  </m:oMath>
                </a14:m>
                <a:r>
                  <a:rPr lang="en-US" altLang="ko-KR" dirty="0"/>
                  <a:t> : flat prior for the location parameter </a:t>
                </a:r>
                <a14:m>
                  <m:oMath xmlns:m="http://schemas.openxmlformats.org/officeDocument/2006/math">
                    <m:r>
                      <a:rPr lang="ko-KR" altLang="en-US" i="1" smtClean="0">
                        <a:latin typeface="Cambria Math" panose="02040503050406030204" pitchFamily="18" charset="0"/>
                      </a:rPr>
                      <m:t>𝛼</m:t>
                    </m:r>
                  </m:oMath>
                </a14:m>
                <a:r>
                  <a:rPr lang="en-US" altLang="ko-KR" dirty="0"/>
                  <a:t> </a:t>
                </a:r>
              </a:p>
              <a:p>
                <a:pPr marL="457200" lvl="1" indent="0">
                  <a:buNone/>
                </a:pPr>
                <a:r>
                  <a:rPr lang="en-US" altLang="ko-KR" dirty="0"/>
                  <a:t>- </a:t>
                </a:r>
                <a14:m>
                  <m:oMath xmlns:m="http://schemas.openxmlformats.org/officeDocument/2006/math">
                    <m:r>
                      <a:rPr lang="ko-KR" altLang="en-US" i="1" smtClean="0">
                        <a:latin typeface="Cambria Math" panose="02040503050406030204" pitchFamily="18" charset="0"/>
                      </a:rPr>
                      <m:t>𝜃</m:t>
                    </m:r>
                  </m:oMath>
                </a14:m>
                <a:r>
                  <a:rPr lang="en-US" altLang="ko-KR" dirty="0"/>
                  <a:t> : REML using marginal likelihood of y</a:t>
                </a:r>
              </a:p>
              <a:p>
                <a:pPr marL="0" indent="0">
                  <a:buNone/>
                </a:pPr>
                <a:endParaRPr lang="en-US" altLang="ko-KR" sz="2000" dirty="0"/>
              </a:p>
              <a:p>
                <a:pPr marL="0" indent="0">
                  <a:buNone/>
                </a:pPr>
                <a:r>
                  <a:rPr lang="en-US" altLang="ko-KR" sz="2400" dirty="0"/>
                  <a:t>We introduce </a:t>
                </a:r>
                <a:r>
                  <a:rPr lang="en-US" altLang="ko-KR" sz="2400" dirty="0">
                    <a:solidFill>
                      <a:srgbClr val="FF0000"/>
                    </a:solidFill>
                  </a:rPr>
                  <a:t>a flat prior </a:t>
                </a:r>
                <a:r>
                  <a:rPr lang="en-US" altLang="ko-KR" sz="2400" dirty="0"/>
                  <a:t>for the location parameters, </a:t>
                </a:r>
                <a14:m>
                  <m:oMath xmlns:m="http://schemas.openxmlformats.org/officeDocument/2006/math">
                    <m:r>
                      <a:rPr lang="ko-KR" altLang="en-US" sz="2400" i="1" smtClean="0">
                        <a:latin typeface="Cambria Math" panose="02040503050406030204" pitchFamily="18" charset="0"/>
                      </a:rPr>
                      <m:t>𝛼</m:t>
                    </m:r>
                  </m:oMath>
                </a14:m>
                <a:r>
                  <a:rPr lang="en-US" altLang="ko-KR" sz="2400" dirty="0"/>
                  <a:t> , and estimate </a:t>
                </a:r>
                <a14:m>
                  <m:oMath xmlns:m="http://schemas.openxmlformats.org/officeDocument/2006/math">
                    <m:r>
                      <a:rPr lang="ko-KR" altLang="en-US" sz="2400" i="1" smtClean="0">
                        <a:latin typeface="Cambria Math" panose="02040503050406030204" pitchFamily="18" charset="0"/>
                      </a:rPr>
                      <m:t>𝜃</m:t>
                    </m:r>
                  </m:oMath>
                </a14:m>
                <a:r>
                  <a:rPr lang="en-US" altLang="ko-KR" sz="2400" dirty="0"/>
                  <a:t> from the marginal likelihood of y </a:t>
                </a:r>
                <a:r>
                  <a:rPr lang="en-US" altLang="ko-KR" sz="2400" dirty="0">
                    <a:solidFill>
                      <a:srgbClr val="FF0000"/>
                    </a:solidFill>
                  </a:rPr>
                  <a:t>after integrating out </a:t>
                </a:r>
                <a14:m>
                  <m:oMath xmlns:m="http://schemas.openxmlformats.org/officeDocument/2006/math">
                    <m:r>
                      <a:rPr lang="ko-KR" altLang="en-US" sz="2400" i="1" smtClean="0">
                        <a:solidFill>
                          <a:srgbClr val="FF0000"/>
                        </a:solidFill>
                        <a:latin typeface="Cambria Math" panose="02040503050406030204" pitchFamily="18" charset="0"/>
                      </a:rPr>
                      <m:t>𝛼</m:t>
                    </m:r>
                  </m:oMath>
                </a14:m>
                <a:r>
                  <a:rPr lang="en-US" altLang="ko-KR" sz="2400" dirty="0">
                    <a:solidFill>
                      <a:srgbClr val="FF0000"/>
                    </a:solidFill>
                  </a:rPr>
                  <a:t> and </a:t>
                </a:r>
                <a14:m>
                  <m:oMath xmlns:m="http://schemas.openxmlformats.org/officeDocument/2006/math">
                    <m:sSub>
                      <m:sSubPr>
                        <m:ctrlPr>
                          <a:rPr lang="en-US" altLang="ko-KR" sz="2400" i="1" smtClean="0">
                            <a:solidFill>
                              <a:srgbClr val="FF0000"/>
                            </a:solidFill>
                            <a:latin typeface="Cambria Math" panose="02040503050406030204" pitchFamily="18" charset="0"/>
                          </a:rPr>
                        </m:ctrlPr>
                      </m:sSubPr>
                      <m:e>
                        <m:r>
                          <a:rPr lang="en-US" altLang="ko-KR" sz="2400" i="1" smtClean="0">
                            <a:solidFill>
                              <a:srgbClr val="FF0000"/>
                            </a:solidFill>
                            <a:latin typeface="Cambria Math" panose="02040503050406030204" pitchFamily="18" charset="0"/>
                          </a:rPr>
                          <m:t>𝑏</m:t>
                        </m:r>
                      </m:e>
                      <m:sub>
                        <m:r>
                          <a:rPr lang="en-US" altLang="ko-KR" sz="2400" i="1" smtClean="0">
                            <a:solidFill>
                              <a:srgbClr val="FF0000"/>
                            </a:solidFill>
                            <a:latin typeface="Cambria Math" panose="02040503050406030204" pitchFamily="18" charset="0"/>
                          </a:rPr>
                          <m:t>𝑖</m:t>
                        </m:r>
                      </m:sub>
                    </m:sSub>
                  </m:oMath>
                </a14:m>
                <a:endParaRPr lang="en-US" altLang="ko-KR" sz="2400" dirty="0"/>
              </a:p>
            </p:txBody>
          </p:sp>
        </mc:Choice>
        <mc:Fallback xmlns="">
          <p:sp>
            <p:nvSpPr>
              <p:cNvPr id="3" name="내용 개체 틀 2">
                <a:extLst>
                  <a:ext uri="{FF2B5EF4-FFF2-40B4-BE49-F238E27FC236}">
                    <a16:creationId xmlns:a16="http://schemas.microsoft.com/office/drawing/2014/main" id="{97B6C903-9535-4AA1-82A7-8F986A950D77}"/>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l="-1217" t="-2381"/>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8134967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A638DC3-0FE6-41EE-BE08-53AB51B4A11B}"/>
              </a:ext>
            </a:extLst>
          </p:cNvPr>
          <p:cNvSpPr>
            <a:spLocks noGrp="1"/>
          </p:cNvSpPr>
          <p:nvPr>
            <p:ph type="title"/>
          </p:nvPr>
        </p:nvSpPr>
        <p:spPr/>
        <p:txBody>
          <a:bodyPr/>
          <a:lstStyle/>
          <a:p>
            <a:r>
              <a:rPr lang="en-US" altLang="ko-KR" dirty="0"/>
              <a:t>2.Models</a:t>
            </a:r>
            <a:endParaRPr lang="ko-KR" altLang="en-US" dirty="0"/>
          </a:p>
        </p:txBody>
      </p:sp>
      <p:sp>
        <p:nvSpPr>
          <p:cNvPr id="3" name="내용 개체 틀 2">
            <a:extLst>
              <a:ext uri="{FF2B5EF4-FFF2-40B4-BE49-F238E27FC236}">
                <a16:creationId xmlns:a16="http://schemas.microsoft.com/office/drawing/2014/main" id="{97B6C903-9535-4AA1-82A7-8F986A950D77}"/>
              </a:ext>
            </a:extLst>
          </p:cNvPr>
          <p:cNvSpPr>
            <a:spLocks noGrp="1"/>
          </p:cNvSpPr>
          <p:nvPr>
            <p:ph idx="1"/>
          </p:nvPr>
        </p:nvSpPr>
        <p:spPr>
          <a:xfrm>
            <a:off x="838200" y="1825625"/>
            <a:ext cx="10515600" cy="4351338"/>
          </a:xfrm>
        </p:spPr>
        <p:txBody>
          <a:bodyPr/>
          <a:lstStyle/>
          <a:p>
            <a:pPr marL="0" indent="0">
              <a:buNone/>
            </a:pPr>
            <a:r>
              <a:rPr lang="en-US" altLang="ko-KR" b="1" dirty="0"/>
              <a:t>2</a:t>
            </a:r>
            <a:r>
              <a:rPr lang="en-US" altLang="ko-KR" b="1" baseline="30000" dirty="0"/>
              <a:t>nd</a:t>
            </a:r>
            <a:r>
              <a:rPr lang="en-US" altLang="ko-KR" b="1" dirty="0"/>
              <a:t> Empirical Bayes methodology</a:t>
            </a:r>
          </a:p>
          <a:p>
            <a:pPr marL="0" indent="0">
              <a:buNone/>
            </a:pPr>
            <a:r>
              <a:rPr lang="en-US" altLang="ko-KR" sz="2400" dirty="0"/>
              <a:t>The Bayesian formulation provides both a conceptual and computational unity to the estimation method.</a:t>
            </a:r>
          </a:p>
          <a:p>
            <a:pPr marL="0" indent="0">
              <a:buNone/>
            </a:pPr>
            <a:r>
              <a:rPr lang="en-US" altLang="ko-KR" sz="2400" dirty="0"/>
              <a:t>For either formulation, the EM algorithm provides a convenient approach to computation for random-effect models, </a:t>
            </a:r>
            <a:r>
              <a:rPr lang="en-US" altLang="ko-KR" sz="2400" dirty="0">
                <a:solidFill>
                  <a:srgbClr val="FF0000"/>
                </a:solidFill>
              </a:rPr>
              <a:t>since the individual characteristic can be viewed as missing data.</a:t>
            </a:r>
          </a:p>
        </p:txBody>
      </p:sp>
    </p:spTree>
    <p:extLst>
      <p:ext uri="{BB962C8B-B14F-4D97-AF65-F5344CB8AC3E}">
        <p14:creationId xmlns:p14="http://schemas.microsoft.com/office/powerpoint/2010/main" val="1756330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FEE5ECB-0B23-40D7-A576-C70B5116CB2E}"/>
              </a:ext>
            </a:extLst>
          </p:cNvPr>
          <p:cNvSpPr>
            <a:spLocks noGrp="1"/>
          </p:cNvSpPr>
          <p:nvPr>
            <p:ph type="title"/>
          </p:nvPr>
        </p:nvSpPr>
        <p:spPr/>
        <p:txBody>
          <a:bodyPr/>
          <a:lstStyle/>
          <a:p>
            <a:r>
              <a:rPr lang="en-US" altLang="ko-KR" dirty="0"/>
              <a:t>0. Summary</a:t>
            </a:r>
            <a:endParaRPr lang="ko-KR" altLang="en-US" dirty="0"/>
          </a:p>
        </p:txBody>
      </p:sp>
      <p:sp>
        <p:nvSpPr>
          <p:cNvPr id="3" name="내용 개체 틀 2">
            <a:extLst>
              <a:ext uri="{FF2B5EF4-FFF2-40B4-BE49-F238E27FC236}">
                <a16:creationId xmlns:a16="http://schemas.microsoft.com/office/drawing/2014/main" id="{DA1907E9-C0BE-49EB-9DC0-AB87C1E7F6E8}"/>
              </a:ext>
            </a:extLst>
          </p:cNvPr>
          <p:cNvSpPr>
            <a:spLocks noGrp="1"/>
          </p:cNvSpPr>
          <p:nvPr>
            <p:ph idx="1"/>
          </p:nvPr>
        </p:nvSpPr>
        <p:spPr/>
        <p:txBody>
          <a:bodyPr/>
          <a:lstStyle/>
          <a:p>
            <a:pPr marL="514350" indent="-514350">
              <a:buAutoNum type="arabicPeriod"/>
            </a:pPr>
            <a:r>
              <a:rPr lang="en-US" altLang="ko-KR" dirty="0"/>
              <a:t>What is the Longitudinal data</a:t>
            </a:r>
          </a:p>
          <a:p>
            <a:pPr marL="514350" indent="-514350">
              <a:buAutoNum type="arabicPeriod"/>
            </a:pPr>
            <a:r>
              <a:rPr lang="en-US" altLang="ko-KR" dirty="0"/>
              <a:t>Compare Multivariate model and Two-stage random-effect model</a:t>
            </a:r>
          </a:p>
          <a:p>
            <a:pPr marL="514350" indent="-514350">
              <a:buAutoNum type="arabicPeriod"/>
            </a:pPr>
            <a:r>
              <a:rPr lang="en-US" altLang="ko-KR" dirty="0"/>
              <a:t>Unified approach to fitting these models</a:t>
            </a:r>
          </a:p>
          <a:p>
            <a:pPr marL="514350" indent="-514350">
              <a:buAutoNum type="arabicPeriod"/>
            </a:pPr>
            <a:r>
              <a:rPr lang="en-US" altLang="ko-KR" dirty="0"/>
              <a:t>Two examples</a:t>
            </a:r>
          </a:p>
        </p:txBody>
      </p:sp>
    </p:spTree>
    <p:extLst>
      <p:ext uri="{BB962C8B-B14F-4D97-AF65-F5344CB8AC3E}">
        <p14:creationId xmlns:p14="http://schemas.microsoft.com/office/powerpoint/2010/main" val="1075851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0E92DB9-6B23-4354-A3EB-53483B10C6C0}"/>
              </a:ext>
            </a:extLst>
          </p:cNvPr>
          <p:cNvSpPr>
            <a:spLocks noGrp="1"/>
          </p:cNvSpPr>
          <p:nvPr>
            <p:ph type="ctrTitle"/>
          </p:nvPr>
        </p:nvSpPr>
        <p:spPr/>
        <p:txBody>
          <a:bodyPr>
            <a:normAutofit fontScale="90000"/>
          </a:bodyPr>
          <a:lstStyle/>
          <a:p>
            <a:r>
              <a:rPr lang="en-US" altLang="ko-KR" dirty="0"/>
              <a:t>3. Estimation and Inference with Measured Response Data</a:t>
            </a:r>
            <a:endParaRPr lang="ko-KR" altLang="en-US" dirty="0"/>
          </a:p>
        </p:txBody>
      </p:sp>
      <p:sp>
        <p:nvSpPr>
          <p:cNvPr id="3" name="부제목 2">
            <a:extLst>
              <a:ext uri="{FF2B5EF4-FFF2-40B4-BE49-F238E27FC236}">
                <a16:creationId xmlns:a16="http://schemas.microsoft.com/office/drawing/2014/main" id="{90319EB1-3C90-43B1-AF03-009C38F336E0}"/>
              </a:ext>
            </a:extLst>
          </p:cNvPr>
          <p:cNvSpPr>
            <a:spLocks noGrp="1"/>
          </p:cNvSpPr>
          <p:nvPr>
            <p:ph type="subTitle" idx="1"/>
          </p:nvPr>
        </p:nvSpPr>
        <p:spPr/>
        <p:txBody>
          <a:bodyPr>
            <a:normAutofit/>
          </a:bodyPr>
          <a:lstStyle/>
          <a:p>
            <a:r>
              <a:rPr lang="en-US" altLang="ko-KR" dirty="0"/>
              <a:t>1) Known Variance</a:t>
            </a:r>
          </a:p>
          <a:p>
            <a:r>
              <a:rPr lang="en-US" altLang="ko-KR" dirty="0"/>
              <a:t>2) Unknown Variance</a:t>
            </a:r>
          </a:p>
          <a:p>
            <a:r>
              <a:rPr lang="en-US" altLang="ko-KR" dirty="0"/>
              <a:t>3) Estimating the Covariance Matrix</a:t>
            </a:r>
          </a:p>
        </p:txBody>
      </p:sp>
    </p:spTree>
    <p:extLst>
      <p:ext uri="{BB962C8B-B14F-4D97-AF65-F5344CB8AC3E}">
        <p14:creationId xmlns:p14="http://schemas.microsoft.com/office/powerpoint/2010/main" val="22312228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A638DC3-0FE6-41EE-BE08-53AB51B4A11B}"/>
              </a:ext>
            </a:extLst>
          </p:cNvPr>
          <p:cNvSpPr>
            <a:spLocks noGrp="1"/>
          </p:cNvSpPr>
          <p:nvPr>
            <p:ph type="title"/>
          </p:nvPr>
        </p:nvSpPr>
        <p:spPr/>
        <p:txBody>
          <a:bodyPr>
            <a:normAutofit/>
          </a:bodyPr>
          <a:lstStyle/>
          <a:p>
            <a:r>
              <a:rPr lang="en-US" altLang="ko-KR" sz="3000" dirty="0"/>
              <a:t>3.Estimation and Inference with Measured Response Data</a:t>
            </a:r>
            <a:endParaRPr lang="ko-KR" altLang="en-US" sz="3000"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97B6C903-9535-4AA1-82A7-8F986A950D77}"/>
                  </a:ext>
                </a:extLst>
              </p:cNvPr>
              <p:cNvSpPr>
                <a:spLocks noGrp="1"/>
              </p:cNvSpPr>
              <p:nvPr>
                <p:ph idx="1"/>
              </p:nvPr>
            </p:nvSpPr>
            <p:spPr>
              <a:xfrm>
                <a:off x="838200" y="1825625"/>
                <a:ext cx="10515600" cy="4351338"/>
              </a:xfrm>
            </p:spPr>
            <p:txBody>
              <a:bodyPr/>
              <a:lstStyle/>
              <a:p>
                <a:pPr marL="0" indent="0">
                  <a:buNone/>
                </a:pPr>
                <a:r>
                  <a:rPr lang="en-US" altLang="ko-KR" dirty="0"/>
                  <a:t>1 Known variance</a:t>
                </a:r>
              </a:p>
              <a:p>
                <a:pPr marL="0" indent="0">
                  <a:buNone/>
                </a:pPr>
                <a:r>
                  <a:rPr lang="en-US" altLang="ko-KR" dirty="0"/>
                  <a:t>1.1 Estimation of </a:t>
                </a:r>
                <a14:m>
                  <m:oMath xmlns:m="http://schemas.openxmlformats.org/officeDocument/2006/math">
                    <m:r>
                      <a:rPr lang="ko-KR" altLang="en-US" i="1">
                        <a:latin typeface="Cambria Math" panose="02040503050406030204" pitchFamily="18" charset="0"/>
                      </a:rPr>
                      <m:t>𝛼</m:t>
                    </m:r>
                  </m:oMath>
                </a14:m>
                <a:endParaRPr lang="en-US" altLang="ko-KR" dirty="0"/>
              </a:p>
              <a:p>
                <a:pPr marL="457200" lvl="1" indent="0">
                  <a:buNone/>
                </a:pPr>
                <a:r>
                  <a:rPr lang="en-US" altLang="ko-KR" dirty="0"/>
                  <a:t>- </a:t>
                </a:r>
                <a14:m>
                  <m:oMath xmlns:m="http://schemas.openxmlformats.org/officeDocument/2006/math">
                    <m:r>
                      <a:rPr lang="ko-KR" altLang="en-US" i="1">
                        <a:latin typeface="Cambria Math" panose="02040503050406030204" pitchFamily="18" charset="0"/>
                      </a:rPr>
                      <m:t>𝜃</m:t>
                    </m:r>
                    <m:r>
                      <a:rPr lang="ko-KR" altLang="en-US" i="1">
                        <a:latin typeface="Cambria Math" panose="02040503050406030204" pitchFamily="18" charset="0"/>
                      </a:rPr>
                      <m:t> </m:t>
                    </m:r>
                  </m:oMath>
                </a14:m>
                <a:r>
                  <a:rPr lang="en-US" altLang="ko-KR" dirty="0"/>
                  <a:t>are known and are parameter found in </a:t>
                </a:r>
                <a14:m>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𝑅</m:t>
                        </m:r>
                      </m:e>
                      <m:sub>
                        <m:r>
                          <a:rPr lang="en-US" altLang="ko-KR" i="1">
                            <a:latin typeface="Cambria Math" panose="02040503050406030204" pitchFamily="18" charset="0"/>
                          </a:rPr>
                          <m:t>𝑖</m:t>
                        </m:r>
                      </m:sub>
                    </m:sSub>
                    <m:r>
                      <a:rPr lang="en-US" altLang="ko-KR" i="1">
                        <a:latin typeface="Cambria Math" panose="02040503050406030204" pitchFamily="18" charset="0"/>
                      </a:rPr>
                      <m:t> </m:t>
                    </m:r>
                    <m:r>
                      <a:rPr lang="en-US" altLang="ko-KR" i="1">
                        <a:latin typeface="Cambria Math" panose="02040503050406030204" pitchFamily="18" charset="0"/>
                      </a:rPr>
                      <m:t>𝑎𝑛𝑑</m:t>
                    </m:r>
                    <m:r>
                      <a:rPr lang="en-US" altLang="ko-KR" i="1">
                        <a:latin typeface="Cambria Math" panose="02040503050406030204" pitchFamily="18" charset="0"/>
                      </a:rPr>
                      <m:t> </m:t>
                    </m:r>
                    <m:r>
                      <a:rPr lang="en-US" altLang="ko-KR" i="1">
                        <a:latin typeface="Cambria Math" panose="02040503050406030204" pitchFamily="18" charset="0"/>
                      </a:rPr>
                      <m:t>𝐷</m:t>
                    </m:r>
                  </m:oMath>
                </a14:m>
                <a:endParaRPr lang="en-US" altLang="ko-KR" dirty="0"/>
              </a:p>
              <a:p>
                <a:pPr marL="457200" lvl="1" indent="0">
                  <a:buNone/>
                </a:pPr>
                <a:r>
                  <a:rPr lang="en-US" altLang="ko-KR" dirty="0"/>
                  <a:t>- </a:t>
                </a:r>
                <a14:m>
                  <m:oMath xmlns:m="http://schemas.openxmlformats.org/officeDocument/2006/math">
                    <m:r>
                      <a:rPr lang="ko-KR" altLang="en-US" i="1">
                        <a:latin typeface="Cambria Math" panose="02040503050406030204" pitchFamily="18" charset="0"/>
                      </a:rPr>
                      <m:t>𝛼</m:t>
                    </m:r>
                  </m:oMath>
                </a14:m>
                <a:r>
                  <a:rPr lang="en-US" altLang="ko-KR" dirty="0"/>
                  <a:t> is treated as fixed effect</a:t>
                </a:r>
              </a:p>
              <a:p>
                <a:pPr marL="457200" lvl="1" indent="0">
                  <a:buNone/>
                </a:pPr>
                <a:r>
                  <a:rPr lang="en-US" altLang="ko-KR" dirty="0"/>
                  <a:t>-model : </a:t>
                </a:r>
                <a14:m>
                  <m:oMath xmlns:m="http://schemas.openxmlformats.org/officeDocument/2006/math">
                    <m:sSub>
                      <m:sSubPr>
                        <m:ctrlPr>
                          <a:rPr lang="en-US" altLang="ko-KR" i="1" smtClean="0">
                            <a:latin typeface="Cambria Math" panose="02040503050406030204" pitchFamily="18" charset="0"/>
                          </a:rPr>
                        </m:ctrlPr>
                      </m:sSubPr>
                      <m:e>
                        <m:r>
                          <a:rPr lang="en-US" altLang="ko-KR" i="1">
                            <a:latin typeface="Cambria Math" panose="02040503050406030204" pitchFamily="18" charset="0"/>
                          </a:rPr>
                          <m:t>𝑦</m:t>
                        </m:r>
                      </m:e>
                      <m:sub>
                        <m:r>
                          <a:rPr lang="en-US" altLang="ko-KR" i="1">
                            <a:latin typeface="Cambria Math" panose="02040503050406030204" pitchFamily="18" charset="0"/>
                          </a:rPr>
                          <m:t>𝑖</m:t>
                        </m:r>
                      </m:sub>
                    </m:sSub>
                    <m:r>
                      <a:rPr lang="en-US" altLang="ko-KR" b="0" i="1" smtClean="0">
                        <a:latin typeface="Cambria Math" panose="02040503050406030204" pitchFamily="18" charset="0"/>
                      </a:rPr>
                      <m:t>=</m:t>
                    </m:r>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𝑋</m:t>
                        </m:r>
                      </m:e>
                      <m:sub>
                        <m:r>
                          <a:rPr lang="en-US" altLang="ko-KR" i="1">
                            <a:latin typeface="Cambria Math" panose="02040503050406030204" pitchFamily="18" charset="0"/>
                          </a:rPr>
                          <m:t>𝑖</m:t>
                        </m:r>
                      </m:sub>
                    </m:sSub>
                    <m:r>
                      <a:rPr lang="ko-KR" altLang="en-US" i="1" smtClean="0">
                        <a:latin typeface="Cambria Math" panose="02040503050406030204" pitchFamily="18" charset="0"/>
                      </a:rPr>
                      <m:t>𝛼</m:t>
                    </m:r>
                    <m:r>
                      <a:rPr lang="en-US" altLang="ko-KR" b="0" i="1" smtClean="0">
                        <a:latin typeface="Cambria Math" panose="02040503050406030204" pitchFamily="18" charset="0"/>
                      </a:rPr>
                      <m:t>+</m:t>
                    </m:r>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𝑍</m:t>
                        </m:r>
                      </m:e>
                      <m:sub>
                        <m:r>
                          <a:rPr lang="en-US" altLang="ko-KR" i="1">
                            <a:latin typeface="Cambria Math" panose="02040503050406030204" pitchFamily="18" charset="0"/>
                          </a:rPr>
                          <m:t>𝑖</m:t>
                        </m:r>
                      </m:sub>
                    </m:sSub>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𝑏</m:t>
                        </m:r>
                      </m:e>
                      <m:sub>
                        <m:r>
                          <a:rPr lang="en-US" altLang="ko-KR" i="1">
                            <a:latin typeface="Cambria Math" panose="02040503050406030204" pitchFamily="18" charset="0"/>
                          </a:rPr>
                          <m:t>𝑖</m:t>
                        </m:r>
                      </m:sub>
                    </m:sSub>
                    <m:r>
                      <a:rPr lang="en-US" altLang="ko-KR" b="0" i="1" smtClean="0">
                        <a:latin typeface="Cambria Math" panose="02040503050406030204" pitchFamily="18" charset="0"/>
                      </a:rPr>
                      <m:t>+</m:t>
                    </m:r>
                    <m:sSub>
                      <m:sSubPr>
                        <m:ctrlPr>
                          <a:rPr lang="en-US" altLang="ko-KR" i="1">
                            <a:latin typeface="Cambria Math" panose="02040503050406030204" pitchFamily="18" charset="0"/>
                          </a:rPr>
                        </m:ctrlPr>
                      </m:sSubPr>
                      <m:e>
                        <m:r>
                          <a:rPr lang="ko-KR" altLang="en-US" i="1" smtClean="0">
                            <a:latin typeface="Cambria Math" panose="02040503050406030204" pitchFamily="18" charset="0"/>
                          </a:rPr>
                          <m:t>𝜀</m:t>
                        </m:r>
                      </m:e>
                      <m:sub>
                        <m:r>
                          <a:rPr lang="en-US" altLang="ko-KR" i="1">
                            <a:latin typeface="Cambria Math" panose="02040503050406030204" pitchFamily="18" charset="0"/>
                          </a:rPr>
                          <m:t>𝑖</m:t>
                        </m:r>
                      </m:sub>
                    </m:sSub>
                  </m:oMath>
                </a14:m>
                <a:endParaRPr lang="en-US" altLang="ko-KR" dirty="0"/>
              </a:p>
              <a:p>
                <a:pPr marL="0" indent="0">
                  <a:buNone/>
                </a:pPr>
                <a14:m>
                  <m:oMathPara xmlns:m="http://schemas.openxmlformats.org/officeDocument/2006/math">
                    <m:oMathParaPr>
                      <m:jc m:val="centerGroup"/>
                    </m:oMathParaPr>
                    <m:oMath xmlns:m="http://schemas.openxmlformats.org/officeDocument/2006/math">
                      <m:sSub>
                        <m:sSubPr>
                          <m:ctrlPr>
                            <a:rPr lang="en-US" altLang="ko-KR" sz="2400" i="1">
                              <a:latin typeface="Cambria Math" panose="02040503050406030204" pitchFamily="18" charset="0"/>
                            </a:rPr>
                          </m:ctrlPr>
                        </m:sSubPr>
                        <m:e>
                          <m:r>
                            <a:rPr lang="en-US" altLang="ko-KR" sz="2400" b="0" i="1" smtClean="0">
                              <a:latin typeface="Cambria Math" panose="02040503050406030204" pitchFamily="18" charset="0"/>
                            </a:rPr>
                            <m:t>𝐸</m:t>
                          </m:r>
                          <m:r>
                            <a:rPr lang="en-US" altLang="ko-KR" sz="2400" b="0" i="1" smtClean="0">
                              <a:latin typeface="Cambria Math" panose="02040503050406030204" pitchFamily="18" charset="0"/>
                            </a:rPr>
                            <m:t>(</m:t>
                          </m:r>
                          <m:r>
                            <a:rPr lang="en-US" altLang="ko-KR" sz="2400" i="1">
                              <a:latin typeface="Cambria Math" panose="02040503050406030204" pitchFamily="18" charset="0"/>
                            </a:rPr>
                            <m:t>𝑦</m:t>
                          </m:r>
                        </m:e>
                        <m:sub>
                          <m:r>
                            <a:rPr lang="en-US" altLang="ko-KR" sz="2400" i="1">
                              <a:latin typeface="Cambria Math" panose="02040503050406030204" pitchFamily="18" charset="0"/>
                            </a:rPr>
                            <m:t>𝑖</m:t>
                          </m:r>
                        </m:sub>
                      </m:sSub>
                      <m:r>
                        <a:rPr lang="en-US" altLang="ko-KR" sz="2400" b="0" i="1" smtClean="0">
                          <a:latin typeface="Cambria Math" panose="02040503050406030204" pitchFamily="18" charset="0"/>
                        </a:rPr>
                        <m:t>)=</m:t>
                      </m:r>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𝑋</m:t>
                          </m:r>
                        </m:e>
                        <m:sub>
                          <m:r>
                            <a:rPr lang="en-US" altLang="ko-KR" sz="2400" i="1">
                              <a:latin typeface="Cambria Math" panose="02040503050406030204" pitchFamily="18" charset="0"/>
                            </a:rPr>
                            <m:t>𝑖</m:t>
                          </m:r>
                        </m:sub>
                      </m:sSub>
                      <m:r>
                        <a:rPr lang="ko-KR" altLang="en-US" sz="2400" i="1">
                          <a:latin typeface="Cambria Math" panose="02040503050406030204" pitchFamily="18" charset="0"/>
                        </a:rPr>
                        <m:t>𝛼</m:t>
                      </m:r>
                    </m:oMath>
                  </m:oMathPara>
                </a14:m>
                <a:endParaRPr lang="en-US" altLang="ko-KR" sz="24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ko-KR" sz="2400" b="0" i="1" smtClean="0">
                          <a:latin typeface="Cambria Math" panose="02040503050406030204" pitchFamily="18" charset="0"/>
                        </a:rPr>
                        <m:t>𝑉𝑎𝑟</m:t>
                      </m:r>
                      <m:d>
                        <m:dPr>
                          <m:ctrlPr>
                            <a:rPr lang="en-US" altLang="ko-KR" sz="2400" b="0" i="1" smtClean="0">
                              <a:latin typeface="Cambria Math" panose="02040503050406030204" pitchFamily="18" charset="0"/>
                            </a:rPr>
                          </m:ctrlPr>
                        </m:dPr>
                        <m:e>
                          <m:sSub>
                            <m:sSubPr>
                              <m:ctrlPr>
                                <a:rPr lang="en-US" altLang="ko-KR" sz="2400" i="1">
                                  <a:latin typeface="Cambria Math" panose="02040503050406030204" pitchFamily="18" charset="0"/>
                                </a:rPr>
                              </m:ctrlPr>
                            </m:sSubPr>
                            <m:e>
                              <m:r>
                                <a:rPr lang="en-US" altLang="ko-KR" sz="2400" b="0" i="1" smtClean="0">
                                  <a:latin typeface="Cambria Math" panose="02040503050406030204" pitchFamily="18" charset="0"/>
                                </a:rPr>
                                <m:t>𝑦</m:t>
                              </m:r>
                            </m:e>
                            <m:sub>
                              <m:r>
                                <a:rPr lang="en-US" altLang="ko-KR" sz="2400" i="1">
                                  <a:latin typeface="Cambria Math" panose="02040503050406030204" pitchFamily="18" charset="0"/>
                                </a:rPr>
                                <m:t>𝑖</m:t>
                              </m:r>
                            </m:sub>
                          </m:sSub>
                        </m:e>
                      </m:d>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𝑉𝑎𝑟</m:t>
                      </m:r>
                      <m:d>
                        <m:dPr>
                          <m:ctrlPr>
                            <a:rPr lang="en-US" altLang="ko-KR" sz="2400" b="0" i="1" smtClean="0">
                              <a:latin typeface="Cambria Math" panose="02040503050406030204" pitchFamily="18" charset="0"/>
                            </a:rPr>
                          </m:ctrlPr>
                        </m:dPr>
                        <m:e>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𝑍</m:t>
                              </m:r>
                            </m:e>
                            <m:sub>
                              <m:r>
                                <a:rPr lang="en-US" altLang="ko-KR" sz="2400" i="1">
                                  <a:latin typeface="Cambria Math" panose="02040503050406030204" pitchFamily="18" charset="0"/>
                                </a:rPr>
                                <m:t>𝑖</m:t>
                              </m:r>
                            </m:sub>
                          </m:sSub>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𝑏</m:t>
                              </m:r>
                            </m:e>
                            <m:sub>
                              <m:r>
                                <a:rPr lang="en-US" altLang="ko-KR" sz="2400" i="1">
                                  <a:latin typeface="Cambria Math" panose="02040503050406030204" pitchFamily="18" charset="0"/>
                                </a:rPr>
                                <m:t>𝑖</m:t>
                              </m:r>
                            </m:sub>
                          </m:sSub>
                          <m:r>
                            <a:rPr lang="en-US" altLang="ko-KR" sz="2400" i="1">
                              <a:latin typeface="Cambria Math" panose="02040503050406030204" pitchFamily="18" charset="0"/>
                            </a:rPr>
                            <m:t>+</m:t>
                          </m:r>
                          <m:sSub>
                            <m:sSubPr>
                              <m:ctrlPr>
                                <a:rPr lang="en-US" altLang="ko-KR" sz="2400" i="1">
                                  <a:latin typeface="Cambria Math" panose="02040503050406030204" pitchFamily="18" charset="0"/>
                                </a:rPr>
                              </m:ctrlPr>
                            </m:sSubPr>
                            <m:e>
                              <m:r>
                                <a:rPr lang="ko-KR" altLang="en-US" sz="2400" i="1">
                                  <a:latin typeface="Cambria Math" panose="02040503050406030204" pitchFamily="18" charset="0"/>
                                </a:rPr>
                                <m:t>𝜀</m:t>
                              </m:r>
                            </m:e>
                            <m:sub>
                              <m:r>
                                <a:rPr lang="en-US" altLang="ko-KR" sz="2400" i="1">
                                  <a:latin typeface="Cambria Math" panose="02040503050406030204" pitchFamily="18" charset="0"/>
                                </a:rPr>
                                <m:t>𝑖</m:t>
                              </m:r>
                            </m:sub>
                          </m:sSub>
                        </m:e>
                      </m:d>
                      <m:r>
                        <a:rPr lang="en-US" altLang="ko-KR" sz="2400" b="0" i="1" smtClean="0">
                          <a:latin typeface="Cambria Math" panose="02040503050406030204" pitchFamily="18" charset="0"/>
                        </a:rPr>
                        <m:t>=</m:t>
                      </m:r>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𝑍</m:t>
                          </m:r>
                        </m:e>
                        <m:sub>
                          <m:r>
                            <a:rPr lang="en-US" altLang="ko-KR" sz="2400" i="1">
                              <a:latin typeface="Cambria Math" panose="02040503050406030204" pitchFamily="18" charset="0"/>
                            </a:rPr>
                            <m:t>𝑖</m:t>
                          </m:r>
                        </m:sub>
                      </m:sSub>
                      <m:r>
                        <a:rPr lang="en-US" altLang="ko-KR" sz="2400" b="0" i="1" smtClean="0">
                          <a:latin typeface="Cambria Math" panose="02040503050406030204" pitchFamily="18" charset="0"/>
                        </a:rPr>
                        <m:t>𝐷</m:t>
                      </m:r>
                      <m:sSubSup>
                        <m:sSubSupPr>
                          <m:ctrlPr>
                            <a:rPr lang="en-US" altLang="ko-KR" sz="2400" b="0" i="1" smtClean="0">
                              <a:latin typeface="Cambria Math" panose="02040503050406030204" pitchFamily="18" charset="0"/>
                            </a:rPr>
                          </m:ctrlPr>
                        </m:sSubSupPr>
                        <m:e>
                          <m:r>
                            <a:rPr lang="en-US" altLang="ko-KR" sz="2400" i="1">
                              <a:latin typeface="Cambria Math" panose="02040503050406030204" pitchFamily="18" charset="0"/>
                            </a:rPr>
                            <m:t>𝑍</m:t>
                          </m:r>
                        </m:e>
                        <m:sub>
                          <m:r>
                            <a:rPr lang="en-US" altLang="ko-KR" sz="2400" i="1">
                              <a:latin typeface="Cambria Math" panose="02040503050406030204" pitchFamily="18" charset="0"/>
                            </a:rPr>
                            <m:t>𝑖</m:t>
                          </m:r>
                        </m:sub>
                        <m:sup>
                          <m:r>
                            <a:rPr lang="en-US" altLang="ko-KR" sz="2400" b="0" i="0" smtClean="0">
                              <a:latin typeface="Cambria Math" panose="02040503050406030204" pitchFamily="18" charset="0"/>
                            </a:rPr>
                            <m:t>′</m:t>
                          </m:r>
                        </m:sup>
                      </m:sSubSup>
                      <m:r>
                        <a:rPr lang="en-US" altLang="ko-KR" sz="2400" b="0" i="0" smtClean="0">
                          <a:latin typeface="Cambria Math" panose="02040503050406030204" pitchFamily="18" charset="0"/>
                        </a:rPr>
                        <m:t>+</m:t>
                      </m:r>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𝑅</m:t>
                          </m:r>
                        </m:e>
                        <m:sub>
                          <m:r>
                            <a:rPr lang="en-US" altLang="ko-KR" sz="2400" i="1">
                              <a:latin typeface="Cambria Math" panose="02040503050406030204" pitchFamily="18" charset="0"/>
                            </a:rPr>
                            <m:t>𝑖</m:t>
                          </m:r>
                        </m:sub>
                      </m:sSub>
                      <m:r>
                        <a:rPr lang="en-US" altLang="ko-KR" sz="2400" b="0" i="1" smtClean="0">
                          <a:latin typeface="Cambria Math" panose="02040503050406030204" pitchFamily="18" charset="0"/>
                        </a:rPr>
                        <m:t>=</m:t>
                      </m:r>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𝑉</m:t>
                          </m:r>
                        </m:e>
                        <m:sub>
                          <m:r>
                            <a:rPr lang="en-US" altLang="ko-KR" sz="2400" i="1">
                              <a:latin typeface="Cambria Math" panose="02040503050406030204" pitchFamily="18" charset="0"/>
                            </a:rPr>
                            <m:t>𝑖</m:t>
                          </m:r>
                        </m:sub>
                      </m:sSub>
                      <m:r>
                        <a:rPr lang="en-US" altLang="ko-KR" sz="2400" b="0" i="1" smtClean="0">
                          <a:latin typeface="Cambria Math" panose="02040503050406030204" pitchFamily="18" charset="0"/>
                        </a:rPr>
                        <m:t>=</m:t>
                      </m:r>
                      <m:sSubSup>
                        <m:sSubSupPr>
                          <m:ctrlPr>
                            <a:rPr lang="en-US" altLang="ko-KR" sz="2000" i="1">
                              <a:latin typeface="Cambria Math" panose="02040503050406030204" pitchFamily="18" charset="0"/>
                            </a:rPr>
                          </m:ctrlPr>
                        </m:sSubSupPr>
                        <m:e>
                          <m:r>
                            <a:rPr lang="en-US" altLang="ko-KR" sz="2000" i="1">
                              <a:latin typeface="Cambria Math" panose="02040503050406030204" pitchFamily="18" charset="0"/>
                            </a:rPr>
                            <m:t>𝑊</m:t>
                          </m:r>
                        </m:e>
                        <m:sub>
                          <m:r>
                            <a:rPr lang="en-US" altLang="ko-KR" sz="2400" i="1">
                              <a:latin typeface="Cambria Math" panose="02040503050406030204" pitchFamily="18" charset="0"/>
                            </a:rPr>
                            <m:t>𝑖</m:t>
                          </m:r>
                        </m:sub>
                        <m:sup>
                          <m:r>
                            <a:rPr lang="en-US" altLang="ko-KR" sz="2400" i="1">
                              <a:latin typeface="Cambria Math" panose="02040503050406030204" pitchFamily="18" charset="0"/>
                            </a:rPr>
                            <m:t>−1</m:t>
                          </m:r>
                        </m:sup>
                      </m:sSubSup>
                    </m:oMath>
                  </m:oMathPara>
                </a14:m>
                <a:endParaRPr lang="en-US" altLang="ko-KR" sz="2400" dirty="0"/>
              </a:p>
              <a:p>
                <a:pPr marL="0" indent="0">
                  <a:buNone/>
                </a:pPr>
                <a:endParaRPr lang="en-US" altLang="ko-KR" sz="1000" b="0" dirty="0"/>
              </a:p>
              <a:p>
                <a:pPr marL="0" indent="0">
                  <a:buNone/>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𝑡h𝑢𝑠</m:t>
                      </m:r>
                      <m:r>
                        <a:rPr lang="en-US" altLang="ko-KR" b="0" i="1" smtClean="0">
                          <a:latin typeface="Cambria Math" panose="02040503050406030204" pitchFamily="18" charset="0"/>
                        </a:rPr>
                        <m:t>, </m:t>
                      </m:r>
                      <m:sSub>
                        <m:sSubPr>
                          <m:ctrlPr>
                            <a:rPr lang="en-US" altLang="ko-KR" i="1">
                              <a:latin typeface="Cambria Math" panose="02040503050406030204" pitchFamily="18" charset="0"/>
                            </a:rPr>
                          </m:ctrlPr>
                        </m:sSubPr>
                        <m:e>
                          <m:r>
                            <a:rPr lang="en-US" altLang="ko-KR" i="1">
                              <a:latin typeface="Cambria Math" panose="02040503050406030204" pitchFamily="18" charset="0"/>
                            </a:rPr>
                            <m:t>𝑦</m:t>
                          </m:r>
                        </m:e>
                        <m:sub>
                          <m:r>
                            <a:rPr lang="en-US" altLang="ko-KR" i="1">
                              <a:latin typeface="Cambria Math" panose="02040503050406030204" pitchFamily="18" charset="0"/>
                            </a:rPr>
                            <m:t>𝑖</m:t>
                          </m:r>
                        </m:sub>
                      </m:sSub>
                      <m:r>
                        <a:rPr lang="en-US" altLang="ko-KR" b="0" i="1" smtClean="0">
                          <a:latin typeface="Cambria Math" panose="02040503050406030204" pitchFamily="18" charset="0"/>
                        </a:rPr>
                        <m:t>~</m:t>
                      </m:r>
                      <m:r>
                        <a:rPr lang="en-US" altLang="ko-KR" b="0" i="1" smtClean="0">
                          <a:latin typeface="Cambria Math" panose="02040503050406030204" pitchFamily="18" charset="0"/>
                        </a:rPr>
                        <m:t>𝑀𝑉𝑁</m:t>
                      </m:r>
                      <m:r>
                        <a:rPr lang="en-US" altLang="ko-KR" b="0" i="1" smtClean="0">
                          <a:latin typeface="Cambria Math" panose="02040503050406030204" pitchFamily="18" charset="0"/>
                        </a:rPr>
                        <m:t>(</m:t>
                      </m:r>
                      <m:sSub>
                        <m:sSubPr>
                          <m:ctrlPr>
                            <a:rPr lang="en-US" altLang="ko-KR" i="1">
                              <a:latin typeface="Cambria Math" panose="02040503050406030204" pitchFamily="18" charset="0"/>
                            </a:rPr>
                          </m:ctrlPr>
                        </m:sSubPr>
                        <m:e>
                          <m:r>
                            <a:rPr lang="en-US" altLang="ko-KR" i="1">
                              <a:latin typeface="Cambria Math" panose="02040503050406030204" pitchFamily="18" charset="0"/>
                            </a:rPr>
                            <m:t>𝑋</m:t>
                          </m:r>
                        </m:e>
                        <m:sub>
                          <m:r>
                            <a:rPr lang="en-US" altLang="ko-KR" i="1">
                              <a:latin typeface="Cambria Math" panose="02040503050406030204" pitchFamily="18" charset="0"/>
                            </a:rPr>
                            <m:t>𝑖</m:t>
                          </m:r>
                        </m:sub>
                      </m:sSub>
                      <m:r>
                        <a:rPr lang="ko-KR" altLang="en-US" i="1">
                          <a:latin typeface="Cambria Math" panose="02040503050406030204" pitchFamily="18" charset="0"/>
                        </a:rPr>
                        <m:t>𝛼</m:t>
                      </m:r>
                      <m:r>
                        <a:rPr lang="en-US" altLang="ko-KR" b="0" i="1" smtClean="0">
                          <a:latin typeface="Cambria Math" panose="02040503050406030204" pitchFamily="18" charset="0"/>
                        </a:rPr>
                        <m:t>,</m:t>
                      </m:r>
                      <m:sSub>
                        <m:sSubPr>
                          <m:ctrlPr>
                            <a:rPr lang="en-US" altLang="ko-KR" i="1">
                              <a:latin typeface="Cambria Math" panose="02040503050406030204" pitchFamily="18" charset="0"/>
                            </a:rPr>
                          </m:ctrlPr>
                        </m:sSubPr>
                        <m:e>
                          <m:r>
                            <a:rPr lang="en-US" altLang="ko-KR" i="1">
                              <a:latin typeface="Cambria Math" panose="02040503050406030204" pitchFamily="18" charset="0"/>
                            </a:rPr>
                            <m:t>𝑉</m:t>
                          </m:r>
                        </m:e>
                        <m:sub>
                          <m:r>
                            <a:rPr lang="en-US" altLang="ko-KR" i="1">
                              <a:latin typeface="Cambria Math" panose="02040503050406030204" pitchFamily="18" charset="0"/>
                            </a:rPr>
                            <m:t>𝑖</m:t>
                          </m:r>
                        </m:sub>
                      </m:sSub>
                      <m:r>
                        <a:rPr lang="en-US" altLang="ko-KR" b="0" i="1" smtClean="0">
                          <a:latin typeface="Cambria Math" panose="02040503050406030204" pitchFamily="18" charset="0"/>
                        </a:rPr>
                        <m:t>)</m:t>
                      </m:r>
                    </m:oMath>
                  </m:oMathPara>
                </a14:m>
                <a:endParaRPr lang="en-US" altLang="ko-KR" b="0" dirty="0"/>
              </a:p>
            </p:txBody>
          </p:sp>
        </mc:Choice>
        <mc:Fallback xmlns="">
          <p:sp>
            <p:nvSpPr>
              <p:cNvPr id="3" name="내용 개체 틀 2">
                <a:extLst>
                  <a:ext uri="{FF2B5EF4-FFF2-40B4-BE49-F238E27FC236}">
                    <a16:creationId xmlns:a16="http://schemas.microsoft.com/office/drawing/2014/main" id="{97B6C903-9535-4AA1-82A7-8F986A950D77}"/>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l="-1217" t="-2381"/>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138459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A638DC3-0FE6-41EE-BE08-53AB51B4A11B}"/>
              </a:ext>
            </a:extLst>
          </p:cNvPr>
          <p:cNvSpPr>
            <a:spLocks noGrp="1"/>
          </p:cNvSpPr>
          <p:nvPr>
            <p:ph type="title"/>
          </p:nvPr>
        </p:nvSpPr>
        <p:spPr/>
        <p:txBody>
          <a:bodyPr>
            <a:normAutofit/>
          </a:bodyPr>
          <a:lstStyle/>
          <a:p>
            <a:r>
              <a:rPr lang="en-US" altLang="ko-KR" sz="3000" dirty="0"/>
              <a:t>3.Estimation and Inference with Measured Response Data</a:t>
            </a:r>
            <a:endParaRPr lang="ko-KR" altLang="en-US" sz="3000"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97B6C903-9535-4AA1-82A7-8F986A950D77}"/>
                  </a:ext>
                </a:extLst>
              </p:cNvPr>
              <p:cNvSpPr>
                <a:spLocks noGrp="1"/>
              </p:cNvSpPr>
              <p:nvPr>
                <p:ph idx="1"/>
              </p:nvPr>
            </p:nvSpPr>
            <p:spPr>
              <a:xfrm>
                <a:off x="838200" y="1825625"/>
                <a:ext cx="10515600" cy="4351338"/>
              </a:xfrm>
            </p:spPr>
            <p:txBody>
              <a:bodyPr>
                <a:normAutofit/>
              </a:bodyPr>
              <a:lstStyle/>
              <a:p>
                <a:pPr marL="0" indent="0">
                  <a:buNone/>
                </a:pPr>
                <a:r>
                  <a:rPr lang="en-US" altLang="ko-KR" dirty="0"/>
                  <a:t>1.1 Estimation of </a:t>
                </a:r>
                <a14:m>
                  <m:oMath xmlns:m="http://schemas.openxmlformats.org/officeDocument/2006/math">
                    <m:r>
                      <a:rPr lang="ko-KR" altLang="en-US" i="1">
                        <a:latin typeface="Cambria Math" panose="02040503050406030204" pitchFamily="18" charset="0"/>
                      </a:rPr>
                      <m:t>𝛼</m:t>
                    </m:r>
                  </m:oMath>
                </a14:m>
                <a:endParaRPr lang="en-US" altLang="ko-KR" dirty="0"/>
              </a:p>
              <a:p>
                <a:pPr marL="0" indent="0">
                  <a:buNone/>
                </a:pPr>
                <a14:m>
                  <m:oMathPara xmlns:m="http://schemas.openxmlformats.org/officeDocument/2006/math">
                    <m:oMathParaPr>
                      <m:jc m:val="centerGroup"/>
                    </m:oMathParaPr>
                    <m:oMath xmlns:m="http://schemas.openxmlformats.org/officeDocument/2006/math">
                      <m:sSub>
                        <m:sSubPr>
                          <m:ctrlPr>
                            <a:rPr lang="en-US" altLang="ko-KR" sz="2400" i="1" smtClean="0">
                              <a:latin typeface="Cambria Math" panose="02040503050406030204" pitchFamily="18" charset="0"/>
                            </a:rPr>
                          </m:ctrlPr>
                        </m:sSubPr>
                        <m:e>
                          <m:r>
                            <a:rPr lang="en-US" altLang="ko-KR" sz="2400" b="0" i="1" smtClean="0">
                              <a:latin typeface="Cambria Math" panose="02040503050406030204" pitchFamily="18" charset="0"/>
                            </a:rPr>
                            <m:t>𝑦</m:t>
                          </m:r>
                        </m:e>
                        <m:sub>
                          <m:r>
                            <a:rPr lang="en-US" altLang="ko-KR" sz="2400" b="0" i="1" smtClean="0">
                              <a:latin typeface="Cambria Math" panose="02040503050406030204" pitchFamily="18" charset="0"/>
                            </a:rPr>
                            <m:t>𝑖</m:t>
                          </m:r>
                        </m:sub>
                      </m:sSub>
                      <m:r>
                        <a:rPr lang="en-US" altLang="ko-KR" sz="2400" b="0" i="1" smtClean="0">
                          <a:latin typeface="Cambria Math" panose="02040503050406030204" pitchFamily="18" charset="0"/>
                        </a:rPr>
                        <m:t>=</m:t>
                      </m:r>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𝑋</m:t>
                          </m:r>
                        </m:e>
                        <m:sub>
                          <m:r>
                            <a:rPr lang="en-US" altLang="ko-KR" sz="2400" b="0" i="1" smtClean="0">
                              <a:latin typeface="Cambria Math" panose="02040503050406030204" pitchFamily="18" charset="0"/>
                            </a:rPr>
                            <m:t>𝑖</m:t>
                          </m:r>
                        </m:sub>
                      </m:sSub>
                      <m:r>
                        <a:rPr lang="ko-KR" altLang="en-US" sz="2400" b="0" i="1" smtClean="0">
                          <a:latin typeface="Cambria Math" panose="02040503050406030204" pitchFamily="18" charset="0"/>
                        </a:rPr>
                        <m:t>𝛼</m:t>
                      </m:r>
                      <m:r>
                        <a:rPr lang="en-US" altLang="ko-KR" sz="2400" b="0" i="1" smtClean="0">
                          <a:latin typeface="Cambria Math" panose="02040503050406030204" pitchFamily="18" charset="0"/>
                        </a:rPr>
                        <m:t>+</m:t>
                      </m:r>
                      <m:sSub>
                        <m:sSubPr>
                          <m:ctrlPr>
                            <a:rPr lang="en-US" altLang="ko-KR" sz="2400" i="1" smtClean="0">
                              <a:solidFill>
                                <a:srgbClr val="FF0000"/>
                              </a:solidFill>
                              <a:latin typeface="Cambria Math" panose="02040503050406030204" pitchFamily="18" charset="0"/>
                            </a:rPr>
                          </m:ctrlPr>
                        </m:sSubPr>
                        <m:e>
                          <m:r>
                            <a:rPr lang="en-US" altLang="ko-KR" sz="2400" i="1">
                              <a:solidFill>
                                <a:srgbClr val="FF0000"/>
                              </a:solidFill>
                              <a:latin typeface="Cambria Math" panose="02040503050406030204" pitchFamily="18" charset="0"/>
                            </a:rPr>
                            <m:t>𝑍</m:t>
                          </m:r>
                        </m:e>
                        <m:sub>
                          <m:r>
                            <a:rPr lang="en-US" altLang="ko-KR" sz="2400" i="1">
                              <a:solidFill>
                                <a:srgbClr val="FF0000"/>
                              </a:solidFill>
                              <a:latin typeface="Cambria Math" panose="02040503050406030204" pitchFamily="18" charset="0"/>
                            </a:rPr>
                            <m:t>𝑖</m:t>
                          </m:r>
                        </m:sub>
                      </m:sSub>
                      <m:sSub>
                        <m:sSubPr>
                          <m:ctrlPr>
                            <a:rPr lang="en-US" altLang="ko-KR" sz="2400" i="1">
                              <a:solidFill>
                                <a:srgbClr val="FF0000"/>
                              </a:solidFill>
                              <a:latin typeface="Cambria Math" panose="02040503050406030204" pitchFamily="18" charset="0"/>
                            </a:rPr>
                          </m:ctrlPr>
                        </m:sSubPr>
                        <m:e>
                          <m:r>
                            <a:rPr lang="en-US" altLang="ko-KR" sz="2400" i="1">
                              <a:solidFill>
                                <a:srgbClr val="FF0000"/>
                              </a:solidFill>
                              <a:latin typeface="Cambria Math" panose="02040503050406030204" pitchFamily="18" charset="0"/>
                            </a:rPr>
                            <m:t>𝑏</m:t>
                          </m:r>
                        </m:e>
                        <m:sub>
                          <m:r>
                            <a:rPr lang="en-US" altLang="ko-KR" sz="2400" i="1">
                              <a:solidFill>
                                <a:srgbClr val="FF0000"/>
                              </a:solidFill>
                              <a:latin typeface="Cambria Math" panose="02040503050406030204" pitchFamily="18" charset="0"/>
                            </a:rPr>
                            <m:t>𝑖</m:t>
                          </m:r>
                        </m:sub>
                      </m:sSub>
                      <m:r>
                        <a:rPr lang="en-US" altLang="ko-KR" sz="2400" i="1">
                          <a:solidFill>
                            <a:srgbClr val="FF0000"/>
                          </a:solidFill>
                          <a:latin typeface="Cambria Math" panose="02040503050406030204" pitchFamily="18" charset="0"/>
                        </a:rPr>
                        <m:t>+</m:t>
                      </m:r>
                      <m:sSub>
                        <m:sSubPr>
                          <m:ctrlPr>
                            <a:rPr lang="en-US" altLang="ko-KR" sz="2400" i="1">
                              <a:solidFill>
                                <a:srgbClr val="FF0000"/>
                              </a:solidFill>
                              <a:latin typeface="Cambria Math" panose="02040503050406030204" pitchFamily="18" charset="0"/>
                            </a:rPr>
                          </m:ctrlPr>
                        </m:sSubPr>
                        <m:e>
                          <m:r>
                            <a:rPr lang="ko-KR" altLang="en-US" sz="2400" i="1">
                              <a:solidFill>
                                <a:srgbClr val="FF0000"/>
                              </a:solidFill>
                              <a:latin typeface="Cambria Math" panose="02040503050406030204" pitchFamily="18" charset="0"/>
                            </a:rPr>
                            <m:t>𝜀</m:t>
                          </m:r>
                        </m:e>
                        <m:sub>
                          <m:r>
                            <a:rPr lang="en-US" altLang="ko-KR" sz="2400" i="1">
                              <a:solidFill>
                                <a:srgbClr val="FF0000"/>
                              </a:solidFill>
                              <a:latin typeface="Cambria Math" panose="02040503050406030204" pitchFamily="18" charset="0"/>
                            </a:rPr>
                            <m:t>𝑖</m:t>
                          </m:r>
                        </m:sub>
                      </m:sSub>
                    </m:oMath>
                  </m:oMathPara>
                </a14:m>
                <a:endParaRPr lang="en-US" altLang="ko-KR" sz="2400" dirty="0"/>
              </a:p>
              <a:p>
                <a:pPr marL="0" indent="0">
                  <a:buNone/>
                </a:pPr>
                <a:endParaRPr lang="en-US" altLang="ko-KR" sz="200" dirty="0"/>
              </a:p>
              <a:p>
                <a:pPr marL="0" indent="0">
                  <a:buNone/>
                </a:pPr>
                <a14:m>
                  <m:oMathPara xmlns:m="http://schemas.openxmlformats.org/officeDocument/2006/math">
                    <m:oMathParaPr>
                      <m:jc m:val="centerGroup"/>
                    </m:oMathParaPr>
                    <m:oMath xmlns:m="http://schemas.openxmlformats.org/officeDocument/2006/math">
                      <m:r>
                        <a:rPr lang="en-US" altLang="ko-KR" sz="2600" b="0" i="1" smtClean="0">
                          <a:latin typeface="Cambria Math" panose="02040503050406030204" pitchFamily="18" charset="0"/>
                        </a:rPr>
                        <m:t>=</m:t>
                      </m:r>
                      <m:sSub>
                        <m:sSubPr>
                          <m:ctrlPr>
                            <a:rPr lang="en-US" altLang="ko-KR" sz="2600" i="1">
                              <a:latin typeface="Cambria Math" panose="02040503050406030204" pitchFamily="18" charset="0"/>
                            </a:rPr>
                          </m:ctrlPr>
                        </m:sSubPr>
                        <m:e>
                          <m:r>
                            <a:rPr lang="en-US" altLang="ko-KR" sz="2600" i="1">
                              <a:latin typeface="Cambria Math" panose="02040503050406030204" pitchFamily="18" charset="0"/>
                            </a:rPr>
                            <m:t>𝑋</m:t>
                          </m:r>
                        </m:e>
                        <m:sub>
                          <m:r>
                            <a:rPr lang="en-US" altLang="ko-KR" sz="2600" i="1">
                              <a:latin typeface="Cambria Math" panose="02040503050406030204" pitchFamily="18" charset="0"/>
                            </a:rPr>
                            <m:t>𝑖</m:t>
                          </m:r>
                        </m:sub>
                      </m:sSub>
                      <m:r>
                        <a:rPr lang="ko-KR" altLang="en-US" sz="2600" i="1">
                          <a:latin typeface="Cambria Math" panose="02040503050406030204" pitchFamily="18" charset="0"/>
                        </a:rPr>
                        <m:t>𝛼</m:t>
                      </m:r>
                      <m:r>
                        <a:rPr lang="en-US" altLang="ko-KR" sz="2600" i="1">
                          <a:latin typeface="Cambria Math" panose="02040503050406030204" pitchFamily="18" charset="0"/>
                        </a:rPr>
                        <m:t>+</m:t>
                      </m:r>
                      <m:sSubSup>
                        <m:sSubSupPr>
                          <m:ctrlPr>
                            <a:rPr lang="en-US" altLang="ko-KR" sz="2600" i="1" smtClean="0">
                              <a:solidFill>
                                <a:srgbClr val="FF0000"/>
                              </a:solidFill>
                              <a:latin typeface="Cambria Math" panose="02040503050406030204" pitchFamily="18" charset="0"/>
                            </a:rPr>
                          </m:ctrlPr>
                        </m:sSubSupPr>
                        <m:e>
                          <m:r>
                            <a:rPr lang="ko-KR" altLang="en-US" sz="2600" i="1">
                              <a:solidFill>
                                <a:srgbClr val="FF0000"/>
                              </a:solidFill>
                              <a:latin typeface="Cambria Math" panose="02040503050406030204" pitchFamily="18" charset="0"/>
                            </a:rPr>
                            <m:t>𝜀</m:t>
                          </m:r>
                        </m:e>
                        <m:sub>
                          <m:r>
                            <a:rPr lang="en-US" altLang="ko-KR" sz="2600" i="1">
                              <a:solidFill>
                                <a:srgbClr val="FF0000"/>
                              </a:solidFill>
                              <a:latin typeface="Cambria Math" panose="02040503050406030204" pitchFamily="18" charset="0"/>
                            </a:rPr>
                            <m:t>𝑖</m:t>
                          </m:r>
                        </m:sub>
                        <m:sup>
                          <m:r>
                            <a:rPr lang="en-US" altLang="ko-KR" sz="2600" i="1">
                              <a:solidFill>
                                <a:srgbClr val="FF0000"/>
                              </a:solidFill>
                              <a:latin typeface="Cambria Math" panose="02040503050406030204" pitchFamily="18" charset="0"/>
                            </a:rPr>
                            <m:t>∗</m:t>
                          </m:r>
                        </m:sup>
                      </m:sSubSup>
                    </m:oMath>
                  </m:oMathPara>
                </a14:m>
                <a:endParaRPr lang="en-US" altLang="ko-KR" sz="2600" dirty="0"/>
              </a:p>
              <a:p>
                <a:pPr marL="0" indent="0">
                  <a:buNone/>
                </a:pPr>
                <a:endParaRPr lang="en-US" altLang="ko-KR" sz="2600" dirty="0"/>
              </a:p>
              <a:p>
                <a:pPr marL="0" indent="0">
                  <a:buNone/>
                </a:pPr>
                <a14:m>
                  <m:oMathPara xmlns:m="http://schemas.openxmlformats.org/officeDocument/2006/math">
                    <m:oMathParaPr>
                      <m:jc m:val="centerGroup"/>
                    </m:oMathParaPr>
                    <m:oMath xmlns:m="http://schemas.openxmlformats.org/officeDocument/2006/math">
                      <m:r>
                        <a:rPr lang="en-US" altLang="ko-KR" sz="2000" b="0" i="1" smtClean="0">
                          <a:latin typeface="Cambria Math" panose="02040503050406030204" pitchFamily="18" charset="0"/>
                        </a:rPr>
                        <m:t>𝑤h𝑒𝑟𝑒</m:t>
                      </m:r>
                      <m:r>
                        <a:rPr lang="en-US" altLang="ko-KR" sz="2000" b="0" i="1" smtClean="0">
                          <a:latin typeface="Cambria Math" panose="02040503050406030204" pitchFamily="18" charset="0"/>
                        </a:rPr>
                        <m:t> </m:t>
                      </m:r>
                      <m:sSubSup>
                        <m:sSubSupPr>
                          <m:ctrlPr>
                            <a:rPr lang="en-US" altLang="ko-KR" sz="2000" i="1">
                              <a:latin typeface="Cambria Math" panose="02040503050406030204" pitchFamily="18" charset="0"/>
                            </a:rPr>
                          </m:ctrlPr>
                        </m:sSubSupPr>
                        <m:e>
                          <m:r>
                            <a:rPr lang="ko-KR" altLang="en-US" sz="2000" i="1">
                              <a:latin typeface="Cambria Math" panose="02040503050406030204" pitchFamily="18" charset="0"/>
                            </a:rPr>
                            <m:t>𝜀</m:t>
                          </m:r>
                        </m:e>
                        <m:sub>
                          <m:r>
                            <a:rPr lang="en-US" altLang="ko-KR" sz="2000" i="1">
                              <a:latin typeface="Cambria Math" panose="02040503050406030204" pitchFamily="18" charset="0"/>
                            </a:rPr>
                            <m:t>𝑖</m:t>
                          </m:r>
                        </m:sub>
                        <m:sup>
                          <m:r>
                            <a:rPr lang="en-US" altLang="ko-KR" sz="2000" i="1">
                              <a:latin typeface="Cambria Math" panose="02040503050406030204" pitchFamily="18" charset="0"/>
                            </a:rPr>
                            <m:t>∗</m:t>
                          </m:r>
                        </m:sup>
                      </m:sSubSup>
                      <m:r>
                        <a:rPr lang="en-US" altLang="ko-KR" sz="2000" i="1">
                          <a:latin typeface="Cambria Math" panose="02040503050406030204" pitchFamily="18" charset="0"/>
                        </a:rPr>
                        <m:t>=</m:t>
                      </m:r>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𝑍</m:t>
                          </m:r>
                        </m:e>
                        <m:sub>
                          <m:r>
                            <a:rPr lang="en-US" altLang="ko-KR" sz="2000" i="1">
                              <a:latin typeface="Cambria Math" panose="02040503050406030204" pitchFamily="18" charset="0"/>
                            </a:rPr>
                            <m:t>𝑖</m:t>
                          </m:r>
                        </m:sub>
                      </m:sSub>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𝑏</m:t>
                          </m:r>
                        </m:e>
                        <m:sub>
                          <m:r>
                            <a:rPr lang="en-US" altLang="ko-KR" sz="2000" i="1">
                              <a:latin typeface="Cambria Math" panose="02040503050406030204" pitchFamily="18" charset="0"/>
                            </a:rPr>
                            <m:t>𝑖</m:t>
                          </m:r>
                        </m:sub>
                      </m:sSub>
                      <m:r>
                        <a:rPr lang="en-US" altLang="ko-KR" sz="2000" i="1">
                          <a:latin typeface="Cambria Math" panose="02040503050406030204" pitchFamily="18" charset="0"/>
                        </a:rPr>
                        <m:t>+</m:t>
                      </m:r>
                      <m:sSub>
                        <m:sSubPr>
                          <m:ctrlPr>
                            <a:rPr lang="en-US" altLang="ko-KR" sz="2000" i="1">
                              <a:latin typeface="Cambria Math" panose="02040503050406030204" pitchFamily="18" charset="0"/>
                            </a:rPr>
                          </m:ctrlPr>
                        </m:sSubPr>
                        <m:e>
                          <m:r>
                            <a:rPr lang="ko-KR" altLang="en-US" sz="2000" i="1">
                              <a:latin typeface="Cambria Math" panose="02040503050406030204" pitchFamily="18" charset="0"/>
                            </a:rPr>
                            <m:t>𝜀</m:t>
                          </m:r>
                        </m:e>
                        <m:sub>
                          <m:r>
                            <a:rPr lang="en-US" altLang="ko-KR" sz="2000" i="1">
                              <a:latin typeface="Cambria Math" panose="02040503050406030204" pitchFamily="18" charset="0"/>
                            </a:rPr>
                            <m:t>𝑖</m:t>
                          </m:r>
                        </m:sub>
                      </m:sSub>
                      <m:r>
                        <a:rPr lang="en-US" altLang="ko-KR" sz="2000" i="1">
                          <a:latin typeface="Cambria Math" panose="02040503050406030204" pitchFamily="18" charset="0"/>
                        </a:rPr>
                        <m:t>=</m:t>
                      </m:r>
                      <m:m>
                        <m:mPr>
                          <m:mcs>
                            <m:mc>
                              <m:mcPr>
                                <m:count m:val="2"/>
                                <m:mcJc m:val="center"/>
                              </m:mcPr>
                            </m:mc>
                          </m:mcs>
                          <m:ctrlPr>
                            <a:rPr lang="en-US" altLang="ko-KR" sz="2000" i="1">
                              <a:latin typeface="Cambria Math" panose="02040503050406030204" pitchFamily="18" charset="0"/>
                            </a:rPr>
                          </m:ctrlPr>
                        </m:mPr>
                        <m:mr>
                          <m:e>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m:t>
                                </m:r>
                                <m:r>
                                  <a:rPr lang="en-US" altLang="ko-KR" sz="2000" i="1">
                                    <a:latin typeface="Cambria Math" panose="02040503050406030204" pitchFamily="18" charset="0"/>
                                  </a:rPr>
                                  <m:t>𝑍</m:t>
                                </m:r>
                              </m:e>
                              <m:sub>
                                <m:r>
                                  <a:rPr lang="en-US" altLang="ko-KR" sz="2000" i="1">
                                    <a:latin typeface="Cambria Math" panose="02040503050406030204" pitchFamily="18" charset="0"/>
                                  </a:rPr>
                                  <m:t>𝑖</m:t>
                                </m:r>
                              </m:sub>
                            </m:sSub>
                          </m:e>
                          <m:e>
                            <m:r>
                              <a:rPr lang="en-US" altLang="ko-KR" sz="2000" i="1">
                                <a:latin typeface="Cambria Math" panose="02040503050406030204" pitchFamily="18" charset="0"/>
                              </a:rPr>
                              <m:t>𝐼</m:t>
                            </m:r>
                            <m:r>
                              <a:rPr lang="en-US" altLang="ko-KR" sz="2000" i="1">
                                <a:latin typeface="Cambria Math" panose="02040503050406030204" pitchFamily="18" charset="0"/>
                              </a:rPr>
                              <m:t>)</m:t>
                            </m:r>
                            <m:d>
                              <m:dPr>
                                <m:ctrlPr>
                                  <a:rPr lang="en-US" altLang="ko-KR" sz="2000" i="1">
                                    <a:latin typeface="Cambria Math" panose="02040503050406030204" pitchFamily="18" charset="0"/>
                                  </a:rPr>
                                </m:ctrlPr>
                              </m:dPr>
                              <m:e>
                                <m:m>
                                  <m:mPr>
                                    <m:mcs>
                                      <m:mc>
                                        <m:mcPr>
                                          <m:count m:val="1"/>
                                          <m:mcJc m:val="center"/>
                                        </m:mcPr>
                                      </m:mc>
                                    </m:mcs>
                                    <m:ctrlPr>
                                      <a:rPr lang="en-US" altLang="ko-KR" sz="2000" i="1">
                                        <a:latin typeface="Cambria Math" panose="02040503050406030204" pitchFamily="18" charset="0"/>
                                      </a:rPr>
                                    </m:ctrlPr>
                                  </m:mPr>
                                  <m:mr>
                                    <m:e>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𝑏</m:t>
                                          </m:r>
                                        </m:e>
                                        <m:sub>
                                          <m:r>
                                            <a:rPr lang="en-US" altLang="ko-KR" sz="2000" i="1">
                                              <a:latin typeface="Cambria Math" panose="02040503050406030204" pitchFamily="18" charset="0"/>
                                            </a:rPr>
                                            <m:t>𝑖</m:t>
                                          </m:r>
                                        </m:sub>
                                      </m:sSub>
                                    </m:e>
                                  </m:mr>
                                  <m:mr>
                                    <m:e>
                                      <m:sSub>
                                        <m:sSubPr>
                                          <m:ctrlPr>
                                            <a:rPr lang="en-US" altLang="ko-KR" sz="2000" i="1">
                                              <a:latin typeface="Cambria Math" panose="02040503050406030204" pitchFamily="18" charset="0"/>
                                            </a:rPr>
                                          </m:ctrlPr>
                                        </m:sSubPr>
                                        <m:e>
                                          <m:r>
                                            <a:rPr lang="ko-KR" altLang="en-US" sz="2000" i="1">
                                              <a:latin typeface="Cambria Math" panose="02040503050406030204" pitchFamily="18" charset="0"/>
                                            </a:rPr>
                                            <m:t>𝜀</m:t>
                                          </m:r>
                                        </m:e>
                                        <m:sub>
                                          <m:r>
                                            <a:rPr lang="en-US" altLang="ko-KR" sz="2000" i="1">
                                              <a:latin typeface="Cambria Math" panose="02040503050406030204" pitchFamily="18" charset="0"/>
                                            </a:rPr>
                                            <m:t>𝑖</m:t>
                                          </m:r>
                                        </m:sub>
                                      </m:sSub>
                                    </m:e>
                                  </m:mr>
                                </m:m>
                              </m:e>
                            </m:d>
                          </m:e>
                        </m:mr>
                      </m:m>
                      <m:r>
                        <a:rPr lang="en-US" altLang="ko-KR" sz="2000" b="0" i="0" smtClean="0">
                          <a:latin typeface="Cambria Math" panose="02040503050406030204" pitchFamily="18" charset="0"/>
                        </a:rPr>
                        <m:t>,  </m:t>
                      </m:r>
                      <m:d>
                        <m:dPr>
                          <m:ctrlPr>
                            <a:rPr lang="en-US" altLang="ko-KR" sz="2000" i="1" smtClean="0">
                              <a:latin typeface="Cambria Math" panose="02040503050406030204" pitchFamily="18" charset="0"/>
                            </a:rPr>
                          </m:ctrlPr>
                        </m:dPr>
                        <m:e>
                          <m:m>
                            <m:mPr>
                              <m:mcs>
                                <m:mc>
                                  <m:mcPr>
                                    <m:count m:val="1"/>
                                    <m:mcJc m:val="center"/>
                                  </m:mcPr>
                                </m:mc>
                              </m:mcs>
                              <m:ctrlPr>
                                <a:rPr lang="en-US" altLang="ko-KR" sz="2000" i="1" smtClean="0">
                                  <a:latin typeface="Cambria Math" panose="02040503050406030204" pitchFamily="18" charset="0"/>
                                </a:rPr>
                              </m:ctrlPr>
                            </m:mPr>
                            <m:mr>
                              <m:e>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𝑏</m:t>
                                    </m:r>
                                  </m:e>
                                  <m:sub>
                                    <m:r>
                                      <a:rPr lang="en-US" altLang="ko-KR" sz="2000" i="1">
                                        <a:latin typeface="Cambria Math" panose="02040503050406030204" pitchFamily="18" charset="0"/>
                                      </a:rPr>
                                      <m:t>𝑖</m:t>
                                    </m:r>
                                  </m:sub>
                                </m:sSub>
                              </m:e>
                            </m:mr>
                            <m:mr>
                              <m:e>
                                <m:sSub>
                                  <m:sSubPr>
                                    <m:ctrlPr>
                                      <a:rPr lang="en-US" altLang="ko-KR" sz="2000" i="1">
                                        <a:latin typeface="Cambria Math" panose="02040503050406030204" pitchFamily="18" charset="0"/>
                                      </a:rPr>
                                    </m:ctrlPr>
                                  </m:sSubPr>
                                  <m:e>
                                    <m:r>
                                      <a:rPr lang="ko-KR" altLang="en-US" sz="2000" i="1">
                                        <a:latin typeface="Cambria Math" panose="02040503050406030204" pitchFamily="18" charset="0"/>
                                      </a:rPr>
                                      <m:t>𝜀</m:t>
                                    </m:r>
                                  </m:e>
                                  <m:sub>
                                    <m:r>
                                      <a:rPr lang="en-US" altLang="ko-KR" sz="2000" i="1">
                                        <a:latin typeface="Cambria Math" panose="02040503050406030204" pitchFamily="18" charset="0"/>
                                      </a:rPr>
                                      <m:t>𝑖</m:t>
                                    </m:r>
                                  </m:sub>
                                </m:sSub>
                              </m:e>
                            </m:mr>
                          </m:m>
                        </m:e>
                      </m:d>
                      <m:r>
                        <a:rPr lang="en-US" altLang="ko-KR" sz="2000" b="0" i="1" smtClean="0">
                          <a:latin typeface="Cambria Math" panose="02040503050406030204" pitchFamily="18" charset="0"/>
                        </a:rPr>
                        <m:t>~</m:t>
                      </m:r>
                      <m:r>
                        <a:rPr lang="en-US" altLang="ko-KR" sz="2000" b="0" i="1" smtClean="0">
                          <a:latin typeface="Cambria Math" panose="02040503050406030204" pitchFamily="18" charset="0"/>
                        </a:rPr>
                        <m:t>𝑀𝑉𝑁</m:t>
                      </m:r>
                      <m:d>
                        <m:dPr>
                          <m:ctrlPr>
                            <a:rPr lang="en-US" altLang="ko-KR" sz="2000" b="0" i="1" smtClean="0">
                              <a:latin typeface="Cambria Math" panose="02040503050406030204" pitchFamily="18" charset="0"/>
                            </a:rPr>
                          </m:ctrlPr>
                        </m:dPr>
                        <m:e>
                          <m:d>
                            <m:dPr>
                              <m:ctrlPr>
                                <a:rPr lang="en-US" altLang="ko-KR" sz="2000" i="1">
                                  <a:latin typeface="Cambria Math" panose="02040503050406030204" pitchFamily="18" charset="0"/>
                                </a:rPr>
                              </m:ctrlPr>
                            </m:dPr>
                            <m:e>
                              <m:m>
                                <m:mPr>
                                  <m:mcs>
                                    <m:mc>
                                      <m:mcPr>
                                        <m:count m:val="1"/>
                                        <m:mcJc m:val="center"/>
                                      </m:mcPr>
                                    </m:mc>
                                  </m:mcs>
                                  <m:ctrlPr>
                                    <a:rPr lang="en-US" altLang="ko-KR" sz="2000" i="1">
                                      <a:latin typeface="Cambria Math" panose="02040503050406030204" pitchFamily="18" charset="0"/>
                                    </a:rPr>
                                  </m:ctrlPr>
                                </m:mPr>
                                <m:mr>
                                  <m:e>
                                    <m:r>
                                      <m:rPr>
                                        <m:brk m:alnAt="7"/>
                                      </m:rPr>
                                      <a:rPr lang="en-US" altLang="ko-KR" sz="2000" i="1">
                                        <a:latin typeface="Cambria Math" panose="02040503050406030204" pitchFamily="18" charset="0"/>
                                      </a:rPr>
                                      <m:t>0</m:t>
                                    </m:r>
                                  </m:e>
                                </m:mr>
                                <m:mr>
                                  <m:e>
                                    <m:r>
                                      <a:rPr lang="en-US" altLang="ko-KR" sz="2000" i="1">
                                        <a:latin typeface="Cambria Math" panose="02040503050406030204" pitchFamily="18" charset="0"/>
                                      </a:rPr>
                                      <m:t>0</m:t>
                                    </m:r>
                                  </m:e>
                                </m:mr>
                              </m:m>
                            </m:e>
                          </m:d>
                          <m:r>
                            <a:rPr lang="en-US" altLang="ko-KR" sz="2000" i="1">
                              <a:latin typeface="Cambria Math" panose="02040503050406030204" pitchFamily="18" charset="0"/>
                            </a:rPr>
                            <m:t>,</m:t>
                          </m:r>
                          <m:d>
                            <m:dPr>
                              <m:ctrlPr>
                                <a:rPr lang="en-US" altLang="ko-KR" sz="2000" i="1">
                                  <a:latin typeface="Cambria Math" panose="02040503050406030204" pitchFamily="18" charset="0"/>
                                </a:rPr>
                              </m:ctrlPr>
                            </m:dPr>
                            <m:e>
                              <m:m>
                                <m:mPr>
                                  <m:mcs>
                                    <m:mc>
                                      <m:mcPr>
                                        <m:count m:val="2"/>
                                        <m:mcJc m:val="center"/>
                                      </m:mcPr>
                                    </m:mc>
                                  </m:mcs>
                                  <m:ctrlPr>
                                    <a:rPr lang="en-US" altLang="ko-KR" sz="2000" i="1">
                                      <a:latin typeface="Cambria Math" panose="02040503050406030204" pitchFamily="18" charset="0"/>
                                    </a:rPr>
                                  </m:ctrlPr>
                                </m:mPr>
                                <m:mr>
                                  <m:e>
                                    <m:r>
                                      <m:rPr>
                                        <m:brk m:alnAt="7"/>
                                      </m:rPr>
                                      <a:rPr lang="en-US" altLang="ko-KR" sz="2000" i="1">
                                        <a:latin typeface="Cambria Math" panose="02040503050406030204" pitchFamily="18" charset="0"/>
                                      </a:rPr>
                                      <m:t>𝐷</m:t>
                                    </m:r>
                                  </m:e>
                                  <m:e>
                                    <m:r>
                                      <a:rPr lang="en-US" altLang="ko-KR" sz="2000" i="1">
                                        <a:latin typeface="Cambria Math" panose="02040503050406030204" pitchFamily="18" charset="0"/>
                                      </a:rPr>
                                      <m:t>0</m:t>
                                    </m:r>
                                  </m:e>
                                </m:mr>
                                <m:mr>
                                  <m:e>
                                    <m:r>
                                      <a:rPr lang="en-US" altLang="ko-KR" sz="2000" i="1">
                                        <a:latin typeface="Cambria Math" panose="02040503050406030204" pitchFamily="18" charset="0"/>
                                      </a:rPr>
                                      <m:t>0</m:t>
                                    </m:r>
                                  </m:e>
                                  <m:e>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𝑅</m:t>
                                        </m:r>
                                      </m:e>
                                      <m:sub>
                                        <m:r>
                                          <a:rPr lang="en-US" altLang="ko-KR" sz="2000" i="1">
                                            <a:latin typeface="Cambria Math" panose="02040503050406030204" pitchFamily="18" charset="0"/>
                                          </a:rPr>
                                          <m:t>𝑖</m:t>
                                        </m:r>
                                      </m:sub>
                                    </m:sSub>
                                  </m:e>
                                </m:mr>
                              </m:m>
                            </m:e>
                          </m:d>
                        </m:e>
                      </m:d>
                    </m:oMath>
                  </m:oMathPara>
                </a14:m>
                <a:endParaRPr lang="en-US" altLang="ko-KR" sz="2000" dirty="0"/>
              </a:p>
              <a:p>
                <a:pPr marL="0" indent="0">
                  <a:buNone/>
                </a:pPr>
                <a:endParaRPr lang="en-US" altLang="ko-KR" sz="2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altLang="ko-KR" sz="2000" i="1">
                              <a:latin typeface="Cambria Math" panose="02040503050406030204" pitchFamily="18" charset="0"/>
                            </a:rPr>
                          </m:ctrlPr>
                        </m:sSubSupPr>
                        <m:e>
                          <m:r>
                            <a:rPr lang="en-US" altLang="ko-KR" sz="2000" b="0" i="1" smtClean="0">
                              <a:latin typeface="Cambria Math" panose="02040503050406030204" pitchFamily="18" charset="0"/>
                            </a:rPr>
                            <m:t>𝐸</m:t>
                          </m:r>
                          <m:r>
                            <a:rPr lang="en-US" altLang="ko-KR" sz="2000" b="0" i="1" smtClean="0">
                              <a:latin typeface="Cambria Math" panose="02040503050406030204" pitchFamily="18" charset="0"/>
                            </a:rPr>
                            <m:t>(</m:t>
                          </m:r>
                          <m:r>
                            <a:rPr lang="ko-KR" altLang="en-US" sz="2000" i="1">
                              <a:latin typeface="Cambria Math" panose="02040503050406030204" pitchFamily="18" charset="0"/>
                            </a:rPr>
                            <m:t>𝜀</m:t>
                          </m:r>
                        </m:e>
                        <m:sub>
                          <m:r>
                            <a:rPr lang="en-US" altLang="ko-KR" sz="2000" i="1">
                              <a:latin typeface="Cambria Math" panose="02040503050406030204" pitchFamily="18" charset="0"/>
                            </a:rPr>
                            <m:t>𝑖</m:t>
                          </m:r>
                        </m:sub>
                        <m:sup>
                          <m:r>
                            <a:rPr lang="en-US" altLang="ko-KR" sz="2000" i="1">
                              <a:latin typeface="Cambria Math" panose="02040503050406030204" pitchFamily="18" charset="0"/>
                            </a:rPr>
                            <m:t>∗</m:t>
                          </m:r>
                        </m:sup>
                      </m:sSubSup>
                      <m:r>
                        <a:rPr lang="en-US" altLang="ko-KR" sz="2000" b="0" i="1" smtClean="0">
                          <a:latin typeface="Cambria Math" panose="02040503050406030204" pitchFamily="18" charset="0"/>
                        </a:rPr>
                        <m:t>)</m:t>
                      </m:r>
                      <m:r>
                        <a:rPr lang="en-US" altLang="ko-KR" sz="2000" i="1">
                          <a:latin typeface="Cambria Math" panose="02040503050406030204" pitchFamily="18" charset="0"/>
                        </a:rPr>
                        <m:t>=</m:t>
                      </m:r>
                      <m:d>
                        <m:dPr>
                          <m:ctrlPr>
                            <a:rPr lang="en-US" altLang="ko-KR" sz="2000" i="1" smtClean="0">
                              <a:latin typeface="Cambria Math" panose="02040503050406030204" pitchFamily="18" charset="0"/>
                            </a:rPr>
                          </m:ctrlPr>
                        </m:dPr>
                        <m:e>
                          <m:m>
                            <m:mPr>
                              <m:mcs>
                                <m:mc>
                                  <m:mcPr>
                                    <m:count m:val="2"/>
                                    <m:mcJc m:val="center"/>
                                  </m:mcPr>
                                </m:mc>
                              </m:mcs>
                              <m:ctrlPr>
                                <a:rPr lang="en-US" altLang="ko-KR" sz="2000" i="1" smtClean="0">
                                  <a:latin typeface="Cambria Math" panose="02040503050406030204" pitchFamily="18" charset="0"/>
                                </a:rPr>
                              </m:ctrlPr>
                            </m:mPr>
                            <m:mr>
                              <m:e>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𝑍</m:t>
                                    </m:r>
                                  </m:e>
                                  <m:sub>
                                    <m:r>
                                      <a:rPr lang="en-US" altLang="ko-KR" sz="2000" i="1">
                                        <a:latin typeface="Cambria Math" panose="02040503050406030204" pitchFamily="18" charset="0"/>
                                      </a:rPr>
                                      <m:t>𝑖</m:t>
                                    </m:r>
                                  </m:sub>
                                </m:sSub>
                              </m:e>
                              <m:e>
                                <m:r>
                                  <a:rPr lang="en-US" altLang="ko-KR" sz="2000" i="1">
                                    <a:latin typeface="Cambria Math" panose="02040503050406030204" pitchFamily="18" charset="0"/>
                                  </a:rPr>
                                  <m:t>𝐼</m:t>
                                </m:r>
                              </m:e>
                            </m:mr>
                          </m:m>
                        </m:e>
                      </m:d>
                      <m:d>
                        <m:dPr>
                          <m:ctrlPr>
                            <a:rPr lang="en-US" altLang="ko-KR" sz="2000" i="1">
                              <a:latin typeface="Cambria Math" panose="02040503050406030204" pitchFamily="18" charset="0"/>
                            </a:rPr>
                          </m:ctrlPr>
                        </m:dPr>
                        <m:e>
                          <m:m>
                            <m:mPr>
                              <m:mcs>
                                <m:mc>
                                  <m:mcPr>
                                    <m:count m:val="1"/>
                                    <m:mcJc m:val="center"/>
                                  </m:mcPr>
                                </m:mc>
                              </m:mcs>
                              <m:ctrlPr>
                                <a:rPr lang="en-US" altLang="ko-KR" sz="2000" i="1">
                                  <a:latin typeface="Cambria Math" panose="02040503050406030204" pitchFamily="18" charset="0"/>
                                </a:rPr>
                              </m:ctrlPr>
                            </m:mPr>
                            <m:mr>
                              <m:e>
                                <m:r>
                                  <m:rPr>
                                    <m:brk m:alnAt="7"/>
                                  </m:rPr>
                                  <a:rPr lang="en-US" altLang="ko-KR" sz="2000" i="1">
                                    <a:latin typeface="Cambria Math" panose="02040503050406030204" pitchFamily="18" charset="0"/>
                                  </a:rPr>
                                  <m:t>0</m:t>
                                </m:r>
                              </m:e>
                            </m:mr>
                            <m:mr>
                              <m:e>
                                <m:r>
                                  <a:rPr lang="en-US" altLang="ko-KR" sz="2000" i="1">
                                    <a:latin typeface="Cambria Math" panose="02040503050406030204" pitchFamily="18" charset="0"/>
                                  </a:rPr>
                                  <m:t>0</m:t>
                                </m:r>
                              </m:e>
                            </m:mr>
                          </m:m>
                        </m:e>
                      </m:d>
                      <m:r>
                        <a:rPr lang="en-US" altLang="ko-KR" sz="2000" b="0" i="1" smtClean="0">
                          <a:latin typeface="Cambria Math" panose="02040503050406030204" pitchFamily="18" charset="0"/>
                        </a:rPr>
                        <m:t>=</m:t>
                      </m:r>
                      <m:d>
                        <m:dPr>
                          <m:ctrlPr>
                            <a:rPr lang="en-US" altLang="ko-KR" sz="2000" i="1">
                              <a:latin typeface="Cambria Math" panose="02040503050406030204" pitchFamily="18" charset="0"/>
                            </a:rPr>
                          </m:ctrlPr>
                        </m:dPr>
                        <m:e>
                          <m:m>
                            <m:mPr>
                              <m:mcs>
                                <m:mc>
                                  <m:mcPr>
                                    <m:count m:val="1"/>
                                    <m:mcJc m:val="center"/>
                                  </m:mcPr>
                                </m:mc>
                              </m:mcs>
                              <m:ctrlPr>
                                <a:rPr lang="en-US" altLang="ko-KR" sz="2000" i="1">
                                  <a:latin typeface="Cambria Math" panose="02040503050406030204" pitchFamily="18" charset="0"/>
                                </a:rPr>
                              </m:ctrlPr>
                            </m:mPr>
                            <m:mr>
                              <m:e>
                                <m:r>
                                  <m:rPr>
                                    <m:brk m:alnAt="7"/>
                                  </m:rPr>
                                  <a:rPr lang="en-US" altLang="ko-KR" sz="2000" i="1">
                                    <a:latin typeface="Cambria Math" panose="02040503050406030204" pitchFamily="18" charset="0"/>
                                  </a:rPr>
                                  <m:t>0</m:t>
                                </m:r>
                              </m:e>
                            </m:mr>
                            <m:mr>
                              <m:e>
                                <m:r>
                                  <a:rPr lang="en-US" altLang="ko-KR" sz="2000" i="1">
                                    <a:latin typeface="Cambria Math" panose="02040503050406030204" pitchFamily="18" charset="0"/>
                                  </a:rPr>
                                  <m:t>0</m:t>
                                </m:r>
                              </m:e>
                            </m:mr>
                          </m:m>
                        </m:e>
                      </m:d>
                    </m:oMath>
                  </m:oMathPara>
                </a14:m>
                <a:endParaRPr lang="en-US" altLang="ko-KR" sz="2000" dirty="0"/>
              </a:p>
              <a:p>
                <a:pPr marL="0" indent="0">
                  <a:buNone/>
                </a:pPr>
                <a:endParaRPr lang="en-US" altLang="ko-KR" sz="200" dirty="0"/>
              </a:p>
              <a:p>
                <a:pPr marL="0" indent="0">
                  <a:buNone/>
                </a:pPr>
                <a14:m>
                  <m:oMathPara xmlns:m="http://schemas.openxmlformats.org/officeDocument/2006/math">
                    <m:oMathParaPr>
                      <m:jc m:val="centerGroup"/>
                    </m:oMathParaPr>
                    <m:oMath xmlns:m="http://schemas.openxmlformats.org/officeDocument/2006/math">
                      <m:r>
                        <a:rPr lang="en-US" altLang="ko-KR" sz="2000" b="0" i="1" smtClean="0">
                          <a:latin typeface="Cambria Math" panose="02040503050406030204" pitchFamily="18" charset="0"/>
                        </a:rPr>
                        <m:t>𝑉𝑎𝑟</m:t>
                      </m:r>
                      <m:d>
                        <m:dPr>
                          <m:ctrlPr>
                            <a:rPr lang="en-US" altLang="ko-KR" sz="2000" b="0" i="1" smtClean="0">
                              <a:latin typeface="Cambria Math" panose="02040503050406030204" pitchFamily="18" charset="0"/>
                            </a:rPr>
                          </m:ctrlPr>
                        </m:dPr>
                        <m:e>
                          <m:sSubSup>
                            <m:sSubSupPr>
                              <m:ctrlPr>
                                <a:rPr lang="en-US" altLang="ko-KR" sz="2000" i="1">
                                  <a:latin typeface="Cambria Math" panose="02040503050406030204" pitchFamily="18" charset="0"/>
                                </a:rPr>
                              </m:ctrlPr>
                            </m:sSubSupPr>
                            <m:e>
                              <m:r>
                                <a:rPr lang="ko-KR" altLang="en-US" sz="2000" i="1">
                                  <a:latin typeface="Cambria Math" panose="02040503050406030204" pitchFamily="18" charset="0"/>
                                </a:rPr>
                                <m:t>𝜀</m:t>
                              </m:r>
                            </m:e>
                            <m:sub>
                              <m:r>
                                <a:rPr lang="en-US" altLang="ko-KR" sz="2000" i="1">
                                  <a:latin typeface="Cambria Math" panose="02040503050406030204" pitchFamily="18" charset="0"/>
                                </a:rPr>
                                <m:t>𝑖</m:t>
                              </m:r>
                            </m:sub>
                            <m:sup>
                              <m:r>
                                <a:rPr lang="en-US" altLang="ko-KR" sz="2000" i="1">
                                  <a:latin typeface="Cambria Math" panose="02040503050406030204" pitchFamily="18" charset="0"/>
                                </a:rPr>
                                <m:t>∗</m:t>
                              </m:r>
                            </m:sup>
                          </m:sSubSup>
                        </m:e>
                      </m:d>
                      <m:r>
                        <a:rPr lang="en-US" altLang="ko-KR" sz="2000" b="0" i="1" smtClean="0">
                          <a:latin typeface="Cambria Math" panose="02040503050406030204" pitchFamily="18" charset="0"/>
                        </a:rPr>
                        <m:t>=</m:t>
                      </m:r>
                      <m:d>
                        <m:dPr>
                          <m:ctrlPr>
                            <a:rPr lang="en-US" altLang="ko-KR" sz="2000" i="1">
                              <a:latin typeface="Cambria Math" panose="02040503050406030204" pitchFamily="18" charset="0"/>
                            </a:rPr>
                          </m:ctrlPr>
                        </m:dPr>
                        <m:e>
                          <m:m>
                            <m:mPr>
                              <m:mcs>
                                <m:mc>
                                  <m:mcPr>
                                    <m:count m:val="2"/>
                                    <m:mcJc m:val="center"/>
                                  </m:mcPr>
                                </m:mc>
                              </m:mcs>
                              <m:ctrlPr>
                                <a:rPr lang="en-US" altLang="ko-KR" sz="2000" i="1">
                                  <a:latin typeface="Cambria Math" panose="02040503050406030204" pitchFamily="18" charset="0"/>
                                </a:rPr>
                              </m:ctrlPr>
                            </m:mPr>
                            <m:mr>
                              <m:e>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𝑍</m:t>
                                    </m:r>
                                  </m:e>
                                  <m:sub>
                                    <m:r>
                                      <a:rPr lang="en-US" altLang="ko-KR" sz="2000" i="1">
                                        <a:latin typeface="Cambria Math" panose="02040503050406030204" pitchFamily="18" charset="0"/>
                                      </a:rPr>
                                      <m:t>𝑖</m:t>
                                    </m:r>
                                  </m:sub>
                                </m:sSub>
                              </m:e>
                              <m:e>
                                <m:r>
                                  <a:rPr lang="en-US" altLang="ko-KR" sz="2000" i="1">
                                    <a:latin typeface="Cambria Math" panose="02040503050406030204" pitchFamily="18" charset="0"/>
                                  </a:rPr>
                                  <m:t>𝐼</m:t>
                                </m:r>
                              </m:e>
                            </m:mr>
                          </m:m>
                        </m:e>
                      </m:d>
                      <m:d>
                        <m:dPr>
                          <m:ctrlPr>
                            <a:rPr lang="en-US" altLang="ko-KR" sz="2000" i="1">
                              <a:latin typeface="Cambria Math" panose="02040503050406030204" pitchFamily="18" charset="0"/>
                            </a:rPr>
                          </m:ctrlPr>
                        </m:dPr>
                        <m:e>
                          <m:m>
                            <m:mPr>
                              <m:mcs>
                                <m:mc>
                                  <m:mcPr>
                                    <m:count m:val="2"/>
                                    <m:mcJc m:val="center"/>
                                  </m:mcPr>
                                </m:mc>
                              </m:mcs>
                              <m:ctrlPr>
                                <a:rPr lang="en-US" altLang="ko-KR" sz="2000" i="1">
                                  <a:latin typeface="Cambria Math" panose="02040503050406030204" pitchFamily="18" charset="0"/>
                                </a:rPr>
                              </m:ctrlPr>
                            </m:mPr>
                            <m:mr>
                              <m:e>
                                <m:r>
                                  <m:rPr>
                                    <m:brk m:alnAt="7"/>
                                  </m:rPr>
                                  <a:rPr lang="en-US" altLang="ko-KR" sz="2000" i="1">
                                    <a:latin typeface="Cambria Math" panose="02040503050406030204" pitchFamily="18" charset="0"/>
                                  </a:rPr>
                                  <m:t>𝐷</m:t>
                                </m:r>
                              </m:e>
                              <m:e>
                                <m:r>
                                  <a:rPr lang="en-US" altLang="ko-KR" sz="2000" i="1">
                                    <a:latin typeface="Cambria Math" panose="02040503050406030204" pitchFamily="18" charset="0"/>
                                  </a:rPr>
                                  <m:t>0</m:t>
                                </m:r>
                              </m:e>
                            </m:mr>
                            <m:mr>
                              <m:e>
                                <m:r>
                                  <a:rPr lang="en-US" altLang="ko-KR" sz="2000" i="1">
                                    <a:latin typeface="Cambria Math" panose="02040503050406030204" pitchFamily="18" charset="0"/>
                                  </a:rPr>
                                  <m:t>0</m:t>
                                </m:r>
                              </m:e>
                              <m:e>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𝑅</m:t>
                                    </m:r>
                                  </m:e>
                                  <m:sub>
                                    <m:r>
                                      <a:rPr lang="en-US" altLang="ko-KR" sz="2000" i="1">
                                        <a:latin typeface="Cambria Math" panose="02040503050406030204" pitchFamily="18" charset="0"/>
                                      </a:rPr>
                                      <m:t>𝑖</m:t>
                                    </m:r>
                                  </m:sub>
                                </m:sSub>
                              </m:e>
                            </m:mr>
                          </m:m>
                        </m:e>
                      </m:d>
                      <m:d>
                        <m:dPr>
                          <m:ctrlPr>
                            <a:rPr lang="en-US" altLang="ko-KR" sz="2000" i="1" smtClean="0">
                              <a:latin typeface="Cambria Math" panose="02040503050406030204" pitchFamily="18" charset="0"/>
                            </a:rPr>
                          </m:ctrlPr>
                        </m:dPr>
                        <m:e>
                          <m:m>
                            <m:mPr>
                              <m:mcs>
                                <m:mc>
                                  <m:mcPr>
                                    <m:count m:val="1"/>
                                    <m:mcJc m:val="center"/>
                                  </m:mcPr>
                                </m:mc>
                              </m:mcs>
                              <m:ctrlPr>
                                <a:rPr lang="en-US" altLang="ko-KR" sz="2000" i="1" smtClean="0">
                                  <a:latin typeface="Cambria Math" panose="02040503050406030204" pitchFamily="18" charset="0"/>
                                </a:rPr>
                              </m:ctrlPr>
                            </m:mPr>
                            <m:mr>
                              <m:e>
                                <m:sSup>
                                  <m:sSupPr>
                                    <m:ctrlPr>
                                      <a:rPr lang="en-US" altLang="ko-KR" sz="2000" i="1" smtClean="0">
                                        <a:latin typeface="Cambria Math" panose="02040503050406030204" pitchFamily="18" charset="0"/>
                                      </a:rPr>
                                    </m:ctrlPr>
                                  </m:sSupPr>
                                  <m:e>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𝑍</m:t>
                                        </m:r>
                                      </m:e>
                                      <m:sub>
                                        <m:r>
                                          <a:rPr lang="en-US" altLang="ko-KR" sz="2000" i="1">
                                            <a:latin typeface="Cambria Math" panose="02040503050406030204" pitchFamily="18" charset="0"/>
                                          </a:rPr>
                                          <m:t>𝑖</m:t>
                                        </m:r>
                                      </m:sub>
                                    </m:sSub>
                                  </m:e>
                                  <m:sup>
                                    <m:r>
                                      <a:rPr lang="en-US" altLang="ko-KR" sz="2000" b="0" i="1" smtClean="0">
                                        <a:latin typeface="Cambria Math" panose="02040503050406030204" pitchFamily="18" charset="0"/>
                                      </a:rPr>
                                      <m:t>𝑇</m:t>
                                    </m:r>
                                  </m:sup>
                                </m:sSup>
                              </m:e>
                            </m:mr>
                            <m:mr>
                              <m:e>
                                <m:r>
                                  <a:rPr lang="en-US" altLang="ko-KR" sz="2000" b="0" i="1" smtClean="0">
                                    <a:latin typeface="Cambria Math" panose="02040503050406030204" pitchFamily="18" charset="0"/>
                                  </a:rPr>
                                  <m:t>𝐼</m:t>
                                </m:r>
                              </m:e>
                            </m:mr>
                          </m:m>
                        </m:e>
                      </m:d>
                      <m:r>
                        <a:rPr lang="en-US" altLang="ko-KR" sz="2000" b="0" i="1" smtClean="0">
                          <a:latin typeface="Cambria Math" panose="02040503050406030204" pitchFamily="18" charset="0"/>
                        </a:rPr>
                        <m:t>=</m:t>
                      </m:r>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𝑍</m:t>
                          </m:r>
                        </m:e>
                        <m:sub>
                          <m:r>
                            <a:rPr lang="en-US" altLang="ko-KR" sz="2000" i="1">
                              <a:latin typeface="Cambria Math" panose="02040503050406030204" pitchFamily="18" charset="0"/>
                            </a:rPr>
                            <m:t>𝑖</m:t>
                          </m:r>
                        </m:sub>
                      </m:sSub>
                      <m:r>
                        <a:rPr lang="en-US" altLang="ko-KR" sz="2000" b="0" i="1" smtClean="0">
                          <a:latin typeface="Cambria Math" panose="02040503050406030204" pitchFamily="18" charset="0"/>
                        </a:rPr>
                        <m:t>𝐷</m:t>
                      </m:r>
                      <m:sSup>
                        <m:sSupPr>
                          <m:ctrlPr>
                            <a:rPr lang="en-US" altLang="ko-KR" sz="2000" b="0" i="1" smtClean="0">
                              <a:latin typeface="Cambria Math" panose="02040503050406030204" pitchFamily="18" charset="0"/>
                            </a:rPr>
                          </m:ctrlPr>
                        </m:sSupPr>
                        <m:e>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𝑍</m:t>
                              </m:r>
                            </m:e>
                            <m:sub>
                              <m:r>
                                <a:rPr lang="en-US" altLang="ko-KR" sz="2000" i="1">
                                  <a:latin typeface="Cambria Math" panose="02040503050406030204" pitchFamily="18" charset="0"/>
                                </a:rPr>
                                <m:t>𝑖</m:t>
                              </m:r>
                            </m:sub>
                          </m:sSub>
                        </m:e>
                        <m:sup>
                          <m:r>
                            <a:rPr lang="en-US" altLang="ko-KR" sz="2000" b="0" i="1" smtClean="0">
                              <a:latin typeface="Cambria Math" panose="02040503050406030204" pitchFamily="18" charset="0"/>
                            </a:rPr>
                            <m:t>𝑇</m:t>
                          </m:r>
                        </m:sup>
                      </m:sSup>
                      <m:r>
                        <a:rPr lang="en-US" altLang="ko-KR" sz="2000" b="0" i="1" smtClean="0">
                          <a:latin typeface="Cambria Math" panose="02040503050406030204" pitchFamily="18" charset="0"/>
                        </a:rPr>
                        <m:t>+</m:t>
                      </m:r>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𝑅</m:t>
                          </m:r>
                        </m:e>
                        <m:sub>
                          <m:r>
                            <a:rPr lang="en-US" altLang="ko-KR" sz="2000" i="1">
                              <a:latin typeface="Cambria Math" panose="02040503050406030204" pitchFamily="18" charset="0"/>
                            </a:rPr>
                            <m:t>𝑖</m:t>
                          </m:r>
                        </m:sub>
                      </m:sSub>
                      <m:r>
                        <a:rPr lang="en-US" altLang="ko-KR" sz="2000" b="0" i="1" smtClean="0">
                          <a:latin typeface="Cambria Math" panose="02040503050406030204" pitchFamily="18" charset="0"/>
                        </a:rPr>
                        <m:t>=</m:t>
                      </m:r>
                      <m:sSub>
                        <m:sSubPr>
                          <m:ctrlPr>
                            <a:rPr lang="en-US" altLang="ko-KR" sz="2000" i="1">
                              <a:latin typeface="Cambria Math" panose="02040503050406030204" pitchFamily="18" charset="0"/>
                            </a:rPr>
                          </m:ctrlPr>
                        </m:sSubPr>
                        <m:e>
                          <m:r>
                            <a:rPr lang="en-US" altLang="ko-KR" sz="2000" b="0" i="1" smtClean="0">
                              <a:latin typeface="Cambria Math" panose="02040503050406030204" pitchFamily="18" charset="0"/>
                            </a:rPr>
                            <m:t>𝑉</m:t>
                          </m:r>
                        </m:e>
                        <m:sub>
                          <m:r>
                            <a:rPr lang="en-US" altLang="ko-KR" sz="2000" i="1">
                              <a:latin typeface="Cambria Math" panose="02040503050406030204" pitchFamily="18" charset="0"/>
                            </a:rPr>
                            <m:t>𝑖</m:t>
                          </m:r>
                        </m:sub>
                      </m:sSub>
                    </m:oMath>
                  </m:oMathPara>
                </a14:m>
                <a:endParaRPr lang="en-US" altLang="ko-KR" sz="2000" dirty="0"/>
              </a:p>
              <a:p>
                <a:pPr marL="0" indent="0">
                  <a:buNone/>
                </a:pPr>
                <a:endParaRPr lang="en-US" altLang="ko-KR" sz="200" dirty="0"/>
              </a:p>
              <a:p>
                <a:pPr marL="0" indent="0">
                  <a:buNone/>
                </a:pPr>
                <a14:m>
                  <m:oMathPara xmlns:m="http://schemas.openxmlformats.org/officeDocument/2006/math">
                    <m:oMathParaPr>
                      <m:jc m:val="centerGroup"/>
                    </m:oMathParaPr>
                    <m:oMath xmlns:m="http://schemas.openxmlformats.org/officeDocument/2006/math">
                      <m:r>
                        <a:rPr lang="en-US" altLang="ko-KR" sz="2000" b="0" i="1" smtClean="0">
                          <a:latin typeface="Cambria Math" panose="02040503050406030204" pitchFamily="18" charset="0"/>
                        </a:rPr>
                        <m:t>𝑖</m:t>
                      </m:r>
                      <m:r>
                        <a:rPr lang="en-US" altLang="ko-KR" sz="2000" b="0" i="1" smtClean="0">
                          <a:latin typeface="Cambria Math" panose="02040503050406030204" pitchFamily="18" charset="0"/>
                        </a:rPr>
                        <m:t>.</m:t>
                      </m:r>
                      <m:r>
                        <a:rPr lang="en-US" altLang="ko-KR" sz="2000" b="0" i="1" smtClean="0">
                          <a:latin typeface="Cambria Math" panose="02040503050406030204" pitchFamily="18" charset="0"/>
                        </a:rPr>
                        <m:t>𝑒</m:t>
                      </m:r>
                      <m:r>
                        <a:rPr lang="en-US" altLang="ko-KR" sz="2000" b="0" i="1" smtClean="0">
                          <a:latin typeface="Cambria Math" panose="02040503050406030204" pitchFamily="18" charset="0"/>
                        </a:rPr>
                        <m:t>, </m:t>
                      </m:r>
                      <m:sSubSup>
                        <m:sSubSupPr>
                          <m:ctrlPr>
                            <a:rPr lang="en-US" altLang="ko-KR" sz="2000" i="1">
                              <a:latin typeface="Cambria Math" panose="02040503050406030204" pitchFamily="18" charset="0"/>
                            </a:rPr>
                          </m:ctrlPr>
                        </m:sSubSupPr>
                        <m:e>
                          <m:r>
                            <a:rPr lang="ko-KR" altLang="en-US" sz="2000" i="1">
                              <a:latin typeface="Cambria Math" panose="02040503050406030204" pitchFamily="18" charset="0"/>
                            </a:rPr>
                            <m:t>𝜀</m:t>
                          </m:r>
                        </m:e>
                        <m:sub>
                          <m:r>
                            <a:rPr lang="en-US" altLang="ko-KR" sz="2000" i="1">
                              <a:latin typeface="Cambria Math" panose="02040503050406030204" pitchFamily="18" charset="0"/>
                            </a:rPr>
                            <m:t>𝑖</m:t>
                          </m:r>
                        </m:sub>
                        <m:sup>
                          <m:r>
                            <a:rPr lang="en-US" altLang="ko-KR" sz="2000" i="1">
                              <a:latin typeface="Cambria Math" panose="02040503050406030204" pitchFamily="18" charset="0"/>
                            </a:rPr>
                            <m:t>∗</m:t>
                          </m:r>
                        </m:sup>
                      </m:sSubSup>
                      <m:r>
                        <a:rPr lang="en-US" altLang="ko-KR" sz="2000" b="0" i="1" smtClean="0">
                          <a:latin typeface="Cambria Math" panose="02040503050406030204" pitchFamily="18" charset="0"/>
                        </a:rPr>
                        <m:t>~</m:t>
                      </m:r>
                      <m:r>
                        <a:rPr lang="en-US" altLang="ko-KR" sz="2000" b="0" i="1" smtClean="0">
                          <a:latin typeface="Cambria Math" panose="02040503050406030204" pitchFamily="18" charset="0"/>
                        </a:rPr>
                        <m:t>𝑀𝑉𝑁</m:t>
                      </m:r>
                      <m:r>
                        <a:rPr lang="en-US" altLang="ko-KR" sz="2000" b="0" i="1" smtClean="0">
                          <a:latin typeface="Cambria Math" panose="02040503050406030204" pitchFamily="18" charset="0"/>
                        </a:rPr>
                        <m:t>(0,</m:t>
                      </m:r>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𝑉</m:t>
                          </m:r>
                        </m:e>
                        <m:sub>
                          <m:r>
                            <a:rPr lang="en-US" altLang="ko-KR" sz="2000" i="1">
                              <a:latin typeface="Cambria Math" panose="02040503050406030204" pitchFamily="18" charset="0"/>
                            </a:rPr>
                            <m:t>𝑖</m:t>
                          </m:r>
                        </m:sub>
                      </m:sSub>
                      <m:r>
                        <a:rPr lang="en-US" altLang="ko-KR" sz="2000" b="0" i="1" smtClean="0">
                          <a:latin typeface="Cambria Math" panose="02040503050406030204" pitchFamily="18" charset="0"/>
                        </a:rPr>
                        <m:t>)</m:t>
                      </m:r>
                    </m:oMath>
                  </m:oMathPara>
                </a14:m>
                <a:endParaRPr lang="en-US" altLang="ko-KR" sz="2000" dirty="0"/>
              </a:p>
              <a:p>
                <a:pPr marL="0" indent="0">
                  <a:buNone/>
                </a:pPr>
                <a:endParaRPr lang="en-US" altLang="ko-KR" dirty="0"/>
              </a:p>
            </p:txBody>
          </p:sp>
        </mc:Choice>
        <mc:Fallback xmlns="">
          <p:sp>
            <p:nvSpPr>
              <p:cNvPr id="3" name="내용 개체 틀 2">
                <a:extLst>
                  <a:ext uri="{FF2B5EF4-FFF2-40B4-BE49-F238E27FC236}">
                    <a16:creationId xmlns:a16="http://schemas.microsoft.com/office/drawing/2014/main" id="{97B6C903-9535-4AA1-82A7-8F986A950D77}"/>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l="-1217" t="-2381"/>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9179139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A638DC3-0FE6-41EE-BE08-53AB51B4A11B}"/>
              </a:ext>
            </a:extLst>
          </p:cNvPr>
          <p:cNvSpPr>
            <a:spLocks noGrp="1"/>
          </p:cNvSpPr>
          <p:nvPr>
            <p:ph type="title"/>
          </p:nvPr>
        </p:nvSpPr>
        <p:spPr/>
        <p:txBody>
          <a:bodyPr>
            <a:normAutofit/>
          </a:bodyPr>
          <a:lstStyle/>
          <a:p>
            <a:r>
              <a:rPr lang="en-US" altLang="ko-KR" sz="3000" dirty="0"/>
              <a:t>3.Estimation and Inference with Measured Response Data</a:t>
            </a:r>
            <a:endParaRPr lang="ko-KR" altLang="en-US" sz="3000"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97B6C903-9535-4AA1-82A7-8F986A950D77}"/>
                  </a:ext>
                </a:extLst>
              </p:cNvPr>
              <p:cNvSpPr>
                <a:spLocks noGrp="1"/>
              </p:cNvSpPr>
              <p:nvPr>
                <p:ph idx="1"/>
              </p:nvPr>
            </p:nvSpPr>
            <p:spPr>
              <a:xfrm>
                <a:off x="838200" y="1825625"/>
                <a:ext cx="10515600" cy="4351338"/>
              </a:xfrm>
            </p:spPr>
            <p:txBody>
              <a:bodyPr>
                <a:normAutofit/>
              </a:bodyPr>
              <a:lstStyle/>
              <a:p>
                <a:pPr marL="0" indent="0">
                  <a:buNone/>
                </a:pPr>
                <a:r>
                  <a:rPr lang="en-US" altLang="ko-KR" dirty="0"/>
                  <a:t>1.1 Estimation of </a:t>
                </a:r>
                <a14:m>
                  <m:oMath xmlns:m="http://schemas.openxmlformats.org/officeDocument/2006/math">
                    <m:r>
                      <a:rPr lang="ko-KR" altLang="en-US" i="1">
                        <a:latin typeface="Cambria Math" panose="02040503050406030204" pitchFamily="18" charset="0"/>
                      </a:rPr>
                      <m:t>𝛼</m:t>
                    </m:r>
                  </m:oMath>
                </a14:m>
                <a:endParaRPr lang="en-US" altLang="ko-KR" dirty="0"/>
              </a:p>
              <a:p>
                <a:pPr marL="0" indent="0">
                  <a:buNone/>
                </a:pPr>
                <a:r>
                  <a:rPr lang="en-US" altLang="ko-KR" dirty="0"/>
                  <a:t>Full-model</a:t>
                </a:r>
              </a:p>
              <a:p>
                <a:pPr marL="0" indent="0">
                  <a:buNone/>
                </a:pPr>
                <a14:m>
                  <m:oMathPara xmlns:m="http://schemas.openxmlformats.org/officeDocument/2006/math">
                    <m:oMathParaPr>
                      <m:jc m:val="centerGroup"/>
                    </m:oMathParaPr>
                    <m:oMath xmlns:m="http://schemas.openxmlformats.org/officeDocument/2006/math">
                      <m:r>
                        <a:rPr lang="en-US" altLang="ko-KR" i="1">
                          <a:latin typeface="Cambria Math" panose="02040503050406030204" pitchFamily="18" charset="0"/>
                          <a:ea typeface="Cambria Math" panose="02040503050406030204" pitchFamily="18" charset="0"/>
                        </a:rPr>
                        <m:t>𝑦</m:t>
                      </m:r>
                      <m:r>
                        <a:rPr lang="en-US" altLang="ko-KR" i="1">
                          <a:latin typeface="Cambria Math" panose="02040503050406030204" pitchFamily="18" charset="0"/>
                          <a:ea typeface="Cambria Math" panose="02040503050406030204" pitchFamily="18" charset="0"/>
                        </a:rPr>
                        <m:t>=</m:t>
                      </m:r>
                      <m:r>
                        <a:rPr lang="en-US" altLang="ko-KR" i="1">
                          <a:latin typeface="Cambria Math" panose="02040503050406030204" pitchFamily="18" charset="0"/>
                          <a:ea typeface="Cambria Math" panose="02040503050406030204" pitchFamily="18" charset="0"/>
                        </a:rPr>
                        <m:t>𝑋</m:t>
                      </m:r>
                      <m:r>
                        <a:rPr lang="ko-KR" altLang="en-US" i="1">
                          <a:latin typeface="Cambria Math" panose="02040503050406030204" pitchFamily="18" charset="0"/>
                          <a:ea typeface="Cambria Math" panose="02040503050406030204" pitchFamily="18" charset="0"/>
                        </a:rPr>
                        <m:t>𝛼</m:t>
                      </m:r>
                      <m:r>
                        <a:rPr lang="en-US" altLang="ko-KR" i="1">
                          <a:latin typeface="Cambria Math" panose="02040503050406030204" pitchFamily="18" charset="0"/>
                          <a:ea typeface="Cambria Math" panose="02040503050406030204" pitchFamily="18" charset="0"/>
                        </a:rPr>
                        <m:t>+</m:t>
                      </m:r>
                      <m:r>
                        <a:rPr lang="en-US" altLang="ko-KR" i="1">
                          <a:latin typeface="Cambria Math" panose="02040503050406030204" pitchFamily="18" charset="0"/>
                          <a:ea typeface="Cambria Math" panose="02040503050406030204" pitchFamily="18" charset="0"/>
                        </a:rPr>
                        <m:t>𝑍𝑏</m:t>
                      </m:r>
                      <m:r>
                        <a:rPr lang="en-US" altLang="ko-KR" i="1">
                          <a:latin typeface="Cambria Math" panose="02040503050406030204" pitchFamily="18" charset="0"/>
                          <a:ea typeface="Cambria Math" panose="02040503050406030204" pitchFamily="18" charset="0"/>
                        </a:rPr>
                        <m:t>+</m:t>
                      </m:r>
                      <m:r>
                        <a:rPr lang="ko-KR" altLang="en-US" i="1">
                          <a:latin typeface="Cambria Math" panose="02040503050406030204" pitchFamily="18" charset="0"/>
                          <a:ea typeface="Cambria Math" panose="02040503050406030204" pitchFamily="18" charset="0"/>
                        </a:rPr>
                        <m:t>𝜀</m:t>
                      </m:r>
                    </m:oMath>
                  </m:oMathPara>
                </a14:m>
                <a:endParaRPr lang="en-US" altLang="ko-KR" dirty="0"/>
              </a:p>
              <a:p>
                <a:pPr marL="0" indent="0">
                  <a:buNone/>
                </a:pPr>
                <a:endParaRPr lang="en-US" altLang="ko-KR" sz="200" dirty="0"/>
              </a:p>
              <a:p>
                <a:pPr marL="0" indent="0">
                  <a:buNone/>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𝑦</m:t>
                      </m:r>
                      <m:r>
                        <a:rPr lang="en-US" altLang="ko-KR" b="0" i="1" smtClean="0">
                          <a:latin typeface="Cambria Math" panose="02040503050406030204" pitchFamily="18" charset="0"/>
                        </a:rPr>
                        <m:t>=</m:t>
                      </m:r>
                      <m:d>
                        <m:dPr>
                          <m:ctrlPr>
                            <a:rPr lang="en-US" altLang="ko-KR" b="0" i="1" smtClean="0">
                              <a:latin typeface="Cambria Math" panose="02040503050406030204" pitchFamily="18" charset="0"/>
                            </a:rPr>
                          </m:ctrlPr>
                        </m:dPr>
                        <m:e>
                          <m:m>
                            <m:mPr>
                              <m:mcs>
                                <m:mc>
                                  <m:mcPr>
                                    <m:count m:val="1"/>
                                    <m:mcJc m:val="center"/>
                                  </m:mcPr>
                                </m:mc>
                              </m:mcs>
                              <m:ctrlPr>
                                <a:rPr lang="en-US" altLang="ko-KR" b="0" i="1" smtClean="0">
                                  <a:latin typeface="Cambria Math" panose="02040503050406030204" pitchFamily="18" charset="0"/>
                                </a:rPr>
                              </m:ctrlPr>
                            </m:mPr>
                            <m:mr>
                              <m:e>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𝑦</m:t>
                                    </m:r>
                                  </m:e>
                                  <m:sub>
                                    <m:r>
                                      <a:rPr lang="en-US" altLang="ko-KR" b="0" i="1" smtClean="0">
                                        <a:latin typeface="Cambria Math" panose="02040503050406030204" pitchFamily="18" charset="0"/>
                                      </a:rPr>
                                      <m:t>1</m:t>
                                    </m:r>
                                  </m:sub>
                                </m:sSub>
                              </m:e>
                            </m:mr>
                            <m:mr>
                              <m:e>
                                <m:r>
                                  <a:rPr lang="en-US" altLang="ko-KR" b="0" i="1" smtClean="0">
                                    <a:latin typeface="Cambria Math" panose="02040503050406030204" pitchFamily="18" charset="0"/>
                                    <a:ea typeface="Cambria Math" panose="02040503050406030204" pitchFamily="18" charset="0"/>
                                  </a:rPr>
                                  <m:t>⋮</m:t>
                                </m:r>
                              </m:e>
                            </m:mr>
                            <m:mr>
                              <m:e>
                                <m:sSub>
                                  <m:sSubPr>
                                    <m:ctrlPr>
                                      <a:rPr lang="en-US" altLang="ko-KR" i="1">
                                        <a:latin typeface="Cambria Math" panose="02040503050406030204" pitchFamily="18" charset="0"/>
                                      </a:rPr>
                                    </m:ctrlPr>
                                  </m:sSubPr>
                                  <m:e>
                                    <m:r>
                                      <a:rPr lang="en-US" altLang="ko-KR" i="1">
                                        <a:latin typeface="Cambria Math" panose="02040503050406030204" pitchFamily="18" charset="0"/>
                                      </a:rPr>
                                      <m:t>𝑦</m:t>
                                    </m:r>
                                  </m:e>
                                  <m:sub>
                                    <m:r>
                                      <a:rPr lang="en-US" altLang="ko-KR" b="0" i="1" smtClean="0">
                                        <a:latin typeface="Cambria Math" panose="02040503050406030204" pitchFamily="18" charset="0"/>
                                      </a:rPr>
                                      <m:t>𝑚</m:t>
                                    </m:r>
                                  </m:sub>
                                </m:sSub>
                              </m:e>
                            </m:mr>
                          </m:m>
                        </m:e>
                      </m:d>
                      <m:r>
                        <a:rPr lang="en-US" altLang="ko-KR" b="0" i="0" smtClean="0">
                          <a:latin typeface="Cambria Math" panose="02040503050406030204" pitchFamily="18" charset="0"/>
                        </a:rPr>
                        <m:t>, </m:t>
                      </m:r>
                      <m:r>
                        <a:rPr lang="en-US" altLang="ko-KR" i="1" smtClean="0">
                          <a:latin typeface="Cambria Math" panose="02040503050406030204" pitchFamily="18" charset="0"/>
                        </a:rPr>
                        <m:t>𝑋</m:t>
                      </m:r>
                      <m:r>
                        <a:rPr lang="en-US" altLang="ko-KR" b="0" i="1" smtClean="0">
                          <a:latin typeface="Cambria Math" panose="02040503050406030204" pitchFamily="18" charset="0"/>
                        </a:rPr>
                        <m:t>=</m:t>
                      </m:r>
                      <m:d>
                        <m:dPr>
                          <m:ctrlPr>
                            <a:rPr lang="en-US" altLang="ko-KR" b="0" i="1" smtClean="0">
                              <a:latin typeface="Cambria Math" panose="02040503050406030204" pitchFamily="18" charset="0"/>
                            </a:rPr>
                          </m:ctrlPr>
                        </m:dPr>
                        <m:e>
                          <m:m>
                            <m:mPr>
                              <m:mcs>
                                <m:mc>
                                  <m:mcPr>
                                    <m:count m:val="1"/>
                                    <m:mcJc m:val="center"/>
                                  </m:mcPr>
                                </m:mc>
                              </m:mcs>
                              <m:ctrlPr>
                                <a:rPr lang="en-US" altLang="ko-KR" b="0" i="1" smtClean="0">
                                  <a:latin typeface="Cambria Math" panose="02040503050406030204" pitchFamily="18" charset="0"/>
                                </a:rPr>
                              </m:ctrlPr>
                            </m:mPr>
                            <m:mr>
                              <m:e>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𝑋</m:t>
                                    </m:r>
                                  </m:e>
                                  <m:sub>
                                    <m:r>
                                      <a:rPr lang="en-US" altLang="ko-KR" b="0" i="1" smtClean="0">
                                        <a:latin typeface="Cambria Math" panose="02040503050406030204" pitchFamily="18" charset="0"/>
                                      </a:rPr>
                                      <m:t>1</m:t>
                                    </m:r>
                                  </m:sub>
                                </m:sSub>
                              </m:e>
                            </m:mr>
                            <m:mr>
                              <m:e>
                                <m:r>
                                  <a:rPr lang="en-US" altLang="ko-KR" i="1">
                                    <a:latin typeface="Cambria Math" panose="02040503050406030204" pitchFamily="18" charset="0"/>
                                    <a:ea typeface="Cambria Math" panose="02040503050406030204" pitchFamily="18" charset="0"/>
                                  </a:rPr>
                                  <m:t>⋮</m:t>
                                </m:r>
                              </m:e>
                            </m:mr>
                            <m:mr>
                              <m:e>
                                <m:sSub>
                                  <m:sSubPr>
                                    <m:ctrlPr>
                                      <a:rPr lang="en-US" altLang="ko-KR" i="1">
                                        <a:latin typeface="Cambria Math" panose="02040503050406030204" pitchFamily="18" charset="0"/>
                                      </a:rPr>
                                    </m:ctrlPr>
                                  </m:sSubPr>
                                  <m:e>
                                    <m:r>
                                      <a:rPr lang="en-US" altLang="ko-KR" i="1">
                                        <a:latin typeface="Cambria Math" panose="02040503050406030204" pitchFamily="18" charset="0"/>
                                      </a:rPr>
                                      <m:t>𝑋</m:t>
                                    </m:r>
                                  </m:e>
                                  <m:sub>
                                    <m:r>
                                      <a:rPr lang="en-US" altLang="ko-KR" b="0" i="1" smtClean="0">
                                        <a:latin typeface="Cambria Math" panose="02040503050406030204" pitchFamily="18" charset="0"/>
                                      </a:rPr>
                                      <m:t>𝑚</m:t>
                                    </m:r>
                                  </m:sub>
                                </m:sSub>
                              </m:e>
                            </m:mr>
                          </m:m>
                        </m:e>
                      </m:d>
                      <m:r>
                        <a:rPr lang="en-US" altLang="ko-KR" b="0" i="0" smtClean="0">
                          <a:latin typeface="Cambria Math" panose="02040503050406030204" pitchFamily="18" charset="0"/>
                        </a:rPr>
                        <m:t>, </m:t>
                      </m:r>
                      <m:r>
                        <m:rPr>
                          <m:sty m:val="p"/>
                        </m:rPr>
                        <a:rPr lang="en-US" altLang="ko-KR" b="0" i="0" smtClean="0">
                          <a:latin typeface="Cambria Math" panose="02040503050406030204" pitchFamily="18" charset="0"/>
                          <a:ea typeface="Cambria Math" panose="02040503050406030204" pitchFamily="18" charset="0"/>
                        </a:rPr>
                        <m:t>Z</m:t>
                      </m:r>
                      <m:r>
                        <a:rPr lang="en-US" altLang="ko-KR" b="0" i="1" smtClean="0">
                          <a:latin typeface="Cambria Math" panose="02040503050406030204" pitchFamily="18" charset="0"/>
                          <a:ea typeface="Cambria Math" panose="02040503050406030204" pitchFamily="18" charset="0"/>
                        </a:rPr>
                        <m:t>=</m:t>
                      </m:r>
                      <m:d>
                        <m:dPr>
                          <m:ctrlPr>
                            <a:rPr lang="en-US" altLang="ko-KR" b="0" i="1" smtClean="0">
                              <a:latin typeface="Cambria Math" panose="02040503050406030204" pitchFamily="18" charset="0"/>
                              <a:ea typeface="Cambria Math" panose="02040503050406030204" pitchFamily="18" charset="0"/>
                            </a:rPr>
                          </m:ctrlPr>
                        </m:dPr>
                        <m:e>
                          <m:m>
                            <m:mPr>
                              <m:mcs>
                                <m:mc>
                                  <m:mcPr>
                                    <m:count m:val="3"/>
                                    <m:mcJc m:val="center"/>
                                  </m:mcPr>
                                </m:mc>
                              </m:mcs>
                              <m:ctrlPr>
                                <a:rPr lang="en-US" altLang="ko-KR" b="0" i="1" smtClean="0">
                                  <a:latin typeface="Cambria Math" panose="02040503050406030204" pitchFamily="18" charset="0"/>
                                  <a:ea typeface="Cambria Math" panose="02040503050406030204" pitchFamily="18" charset="0"/>
                                </a:rPr>
                              </m:ctrlPr>
                            </m:mPr>
                            <m:mr>
                              <m:e>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𝑍</m:t>
                                    </m:r>
                                  </m:e>
                                  <m:sub>
                                    <m:r>
                                      <a:rPr lang="en-US" altLang="ko-KR" i="1">
                                        <a:latin typeface="Cambria Math" panose="02040503050406030204" pitchFamily="18" charset="0"/>
                                      </a:rPr>
                                      <m:t>1</m:t>
                                    </m:r>
                                  </m:sub>
                                </m:sSub>
                              </m:e>
                              <m:e>
                                <m:r>
                                  <a:rPr lang="en-US" altLang="ko-KR" b="0" i="1" smtClean="0">
                                    <a:latin typeface="Cambria Math" panose="02040503050406030204" pitchFamily="18" charset="0"/>
                                    <a:ea typeface="Cambria Math" panose="02040503050406030204" pitchFamily="18" charset="0"/>
                                  </a:rPr>
                                  <m:t>0</m:t>
                                </m:r>
                              </m:e>
                              <m:e>
                                <m:r>
                                  <a:rPr lang="en-US" altLang="ko-KR" b="0" i="1" smtClean="0">
                                    <a:latin typeface="Cambria Math" panose="02040503050406030204" pitchFamily="18" charset="0"/>
                                    <a:ea typeface="Cambria Math" panose="02040503050406030204" pitchFamily="18" charset="0"/>
                                  </a:rPr>
                                  <m:t>0</m:t>
                                </m:r>
                              </m:e>
                            </m:mr>
                            <m:mr>
                              <m:e>
                                <m:r>
                                  <a:rPr lang="en-US" altLang="ko-KR" b="0" i="1" smtClean="0">
                                    <a:latin typeface="Cambria Math" panose="02040503050406030204" pitchFamily="18" charset="0"/>
                                    <a:ea typeface="Cambria Math" panose="02040503050406030204" pitchFamily="18" charset="0"/>
                                  </a:rPr>
                                  <m:t>0</m:t>
                                </m:r>
                              </m:e>
                              <m:e>
                                <m:r>
                                  <a:rPr lang="en-US" altLang="ko-KR" b="0" i="1" smtClean="0">
                                    <a:latin typeface="Cambria Math" panose="02040503050406030204" pitchFamily="18" charset="0"/>
                                    <a:ea typeface="Cambria Math" panose="02040503050406030204" pitchFamily="18" charset="0"/>
                                  </a:rPr>
                                  <m:t>⋱</m:t>
                                </m:r>
                              </m:e>
                              <m:e>
                                <m:r>
                                  <a:rPr lang="en-US" altLang="ko-KR" b="0" i="1" smtClean="0">
                                    <a:latin typeface="Cambria Math" panose="02040503050406030204" pitchFamily="18" charset="0"/>
                                    <a:ea typeface="Cambria Math" panose="02040503050406030204" pitchFamily="18" charset="0"/>
                                  </a:rPr>
                                  <m:t>0</m:t>
                                </m:r>
                              </m:e>
                            </m:mr>
                            <m:mr>
                              <m:e>
                                <m:r>
                                  <a:rPr lang="en-US" altLang="ko-KR" b="0" i="1" smtClean="0">
                                    <a:latin typeface="Cambria Math" panose="02040503050406030204" pitchFamily="18" charset="0"/>
                                    <a:ea typeface="Cambria Math" panose="02040503050406030204" pitchFamily="18" charset="0"/>
                                  </a:rPr>
                                  <m:t>0</m:t>
                                </m:r>
                              </m:e>
                              <m:e>
                                <m:r>
                                  <a:rPr lang="en-US" altLang="ko-KR" b="0" i="1" smtClean="0">
                                    <a:latin typeface="Cambria Math" panose="02040503050406030204" pitchFamily="18" charset="0"/>
                                    <a:ea typeface="Cambria Math" panose="02040503050406030204" pitchFamily="18" charset="0"/>
                                  </a:rPr>
                                  <m:t>0</m:t>
                                </m:r>
                              </m:e>
                              <m:e>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𝑍</m:t>
                                    </m:r>
                                  </m:e>
                                  <m:sub>
                                    <m:r>
                                      <a:rPr lang="en-US" altLang="ko-KR" b="0" i="1" smtClean="0">
                                        <a:latin typeface="Cambria Math" panose="02040503050406030204" pitchFamily="18" charset="0"/>
                                      </a:rPr>
                                      <m:t>𝑚</m:t>
                                    </m:r>
                                  </m:sub>
                                </m:sSub>
                              </m:e>
                            </m:mr>
                          </m:m>
                        </m:e>
                      </m:d>
                      <m:r>
                        <a:rPr lang="en-US" altLang="ko-KR" b="0" i="0" smtClean="0">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rPr>
                        <m:t>𝑏</m:t>
                      </m:r>
                      <m:r>
                        <a:rPr lang="en-US" altLang="ko-KR" b="0" i="1" smtClean="0">
                          <a:latin typeface="Cambria Math" panose="02040503050406030204" pitchFamily="18" charset="0"/>
                        </a:rPr>
                        <m:t>=</m:t>
                      </m:r>
                      <m:d>
                        <m:dPr>
                          <m:ctrlPr>
                            <a:rPr lang="en-US" altLang="ko-KR" b="0" i="1" smtClean="0">
                              <a:latin typeface="Cambria Math" panose="02040503050406030204" pitchFamily="18" charset="0"/>
                            </a:rPr>
                          </m:ctrlPr>
                        </m:dPr>
                        <m:e>
                          <m:m>
                            <m:mPr>
                              <m:mcs>
                                <m:mc>
                                  <m:mcPr>
                                    <m:count m:val="1"/>
                                    <m:mcJc m:val="center"/>
                                  </m:mcPr>
                                </m:mc>
                              </m:mcs>
                              <m:ctrlPr>
                                <a:rPr lang="en-US" altLang="ko-KR" b="0" i="1" smtClean="0">
                                  <a:latin typeface="Cambria Math" panose="02040503050406030204" pitchFamily="18" charset="0"/>
                                </a:rPr>
                              </m:ctrlPr>
                            </m:mPr>
                            <m:mr>
                              <m:e>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𝑏</m:t>
                                    </m:r>
                                  </m:e>
                                  <m:sub>
                                    <m:r>
                                      <a:rPr lang="en-US" altLang="ko-KR" i="1">
                                        <a:latin typeface="Cambria Math" panose="02040503050406030204" pitchFamily="18" charset="0"/>
                                      </a:rPr>
                                      <m:t>1</m:t>
                                    </m:r>
                                  </m:sub>
                                </m:sSub>
                              </m:e>
                            </m:mr>
                            <m:mr>
                              <m:e>
                                <m:r>
                                  <a:rPr lang="en-US" altLang="ko-KR" i="1">
                                    <a:latin typeface="Cambria Math" panose="02040503050406030204" pitchFamily="18" charset="0"/>
                                    <a:ea typeface="Cambria Math" panose="02040503050406030204" pitchFamily="18" charset="0"/>
                                  </a:rPr>
                                  <m:t>⋮</m:t>
                                </m:r>
                              </m:e>
                            </m:mr>
                            <m:mr>
                              <m:e>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𝑏</m:t>
                                    </m:r>
                                  </m:e>
                                  <m:sub>
                                    <m:r>
                                      <a:rPr lang="en-US" altLang="ko-KR" b="0" i="1" smtClean="0">
                                        <a:latin typeface="Cambria Math" panose="02040503050406030204" pitchFamily="18" charset="0"/>
                                      </a:rPr>
                                      <m:t>𝑚</m:t>
                                    </m:r>
                                  </m:sub>
                                </m:sSub>
                              </m:e>
                            </m:mr>
                          </m:m>
                        </m:e>
                      </m:d>
                    </m:oMath>
                  </m:oMathPara>
                </a14:m>
                <a:endParaRPr lang="en-US" altLang="ko-KR" b="0" dirty="0"/>
              </a:p>
              <a:p>
                <a:pPr marL="0" indent="0">
                  <a:buNone/>
                </a:pPr>
                <a:endParaRPr lang="en-US" altLang="ko-KR" sz="400" b="0" dirty="0"/>
              </a:p>
              <a:p>
                <a:pPr marL="0" indent="0">
                  <a:buNone/>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𝑉</m:t>
                      </m:r>
                      <m:r>
                        <a:rPr lang="en-US" altLang="ko-KR" b="0" i="1" smtClean="0">
                          <a:latin typeface="Cambria Math" panose="02040503050406030204" pitchFamily="18" charset="0"/>
                        </a:rPr>
                        <m:t>=</m:t>
                      </m:r>
                      <m:d>
                        <m:dPr>
                          <m:ctrlPr>
                            <a:rPr lang="en-US" altLang="ko-KR" b="0" i="1" smtClean="0">
                              <a:latin typeface="Cambria Math" panose="02040503050406030204" pitchFamily="18" charset="0"/>
                            </a:rPr>
                          </m:ctrlPr>
                        </m:dPr>
                        <m:e>
                          <m:m>
                            <m:mPr>
                              <m:mcs>
                                <m:mc>
                                  <m:mcPr>
                                    <m:count m:val="3"/>
                                    <m:mcJc m:val="center"/>
                                  </m:mcPr>
                                </m:mc>
                              </m:mcs>
                              <m:ctrlPr>
                                <a:rPr lang="en-US" altLang="ko-KR" b="0" i="1" smtClean="0">
                                  <a:latin typeface="Cambria Math" panose="02040503050406030204" pitchFamily="18" charset="0"/>
                                </a:rPr>
                              </m:ctrlPr>
                            </m:mPr>
                            <m:mr>
                              <m:e>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𝑉</m:t>
                                    </m:r>
                                  </m:e>
                                  <m:sub>
                                    <m:r>
                                      <a:rPr lang="en-US" altLang="ko-KR" b="0" i="1" smtClean="0">
                                        <a:latin typeface="Cambria Math" panose="02040503050406030204" pitchFamily="18" charset="0"/>
                                      </a:rPr>
                                      <m:t>1</m:t>
                                    </m:r>
                                  </m:sub>
                                </m:sSub>
                              </m:e>
                              <m:e>
                                <m:r>
                                  <a:rPr lang="en-US" altLang="ko-KR" b="0" i="1" smtClean="0">
                                    <a:latin typeface="Cambria Math" panose="02040503050406030204" pitchFamily="18" charset="0"/>
                                  </a:rPr>
                                  <m:t>0</m:t>
                                </m:r>
                              </m:e>
                              <m:e>
                                <m:r>
                                  <a:rPr lang="en-US" altLang="ko-KR" b="0" i="1" smtClean="0">
                                    <a:latin typeface="Cambria Math" panose="02040503050406030204" pitchFamily="18" charset="0"/>
                                  </a:rPr>
                                  <m:t>0</m:t>
                                </m:r>
                              </m:e>
                            </m:mr>
                            <m:mr>
                              <m:e>
                                <m:r>
                                  <a:rPr lang="en-US" altLang="ko-KR" b="0" i="1" smtClean="0">
                                    <a:latin typeface="Cambria Math" panose="02040503050406030204" pitchFamily="18" charset="0"/>
                                  </a:rPr>
                                  <m:t>0</m:t>
                                </m:r>
                              </m:e>
                              <m:e>
                                <m:r>
                                  <a:rPr lang="en-US" altLang="ko-KR" b="0" i="1" smtClean="0">
                                    <a:latin typeface="Cambria Math" panose="02040503050406030204" pitchFamily="18" charset="0"/>
                                    <a:ea typeface="Cambria Math" panose="02040503050406030204" pitchFamily="18" charset="0"/>
                                  </a:rPr>
                                  <m:t>⋱</m:t>
                                </m:r>
                              </m:e>
                              <m:e>
                                <m:r>
                                  <a:rPr lang="en-US" altLang="ko-KR" b="0" i="1" smtClean="0">
                                    <a:latin typeface="Cambria Math" panose="02040503050406030204" pitchFamily="18" charset="0"/>
                                  </a:rPr>
                                  <m:t>0</m:t>
                                </m:r>
                              </m:e>
                            </m:mr>
                            <m:mr>
                              <m:e>
                                <m:r>
                                  <a:rPr lang="en-US" altLang="ko-KR" b="0" i="1" smtClean="0">
                                    <a:latin typeface="Cambria Math" panose="02040503050406030204" pitchFamily="18" charset="0"/>
                                  </a:rPr>
                                  <m:t>0</m:t>
                                </m:r>
                              </m:e>
                              <m:e>
                                <m:r>
                                  <a:rPr lang="en-US" altLang="ko-KR" b="0" i="1" smtClean="0">
                                    <a:latin typeface="Cambria Math" panose="02040503050406030204" pitchFamily="18" charset="0"/>
                                  </a:rPr>
                                  <m:t>0</m:t>
                                </m:r>
                              </m:e>
                              <m:e>
                                <m:sSub>
                                  <m:sSubPr>
                                    <m:ctrlPr>
                                      <a:rPr lang="en-US" altLang="ko-KR" i="1">
                                        <a:latin typeface="Cambria Math" panose="02040503050406030204" pitchFamily="18" charset="0"/>
                                      </a:rPr>
                                    </m:ctrlPr>
                                  </m:sSubPr>
                                  <m:e>
                                    <m:r>
                                      <a:rPr lang="en-US" altLang="ko-KR" i="1">
                                        <a:latin typeface="Cambria Math" panose="02040503050406030204" pitchFamily="18" charset="0"/>
                                      </a:rPr>
                                      <m:t>𝑉</m:t>
                                    </m:r>
                                  </m:e>
                                  <m:sub>
                                    <m:r>
                                      <a:rPr lang="en-US" altLang="ko-KR" b="0" i="1" smtClean="0">
                                        <a:latin typeface="Cambria Math" panose="02040503050406030204" pitchFamily="18" charset="0"/>
                                      </a:rPr>
                                      <m:t>𝑚</m:t>
                                    </m:r>
                                  </m:sub>
                                </m:sSub>
                              </m:e>
                            </m:mr>
                          </m:m>
                        </m:e>
                      </m:d>
                      <m:r>
                        <a:rPr lang="en-US" altLang="ko-KR" b="0" i="1" smtClean="0">
                          <a:latin typeface="Cambria Math" panose="02040503050406030204" pitchFamily="18" charset="0"/>
                        </a:rPr>
                        <m:t>, </m:t>
                      </m:r>
                      <m:r>
                        <a:rPr lang="en-US" altLang="ko-KR" b="0" i="1" smtClean="0">
                          <a:latin typeface="Cambria Math" panose="02040503050406030204" pitchFamily="18" charset="0"/>
                        </a:rPr>
                        <m:t>𝑉</m:t>
                      </m:r>
                      <m:r>
                        <a:rPr lang="en-US" altLang="ko-KR" b="0" i="1" smtClean="0">
                          <a:latin typeface="Cambria Math" panose="02040503050406030204" pitchFamily="18" charset="0"/>
                        </a:rPr>
                        <m:t>=</m:t>
                      </m:r>
                      <m:sSup>
                        <m:sSupPr>
                          <m:ctrlPr>
                            <a:rPr lang="en-US" altLang="ko-KR" b="0" i="1" smtClean="0">
                              <a:latin typeface="Cambria Math" panose="02040503050406030204" pitchFamily="18" charset="0"/>
                            </a:rPr>
                          </m:ctrlPr>
                        </m:sSupPr>
                        <m:e>
                          <m:r>
                            <a:rPr lang="en-US" altLang="ko-KR" b="0" i="1" smtClean="0">
                              <a:latin typeface="Cambria Math" panose="02040503050406030204" pitchFamily="18" charset="0"/>
                            </a:rPr>
                            <m:t>𝑊</m:t>
                          </m:r>
                        </m:e>
                        <m:sup>
                          <m:r>
                            <a:rPr lang="en-US" altLang="ko-KR" b="0" i="1" smtClean="0">
                              <a:latin typeface="Cambria Math" panose="02040503050406030204" pitchFamily="18" charset="0"/>
                            </a:rPr>
                            <m:t>−1</m:t>
                          </m:r>
                        </m:sup>
                      </m:sSup>
                    </m:oMath>
                  </m:oMathPara>
                </a14:m>
                <a:endParaRPr lang="en-US" altLang="ko-KR" sz="400" dirty="0"/>
              </a:p>
              <a:p>
                <a:pPr marL="0" indent="0">
                  <a:buNone/>
                </a:pPr>
                <a:endParaRPr lang="en-US" altLang="ko-KR" sz="400" dirty="0"/>
              </a:p>
            </p:txBody>
          </p:sp>
        </mc:Choice>
        <mc:Fallback xmlns="">
          <p:sp>
            <p:nvSpPr>
              <p:cNvPr id="3" name="내용 개체 틀 2">
                <a:extLst>
                  <a:ext uri="{FF2B5EF4-FFF2-40B4-BE49-F238E27FC236}">
                    <a16:creationId xmlns:a16="http://schemas.microsoft.com/office/drawing/2014/main" id="{97B6C903-9535-4AA1-82A7-8F986A950D77}"/>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l="-1217" t="-2381"/>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4242723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A638DC3-0FE6-41EE-BE08-53AB51B4A11B}"/>
              </a:ext>
            </a:extLst>
          </p:cNvPr>
          <p:cNvSpPr>
            <a:spLocks noGrp="1"/>
          </p:cNvSpPr>
          <p:nvPr>
            <p:ph type="title"/>
          </p:nvPr>
        </p:nvSpPr>
        <p:spPr/>
        <p:txBody>
          <a:bodyPr>
            <a:normAutofit/>
          </a:bodyPr>
          <a:lstStyle/>
          <a:p>
            <a:r>
              <a:rPr lang="en-US" altLang="ko-KR" sz="3000" dirty="0"/>
              <a:t>3.Estimation and Inference with Measured Response Data</a:t>
            </a:r>
            <a:endParaRPr lang="ko-KR" altLang="en-US" sz="3000"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97B6C903-9535-4AA1-82A7-8F986A950D77}"/>
                  </a:ext>
                </a:extLst>
              </p:cNvPr>
              <p:cNvSpPr>
                <a:spLocks noGrp="1"/>
              </p:cNvSpPr>
              <p:nvPr>
                <p:ph idx="1"/>
              </p:nvPr>
            </p:nvSpPr>
            <p:spPr>
              <a:xfrm>
                <a:off x="838200" y="1825625"/>
                <a:ext cx="10515600" cy="4351338"/>
              </a:xfrm>
            </p:spPr>
            <p:txBody>
              <a:bodyPr>
                <a:normAutofit/>
              </a:bodyPr>
              <a:lstStyle/>
              <a:p>
                <a:pPr marL="0" indent="0">
                  <a:buNone/>
                </a:pPr>
                <a:r>
                  <a:rPr lang="en-US" altLang="ko-KR" dirty="0"/>
                  <a:t>1.1 Estimation of </a:t>
                </a:r>
                <a14:m>
                  <m:oMath xmlns:m="http://schemas.openxmlformats.org/officeDocument/2006/math">
                    <m:r>
                      <a:rPr lang="ko-KR" altLang="en-US" i="1">
                        <a:latin typeface="Cambria Math" panose="02040503050406030204" pitchFamily="18" charset="0"/>
                      </a:rPr>
                      <m:t>𝛼</m:t>
                    </m:r>
                  </m:oMath>
                </a14:m>
                <a:endParaRPr lang="en-US" altLang="ko-KR" dirty="0"/>
              </a:p>
              <a:p>
                <a:pPr marL="0" indent="0">
                  <a:buNone/>
                </a:pPr>
                <a14:m>
                  <m:oMathPara xmlns:m="http://schemas.openxmlformats.org/officeDocument/2006/math">
                    <m:oMathParaPr>
                      <m:jc m:val="centerGroup"/>
                    </m:oMathParaPr>
                    <m:oMath xmlns:m="http://schemas.openxmlformats.org/officeDocument/2006/math">
                      <m:r>
                        <a:rPr lang="en-US" altLang="ko-KR" sz="2400" i="1">
                          <a:latin typeface="Cambria Math" panose="02040503050406030204" pitchFamily="18" charset="0"/>
                        </a:rPr>
                        <m:t>𝑦</m:t>
                      </m:r>
                      <m:r>
                        <a:rPr lang="en-US" altLang="ko-KR" sz="2400" b="0" i="1" smtClean="0">
                          <a:latin typeface="Cambria Math" panose="02040503050406030204" pitchFamily="18" charset="0"/>
                        </a:rPr>
                        <m:t>=</m:t>
                      </m:r>
                      <m:r>
                        <a:rPr lang="en-US" altLang="ko-KR" sz="2400" i="1">
                          <a:latin typeface="Cambria Math" panose="02040503050406030204" pitchFamily="18" charset="0"/>
                        </a:rPr>
                        <m:t>𝑋</m:t>
                      </m:r>
                      <m:r>
                        <a:rPr lang="ko-KR" altLang="en-US" sz="2400" b="0" i="1" smtClean="0">
                          <a:latin typeface="Cambria Math" panose="02040503050406030204" pitchFamily="18" charset="0"/>
                        </a:rPr>
                        <m:t>𝛼</m:t>
                      </m:r>
                      <m:r>
                        <a:rPr lang="en-US" altLang="ko-KR" sz="2400" b="0" i="1" smtClean="0">
                          <a:latin typeface="Cambria Math" panose="02040503050406030204" pitchFamily="18" charset="0"/>
                        </a:rPr>
                        <m:t>+</m:t>
                      </m:r>
                      <m:sSup>
                        <m:sSupPr>
                          <m:ctrlPr>
                            <a:rPr lang="en-US" altLang="ko-KR" sz="2400" b="0" i="1" smtClean="0">
                              <a:latin typeface="Cambria Math" panose="02040503050406030204" pitchFamily="18" charset="0"/>
                            </a:rPr>
                          </m:ctrlPr>
                        </m:sSupPr>
                        <m:e>
                          <m:r>
                            <a:rPr lang="ko-KR" altLang="en-US" sz="2400" b="0" i="1" smtClean="0">
                              <a:latin typeface="Cambria Math" panose="02040503050406030204" pitchFamily="18" charset="0"/>
                            </a:rPr>
                            <m:t>𝜀</m:t>
                          </m:r>
                        </m:e>
                        <m:sup>
                          <m:r>
                            <a:rPr lang="en-US" altLang="ko-KR" sz="2400" b="0" i="1" smtClean="0">
                              <a:latin typeface="Cambria Math" panose="02040503050406030204" pitchFamily="18" charset="0"/>
                            </a:rPr>
                            <m:t>∗</m:t>
                          </m:r>
                        </m:sup>
                      </m:sSup>
                      <m:r>
                        <a:rPr lang="en-US" altLang="ko-KR" sz="2400" b="0" i="1" smtClean="0">
                          <a:latin typeface="Cambria Math" panose="02040503050406030204" pitchFamily="18" charset="0"/>
                        </a:rPr>
                        <m:t>   </m:t>
                      </m:r>
                      <m:r>
                        <a:rPr lang="en-US" altLang="ko-KR" sz="2400" b="0" i="1" smtClean="0">
                          <a:latin typeface="Cambria Math" panose="02040503050406030204" pitchFamily="18" charset="0"/>
                        </a:rPr>
                        <m:t>𝑤h𝑒𝑟𝑒</m:t>
                      </m:r>
                      <m:r>
                        <a:rPr lang="en-US" altLang="ko-KR" sz="2400" b="0" i="1" smtClean="0">
                          <a:latin typeface="Cambria Math" panose="02040503050406030204" pitchFamily="18" charset="0"/>
                        </a:rPr>
                        <m:t>  </m:t>
                      </m:r>
                      <m:sSup>
                        <m:sSupPr>
                          <m:ctrlPr>
                            <a:rPr lang="en-US" altLang="ko-KR" sz="2400" i="1">
                              <a:latin typeface="Cambria Math" panose="02040503050406030204" pitchFamily="18" charset="0"/>
                            </a:rPr>
                          </m:ctrlPr>
                        </m:sSupPr>
                        <m:e>
                          <m:r>
                            <a:rPr lang="ko-KR" altLang="en-US" sz="2400" i="1">
                              <a:latin typeface="Cambria Math" panose="02040503050406030204" pitchFamily="18" charset="0"/>
                            </a:rPr>
                            <m:t>𝜀</m:t>
                          </m:r>
                        </m:e>
                        <m:sup>
                          <m:r>
                            <a:rPr lang="en-US" altLang="ko-KR" sz="2400" i="1">
                              <a:latin typeface="Cambria Math" panose="02040503050406030204" pitchFamily="18" charset="0"/>
                            </a:rPr>
                            <m:t>∗</m:t>
                          </m:r>
                        </m:sup>
                      </m:sSup>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𝑀𝑉𝑁</m:t>
                      </m:r>
                      <m:r>
                        <a:rPr lang="en-US" altLang="ko-KR" sz="2400" b="0" i="1" smtClean="0">
                          <a:latin typeface="Cambria Math" panose="02040503050406030204" pitchFamily="18" charset="0"/>
                        </a:rPr>
                        <m:t>(0,</m:t>
                      </m:r>
                      <m:r>
                        <a:rPr lang="en-US" altLang="ko-KR" sz="2400" b="0" i="1" smtClean="0">
                          <a:latin typeface="Cambria Math" panose="02040503050406030204" pitchFamily="18" charset="0"/>
                        </a:rPr>
                        <m:t>𝑉</m:t>
                      </m:r>
                      <m:r>
                        <a:rPr lang="en-US" altLang="ko-KR" sz="2400" b="0" i="1" smtClean="0">
                          <a:latin typeface="Cambria Math" panose="02040503050406030204" pitchFamily="18" charset="0"/>
                        </a:rPr>
                        <m:t>)</m:t>
                      </m:r>
                    </m:oMath>
                  </m:oMathPara>
                </a14:m>
                <a:endParaRPr lang="en-US" altLang="ko-KR" dirty="0"/>
              </a:p>
              <a:p>
                <a:pPr marL="0" indent="0">
                  <a:buNone/>
                </a:pPr>
                <a:r>
                  <a:rPr lang="en-US" altLang="ko-KR" sz="2400" dirty="0"/>
                  <a:t>-by Gauss-</a:t>
                </a:r>
                <a:r>
                  <a:rPr lang="en-US" altLang="ko-KR" sz="2400" dirty="0" err="1"/>
                  <a:t>Marcov</a:t>
                </a:r>
                <a:r>
                  <a:rPr lang="en-US" altLang="ko-KR" sz="2400" dirty="0"/>
                  <a:t> theorem(GLSE), the estimator of </a:t>
                </a:r>
                <a14:m>
                  <m:oMath xmlns:m="http://schemas.openxmlformats.org/officeDocument/2006/math">
                    <m:r>
                      <a:rPr lang="ko-KR" altLang="en-US" sz="2400" i="1">
                        <a:latin typeface="Cambria Math" panose="02040503050406030204" pitchFamily="18" charset="0"/>
                      </a:rPr>
                      <m:t>𝛼</m:t>
                    </m:r>
                  </m:oMath>
                </a14:m>
                <a:r>
                  <a:rPr lang="en-US" altLang="ko-KR" sz="2400" dirty="0"/>
                  <a:t> is given by </a:t>
                </a:r>
              </a:p>
              <a:p>
                <a:pPr marL="0" indent="0">
                  <a:buNone/>
                </a:pPr>
                <a:endParaRPr lang="en-US" altLang="ko-KR" sz="200" dirty="0"/>
              </a:p>
              <a:p>
                <a:pPr marL="0" indent="0">
                  <a:buNone/>
                </a:pPr>
                <a14:m>
                  <m:oMathPara xmlns:m="http://schemas.openxmlformats.org/officeDocument/2006/math">
                    <m:oMathParaPr>
                      <m:jc m:val="centerGroup"/>
                    </m:oMathParaPr>
                    <m:oMath xmlns:m="http://schemas.openxmlformats.org/officeDocument/2006/math">
                      <m:acc>
                        <m:accPr>
                          <m:chr m:val="̂"/>
                          <m:ctrlPr>
                            <a:rPr lang="en-US" altLang="ko-KR" b="1" i="1" smtClean="0">
                              <a:latin typeface="Cambria Math" panose="02040503050406030204" pitchFamily="18" charset="0"/>
                            </a:rPr>
                          </m:ctrlPr>
                        </m:accPr>
                        <m:e>
                          <m:r>
                            <a:rPr lang="ko-KR" altLang="en-US" b="1" i="1">
                              <a:latin typeface="Cambria Math" panose="02040503050406030204" pitchFamily="18" charset="0"/>
                            </a:rPr>
                            <m:t>𝜶</m:t>
                          </m:r>
                        </m:e>
                      </m:acc>
                      <m:r>
                        <a:rPr lang="en-US" altLang="ko-KR" b="1" i="1">
                          <a:latin typeface="Cambria Math" panose="02040503050406030204" pitchFamily="18" charset="0"/>
                        </a:rPr>
                        <m:t>=</m:t>
                      </m:r>
                      <m:sSup>
                        <m:sSupPr>
                          <m:ctrlPr>
                            <a:rPr lang="en-US" altLang="ko-KR" b="1" i="1">
                              <a:latin typeface="Cambria Math" panose="02040503050406030204" pitchFamily="18" charset="0"/>
                            </a:rPr>
                          </m:ctrlPr>
                        </m:sSupPr>
                        <m:e>
                          <m:r>
                            <a:rPr lang="en-US" altLang="ko-KR" b="1" i="1">
                              <a:latin typeface="Cambria Math" panose="02040503050406030204" pitchFamily="18" charset="0"/>
                            </a:rPr>
                            <m:t>(</m:t>
                          </m:r>
                          <m:sSup>
                            <m:sSupPr>
                              <m:ctrlPr>
                                <a:rPr lang="en-US" altLang="ko-KR" b="1" i="1">
                                  <a:latin typeface="Cambria Math" panose="02040503050406030204" pitchFamily="18" charset="0"/>
                                </a:rPr>
                              </m:ctrlPr>
                            </m:sSupPr>
                            <m:e>
                              <m:r>
                                <a:rPr lang="en-US" altLang="ko-KR" b="1" i="1">
                                  <a:latin typeface="Cambria Math" panose="02040503050406030204" pitchFamily="18" charset="0"/>
                                </a:rPr>
                                <m:t>𝑿</m:t>
                              </m:r>
                            </m:e>
                            <m:sup>
                              <m:r>
                                <a:rPr lang="en-US" altLang="ko-KR" b="1" i="1">
                                  <a:latin typeface="Cambria Math" panose="02040503050406030204" pitchFamily="18" charset="0"/>
                                </a:rPr>
                                <m:t>′</m:t>
                              </m:r>
                            </m:sup>
                          </m:sSup>
                          <m:r>
                            <a:rPr lang="en-US" altLang="ko-KR" b="1" i="1">
                              <a:latin typeface="Cambria Math" panose="02040503050406030204" pitchFamily="18" charset="0"/>
                            </a:rPr>
                            <m:t>𝑾𝑿</m:t>
                          </m:r>
                          <m:r>
                            <a:rPr lang="en-US" altLang="ko-KR" b="1" i="1">
                              <a:latin typeface="Cambria Math" panose="02040503050406030204" pitchFamily="18" charset="0"/>
                            </a:rPr>
                            <m:t>)</m:t>
                          </m:r>
                        </m:e>
                        <m:sup>
                          <m:r>
                            <a:rPr lang="en-US" altLang="ko-KR" b="1" i="1">
                              <a:latin typeface="Cambria Math" panose="02040503050406030204" pitchFamily="18" charset="0"/>
                            </a:rPr>
                            <m:t>−</m:t>
                          </m:r>
                          <m:r>
                            <a:rPr lang="en-US" altLang="ko-KR" b="1" i="1">
                              <a:latin typeface="Cambria Math" panose="02040503050406030204" pitchFamily="18" charset="0"/>
                            </a:rPr>
                            <m:t>𝟏</m:t>
                          </m:r>
                        </m:sup>
                      </m:sSup>
                      <m:sSup>
                        <m:sSupPr>
                          <m:ctrlPr>
                            <a:rPr lang="en-US" altLang="ko-KR" b="1" i="1">
                              <a:latin typeface="Cambria Math" panose="02040503050406030204" pitchFamily="18" charset="0"/>
                            </a:rPr>
                          </m:ctrlPr>
                        </m:sSupPr>
                        <m:e>
                          <m:r>
                            <a:rPr lang="en-US" altLang="ko-KR" b="1" i="1">
                              <a:latin typeface="Cambria Math" panose="02040503050406030204" pitchFamily="18" charset="0"/>
                            </a:rPr>
                            <m:t>𝑿</m:t>
                          </m:r>
                        </m:e>
                        <m:sup>
                          <m:r>
                            <a:rPr lang="en-US" altLang="ko-KR" b="1" i="1">
                              <a:latin typeface="Cambria Math" panose="02040503050406030204" pitchFamily="18" charset="0"/>
                            </a:rPr>
                            <m:t>′</m:t>
                          </m:r>
                        </m:sup>
                      </m:sSup>
                      <m:r>
                        <a:rPr lang="en-US" altLang="ko-KR" b="1" i="1">
                          <a:latin typeface="Cambria Math" panose="02040503050406030204" pitchFamily="18" charset="0"/>
                        </a:rPr>
                        <m:t>𝑾𝒚</m:t>
                      </m:r>
                    </m:oMath>
                  </m:oMathPara>
                </a14:m>
                <a:endParaRPr lang="en-US" altLang="ko-KR" b="1" i="1" dirty="0">
                  <a:latin typeface="Cambria Math" panose="02040503050406030204" pitchFamily="18" charset="0"/>
                </a:endParaRPr>
              </a:p>
              <a:p>
                <a:pPr marL="0" indent="0">
                  <a:buNone/>
                </a:pPr>
                <a:endParaRPr lang="en-US" altLang="ko-KR" sz="2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ko-KR" sz="2400" i="1">
                          <a:latin typeface="Cambria Math" panose="02040503050406030204" pitchFamily="18" charset="0"/>
                        </a:rPr>
                        <m:t>=</m:t>
                      </m:r>
                      <m:sSup>
                        <m:sSupPr>
                          <m:ctrlPr>
                            <a:rPr lang="en-US" altLang="ko-KR" sz="2400" i="1">
                              <a:latin typeface="Cambria Math" panose="02040503050406030204" pitchFamily="18" charset="0"/>
                            </a:rPr>
                          </m:ctrlPr>
                        </m:sSupPr>
                        <m:e>
                          <m:d>
                            <m:dPr>
                              <m:ctrlPr>
                                <a:rPr lang="en-US" altLang="ko-KR" sz="2400" i="1">
                                  <a:latin typeface="Cambria Math" panose="02040503050406030204" pitchFamily="18" charset="0"/>
                                </a:rPr>
                              </m:ctrlPr>
                            </m:dPr>
                            <m:e>
                              <m:d>
                                <m:dPr>
                                  <m:ctrlPr>
                                    <a:rPr lang="en-US" altLang="ko-KR" sz="2400" i="1">
                                      <a:latin typeface="Cambria Math" panose="02040503050406030204" pitchFamily="18" charset="0"/>
                                    </a:rPr>
                                  </m:ctrlPr>
                                </m:dPr>
                                <m:e>
                                  <m:m>
                                    <m:mPr>
                                      <m:mcs>
                                        <m:mc>
                                          <m:mcPr>
                                            <m:count m:val="3"/>
                                            <m:mcJc m:val="center"/>
                                          </m:mcPr>
                                        </m:mc>
                                      </m:mcs>
                                      <m:ctrlPr>
                                        <a:rPr lang="en-US" altLang="ko-KR" sz="2400" i="1">
                                          <a:latin typeface="Cambria Math" panose="02040503050406030204" pitchFamily="18" charset="0"/>
                                        </a:rPr>
                                      </m:ctrlPr>
                                    </m:mPr>
                                    <m:mr>
                                      <m:e>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𝑋</m:t>
                                            </m:r>
                                          </m:e>
                                          <m:sub>
                                            <m:r>
                                              <a:rPr lang="en-US" altLang="ko-KR" sz="2400" i="1">
                                                <a:latin typeface="Cambria Math" panose="02040503050406030204" pitchFamily="18" charset="0"/>
                                              </a:rPr>
                                              <m:t>1</m:t>
                                            </m:r>
                                          </m:sub>
                                        </m:sSub>
                                        <m:r>
                                          <m:rPr>
                                            <m:brk m:alnAt="7"/>
                                          </m:rPr>
                                          <a:rPr lang="en-US" altLang="ko-KR" sz="2400" i="1">
                                            <a:latin typeface="Cambria Math" panose="02040503050406030204" pitchFamily="18" charset="0"/>
                                          </a:rPr>
                                          <m:t>′</m:t>
                                        </m:r>
                                      </m:e>
                                      <m:e>
                                        <m:r>
                                          <a:rPr lang="en-US" altLang="ko-KR" sz="2400" i="1">
                                            <a:latin typeface="Cambria Math" panose="02040503050406030204" pitchFamily="18" charset="0"/>
                                            <a:ea typeface="Cambria Math" panose="02040503050406030204" pitchFamily="18" charset="0"/>
                                          </a:rPr>
                                          <m:t>⋯</m:t>
                                        </m:r>
                                      </m:e>
                                      <m:e>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𝑋</m:t>
                                            </m:r>
                                          </m:e>
                                          <m:sub>
                                            <m:r>
                                              <a:rPr lang="en-US" altLang="ko-KR" sz="2400" i="1">
                                                <a:latin typeface="Cambria Math" panose="02040503050406030204" pitchFamily="18" charset="0"/>
                                              </a:rPr>
                                              <m:t>𝑚</m:t>
                                            </m:r>
                                          </m:sub>
                                        </m:sSub>
                                        <m:r>
                                          <m:rPr>
                                            <m:brk m:alnAt="7"/>
                                          </m:rPr>
                                          <a:rPr lang="en-US" altLang="ko-KR" sz="2400" i="1">
                                            <a:latin typeface="Cambria Math" panose="02040503050406030204" pitchFamily="18" charset="0"/>
                                          </a:rPr>
                                          <m:t>′</m:t>
                                        </m:r>
                                      </m:e>
                                    </m:mr>
                                  </m:m>
                                </m:e>
                              </m:d>
                              <m:d>
                                <m:dPr>
                                  <m:ctrlPr>
                                    <a:rPr lang="en-US" altLang="ko-KR" sz="2400" i="1">
                                      <a:latin typeface="Cambria Math" panose="02040503050406030204" pitchFamily="18" charset="0"/>
                                    </a:rPr>
                                  </m:ctrlPr>
                                </m:dPr>
                                <m:e>
                                  <m:m>
                                    <m:mPr>
                                      <m:mcs>
                                        <m:mc>
                                          <m:mcPr>
                                            <m:count m:val="3"/>
                                            <m:mcJc m:val="center"/>
                                          </m:mcPr>
                                        </m:mc>
                                      </m:mcs>
                                      <m:ctrlPr>
                                        <a:rPr lang="en-US" altLang="ko-KR" sz="2400" i="1">
                                          <a:latin typeface="Cambria Math" panose="02040503050406030204" pitchFamily="18" charset="0"/>
                                        </a:rPr>
                                      </m:ctrlPr>
                                    </m:mPr>
                                    <m:mr>
                                      <m:e>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𝑊</m:t>
                                            </m:r>
                                          </m:e>
                                          <m:sub>
                                            <m:r>
                                              <a:rPr lang="en-US" altLang="ko-KR" sz="2400" i="1">
                                                <a:latin typeface="Cambria Math" panose="02040503050406030204" pitchFamily="18" charset="0"/>
                                              </a:rPr>
                                              <m:t>1</m:t>
                                            </m:r>
                                          </m:sub>
                                        </m:sSub>
                                      </m:e>
                                      <m:e>
                                        <m:r>
                                          <a:rPr lang="en-US" altLang="ko-KR" sz="2400" i="1">
                                            <a:latin typeface="Cambria Math" panose="02040503050406030204" pitchFamily="18" charset="0"/>
                                            <a:ea typeface="Cambria Math" panose="02040503050406030204" pitchFamily="18" charset="0"/>
                                          </a:rPr>
                                          <m:t>⋯</m:t>
                                        </m:r>
                                      </m:e>
                                      <m:e>
                                        <m:r>
                                          <a:rPr lang="en-US" altLang="ko-KR" sz="2400" i="1">
                                            <a:latin typeface="Cambria Math" panose="02040503050406030204" pitchFamily="18" charset="0"/>
                                          </a:rPr>
                                          <m:t>0</m:t>
                                        </m:r>
                                      </m:e>
                                    </m:mr>
                                    <m:mr>
                                      <m:e>
                                        <m:r>
                                          <a:rPr lang="en-US" altLang="ko-KR" sz="2400" i="1">
                                            <a:latin typeface="Cambria Math" panose="02040503050406030204" pitchFamily="18" charset="0"/>
                                            <a:ea typeface="Cambria Math" panose="02040503050406030204" pitchFamily="18" charset="0"/>
                                          </a:rPr>
                                          <m:t>⋮</m:t>
                                        </m:r>
                                      </m:e>
                                      <m:e>
                                        <m:r>
                                          <a:rPr lang="en-US" altLang="ko-KR" sz="2400" i="1">
                                            <a:latin typeface="Cambria Math" panose="02040503050406030204" pitchFamily="18" charset="0"/>
                                            <a:ea typeface="Cambria Math" panose="02040503050406030204" pitchFamily="18" charset="0"/>
                                          </a:rPr>
                                          <m:t>⋱</m:t>
                                        </m:r>
                                      </m:e>
                                      <m:e>
                                        <m:r>
                                          <a:rPr lang="en-US" altLang="ko-KR" sz="2400" i="1">
                                            <a:latin typeface="Cambria Math" panose="02040503050406030204" pitchFamily="18" charset="0"/>
                                            <a:ea typeface="Cambria Math" panose="02040503050406030204" pitchFamily="18" charset="0"/>
                                          </a:rPr>
                                          <m:t>⋮</m:t>
                                        </m:r>
                                      </m:e>
                                    </m:mr>
                                    <m:mr>
                                      <m:e>
                                        <m:r>
                                          <a:rPr lang="en-US" altLang="ko-KR" sz="2400" i="1">
                                            <a:latin typeface="Cambria Math" panose="02040503050406030204" pitchFamily="18" charset="0"/>
                                          </a:rPr>
                                          <m:t>0</m:t>
                                        </m:r>
                                      </m:e>
                                      <m:e>
                                        <m:r>
                                          <a:rPr lang="en-US" altLang="ko-KR" sz="2400" i="1">
                                            <a:latin typeface="Cambria Math" panose="02040503050406030204" pitchFamily="18" charset="0"/>
                                            <a:ea typeface="Cambria Math" panose="02040503050406030204" pitchFamily="18" charset="0"/>
                                          </a:rPr>
                                          <m:t>⋯</m:t>
                                        </m:r>
                                      </m:e>
                                      <m:e>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𝑊</m:t>
                                            </m:r>
                                          </m:e>
                                          <m:sub>
                                            <m:r>
                                              <a:rPr lang="en-US" altLang="ko-KR" sz="2400" i="1">
                                                <a:latin typeface="Cambria Math" panose="02040503050406030204" pitchFamily="18" charset="0"/>
                                              </a:rPr>
                                              <m:t>𝑚</m:t>
                                            </m:r>
                                          </m:sub>
                                        </m:sSub>
                                      </m:e>
                                    </m:mr>
                                  </m:m>
                                  <m:r>
                                    <a:rPr lang="en-US" altLang="ko-KR" sz="2400" i="1">
                                      <a:latin typeface="Cambria Math" panose="02040503050406030204" pitchFamily="18" charset="0"/>
                                    </a:rPr>
                                    <m:t> </m:t>
                                  </m:r>
                                </m:e>
                              </m:d>
                              <m:d>
                                <m:dPr>
                                  <m:ctrlPr>
                                    <a:rPr lang="en-US" altLang="ko-KR" sz="2400" i="1">
                                      <a:latin typeface="Cambria Math" panose="02040503050406030204" pitchFamily="18" charset="0"/>
                                    </a:rPr>
                                  </m:ctrlPr>
                                </m:dPr>
                                <m:e>
                                  <m:m>
                                    <m:mPr>
                                      <m:mcs>
                                        <m:mc>
                                          <m:mcPr>
                                            <m:count m:val="1"/>
                                            <m:mcJc m:val="center"/>
                                          </m:mcPr>
                                        </m:mc>
                                      </m:mcs>
                                      <m:ctrlPr>
                                        <a:rPr lang="en-US" altLang="ko-KR" sz="2400" i="1">
                                          <a:latin typeface="Cambria Math" panose="02040503050406030204" pitchFamily="18" charset="0"/>
                                        </a:rPr>
                                      </m:ctrlPr>
                                    </m:mPr>
                                    <m:mr>
                                      <m:e>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𝑋</m:t>
                                            </m:r>
                                          </m:e>
                                          <m:sub>
                                            <m:r>
                                              <a:rPr lang="en-US" altLang="ko-KR" sz="2400" i="1">
                                                <a:latin typeface="Cambria Math" panose="02040503050406030204" pitchFamily="18" charset="0"/>
                                              </a:rPr>
                                              <m:t>1</m:t>
                                            </m:r>
                                          </m:sub>
                                        </m:sSub>
                                      </m:e>
                                    </m:mr>
                                    <m:mr>
                                      <m:e>
                                        <m:r>
                                          <a:rPr lang="en-US" altLang="ko-KR" sz="2400" i="1">
                                            <a:latin typeface="Cambria Math" panose="02040503050406030204" pitchFamily="18" charset="0"/>
                                            <a:ea typeface="Cambria Math" panose="02040503050406030204" pitchFamily="18" charset="0"/>
                                          </a:rPr>
                                          <m:t>⋮</m:t>
                                        </m:r>
                                      </m:e>
                                    </m:mr>
                                    <m:mr>
                                      <m:e>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𝑋</m:t>
                                            </m:r>
                                          </m:e>
                                          <m:sub>
                                            <m:r>
                                              <a:rPr lang="en-US" altLang="ko-KR" sz="2400" i="1">
                                                <a:latin typeface="Cambria Math" panose="02040503050406030204" pitchFamily="18" charset="0"/>
                                              </a:rPr>
                                              <m:t>𝑚</m:t>
                                            </m:r>
                                          </m:sub>
                                        </m:sSub>
                                      </m:e>
                                    </m:mr>
                                  </m:m>
                                </m:e>
                              </m:d>
                            </m:e>
                          </m:d>
                        </m:e>
                        <m:sup>
                          <m:r>
                            <a:rPr lang="en-US" altLang="ko-KR" sz="2400" i="1">
                              <a:latin typeface="Cambria Math" panose="02040503050406030204" pitchFamily="18" charset="0"/>
                            </a:rPr>
                            <m:t>−1</m:t>
                          </m:r>
                        </m:sup>
                      </m:sSup>
                      <m:r>
                        <a:rPr lang="en-US" altLang="ko-KR" sz="2400" i="1">
                          <a:latin typeface="Cambria Math" panose="02040503050406030204" pitchFamily="18" charset="0"/>
                          <a:ea typeface="Cambria Math" panose="02040503050406030204" pitchFamily="18" charset="0"/>
                        </a:rPr>
                        <m:t>×</m:t>
                      </m:r>
                    </m:oMath>
                  </m:oMathPara>
                </a14:m>
                <a:endParaRPr lang="en-US" altLang="ko-KR" sz="240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d>
                        <m:dPr>
                          <m:ctrlPr>
                            <a:rPr lang="en-US" altLang="ko-KR" sz="2400" i="1">
                              <a:latin typeface="Cambria Math" panose="02040503050406030204" pitchFamily="18" charset="0"/>
                            </a:rPr>
                          </m:ctrlPr>
                        </m:dPr>
                        <m:e>
                          <m:m>
                            <m:mPr>
                              <m:mcs>
                                <m:mc>
                                  <m:mcPr>
                                    <m:count m:val="3"/>
                                    <m:mcJc m:val="center"/>
                                  </m:mcPr>
                                </m:mc>
                              </m:mcs>
                              <m:ctrlPr>
                                <a:rPr lang="en-US" altLang="ko-KR" sz="2400" i="1">
                                  <a:latin typeface="Cambria Math" panose="02040503050406030204" pitchFamily="18" charset="0"/>
                                </a:rPr>
                              </m:ctrlPr>
                            </m:mPr>
                            <m:mr>
                              <m:e>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𝑋</m:t>
                                    </m:r>
                                  </m:e>
                                  <m:sub>
                                    <m:r>
                                      <a:rPr lang="en-US" altLang="ko-KR" sz="2400" i="1">
                                        <a:latin typeface="Cambria Math" panose="02040503050406030204" pitchFamily="18" charset="0"/>
                                      </a:rPr>
                                      <m:t>1</m:t>
                                    </m:r>
                                  </m:sub>
                                </m:sSub>
                                <m:r>
                                  <m:rPr>
                                    <m:brk m:alnAt="7"/>
                                  </m:rPr>
                                  <a:rPr lang="en-US" altLang="ko-KR" sz="2400" i="1">
                                    <a:latin typeface="Cambria Math" panose="02040503050406030204" pitchFamily="18" charset="0"/>
                                  </a:rPr>
                                  <m:t>′</m:t>
                                </m:r>
                              </m:e>
                              <m:e>
                                <m:r>
                                  <a:rPr lang="en-US" altLang="ko-KR" sz="2400" i="1">
                                    <a:latin typeface="Cambria Math" panose="02040503050406030204" pitchFamily="18" charset="0"/>
                                    <a:ea typeface="Cambria Math" panose="02040503050406030204" pitchFamily="18" charset="0"/>
                                  </a:rPr>
                                  <m:t>⋯</m:t>
                                </m:r>
                              </m:e>
                              <m:e>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𝑋</m:t>
                                    </m:r>
                                  </m:e>
                                  <m:sub>
                                    <m:r>
                                      <a:rPr lang="en-US" altLang="ko-KR" sz="2400" i="1">
                                        <a:latin typeface="Cambria Math" panose="02040503050406030204" pitchFamily="18" charset="0"/>
                                      </a:rPr>
                                      <m:t>𝑚</m:t>
                                    </m:r>
                                  </m:sub>
                                </m:sSub>
                                <m:r>
                                  <m:rPr>
                                    <m:brk m:alnAt="7"/>
                                  </m:rPr>
                                  <a:rPr lang="en-US" altLang="ko-KR" sz="2400" i="1">
                                    <a:latin typeface="Cambria Math" panose="02040503050406030204" pitchFamily="18" charset="0"/>
                                  </a:rPr>
                                  <m:t>′</m:t>
                                </m:r>
                              </m:e>
                            </m:mr>
                          </m:m>
                        </m:e>
                      </m:d>
                      <m:d>
                        <m:dPr>
                          <m:ctrlPr>
                            <a:rPr lang="en-US" altLang="ko-KR" sz="2400" i="1">
                              <a:latin typeface="Cambria Math" panose="02040503050406030204" pitchFamily="18" charset="0"/>
                            </a:rPr>
                          </m:ctrlPr>
                        </m:dPr>
                        <m:e>
                          <m:m>
                            <m:mPr>
                              <m:mcs>
                                <m:mc>
                                  <m:mcPr>
                                    <m:count m:val="3"/>
                                    <m:mcJc m:val="center"/>
                                  </m:mcPr>
                                </m:mc>
                              </m:mcs>
                              <m:ctrlPr>
                                <a:rPr lang="en-US" altLang="ko-KR" sz="2400" i="1">
                                  <a:latin typeface="Cambria Math" panose="02040503050406030204" pitchFamily="18" charset="0"/>
                                </a:rPr>
                              </m:ctrlPr>
                            </m:mPr>
                            <m:mr>
                              <m:e>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𝑊</m:t>
                                    </m:r>
                                  </m:e>
                                  <m:sub>
                                    <m:r>
                                      <a:rPr lang="en-US" altLang="ko-KR" sz="2400" i="1">
                                        <a:latin typeface="Cambria Math" panose="02040503050406030204" pitchFamily="18" charset="0"/>
                                      </a:rPr>
                                      <m:t>1</m:t>
                                    </m:r>
                                  </m:sub>
                                </m:sSub>
                              </m:e>
                              <m:e>
                                <m:r>
                                  <a:rPr lang="en-US" altLang="ko-KR" sz="2400" i="1">
                                    <a:latin typeface="Cambria Math" panose="02040503050406030204" pitchFamily="18" charset="0"/>
                                    <a:ea typeface="Cambria Math" panose="02040503050406030204" pitchFamily="18" charset="0"/>
                                  </a:rPr>
                                  <m:t>⋯</m:t>
                                </m:r>
                              </m:e>
                              <m:e>
                                <m:r>
                                  <a:rPr lang="en-US" altLang="ko-KR" sz="2400" i="1">
                                    <a:latin typeface="Cambria Math" panose="02040503050406030204" pitchFamily="18" charset="0"/>
                                  </a:rPr>
                                  <m:t>0</m:t>
                                </m:r>
                              </m:e>
                            </m:mr>
                            <m:mr>
                              <m:e>
                                <m:r>
                                  <a:rPr lang="en-US" altLang="ko-KR" sz="2400" i="1">
                                    <a:latin typeface="Cambria Math" panose="02040503050406030204" pitchFamily="18" charset="0"/>
                                    <a:ea typeface="Cambria Math" panose="02040503050406030204" pitchFamily="18" charset="0"/>
                                  </a:rPr>
                                  <m:t>⋮</m:t>
                                </m:r>
                              </m:e>
                              <m:e>
                                <m:r>
                                  <a:rPr lang="en-US" altLang="ko-KR" sz="2400" i="1">
                                    <a:latin typeface="Cambria Math" panose="02040503050406030204" pitchFamily="18" charset="0"/>
                                    <a:ea typeface="Cambria Math" panose="02040503050406030204" pitchFamily="18" charset="0"/>
                                  </a:rPr>
                                  <m:t>⋱</m:t>
                                </m:r>
                              </m:e>
                              <m:e>
                                <m:r>
                                  <a:rPr lang="en-US" altLang="ko-KR" sz="2400" i="1">
                                    <a:latin typeface="Cambria Math" panose="02040503050406030204" pitchFamily="18" charset="0"/>
                                    <a:ea typeface="Cambria Math" panose="02040503050406030204" pitchFamily="18" charset="0"/>
                                  </a:rPr>
                                  <m:t>⋮</m:t>
                                </m:r>
                              </m:e>
                            </m:mr>
                            <m:mr>
                              <m:e>
                                <m:r>
                                  <a:rPr lang="en-US" altLang="ko-KR" sz="2400" i="1">
                                    <a:latin typeface="Cambria Math" panose="02040503050406030204" pitchFamily="18" charset="0"/>
                                  </a:rPr>
                                  <m:t>0</m:t>
                                </m:r>
                              </m:e>
                              <m:e>
                                <m:r>
                                  <a:rPr lang="en-US" altLang="ko-KR" sz="2400" i="1">
                                    <a:latin typeface="Cambria Math" panose="02040503050406030204" pitchFamily="18" charset="0"/>
                                    <a:ea typeface="Cambria Math" panose="02040503050406030204" pitchFamily="18" charset="0"/>
                                  </a:rPr>
                                  <m:t>⋯</m:t>
                                </m:r>
                              </m:e>
                              <m:e>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𝑊</m:t>
                                    </m:r>
                                  </m:e>
                                  <m:sub>
                                    <m:r>
                                      <a:rPr lang="en-US" altLang="ko-KR" sz="2400" i="1">
                                        <a:latin typeface="Cambria Math" panose="02040503050406030204" pitchFamily="18" charset="0"/>
                                      </a:rPr>
                                      <m:t>𝑚</m:t>
                                    </m:r>
                                  </m:sub>
                                </m:sSub>
                              </m:e>
                            </m:mr>
                          </m:m>
                          <m:r>
                            <a:rPr lang="en-US" altLang="ko-KR" sz="2400" i="1">
                              <a:latin typeface="Cambria Math" panose="02040503050406030204" pitchFamily="18" charset="0"/>
                            </a:rPr>
                            <m:t> </m:t>
                          </m:r>
                        </m:e>
                      </m:d>
                      <m:d>
                        <m:dPr>
                          <m:ctrlPr>
                            <a:rPr lang="en-US" altLang="ko-KR" sz="2400" i="1">
                              <a:latin typeface="Cambria Math" panose="02040503050406030204" pitchFamily="18" charset="0"/>
                            </a:rPr>
                          </m:ctrlPr>
                        </m:dPr>
                        <m:e>
                          <m:m>
                            <m:mPr>
                              <m:mcs>
                                <m:mc>
                                  <m:mcPr>
                                    <m:count m:val="1"/>
                                    <m:mcJc m:val="center"/>
                                  </m:mcPr>
                                </m:mc>
                              </m:mcs>
                              <m:ctrlPr>
                                <a:rPr lang="en-US" altLang="ko-KR" sz="2400" i="1">
                                  <a:latin typeface="Cambria Math" panose="02040503050406030204" pitchFamily="18" charset="0"/>
                                </a:rPr>
                              </m:ctrlPr>
                            </m:mPr>
                            <m:mr>
                              <m:e>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𝑦</m:t>
                                    </m:r>
                                  </m:e>
                                  <m:sub>
                                    <m:r>
                                      <a:rPr lang="en-US" altLang="ko-KR" sz="2400" i="1">
                                        <a:latin typeface="Cambria Math" panose="02040503050406030204" pitchFamily="18" charset="0"/>
                                      </a:rPr>
                                      <m:t>1</m:t>
                                    </m:r>
                                  </m:sub>
                                </m:sSub>
                              </m:e>
                            </m:mr>
                            <m:mr>
                              <m:e>
                                <m:r>
                                  <a:rPr lang="en-US" altLang="ko-KR" sz="2400" i="1">
                                    <a:latin typeface="Cambria Math" panose="02040503050406030204" pitchFamily="18" charset="0"/>
                                    <a:ea typeface="Cambria Math" panose="02040503050406030204" pitchFamily="18" charset="0"/>
                                  </a:rPr>
                                  <m:t>⋮</m:t>
                                </m:r>
                              </m:e>
                            </m:mr>
                            <m:mr>
                              <m:e>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𝑦</m:t>
                                    </m:r>
                                  </m:e>
                                  <m:sub>
                                    <m:r>
                                      <a:rPr lang="en-US" altLang="ko-KR" sz="2400" i="1">
                                        <a:latin typeface="Cambria Math" panose="02040503050406030204" pitchFamily="18" charset="0"/>
                                      </a:rPr>
                                      <m:t>𝑚</m:t>
                                    </m:r>
                                  </m:sub>
                                </m:sSub>
                              </m:e>
                            </m:mr>
                          </m:m>
                        </m:e>
                      </m:d>
                      <m:r>
                        <a:rPr lang="en-US" altLang="ko-KR" sz="2400" i="1">
                          <a:latin typeface="Cambria Math" panose="02040503050406030204" pitchFamily="18" charset="0"/>
                        </a:rPr>
                        <m:t> </m:t>
                      </m:r>
                    </m:oMath>
                  </m:oMathPara>
                </a14:m>
                <a:endParaRPr lang="en-US" altLang="ko-KR" sz="2400" i="1" dirty="0">
                  <a:latin typeface="Cambria Math" panose="02040503050406030204" pitchFamily="18" charset="0"/>
                </a:endParaRPr>
              </a:p>
              <a:p>
                <a:pPr marL="0" indent="0">
                  <a:buNone/>
                </a:pPr>
                <a:endParaRPr lang="en-US" altLang="ko-KR" i="1" dirty="0">
                  <a:latin typeface="Cambria Math" panose="02040503050406030204" pitchFamily="18" charset="0"/>
                </a:endParaRPr>
              </a:p>
            </p:txBody>
          </p:sp>
        </mc:Choice>
        <mc:Fallback xmlns="">
          <p:sp>
            <p:nvSpPr>
              <p:cNvPr id="3" name="내용 개체 틀 2">
                <a:extLst>
                  <a:ext uri="{FF2B5EF4-FFF2-40B4-BE49-F238E27FC236}">
                    <a16:creationId xmlns:a16="http://schemas.microsoft.com/office/drawing/2014/main" id="{97B6C903-9535-4AA1-82A7-8F986A950D77}"/>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l="-1217" t="-2381"/>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8016183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A638DC3-0FE6-41EE-BE08-53AB51B4A11B}"/>
              </a:ext>
            </a:extLst>
          </p:cNvPr>
          <p:cNvSpPr>
            <a:spLocks noGrp="1"/>
          </p:cNvSpPr>
          <p:nvPr>
            <p:ph type="title"/>
          </p:nvPr>
        </p:nvSpPr>
        <p:spPr/>
        <p:txBody>
          <a:bodyPr>
            <a:normAutofit/>
          </a:bodyPr>
          <a:lstStyle/>
          <a:p>
            <a:r>
              <a:rPr lang="en-US" altLang="ko-KR" sz="3000" dirty="0"/>
              <a:t>3.Estimation and Inference with Measured Response Data</a:t>
            </a:r>
            <a:endParaRPr lang="ko-KR" altLang="en-US" sz="3000"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97B6C903-9535-4AA1-82A7-8F986A950D77}"/>
                  </a:ext>
                </a:extLst>
              </p:cNvPr>
              <p:cNvSpPr>
                <a:spLocks noGrp="1"/>
              </p:cNvSpPr>
              <p:nvPr>
                <p:ph idx="1"/>
              </p:nvPr>
            </p:nvSpPr>
            <p:spPr>
              <a:xfrm>
                <a:off x="838200" y="1825625"/>
                <a:ext cx="10515600" cy="4351338"/>
              </a:xfrm>
            </p:spPr>
            <p:txBody>
              <a:bodyPr/>
              <a:lstStyle/>
              <a:p>
                <a:pPr marL="0" indent="0">
                  <a:buNone/>
                </a:pPr>
                <a:r>
                  <a:rPr lang="en-US" altLang="ko-KR" dirty="0"/>
                  <a:t>1.1 Estimation of </a:t>
                </a:r>
                <a14:m>
                  <m:oMath xmlns:m="http://schemas.openxmlformats.org/officeDocument/2006/math">
                    <m:r>
                      <a:rPr lang="ko-KR" altLang="en-US" i="1">
                        <a:latin typeface="Cambria Math" panose="02040503050406030204" pitchFamily="18" charset="0"/>
                      </a:rPr>
                      <m:t>𝛼</m:t>
                    </m:r>
                  </m:oMath>
                </a14:m>
                <a:endParaRPr lang="en-US" altLang="ko-KR" dirty="0"/>
              </a:p>
              <a:p>
                <a:pPr marL="0" indent="0">
                  <a:buNone/>
                </a:pPr>
                <a:endParaRPr lang="en-US" altLang="ko-KR" sz="200" dirty="0"/>
              </a:p>
              <a:p>
                <a:pPr marL="0" indent="0">
                  <a:buNone/>
                </a:pPr>
                <a14:m>
                  <m:oMathPara xmlns:m="http://schemas.openxmlformats.org/officeDocument/2006/math">
                    <m:oMathParaPr>
                      <m:jc m:val="centerGroup"/>
                    </m:oMathParaPr>
                    <m:oMath xmlns:m="http://schemas.openxmlformats.org/officeDocument/2006/math">
                      <m:acc>
                        <m:accPr>
                          <m:chr m:val="̂"/>
                          <m:ctrlPr>
                            <a:rPr lang="en-US" altLang="ko-KR" b="1" i="1" smtClean="0">
                              <a:latin typeface="Cambria Math" panose="02040503050406030204" pitchFamily="18" charset="0"/>
                            </a:rPr>
                          </m:ctrlPr>
                        </m:accPr>
                        <m:e>
                          <m:r>
                            <a:rPr lang="ko-KR" altLang="en-US" b="1" i="1" smtClean="0">
                              <a:latin typeface="Cambria Math" panose="02040503050406030204" pitchFamily="18" charset="0"/>
                            </a:rPr>
                            <m:t>𝜶</m:t>
                          </m:r>
                        </m:e>
                      </m:acc>
                      <m:r>
                        <a:rPr lang="en-US" altLang="ko-KR" b="1" i="1" smtClean="0">
                          <a:latin typeface="Cambria Math" panose="02040503050406030204" pitchFamily="18" charset="0"/>
                        </a:rPr>
                        <m:t>=</m:t>
                      </m:r>
                      <m:sSup>
                        <m:sSupPr>
                          <m:ctrlPr>
                            <a:rPr lang="en-US" altLang="ko-KR" b="1" i="1" smtClean="0">
                              <a:latin typeface="Cambria Math" panose="02040503050406030204" pitchFamily="18" charset="0"/>
                            </a:rPr>
                          </m:ctrlPr>
                        </m:sSupPr>
                        <m:e>
                          <m:d>
                            <m:dPr>
                              <m:ctrlPr>
                                <a:rPr lang="en-US" altLang="ko-KR" b="1" i="1" smtClean="0">
                                  <a:latin typeface="Cambria Math" panose="02040503050406030204" pitchFamily="18" charset="0"/>
                                </a:rPr>
                              </m:ctrlPr>
                            </m:dPr>
                            <m:e>
                              <m:nary>
                                <m:naryPr>
                                  <m:chr m:val="∑"/>
                                  <m:ctrlPr>
                                    <a:rPr lang="en-US" altLang="ko-KR" b="1" i="1" smtClean="0">
                                      <a:latin typeface="Cambria Math" panose="02040503050406030204" pitchFamily="18" charset="0"/>
                                    </a:rPr>
                                  </m:ctrlPr>
                                </m:naryPr>
                                <m:sub>
                                  <m:r>
                                    <m:rPr>
                                      <m:brk m:alnAt="23"/>
                                    </m:rPr>
                                    <a:rPr lang="en-US" altLang="ko-KR" b="1" i="1" smtClean="0">
                                      <a:latin typeface="Cambria Math" panose="02040503050406030204" pitchFamily="18" charset="0"/>
                                    </a:rPr>
                                    <m:t>𝒊</m:t>
                                  </m:r>
                                  <m:r>
                                    <a:rPr lang="en-US" altLang="ko-KR" b="1" i="1" smtClean="0">
                                      <a:latin typeface="Cambria Math" panose="02040503050406030204" pitchFamily="18" charset="0"/>
                                    </a:rPr>
                                    <m:t>=</m:t>
                                  </m:r>
                                  <m:r>
                                    <a:rPr lang="en-US" altLang="ko-KR" b="1" i="1" smtClean="0">
                                      <a:latin typeface="Cambria Math" panose="02040503050406030204" pitchFamily="18" charset="0"/>
                                    </a:rPr>
                                    <m:t>𝟏</m:t>
                                  </m:r>
                                </m:sub>
                                <m:sup>
                                  <m:r>
                                    <a:rPr lang="en-US" altLang="ko-KR" b="1" i="1" smtClean="0">
                                      <a:latin typeface="Cambria Math" panose="02040503050406030204" pitchFamily="18" charset="0"/>
                                    </a:rPr>
                                    <m:t>𝒎</m:t>
                                  </m:r>
                                </m:sup>
                                <m:e>
                                  <m:sSub>
                                    <m:sSubPr>
                                      <m:ctrlPr>
                                        <a:rPr lang="en-US" altLang="ko-KR" b="1" i="1" smtClean="0">
                                          <a:latin typeface="Cambria Math" panose="02040503050406030204" pitchFamily="18" charset="0"/>
                                        </a:rPr>
                                      </m:ctrlPr>
                                    </m:sSubPr>
                                    <m:e>
                                      <m:r>
                                        <a:rPr lang="en-US" altLang="ko-KR" b="1" i="1" smtClean="0">
                                          <a:latin typeface="Cambria Math" panose="02040503050406030204" pitchFamily="18" charset="0"/>
                                        </a:rPr>
                                        <m:t>𝑿</m:t>
                                      </m:r>
                                    </m:e>
                                    <m:sub>
                                      <m:r>
                                        <a:rPr lang="en-US" altLang="ko-KR" b="1" i="1" smtClean="0">
                                          <a:latin typeface="Cambria Math" panose="02040503050406030204" pitchFamily="18" charset="0"/>
                                        </a:rPr>
                                        <m:t>𝒊</m:t>
                                      </m:r>
                                    </m:sub>
                                  </m:sSub>
                                  <m:r>
                                    <a:rPr lang="en-US" altLang="ko-KR" b="1" i="1" smtClean="0">
                                      <a:latin typeface="Cambria Math" panose="02040503050406030204" pitchFamily="18" charset="0"/>
                                    </a:rPr>
                                    <m:t>′</m:t>
                                  </m:r>
                                  <m:sSub>
                                    <m:sSubPr>
                                      <m:ctrlPr>
                                        <a:rPr lang="en-US" altLang="ko-KR" b="1" i="1">
                                          <a:latin typeface="Cambria Math" panose="02040503050406030204" pitchFamily="18" charset="0"/>
                                        </a:rPr>
                                      </m:ctrlPr>
                                    </m:sSubPr>
                                    <m:e>
                                      <m:r>
                                        <a:rPr lang="en-US" altLang="ko-KR" b="1" i="1" smtClean="0">
                                          <a:latin typeface="Cambria Math" panose="02040503050406030204" pitchFamily="18" charset="0"/>
                                        </a:rPr>
                                        <m:t>𝑾</m:t>
                                      </m:r>
                                    </m:e>
                                    <m:sub>
                                      <m:r>
                                        <a:rPr lang="en-US" altLang="ko-KR" b="1" i="1">
                                          <a:latin typeface="Cambria Math" panose="02040503050406030204" pitchFamily="18" charset="0"/>
                                        </a:rPr>
                                        <m:t>𝒊</m:t>
                                      </m:r>
                                    </m:sub>
                                  </m:sSub>
                                  <m:sSub>
                                    <m:sSubPr>
                                      <m:ctrlPr>
                                        <a:rPr lang="en-US" altLang="ko-KR" b="1" i="1">
                                          <a:latin typeface="Cambria Math" panose="02040503050406030204" pitchFamily="18" charset="0"/>
                                        </a:rPr>
                                      </m:ctrlPr>
                                    </m:sSubPr>
                                    <m:e>
                                      <m:r>
                                        <a:rPr lang="en-US" altLang="ko-KR" b="1" i="1">
                                          <a:latin typeface="Cambria Math" panose="02040503050406030204" pitchFamily="18" charset="0"/>
                                        </a:rPr>
                                        <m:t>𝑿</m:t>
                                      </m:r>
                                    </m:e>
                                    <m:sub>
                                      <m:r>
                                        <a:rPr lang="en-US" altLang="ko-KR" b="1" i="1">
                                          <a:latin typeface="Cambria Math" panose="02040503050406030204" pitchFamily="18" charset="0"/>
                                        </a:rPr>
                                        <m:t>𝒊</m:t>
                                      </m:r>
                                    </m:sub>
                                  </m:sSub>
                                </m:e>
                              </m:nary>
                            </m:e>
                          </m:d>
                        </m:e>
                        <m:sup>
                          <m:r>
                            <a:rPr lang="en-US" altLang="ko-KR" b="1" i="1" smtClean="0">
                              <a:latin typeface="Cambria Math" panose="02040503050406030204" pitchFamily="18" charset="0"/>
                            </a:rPr>
                            <m:t>−</m:t>
                          </m:r>
                          <m:r>
                            <a:rPr lang="en-US" altLang="ko-KR" b="1" i="1" smtClean="0">
                              <a:latin typeface="Cambria Math" panose="02040503050406030204" pitchFamily="18" charset="0"/>
                            </a:rPr>
                            <m:t>𝟏</m:t>
                          </m:r>
                        </m:sup>
                      </m:sSup>
                      <m:nary>
                        <m:naryPr>
                          <m:chr m:val="∑"/>
                          <m:ctrlPr>
                            <a:rPr lang="en-US" altLang="ko-KR" b="1" i="1" smtClean="0">
                              <a:latin typeface="Cambria Math" panose="02040503050406030204" pitchFamily="18" charset="0"/>
                            </a:rPr>
                          </m:ctrlPr>
                        </m:naryPr>
                        <m:sub>
                          <m:r>
                            <m:rPr>
                              <m:brk m:alnAt="23"/>
                            </m:rPr>
                            <a:rPr lang="en-US" altLang="ko-KR" b="1" i="1" smtClean="0">
                              <a:latin typeface="Cambria Math" panose="02040503050406030204" pitchFamily="18" charset="0"/>
                            </a:rPr>
                            <m:t>𝒊</m:t>
                          </m:r>
                          <m:r>
                            <a:rPr lang="en-US" altLang="ko-KR" b="1" i="1" smtClean="0">
                              <a:latin typeface="Cambria Math" panose="02040503050406030204" pitchFamily="18" charset="0"/>
                            </a:rPr>
                            <m:t>=</m:t>
                          </m:r>
                          <m:r>
                            <a:rPr lang="en-US" altLang="ko-KR" b="1" i="1" smtClean="0">
                              <a:latin typeface="Cambria Math" panose="02040503050406030204" pitchFamily="18" charset="0"/>
                            </a:rPr>
                            <m:t>𝟏</m:t>
                          </m:r>
                        </m:sub>
                        <m:sup>
                          <m:r>
                            <a:rPr lang="en-US" altLang="ko-KR" b="1" i="1" smtClean="0">
                              <a:latin typeface="Cambria Math" panose="02040503050406030204" pitchFamily="18" charset="0"/>
                            </a:rPr>
                            <m:t>𝒎</m:t>
                          </m:r>
                        </m:sup>
                        <m:e>
                          <m:sSub>
                            <m:sSubPr>
                              <m:ctrlPr>
                                <a:rPr lang="en-US" altLang="ko-KR" b="1" i="1">
                                  <a:latin typeface="Cambria Math" panose="02040503050406030204" pitchFamily="18" charset="0"/>
                                </a:rPr>
                              </m:ctrlPr>
                            </m:sSubPr>
                            <m:e>
                              <m:r>
                                <a:rPr lang="en-US" altLang="ko-KR" b="1" i="1">
                                  <a:latin typeface="Cambria Math" panose="02040503050406030204" pitchFamily="18" charset="0"/>
                                </a:rPr>
                                <m:t>𝑿</m:t>
                              </m:r>
                            </m:e>
                            <m:sub>
                              <m:r>
                                <a:rPr lang="en-US" altLang="ko-KR" b="1" i="1">
                                  <a:latin typeface="Cambria Math" panose="02040503050406030204" pitchFamily="18" charset="0"/>
                                </a:rPr>
                                <m:t>𝒊</m:t>
                              </m:r>
                            </m:sub>
                          </m:sSub>
                          <m:r>
                            <a:rPr lang="en-US" altLang="ko-KR" b="1" i="1" smtClean="0">
                              <a:latin typeface="Cambria Math" panose="02040503050406030204" pitchFamily="18" charset="0"/>
                            </a:rPr>
                            <m:t>′</m:t>
                          </m:r>
                          <m:sSub>
                            <m:sSubPr>
                              <m:ctrlPr>
                                <a:rPr lang="en-US" altLang="ko-KR" b="1" i="1">
                                  <a:latin typeface="Cambria Math" panose="02040503050406030204" pitchFamily="18" charset="0"/>
                                </a:rPr>
                              </m:ctrlPr>
                            </m:sSubPr>
                            <m:e>
                              <m:r>
                                <a:rPr lang="en-US" altLang="ko-KR" b="1" i="1" smtClean="0">
                                  <a:latin typeface="Cambria Math" panose="02040503050406030204" pitchFamily="18" charset="0"/>
                                </a:rPr>
                                <m:t>𝑾</m:t>
                              </m:r>
                            </m:e>
                            <m:sub>
                              <m:r>
                                <a:rPr lang="en-US" altLang="ko-KR" b="1" i="1">
                                  <a:latin typeface="Cambria Math" panose="02040503050406030204" pitchFamily="18" charset="0"/>
                                </a:rPr>
                                <m:t>𝒊</m:t>
                              </m:r>
                            </m:sub>
                          </m:sSub>
                          <m:sSub>
                            <m:sSubPr>
                              <m:ctrlPr>
                                <a:rPr lang="en-US" altLang="ko-KR" b="1" i="1">
                                  <a:latin typeface="Cambria Math" panose="02040503050406030204" pitchFamily="18" charset="0"/>
                                </a:rPr>
                              </m:ctrlPr>
                            </m:sSubPr>
                            <m:e>
                              <m:r>
                                <a:rPr lang="en-US" altLang="ko-KR" b="1" i="1" smtClean="0">
                                  <a:latin typeface="Cambria Math" panose="02040503050406030204" pitchFamily="18" charset="0"/>
                                </a:rPr>
                                <m:t>𝒚</m:t>
                              </m:r>
                            </m:e>
                            <m:sub>
                              <m:r>
                                <a:rPr lang="en-US" altLang="ko-KR" b="1" i="1">
                                  <a:latin typeface="Cambria Math" panose="02040503050406030204" pitchFamily="18" charset="0"/>
                                </a:rPr>
                                <m:t>𝒊</m:t>
                              </m:r>
                            </m:sub>
                          </m:sSub>
                        </m:e>
                      </m:nary>
                    </m:oMath>
                  </m:oMathPara>
                </a14:m>
                <a:endParaRPr lang="en-US" altLang="ko-KR" b="1" dirty="0"/>
              </a:p>
              <a:p>
                <a:pPr marL="0" indent="0">
                  <a:buNone/>
                </a:pPr>
                <a:endParaRPr lang="en-US" altLang="ko-KR" sz="2400" dirty="0"/>
              </a:p>
            </p:txBody>
          </p:sp>
        </mc:Choice>
        <mc:Fallback xmlns="">
          <p:sp>
            <p:nvSpPr>
              <p:cNvPr id="3" name="내용 개체 틀 2">
                <a:extLst>
                  <a:ext uri="{FF2B5EF4-FFF2-40B4-BE49-F238E27FC236}">
                    <a16:creationId xmlns:a16="http://schemas.microsoft.com/office/drawing/2014/main" id="{97B6C903-9535-4AA1-82A7-8F986A950D77}"/>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l="-1217" t="-2381"/>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5241200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A638DC3-0FE6-41EE-BE08-53AB51B4A11B}"/>
              </a:ext>
            </a:extLst>
          </p:cNvPr>
          <p:cNvSpPr>
            <a:spLocks noGrp="1"/>
          </p:cNvSpPr>
          <p:nvPr>
            <p:ph type="title"/>
          </p:nvPr>
        </p:nvSpPr>
        <p:spPr/>
        <p:txBody>
          <a:bodyPr>
            <a:normAutofit/>
          </a:bodyPr>
          <a:lstStyle/>
          <a:p>
            <a:r>
              <a:rPr lang="en-US" altLang="ko-KR" sz="3000" dirty="0"/>
              <a:t>3.Estimation and Inference with Measured Response Data</a:t>
            </a:r>
            <a:endParaRPr lang="ko-KR" altLang="en-US" sz="3000"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97B6C903-9535-4AA1-82A7-8F986A950D77}"/>
                  </a:ext>
                </a:extLst>
              </p:cNvPr>
              <p:cNvSpPr>
                <a:spLocks noGrp="1"/>
              </p:cNvSpPr>
              <p:nvPr>
                <p:ph idx="1"/>
              </p:nvPr>
            </p:nvSpPr>
            <p:spPr>
              <a:xfrm>
                <a:off x="838200" y="1825625"/>
                <a:ext cx="5257800" cy="4351338"/>
              </a:xfrm>
            </p:spPr>
            <p:txBody>
              <a:bodyPr>
                <a:normAutofit/>
              </a:bodyPr>
              <a:lstStyle/>
              <a:p>
                <a:pPr marL="0" indent="0">
                  <a:buNone/>
                </a:pPr>
                <a:r>
                  <a:rPr lang="en-US" altLang="ko-KR" dirty="0"/>
                  <a:t>1.2 Estimation of </a:t>
                </a:r>
                <a14:m>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𝑏</m:t>
                        </m:r>
                      </m:e>
                      <m:sub>
                        <m:r>
                          <a:rPr lang="en-US" altLang="ko-KR" i="1">
                            <a:latin typeface="Cambria Math" panose="02040503050406030204" pitchFamily="18" charset="0"/>
                          </a:rPr>
                          <m:t>𝑖</m:t>
                        </m:r>
                      </m:sub>
                    </m:sSub>
                  </m:oMath>
                </a14:m>
                <a:endParaRPr lang="en-US" altLang="ko-KR" dirty="0"/>
              </a:p>
              <a:p>
                <a:pPr marL="0" indent="0">
                  <a:buNone/>
                </a:pPr>
                <a:r>
                  <a:rPr lang="en-US" altLang="ko-KR" sz="2400" dirty="0"/>
                  <a:t>Recall that </a:t>
                </a:r>
                <a14:m>
                  <m:oMath xmlns:m="http://schemas.openxmlformats.org/officeDocument/2006/math">
                    <m:d>
                      <m:dPr>
                        <m:ctrlPr>
                          <a:rPr lang="en-US" altLang="ko-KR" sz="2400" i="1" smtClean="0">
                            <a:latin typeface="Cambria Math" panose="02040503050406030204" pitchFamily="18" charset="0"/>
                          </a:rPr>
                        </m:ctrlPr>
                      </m:dPr>
                      <m:e>
                        <m:m>
                          <m:mPr>
                            <m:mcs>
                              <m:mc>
                                <m:mcPr>
                                  <m:count m:val="1"/>
                                  <m:mcJc m:val="center"/>
                                </m:mcPr>
                              </m:mc>
                            </m:mcs>
                            <m:ctrlPr>
                              <a:rPr lang="en-US" altLang="ko-KR" sz="2400" i="1" smtClean="0">
                                <a:latin typeface="Cambria Math" panose="02040503050406030204" pitchFamily="18" charset="0"/>
                              </a:rPr>
                            </m:ctrlPr>
                          </m:mPr>
                          <m:mr>
                            <m:e>
                              <m:r>
                                <m:rPr>
                                  <m:brk m:alnAt="7"/>
                                </m:rPr>
                                <a:rPr lang="en-US" altLang="ko-KR" sz="2400" b="0" i="1" smtClean="0">
                                  <a:latin typeface="Cambria Math" panose="02040503050406030204" pitchFamily="18" charset="0"/>
                                </a:rPr>
                                <m:t>𝑋</m:t>
                              </m:r>
                            </m:e>
                          </m:mr>
                          <m:mr>
                            <m:e>
                              <m:r>
                                <a:rPr lang="en-US" altLang="ko-KR" sz="2400" b="0" i="1" smtClean="0">
                                  <a:latin typeface="Cambria Math" panose="02040503050406030204" pitchFamily="18" charset="0"/>
                                </a:rPr>
                                <m:t>𝑌</m:t>
                              </m:r>
                            </m:e>
                          </m:mr>
                        </m:m>
                      </m:e>
                    </m:d>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𝑀𝑉𝑁</m:t>
                    </m:r>
                    <m:d>
                      <m:dPr>
                        <m:ctrlPr>
                          <a:rPr lang="en-US" altLang="ko-KR" sz="2400" b="0" i="1" smtClean="0">
                            <a:latin typeface="Cambria Math" panose="02040503050406030204" pitchFamily="18" charset="0"/>
                          </a:rPr>
                        </m:ctrlPr>
                      </m:dPr>
                      <m:e>
                        <m:d>
                          <m:dPr>
                            <m:ctrlPr>
                              <a:rPr lang="en-US" altLang="ko-KR" sz="2400" b="0" i="1" smtClean="0">
                                <a:latin typeface="Cambria Math" panose="02040503050406030204" pitchFamily="18" charset="0"/>
                              </a:rPr>
                            </m:ctrlPr>
                          </m:dPr>
                          <m:e>
                            <m:m>
                              <m:mPr>
                                <m:mcs>
                                  <m:mc>
                                    <m:mcPr>
                                      <m:count m:val="1"/>
                                      <m:mcJc m:val="center"/>
                                    </m:mcPr>
                                  </m:mc>
                                </m:mcs>
                                <m:ctrlPr>
                                  <a:rPr lang="en-US" altLang="ko-KR" sz="2400" b="0" i="1" smtClean="0">
                                    <a:latin typeface="Cambria Math" panose="02040503050406030204" pitchFamily="18" charset="0"/>
                                  </a:rPr>
                                </m:ctrlPr>
                              </m:mPr>
                              <m:mr>
                                <m:e>
                                  <m:sSub>
                                    <m:sSubPr>
                                      <m:ctrlPr>
                                        <a:rPr lang="en-US" altLang="ko-KR" sz="2400" b="0" i="1" smtClean="0">
                                          <a:latin typeface="Cambria Math" panose="02040503050406030204" pitchFamily="18" charset="0"/>
                                        </a:rPr>
                                      </m:ctrlPr>
                                    </m:sSubPr>
                                    <m:e>
                                      <m:r>
                                        <a:rPr lang="ko-KR" altLang="en-US" sz="2400" b="0" i="1" smtClean="0">
                                          <a:latin typeface="Cambria Math" panose="02040503050406030204" pitchFamily="18" charset="0"/>
                                        </a:rPr>
                                        <m:t>𝜇</m:t>
                                      </m:r>
                                    </m:e>
                                    <m:sub>
                                      <m:r>
                                        <a:rPr lang="en-US" altLang="ko-KR" sz="2400" b="0" i="1" smtClean="0">
                                          <a:latin typeface="Cambria Math" panose="02040503050406030204" pitchFamily="18" charset="0"/>
                                        </a:rPr>
                                        <m:t>1</m:t>
                                      </m:r>
                                    </m:sub>
                                  </m:sSub>
                                </m:e>
                              </m:mr>
                              <m:mr>
                                <m:e>
                                  <m:sSub>
                                    <m:sSubPr>
                                      <m:ctrlPr>
                                        <a:rPr lang="en-US" altLang="ko-KR" sz="2400" i="1">
                                          <a:latin typeface="Cambria Math" panose="02040503050406030204" pitchFamily="18" charset="0"/>
                                        </a:rPr>
                                      </m:ctrlPr>
                                    </m:sSubPr>
                                    <m:e>
                                      <m:r>
                                        <a:rPr lang="ko-KR" altLang="en-US" sz="2400" i="1">
                                          <a:latin typeface="Cambria Math" panose="02040503050406030204" pitchFamily="18" charset="0"/>
                                        </a:rPr>
                                        <m:t>𝜇</m:t>
                                      </m:r>
                                    </m:e>
                                    <m:sub>
                                      <m:r>
                                        <a:rPr lang="en-US" altLang="ko-KR" sz="2400" b="0" i="1" smtClean="0">
                                          <a:latin typeface="Cambria Math" panose="02040503050406030204" pitchFamily="18" charset="0"/>
                                        </a:rPr>
                                        <m:t>2</m:t>
                                      </m:r>
                                    </m:sub>
                                  </m:sSub>
                                </m:e>
                              </m:mr>
                            </m:m>
                          </m:e>
                        </m:d>
                        <m:r>
                          <a:rPr lang="en-US" altLang="ko-KR" sz="2400" b="0" i="1" smtClean="0">
                            <a:latin typeface="Cambria Math" panose="02040503050406030204" pitchFamily="18" charset="0"/>
                          </a:rPr>
                          <m:t>,</m:t>
                        </m:r>
                        <m:d>
                          <m:dPr>
                            <m:ctrlPr>
                              <a:rPr lang="en-US" altLang="ko-KR" sz="2400" b="0" i="1" smtClean="0">
                                <a:latin typeface="Cambria Math" panose="02040503050406030204" pitchFamily="18" charset="0"/>
                              </a:rPr>
                            </m:ctrlPr>
                          </m:dPr>
                          <m:e>
                            <m:m>
                              <m:mPr>
                                <m:mcs>
                                  <m:mc>
                                    <m:mcPr>
                                      <m:count m:val="2"/>
                                      <m:mcJc m:val="center"/>
                                    </m:mcPr>
                                  </m:mc>
                                </m:mcs>
                                <m:ctrlPr>
                                  <a:rPr lang="en-US" altLang="ko-KR" sz="2400" b="0" i="1" smtClean="0">
                                    <a:latin typeface="Cambria Math" panose="02040503050406030204" pitchFamily="18" charset="0"/>
                                  </a:rPr>
                                </m:ctrlPr>
                              </m:mPr>
                              <m:mr>
                                <m:e>
                                  <m:sSub>
                                    <m:sSubPr>
                                      <m:ctrlPr>
                                        <a:rPr lang="en-US" altLang="ko-KR" sz="2400" b="0" i="1" smtClean="0">
                                          <a:solidFill>
                                            <a:srgbClr val="002060"/>
                                          </a:solidFill>
                                          <a:latin typeface="Cambria Math" panose="02040503050406030204" pitchFamily="18" charset="0"/>
                                        </a:rPr>
                                      </m:ctrlPr>
                                    </m:sSubPr>
                                    <m:e>
                                      <m:r>
                                        <m:rPr>
                                          <m:sty m:val="p"/>
                                          <m:brk m:alnAt="7"/>
                                        </m:rPr>
                                        <a:rPr lang="el-GR" altLang="ko-KR" sz="2400" i="1">
                                          <a:solidFill>
                                            <a:srgbClr val="002060"/>
                                          </a:solidFill>
                                          <a:latin typeface="Cambria Math" panose="02040503050406030204" pitchFamily="18" charset="0"/>
                                        </a:rPr>
                                        <m:t>Σ</m:t>
                                      </m:r>
                                    </m:e>
                                    <m:sub>
                                      <m:r>
                                        <a:rPr lang="en-US" altLang="ko-KR" sz="2400" b="0" i="1" smtClean="0">
                                          <a:solidFill>
                                            <a:srgbClr val="002060"/>
                                          </a:solidFill>
                                          <a:latin typeface="Cambria Math" panose="02040503050406030204" pitchFamily="18" charset="0"/>
                                        </a:rPr>
                                        <m:t>11</m:t>
                                      </m:r>
                                    </m:sub>
                                  </m:sSub>
                                </m:e>
                                <m:e>
                                  <m:sSub>
                                    <m:sSubPr>
                                      <m:ctrlPr>
                                        <a:rPr lang="en-US" altLang="ko-KR" sz="2400" i="1">
                                          <a:latin typeface="Cambria Math" panose="02040503050406030204" pitchFamily="18" charset="0"/>
                                        </a:rPr>
                                      </m:ctrlPr>
                                    </m:sSubPr>
                                    <m:e>
                                      <m:r>
                                        <m:rPr>
                                          <m:sty m:val="p"/>
                                          <m:brk m:alnAt="7"/>
                                        </m:rPr>
                                        <a:rPr lang="el-GR" altLang="ko-KR" sz="2400" i="1">
                                          <a:latin typeface="Cambria Math" panose="02040503050406030204" pitchFamily="18" charset="0"/>
                                        </a:rPr>
                                        <m:t>Σ</m:t>
                                      </m:r>
                                    </m:e>
                                    <m:sub>
                                      <m:r>
                                        <a:rPr lang="en-US" altLang="ko-KR" sz="2400" i="1">
                                          <a:latin typeface="Cambria Math" panose="02040503050406030204" pitchFamily="18" charset="0"/>
                                        </a:rPr>
                                        <m:t>1</m:t>
                                      </m:r>
                                      <m:r>
                                        <a:rPr lang="en-US" altLang="ko-KR" sz="2400" b="0" i="1" smtClean="0">
                                          <a:latin typeface="Cambria Math" panose="02040503050406030204" pitchFamily="18" charset="0"/>
                                        </a:rPr>
                                        <m:t>2</m:t>
                                      </m:r>
                                    </m:sub>
                                  </m:sSub>
                                </m:e>
                              </m:mr>
                              <m:mr>
                                <m:e>
                                  <m:sSub>
                                    <m:sSubPr>
                                      <m:ctrlPr>
                                        <a:rPr lang="en-US" altLang="ko-KR" sz="2400" i="1" smtClean="0">
                                          <a:solidFill>
                                            <a:srgbClr val="FF0000"/>
                                          </a:solidFill>
                                          <a:latin typeface="Cambria Math" panose="02040503050406030204" pitchFamily="18" charset="0"/>
                                        </a:rPr>
                                      </m:ctrlPr>
                                    </m:sSubPr>
                                    <m:e>
                                      <m:r>
                                        <m:rPr>
                                          <m:sty m:val="p"/>
                                          <m:brk m:alnAt="7"/>
                                        </m:rPr>
                                        <a:rPr lang="el-GR" altLang="ko-KR" sz="2400" i="1">
                                          <a:solidFill>
                                            <a:srgbClr val="FF0000"/>
                                          </a:solidFill>
                                          <a:latin typeface="Cambria Math" panose="02040503050406030204" pitchFamily="18" charset="0"/>
                                        </a:rPr>
                                        <m:t>Σ</m:t>
                                      </m:r>
                                    </m:e>
                                    <m:sub>
                                      <m:r>
                                        <a:rPr lang="en-US" altLang="ko-KR" sz="2400" b="0" i="1" smtClean="0">
                                          <a:solidFill>
                                            <a:srgbClr val="FF0000"/>
                                          </a:solidFill>
                                          <a:latin typeface="Cambria Math" panose="02040503050406030204" pitchFamily="18" charset="0"/>
                                        </a:rPr>
                                        <m:t>2</m:t>
                                      </m:r>
                                      <m:r>
                                        <a:rPr lang="en-US" altLang="ko-KR" sz="2400" i="1">
                                          <a:solidFill>
                                            <a:srgbClr val="FF0000"/>
                                          </a:solidFill>
                                          <a:latin typeface="Cambria Math" panose="02040503050406030204" pitchFamily="18" charset="0"/>
                                        </a:rPr>
                                        <m:t>1</m:t>
                                      </m:r>
                                    </m:sub>
                                  </m:sSub>
                                </m:e>
                                <m:e>
                                  <m:sSub>
                                    <m:sSubPr>
                                      <m:ctrlPr>
                                        <a:rPr lang="en-US" altLang="ko-KR" sz="2400" i="1">
                                          <a:latin typeface="Cambria Math" panose="02040503050406030204" pitchFamily="18" charset="0"/>
                                        </a:rPr>
                                      </m:ctrlPr>
                                    </m:sSubPr>
                                    <m:e>
                                      <m:r>
                                        <m:rPr>
                                          <m:sty m:val="p"/>
                                          <m:brk m:alnAt="7"/>
                                        </m:rPr>
                                        <a:rPr lang="el-GR" altLang="ko-KR" sz="2400" i="1">
                                          <a:latin typeface="Cambria Math" panose="02040503050406030204" pitchFamily="18" charset="0"/>
                                        </a:rPr>
                                        <m:t>Σ</m:t>
                                      </m:r>
                                    </m:e>
                                    <m:sub>
                                      <m:r>
                                        <a:rPr lang="en-US" altLang="ko-KR" sz="2400" b="0" i="1" smtClean="0">
                                          <a:latin typeface="Cambria Math" panose="02040503050406030204" pitchFamily="18" charset="0"/>
                                        </a:rPr>
                                        <m:t>22</m:t>
                                      </m:r>
                                    </m:sub>
                                  </m:sSub>
                                </m:e>
                              </m:mr>
                            </m:m>
                          </m:e>
                        </m:d>
                      </m:e>
                    </m:d>
                  </m:oMath>
                </a14:m>
                <a:endParaRPr lang="en-US" altLang="ko-KR" sz="24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ko-KR" sz="2400" b="0" i="1" smtClean="0">
                          <a:latin typeface="Cambria Math" panose="02040503050406030204" pitchFamily="18" charset="0"/>
                        </a:rPr>
                        <m:t>𝐸</m:t>
                      </m:r>
                      <m:d>
                        <m:dPr>
                          <m:ctrlPr>
                            <a:rPr lang="en-US" altLang="ko-KR" sz="2400" b="0" i="1" smtClean="0">
                              <a:latin typeface="Cambria Math" panose="02040503050406030204" pitchFamily="18" charset="0"/>
                            </a:rPr>
                          </m:ctrlPr>
                        </m:dPr>
                        <m:e>
                          <m:r>
                            <a:rPr lang="en-US" altLang="ko-KR" sz="2400" b="0" i="1" smtClean="0">
                              <a:latin typeface="Cambria Math" panose="02040503050406030204" pitchFamily="18" charset="0"/>
                            </a:rPr>
                            <m:t>𝑌</m:t>
                          </m:r>
                        </m:e>
                        <m:e>
                          <m:r>
                            <a:rPr lang="en-US" altLang="ko-KR" sz="2400" b="0" i="1" smtClean="0">
                              <a:latin typeface="Cambria Math" panose="02040503050406030204" pitchFamily="18" charset="0"/>
                            </a:rPr>
                            <m:t>𝑋</m:t>
                          </m:r>
                        </m:e>
                      </m:d>
                      <m:r>
                        <a:rPr lang="en-US" altLang="ko-KR" sz="2400" b="0" i="1" smtClean="0">
                          <a:latin typeface="Cambria Math" panose="02040503050406030204" pitchFamily="18" charset="0"/>
                        </a:rPr>
                        <m:t>=</m:t>
                      </m:r>
                      <m:sSub>
                        <m:sSubPr>
                          <m:ctrlPr>
                            <a:rPr lang="en-US" altLang="ko-KR" sz="2400" i="1">
                              <a:latin typeface="Cambria Math" panose="02040503050406030204" pitchFamily="18" charset="0"/>
                            </a:rPr>
                          </m:ctrlPr>
                        </m:sSubPr>
                        <m:e>
                          <m:r>
                            <a:rPr lang="ko-KR" altLang="en-US" sz="2400" i="1">
                              <a:latin typeface="Cambria Math" panose="02040503050406030204" pitchFamily="18" charset="0"/>
                            </a:rPr>
                            <m:t>𝜇</m:t>
                          </m:r>
                        </m:e>
                        <m:sub>
                          <m:r>
                            <a:rPr lang="en-US" altLang="ko-KR" sz="2400" b="0" i="1" smtClean="0">
                              <a:latin typeface="Cambria Math" panose="02040503050406030204" pitchFamily="18" charset="0"/>
                            </a:rPr>
                            <m:t>𝑌</m:t>
                          </m:r>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𝑋</m:t>
                          </m:r>
                        </m:sub>
                      </m:sSub>
                      <m:r>
                        <a:rPr lang="en-US" altLang="ko-KR" sz="2400" b="0" i="1" smtClean="0">
                          <a:latin typeface="Cambria Math" panose="02040503050406030204" pitchFamily="18" charset="0"/>
                        </a:rPr>
                        <m:t>=</m:t>
                      </m:r>
                      <m:sSub>
                        <m:sSubPr>
                          <m:ctrlPr>
                            <a:rPr lang="en-US" altLang="ko-KR" sz="2400" i="1">
                              <a:latin typeface="Cambria Math" panose="02040503050406030204" pitchFamily="18" charset="0"/>
                            </a:rPr>
                          </m:ctrlPr>
                        </m:sSubPr>
                        <m:e>
                          <m:r>
                            <a:rPr lang="ko-KR" altLang="en-US" sz="2400" i="1">
                              <a:latin typeface="Cambria Math" panose="02040503050406030204" pitchFamily="18" charset="0"/>
                            </a:rPr>
                            <m:t>𝜇</m:t>
                          </m:r>
                        </m:e>
                        <m:sub>
                          <m:r>
                            <a:rPr lang="en-US" altLang="ko-KR" sz="2400" i="1">
                              <a:latin typeface="Cambria Math" panose="02040503050406030204" pitchFamily="18" charset="0"/>
                            </a:rPr>
                            <m:t>2</m:t>
                          </m:r>
                        </m:sub>
                      </m:sSub>
                      <m:r>
                        <a:rPr lang="en-US" altLang="ko-KR" sz="2400" b="0" i="1" smtClean="0">
                          <a:latin typeface="Cambria Math" panose="02040503050406030204" pitchFamily="18" charset="0"/>
                        </a:rPr>
                        <m:t>+</m:t>
                      </m:r>
                      <m:sSub>
                        <m:sSubPr>
                          <m:ctrlPr>
                            <a:rPr lang="en-US" altLang="ko-KR" sz="2400" i="1" smtClean="0">
                              <a:solidFill>
                                <a:srgbClr val="FF0000"/>
                              </a:solidFill>
                              <a:latin typeface="Cambria Math" panose="02040503050406030204" pitchFamily="18" charset="0"/>
                            </a:rPr>
                          </m:ctrlPr>
                        </m:sSubPr>
                        <m:e>
                          <m:r>
                            <m:rPr>
                              <m:sty m:val="p"/>
                              <m:brk m:alnAt="7"/>
                            </m:rPr>
                            <a:rPr lang="el-GR" altLang="ko-KR" sz="2400" i="1">
                              <a:solidFill>
                                <a:srgbClr val="FF0000"/>
                              </a:solidFill>
                              <a:latin typeface="Cambria Math" panose="02040503050406030204" pitchFamily="18" charset="0"/>
                            </a:rPr>
                            <m:t>Σ</m:t>
                          </m:r>
                        </m:e>
                        <m:sub>
                          <m:r>
                            <a:rPr lang="en-US" altLang="ko-KR" sz="2400" i="1">
                              <a:solidFill>
                                <a:srgbClr val="FF0000"/>
                              </a:solidFill>
                              <a:latin typeface="Cambria Math" panose="02040503050406030204" pitchFamily="18" charset="0"/>
                            </a:rPr>
                            <m:t>21</m:t>
                          </m:r>
                        </m:sub>
                      </m:sSub>
                      <m:sSubSup>
                        <m:sSubSupPr>
                          <m:ctrlPr>
                            <a:rPr lang="en-US" altLang="ko-KR" sz="2400" i="1" smtClean="0">
                              <a:solidFill>
                                <a:srgbClr val="002060"/>
                              </a:solidFill>
                              <a:latin typeface="Cambria Math" panose="02040503050406030204" pitchFamily="18" charset="0"/>
                            </a:rPr>
                          </m:ctrlPr>
                        </m:sSubSupPr>
                        <m:e>
                          <m:r>
                            <m:rPr>
                              <m:sty m:val="p"/>
                              <m:brk m:alnAt="7"/>
                            </m:rPr>
                            <a:rPr lang="el-GR" altLang="ko-KR" sz="2400" i="1">
                              <a:solidFill>
                                <a:srgbClr val="002060"/>
                              </a:solidFill>
                              <a:latin typeface="Cambria Math" panose="02040503050406030204" pitchFamily="18" charset="0"/>
                            </a:rPr>
                            <m:t>Σ</m:t>
                          </m:r>
                        </m:e>
                        <m:sub>
                          <m:r>
                            <a:rPr lang="en-US" altLang="ko-KR" sz="2400" b="0" i="1" smtClean="0">
                              <a:solidFill>
                                <a:srgbClr val="002060"/>
                              </a:solidFill>
                              <a:latin typeface="Cambria Math" panose="02040503050406030204" pitchFamily="18" charset="0"/>
                            </a:rPr>
                            <m:t>11</m:t>
                          </m:r>
                        </m:sub>
                        <m:sup>
                          <m:r>
                            <a:rPr lang="en-US" altLang="ko-KR" sz="2400" b="0" i="1" smtClean="0">
                              <a:solidFill>
                                <a:srgbClr val="002060"/>
                              </a:solidFill>
                              <a:latin typeface="Cambria Math" panose="02040503050406030204" pitchFamily="18" charset="0"/>
                            </a:rPr>
                            <m:t>−1</m:t>
                          </m:r>
                        </m:sup>
                      </m:sSubSup>
                      <m:d>
                        <m:dPr>
                          <m:ctrlPr>
                            <a:rPr lang="en-US" altLang="ko-KR" sz="2400" b="0" i="1" smtClean="0">
                              <a:solidFill>
                                <a:schemeClr val="tx1"/>
                              </a:solidFill>
                              <a:latin typeface="Cambria Math" panose="02040503050406030204" pitchFamily="18" charset="0"/>
                            </a:rPr>
                          </m:ctrlPr>
                        </m:dPr>
                        <m:e>
                          <m:r>
                            <a:rPr lang="en-US" altLang="ko-KR" sz="2400" b="0" i="1" smtClean="0">
                              <a:solidFill>
                                <a:schemeClr val="tx1"/>
                              </a:solidFill>
                              <a:latin typeface="Cambria Math" panose="02040503050406030204" pitchFamily="18" charset="0"/>
                            </a:rPr>
                            <m:t>𝑋</m:t>
                          </m:r>
                          <m:r>
                            <a:rPr lang="en-US" altLang="ko-KR" sz="2400" b="0" i="1" smtClean="0">
                              <a:solidFill>
                                <a:schemeClr val="tx1"/>
                              </a:solidFill>
                              <a:latin typeface="Cambria Math" panose="02040503050406030204" pitchFamily="18" charset="0"/>
                            </a:rPr>
                            <m:t>−</m:t>
                          </m:r>
                          <m:sSub>
                            <m:sSubPr>
                              <m:ctrlPr>
                                <a:rPr lang="en-US" altLang="ko-KR" sz="2400" i="1">
                                  <a:solidFill>
                                    <a:schemeClr val="tx1"/>
                                  </a:solidFill>
                                  <a:latin typeface="Cambria Math" panose="02040503050406030204" pitchFamily="18" charset="0"/>
                                </a:rPr>
                              </m:ctrlPr>
                            </m:sSubPr>
                            <m:e>
                              <m:r>
                                <a:rPr lang="ko-KR" altLang="en-US" sz="2400" i="1">
                                  <a:solidFill>
                                    <a:schemeClr val="tx1"/>
                                  </a:solidFill>
                                  <a:latin typeface="Cambria Math" panose="02040503050406030204" pitchFamily="18" charset="0"/>
                                </a:rPr>
                                <m:t>𝜇</m:t>
                              </m:r>
                            </m:e>
                            <m:sub>
                              <m:r>
                                <a:rPr lang="en-US" altLang="ko-KR" sz="2400" i="1">
                                  <a:solidFill>
                                    <a:schemeClr val="tx1"/>
                                  </a:solidFill>
                                  <a:latin typeface="Cambria Math" panose="02040503050406030204" pitchFamily="18" charset="0"/>
                                </a:rPr>
                                <m:t>1</m:t>
                              </m:r>
                            </m:sub>
                          </m:sSub>
                        </m:e>
                      </m:d>
                    </m:oMath>
                  </m:oMathPara>
                </a14:m>
                <a:endParaRPr lang="en-US" altLang="ko-KR" sz="24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ko-KR" sz="2400" b="0" i="1" smtClean="0">
                          <a:latin typeface="Cambria Math" panose="02040503050406030204" pitchFamily="18" charset="0"/>
                        </a:rPr>
                        <m:t>𝑉𝑎𝑟</m:t>
                      </m:r>
                      <m:d>
                        <m:dPr>
                          <m:ctrlPr>
                            <a:rPr lang="en-US" altLang="ko-KR" sz="2400" b="0" i="1" smtClean="0">
                              <a:latin typeface="Cambria Math" panose="02040503050406030204" pitchFamily="18" charset="0"/>
                            </a:rPr>
                          </m:ctrlPr>
                        </m:dPr>
                        <m:e>
                          <m:r>
                            <a:rPr lang="en-US" altLang="ko-KR" sz="2400" b="0" i="1" smtClean="0">
                              <a:latin typeface="Cambria Math" panose="02040503050406030204" pitchFamily="18" charset="0"/>
                            </a:rPr>
                            <m:t>𝑌</m:t>
                          </m:r>
                        </m:e>
                        <m:e>
                          <m:r>
                            <a:rPr lang="en-US" altLang="ko-KR" sz="2400" b="0" i="1" smtClean="0">
                              <a:latin typeface="Cambria Math" panose="02040503050406030204" pitchFamily="18" charset="0"/>
                            </a:rPr>
                            <m:t>𝑋</m:t>
                          </m:r>
                        </m:e>
                      </m:d>
                      <m:r>
                        <a:rPr lang="en-US" altLang="ko-KR" sz="2400" b="0" i="1" smtClean="0">
                          <a:latin typeface="Cambria Math" panose="02040503050406030204" pitchFamily="18" charset="0"/>
                        </a:rPr>
                        <m:t>=</m:t>
                      </m:r>
                      <m:sSub>
                        <m:sSubPr>
                          <m:ctrlPr>
                            <a:rPr lang="en-US" altLang="ko-KR" sz="2400" i="1">
                              <a:latin typeface="Cambria Math" panose="02040503050406030204" pitchFamily="18" charset="0"/>
                            </a:rPr>
                          </m:ctrlPr>
                        </m:sSubPr>
                        <m:e>
                          <m:r>
                            <m:rPr>
                              <m:sty m:val="p"/>
                              <m:brk m:alnAt="7"/>
                            </m:rPr>
                            <a:rPr lang="el-GR" altLang="ko-KR" sz="2400" i="1">
                              <a:latin typeface="Cambria Math" panose="02040503050406030204" pitchFamily="18" charset="0"/>
                            </a:rPr>
                            <m:t>Σ</m:t>
                          </m:r>
                        </m:e>
                        <m:sub>
                          <m:r>
                            <a:rPr lang="en-US" altLang="ko-KR" sz="2400" b="0" i="1" smtClean="0">
                              <a:latin typeface="Cambria Math" panose="02040503050406030204" pitchFamily="18" charset="0"/>
                            </a:rPr>
                            <m:t>𝑌</m:t>
                          </m:r>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𝑋</m:t>
                          </m:r>
                        </m:sub>
                      </m:sSub>
                      <m:r>
                        <a:rPr lang="en-US" altLang="ko-KR" sz="2400" b="0" i="1" smtClean="0">
                          <a:latin typeface="Cambria Math" panose="02040503050406030204" pitchFamily="18" charset="0"/>
                        </a:rPr>
                        <m:t>=</m:t>
                      </m:r>
                      <m:sSub>
                        <m:sSubPr>
                          <m:ctrlPr>
                            <a:rPr lang="en-US" altLang="ko-KR" sz="2400" i="1">
                              <a:latin typeface="Cambria Math" panose="02040503050406030204" pitchFamily="18" charset="0"/>
                            </a:rPr>
                          </m:ctrlPr>
                        </m:sSubPr>
                        <m:e>
                          <m:r>
                            <m:rPr>
                              <m:sty m:val="p"/>
                              <m:brk m:alnAt="7"/>
                            </m:rPr>
                            <a:rPr lang="el-GR" altLang="ko-KR" sz="2400" i="1">
                              <a:latin typeface="Cambria Math" panose="02040503050406030204" pitchFamily="18" charset="0"/>
                            </a:rPr>
                            <m:t>Σ</m:t>
                          </m:r>
                        </m:e>
                        <m:sub>
                          <m:r>
                            <a:rPr lang="en-US" altLang="ko-KR" sz="2400" b="0" i="1" smtClean="0">
                              <a:latin typeface="Cambria Math" panose="02040503050406030204" pitchFamily="18" charset="0"/>
                            </a:rPr>
                            <m:t>22</m:t>
                          </m:r>
                        </m:sub>
                      </m:sSub>
                      <m:r>
                        <a:rPr lang="en-US" altLang="ko-KR" sz="2400" b="0" i="1" smtClean="0">
                          <a:latin typeface="Cambria Math" panose="02040503050406030204" pitchFamily="18" charset="0"/>
                        </a:rPr>
                        <m:t>−</m:t>
                      </m:r>
                      <m:sSub>
                        <m:sSubPr>
                          <m:ctrlPr>
                            <a:rPr lang="en-US" altLang="ko-KR" sz="2400" i="1" smtClean="0">
                              <a:solidFill>
                                <a:schemeClr val="tx1"/>
                              </a:solidFill>
                              <a:latin typeface="Cambria Math" panose="02040503050406030204" pitchFamily="18" charset="0"/>
                            </a:rPr>
                          </m:ctrlPr>
                        </m:sSubPr>
                        <m:e>
                          <m:r>
                            <m:rPr>
                              <m:sty m:val="p"/>
                              <m:brk m:alnAt="7"/>
                            </m:rPr>
                            <a:rPr lang="el-GR" altLang="ko-KR" sz="2400" i="1">
                              <a:solidFill>
                                <a:schemeClr val="tx1"/>
                              </a:solidFill>
                              <a:latin typeface="Cambria Math" panose="02040503050406030204" pitchFamily="18" charset="0"/>
                            </a:rPr>
                            <m:t>Σ</m:t>
                          </m:r>
                        </m:e>
                        <m:sub>
                          <m:r>
                            <a:rPr lang="en-US" altLang="ko-KR" sz="2400" b="0" i="1" smtClean="0">
                              <a:solidFill>
                                <a:schemeClr val="tx1"/>
                              </a:solidFill>
                              <a:latin typeface="Cambria Math" panose="02040503050406030204" pitchFamily="18" charset="0"/>
                            </a:rPr>
                            <m:t>2</m:t>
                          </m:r>
                          <m:r>
                            <a:rPr lang="en-US" altLang="ko-KR" sz="2400" i="1">
                              <a:solidFill>
                                <a:schemeClr val="tx1"/>
                              </a:solidFill>
                              <a:latin typeface="Cambria Math" panose="02040503050406030204" pitchFamily="18" charset="0"/>
                            </a:rPr>
                            <m:t>1</m:t>
                          </m:r>
                        </m:sub>
                      </m:sSub>
                      <m:sSubSup>
                        <m:sSubSupPr>
                          <m:ctrlPr>
                            <a:rPr lang="en-US" altLang="ko-KR" sz="2400" i="1" smtClean="0">
                              <a:solidFill>
                                <a:schemeClr val="tx1"/>
                              </a:solidFill>
                              <a:latin typeface="Cambria Math" panose="02040503050406030204" pitchFamily="18" charset="0"/>
                            </a:rPr>
                          </m:ctrlPr>
                        </m:sSubSupPr>
                        <m:e>
                          <m:r>
                            <m:rPr>
                              <m:sty m:val="p"/>
                              <m:brk m:alnAt="7"/>
                            </m:rPr>
                            <a:rPr lang="el-GR" altLang="ko-KR" sz="2400" i="1">
                              <a:solidFill>
                                <a:schemeClr val="tx1"/>
                              </a:solidFill>
                              <a:latin typeface="Cambria Math" panose="02040503050406030204" pitchFamily="18" charset="0"/>
                            </a:rPr>
                            <m:t>Σ</m:t>
                          </m:r>
                        </m:e>
                        <m:sub>
                          <m:r>
                            <a:rPr lang="en-US" altLang="ko-KR" sz="2400" i="1">
                              <a:solidFill>
                                <a:schemeClr val="tx1"/>
                              </a:solidFill>
                              <a:latin typeface="Cambria Math" panose="02040503050406030204" pitchFamily="18" charset="0"/>
                            </a:rPr>
                            <m:t>11</m:t>
                          </m:r>
                        </m:sub>
                        <m:sup>
                          <m:r>
                            <a:rPr lang="en-US" altLang="ko-KR" sz="2400" i="1">
                              <a:solidFill>
                                <a:schemeClr val="tx1"/>
                              </a:solidFill>
                              <a:latin typeface="Cambria Math" panose="02040503050406030204" pitchFamily="18" charset="0"/>
                            </a:rPr>
                            <m:t>−1</m:t>
                          </m:r>
                        </m:sup>
                      </m:sSubSup>
                      <m:sSub>
                        <m:sSubPr>
                          <m:ctrlPr>
                            <a:rPr lang="en-US" altLang="ko-KR" sz="2400" i="1">
                              <a:latin typeface="Cambria Math" panose="02040503050406030204" pitchFamily="18" charset="0"/>
                            </a:rPr>
                          </m:ctrlPr>
                        </m:sSubPr>
                        <m:e>
                          <m:r>
                            <m:rPr>
                              <m:sty m:val="p"/>
                              <m:brk m:alnAt="7"/>
                            </m:rPr>
                            <a:rPr lang="el-GR" altLang="ko-KR" sz="2400" i="1">
                              <a:latin typeface="Cambria Math" panose="02040503050406030204" pitchFamily="18" charset="0"/>
                            </a:rPr>
                            <m:t>Σ</m:t>
                          </m:r>
                        </m:e>
                        <m:sub>
                          <m:r>
                            <a:rPr lang="en-US" altLang="ko-KR" sz="2400" i="1">
                              <a:latin typeface="Cambria Math" panose="02040503050406030204" pitchFamily="18" charset="0"/>
                            </a:rPr>
                            <m:t>1</m:t>
                          </m:r>
                          <m:r>
                            <a:rPr lang="en-US" altLang="ko-KR" sz="2400" b="0" i="1" smtClean="0">
                              <a:latin typeface="Cambria Math" panose="02040503050406030204" pitchFamily="18" charset="0"/>
                            </a:rPr>
                            <m:t>2</m:t>
                          </m:r>
                        </m:sub>
                      </m:sSub>
                    </m:oMath>
                  </m:oMathPara>
                </a14:m>
                <a:endParaRPr lang="en-US" altLang="ko-KR" sz="2400" dirty="0"/>
              </a:p>
              <a:p>
                <a:pPr marL="0" indent="0">
                  <a:buNone/>
                </a:pPr>
                <a:endParaRPr lang="en-US" altLang="ko-KR" sz="24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ko-KR" sz="2300" i="1">
                          <a:latin typeface="Cambria Math" panose="02040503050406030204" pitchFamily="18" charset="0"/>
                        </a:rPr>
                        <m:t>𝐶𝑜𝑣</m:t>
                      </m:r>
                      <m:d>
                        <m:dPr>
                          <m:ctrlPr>
                            <a:rPr lang="en-US" altLang="ko-KR" sz="2300" i="1">
                              <a:latin typeface="Cambria Math" panose="02040503050406030204" pitchFamily="18" charset="0"/>
                            </a:rPr>
                          </m:ctrlPr>
                        </m:dPr>
                        <m:e>
                          <m:r>
                            <a:rPr lang="en-US" altLang="ko-KR" sz="2300" i="1">
                              <a:latin typeface="Cambria Math" panose="02040503050406030204" pitchFamily="18" charset="0"/>
                            </a:rPr>
                            <m:t>𝑌</m:t>
                          </m:r>
                          <m:r>
                            <a:rPr lang="en-US" altLang="ko-KR" sz="2300" i="1">
                              <a:latin typeface="Cambria Math" panose="02040503050406030204" pitchFamily="18" charset="0"/>
                            </a:rPr>
                            <m:t>,</m:t>
                          </m:r>
                          <m:r>
                            <a:rPr lang="en-US" altLang="ko-KR" sz="2300" i="1">
                              <a:latin typeface="Cambria Math" panose="02040503050406030204" pitchFamily="18" charset="0"/>
                            </a:rPr>
                            <m:t>𝑏</m:t>
                          </m:r>
                        </m:e>
                      </m:d>
                      <m:r>
                        <a:rPr lang="en-US" altLang="ko-KR" sz="2300" i="1">
                          <a:latin typeface="Cambria Math" panose="02040503050406030204" pitchFamily="18" charset="0"/>
                        </a:rPr>
                        <m:t>=</m:t>
                      </m:r>
                      <m:r>
                        <a:rPr lang="en-US" altLang="ko-KR" sz="2300" i="1">
                          <a:latin typeface="Cambria Math" panose="02040503050406030204" pitchFamily="18" charset="0"/>
                        </a:rPr>
                        <m:t>𝐶𝑜𝑣</m:t>
                      </m:r>
                      <m:d>
                        <m:dPr>
                          <m:ctrlPr>
                            <a:rPr lang="en-US" altLang="ko-KR" sz="2300" i="1">
                              <a:latin typeface="Cambria Math" panose="02040503050406030204" pitchFamily="18" charset="0"/>
                            </a:rPr>
                          </m:ctrlPr>
                        </m:dPr>
                        <m:e>
                          <m:r>
                            <a:rPr lang="en-US" altLang="ko-KR" sz="2300" i="1">
                              <a:latin typeface="Cambria Math" panose="02040503050406030204" pitchFamily="18" charset="0"/>
                            </a:rPr>
                            <m:t>𝑋</m:t>
                          </m:r>
                          <m:r>
                            <a:rPr lang="ko-KR" altLang="en-US" sz="2300" i="1">
                              <a:latin typeface="Cambria Math" panose="02040503050406030204" pitchFamily="18" charset="0"/>
                            </a:rPr>
                            <m:t>𝛼</m:t>
                          </m:r>
                          <m:r>
                            <a:rPr lang="en-US" altLang="ko-KR" sz="2300" i="1">
                              <a:latin typeface="Cambria Math" panose="02040503050406030204" pitchFamily="18" charset="0"/>
                            </a:rPr>
                            <m:t>+</m:t>
                          </m:r>
                          <m:r>
                            <a:rPr lang="en-US" altLang="ko-KR" sz="2300" i="1">
                              <a:latin typeface="Cambria Math" panose="02040503050406030204" pitchFamily="18" charset="0"/>
                            </a:rPr>
                            <m:t>𝑍𝑏</m:t>
                          </m:r>
                          <m:r>
                            <a:rPr lang="en-US" altLang="ko-KR" sz="2300" i="1">
                              <a:latin typeface="Cambria Math" panose="02040503050406030204" pitchFamily="18" charset="0"/>
                            </a:rPr>
                            <m:t>+</m:t>
                          </m:r>
                          <m:r>
                            <a:rPr lang="ko-KR" altLang="en-US" sz="2300" i="1">
                              <a:latin typeface="Cambria Math" panose="02040503050406030204" pitchFamily="18" charset="0"/>
                            </a:rPr>
                            <m:t>𝜀</m:t>
                          </m:r>
                          <m:r>
                            <a:rPr lang="en-US" altLang="ko-KR" sz="2300" i="1">
                              <a:latin typeface="Cambria Math" panose="02040503050406030204" pitchFamily="18" charset="0"/>
                            </a:rPr>
                            <m:t>,</m:t>
                          </m:r>
                          <m:r>
                            <a:rPr lang="en-US" altLang="ko-KR" sz="2300" i="1">
                              <a:latin typeface="Cambria Math" panose="02040503050406030204" pitchFamily="18" charset="0"/>
                            </a:rPr>
                            <m:t>𝑏</m:t>
                          </m:r>
                        </m:e>
                      </m:d>
                    </m:oMath>
                  </m:oMathPara>
                </a14:m>
                <a:endParaRPr lang="en-US" altLang="ko-KR" sz="23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ko-KR" sz="2300" i="1">
                          <a:latin typeface="Cambria Math" panose="02040503050406030204" pitchFamily="18" charset="0"/>
                        </a:rPr>
                        <m:t>=</m:t>
                      </m:r>
                      <m:r>
                        <a:rPr lang="en-US" altLang="ko-KR" sz="2300" i="1">
                          <a:latin typeface="Cambria Math" panose="02040503050406030204" pitchFamily="18" charset="0"/>
                        </a:rPr>
                        <m:t>𝐶𝑜𝑣</m:t>
                      </m:r>
                      <m:d>
                        <m:dPr>
                          <m:ctrlPr>
                            <a:rPr lang="en-US" altLang="ko-KR" sz="2300" i="1">
                              <a:latin typeface="Cambria Math" panose="02040503050406030204" pitchFamily="18" charset="0"/>
                            </a:rPr>
                          </m:ctrlPr>
                        </m:dPr>
                        <m:e>
                          <m:r>
                            <a:rPr lang="en-US" altLang="ko-KR" sz="2300" i="1">
                              <a:latin typeface="Cambria Math" panose="02040503050406030204" pitchFamily="18" charset="0"/>
                            </a:rPr>
                            <m:t>𝑋</m:t>
                          </m:r>
                          <m:r>
                            <a:rPr lang="ko-KR" altLang="en-US" sz="2300" i="1">
                              <a:latin typeface="Cambria Math" panose="02040503050406030204" pitchFamily="18" charset="0"/>
                            </a:rPr>
                            <m:t>𝛼</m:t>
                          </m:r>
                          <m:r>
                            <a:rPr lang="en-US" altLang="ko-KR" sz="2300" i="1">
                              <a:latin typeface="Cambria Math" panose="02040503050406030204" pitchFamily="18" charset="0"/>
                            </a:rPr>
                            <m:t>,</m:t>
                          </m:r>
                          <m:r>
                            <a:rPr lang="en-US" altLang="ko-KR" sz="2300" i="1">
                              <a:latin typeface="Cambria Math" panose="02040503050406030204" pitchFamily="18" charset="0"/>
                            </a:rPr>
                            <m:t>𝑏</m:t>
                          </m:r>
                        </m:e>
                      </m:d>
                      <m:r>
                        <a:rPr lang="en-US" altLang="ko-KR" sz="2300" i="1">
                          <a:latin typeface="Cambria Math" panose="02040503050406030204" pitchFamily="18" charset="0"/>
                        </a:rPr>
                        <m:t>+</m:t>
                      </m:r>
                      <m:r>
                        <a:rPr lang="en-US" altLang="ko-KR" sz="2300" i="1">
                          <a:latin typeface="Cambria Math" panose="02040503050406030204" pitchFamily="18" charset="0"/>
                        </a:rPr>
                        <m:t>𝐶𝑜𝑣</m:t>
                      </m:r>
                      <m:d>
                        <m:dPr>
                          <m:ctrlPr>
                            <a:rPr lang="en-US" altLang="ko-KR" sz="2300" i="1">
                              <a:latin typeface="Cambria Math" panose="02040503050406030204" pitchFamily="18" charset="0"/>
                            </a:rPr>
                          </m:ctrlPr>
                        </m:dPr>
                        <m:e>
                          <m:r>
                            <a:rPr lang="en-US" altLang="ko-KR" sz="2300" i="1">
                              <a:latin typeface="Cambria Math" panose="02040503050406030204" pitchFamily="18" charset="0"/>
                            </a:rPr>
                            <m:t>𝑍𝑏</m:t>
                          </m:r>
                          <m:r>
                            <a:rPr lang="en-US" altLang="ko-KR" sz="2300" i="1">
                              <a:latin typeface="Cambria Math" panose="02040503050406030204" pitchFamily="18" charset="0"/>
                            </a:rPr>
                            <m:t>,</m:t>
                          </m:r>
                          <m:r>
                            <a:rPr lang="en-US" altLang="ko-KR" sz="2300" i="1">
                              <a:latin typeface="Cambria Math" panose="02040503050406030204" pitchFamily="18" charset="0"/>
                            </a:rPr>
                            <m:t>𝑏</m:t>
                          </m:r>
                        </m:e>
                      </m:d>
                      <m:r>
                        <a:rPr lang="en-US" altLang="ko-KR" sz="2300" b="0" i="1" smtClean="0">
                          <a:latin typeface="Cambria Math" panose="02040503050406030204" pitchFamily="18" charset="0"/>
                        </a:rPr>
                        <m:t>+</m:t>
                      </m:r>
                      <m:r>
                        <a:rPr lang="en-US" altLang="ko-KR" sz="2300" i="1">
                          <a:latin typeface="Cambria Math" panose="02040503050406030204" pitchFamily="18" charset="0"/>
                        </a:rPr>
                        <m:t>𝐶𝑜𝑣</m:t>
                      </m:r>
                      <m:d>
                        <m:dPr>
                          <m:ctrlPr>
                            <a:rPr lang="en-US" altLang="ko-KR" sz="2300" i="1">
                              <a:latin typeface="Cambria Math" panose="02040503050406030204" pitchFamily="18" charset="0"/>
                            </a:rPr>
                          </m:ctrlPr>
                        </m:dPr>
                        <m:e>
                          <m:r>
                            <a:rPr lang="ko-KR" altLang="en-US" sz="2300" i="1">
                              <a:latin typeface="Cambria Math" panose="02040503050406030204" pitchFamily="18" charset="0"/>
                            </a:rPr>
                            <m:t>𝜀</m:t>
                          </m:r>
                          <m:r>
                            <a:rPr lang="en-US" altLang="ko-KR" sz="2300" i="1">
                              <a:latin typeface="Cambria Math" panose="02040503050406030204" pitchFamily="18" charset="0"/>
                            </a:rPr>
                            <m:t>,</m:t>
                          </m:r>
                          <m:r>
                            <a:rPr lang="en-US" altLang="ko-KR" sz="2300" i="1">
                              <a:latin typeface="Cambria Math" panose="02040503050406030204" pitchFamily="18" charset="0"/>
                            </a:rPr>
                            <m:t>𝑏</m:t>
                          </m:r>
                        </m:e>
                      </m:d>
                    </m:oMath>
                  </m:oMathPara>
                </a14:m>
                <a:endParaRPr lang="en-US" altLang="ko-KR" sz="23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ko-KR" sz="2300" i="1">
                          <a:latin typeface="Cambria Math" panose="02040503050406030204" pitchFamily="18" charset="0"/>
                        </a:rPr>
                        <m:t>=</m:t>
                      </m:r>
                      <m:r>
                        <a:rPr lang="en-US" altLang="ko-KR" sz="2300" i="1">
                          <a:latin typeface="Cambria Math" panose="02040503050406030204" pitchFamily="18" charset="0"/>
                        </a:rPr>
                        <m:t>𝑍𝐶𝑜𝑣</m:t>
                      </m:r>
                      <m:d>
                        <m:dPr>
                          <m:ctrlPr>
                            <a:rPr lang="en-US" altLang="ko-KR" sz="2300" i="1">
                              <a:latin typeface="Cambria Math" panose="02040503050406030204" pitchFamily="18" charset="0"/>
                            </a:rPr>
                          </m:ctrlPr>
                        </m:dPr>
                        <m:e>
                          <m:r>
                            <a:rPr lang="en-US" altLang="ko-KR" sz="2300" i="1">
                              <a:latin typeface="Cambria Math" panose="02040503050406030204" pitchFamily="18" charset="0"/>
                            </a:rPr>
                            <m:t>𝑏</m:t>
                          </m:r>
                          <m:r>
                            <a:rPr lang="en-US" altLang="ko-KR" sz="2300" i="1">
                              <a:latin typeface="Cambria Math" panose="02040503050406030204" pitchFamily="18" charset="0"/>
                            </a:rPr>
                            <m:t>,</m:t>
                          </m:r>
                          <m:r>
                            <a:rPr lang="en-US" altLang="ko-KR" sz="2300" i="1">
                              <a:latin typeface="Cambria Math" panose="02040503050406030204" pitchFamily="18" charset="0"/>
                            </a:rPr>
                            <m:t>𝑏</m:t>
                          </m:r>
                        </m:e>
                      </m:d>
                      <m:r>
                        <a:rPr lang="en-US" altLang="ko-KR" sz="2300" i="1">
                          <a:latin typeface="Cambria Math" panose="02040503050406030204" pitchFamily="18" charset="0"/>
                        </a:rPr>
                        <m:t>=</m:t>
                      </m:r>
                      <m:r>
                        <a:rPr lang="en-US" altLang="ko-KR" sz="2300" i="1">
                          <a:latin typeface="Cambria Math" panose="02040503050406030204" pitchFamily="18" charset="0"/>
                        </a:rPr>
                        <m:t>𝑍𝐷</m:t>
                      </m:r>
                    </m:oMath>
                  </m:oMathPara>
                </a14:m>
                <a:endParaRPr lang="en-US" altLang="ko-KR" sz="2300" dirty="0"/>
              </a:p>
              <a:p>
                <a:pPr marL="0" indent="0">
                  <a:buNone/>
                </a:pPr>
                <a:endParaRPr lang="en-US" altLang="ko-KR" sz="2400" dirty="0"/>
              </a:p>
            </p:txBody>
          </p:sp>
        </mc:Choice>
        <mc:Fallback xmlns="">
          <p:sp>
            <p:nvSpPr>
              <p:cNvPr id="3" name="내용 개체 틀 2">
                <a:extLst>
                  <a:ext uri="{FF2B5EF4-FFF2-40B4-BE49-F238E27FC236}">
                    <a16:creationId xmlns:a16="http://schemas.microsoft.com/office/drawing/2014/main" id="{97B6C903-9535-4AA1-82A7-8F986A950D77}"/>
                  </a:ext>
                </a:extLst>
              </p:cNvPr>
              <p:cNvSpPr>
                <a:spLocks noGrp="1" noRot="1" noChangeAspect="1" noMove="1" noResize="1" noEditPoints="1" noAdjustHandles="1" noChangeArrowheads="1" noChangeShapeType="1" noTextEdit="1"/>
              </p:cNvSpPr>
              <p:nvPr>
                <p:ph idx="1"/>
              </p:nvPr>
            </p:nvSpPr>
            <p:spPr>
              <a:xfrm>
                <a:off x="838200" y="1825625"/>
                <a:ext cx="5257800" cy="4351338"/>
              </a:xfrm>
              <a:blipFill>
                <a:blip r:embed="rId3"/>
                <a:stretch>
                  <a:fillRect l="-2436" t="-2381"/>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5" name="내용 개체 틀 2">
                <a:extLst>
                  <a:ext uri="{FF2B5EF4-FFF2-40B4-BE49-F238E27FC236}">
                    <a16:creationId xmlns:a16="http://schemas.microsoft.com/office/drawing/2014/main" id="{3BC349AE-032E-4C11-A3B0-A4AFF0583BE1}"/>
                  </a:ext>
                </a:extLst>
              </p:cNvPr>
              <p:cNvSpPr txBox="1">
                <a:spLocks/>
              </p:cNvSpPr>
              <p:nvPr/>
            </p:nvSpPr>
            <p:spPr>
              <a:xfrm>
                <a:off x="6095998" y="1825625"/>
                <a:ext cx="5257801" cy="4351338"/>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ko-KR" sz="2400"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d>
                        <m:dPr>
                          <m:ctrlPr>
                            <a:rPr lang="en-US" altLang="ko-KR" sz="2400" i="1" smtClean="0">
                              <a:latin typeface="Cambria Math" panose="02040503050406030204" pitchFamily="18" charset="0"/>
                            </a:rPr>
                          </m:ctrlPr>
                        </m:dPr>
                        <m:e>
                          <m:m>
                            <m:mPr>
                              <m:mcs>
                                <m:mc>
                                  <m:mcPr>
                                    <m:count m:val="1"/>
                                    <m:mcJc m:val="center"/>
                                  </m:mcPr>
                                </m:mc>
                              </m:mcs>
                              <m:ctrlPr>
                                <a:rPr lang="en-US" altLang="ko-KR" sz="2400" i="1" smtClean="0">
                                  <a:latin typeface="Cambria Math" panose="02040503050406030204" pitchFamily="18" charset="0"/>
                                </a:rPr>
                              </m:ctrlPr>
                            </m:mPr>
                            <m:mr>
                              <m:e>
                                <m:r>
                                  <m:rPr>
                                    <m:brk m:alnAt="7"/>
                                  </m:rPr>
                                  <a:rPr lang="en-US" altLang="ko-KR" sz="2400" i="1" smtClean="0">
                                    <a:latin typeface="Cambria Math" panose="02040503050406030204" pitchFamily="18" charset="0"/>
                                  </a:rPr>
                                  <m:t>𝑌</m:t>
                                </m:r>
                              </m:e>
                            </m:mr>
                            <m:mr>
                              <m:e>
                                <m:r>
                                  <a:rPr lang="en-US" altLang="ko-KR" sz="2400" i="1" smtClean="0">
                                    <a:latin typeface="Cambria Math" panose="02040503050406030204" pitchFamily="18" charset="0"/>
                                  </a:rPr>
                                  <m:t>𝑏</m:t>
                                </m:r>
                              </m:e>
                            </m:mr>
                          </m:m>
                        </m:e>
                      </m:d>
                      <m:r>
                        <a:rPr lang="en-US" altLang="ko-KR" sz="2400" i="1" smtClean="0">
                          <a:latin typeface="Cambria Math" panose="02040503050406030204" pitchFamily="18" charset="0"/>
                        </a:rPr>
                        <m:t>~</m:t>
                      </m:r>
                      <m:r>
                        <a:rPr lang="en-US" altLang="ko-KR" sz="2400" i="1" smtClean="0">
                          <a:latin typeface="Cambria Math" panose="02040503050406030204" pitchFamily="18" charset="0"/>
                        </a:rPr>
                        <m:t>𝑀𝑉𝑁</m:t>
                      </m:r>
                      <m:d>
                        <m:dPr>
                          <m:ctrlPr>
                            <a:rPr lang="en-US" altLang="ko-KR" sz="2400" i="1" smtClean="0">
                              <a:latin typeface="Cambria Math" panose="02040503050406030204" pitchFamily="18" charset="0"/>
                            </a:rPr>
                          </m:ctrlPr>
                        </m:dPr>
                        <m:e>
                          <m:d>
                            <m:dPr>
                              <m:ctrlPr>
                                <a:rPr lang="en-US" altLang="ko-KR" sz="2400" i="1" smtClean="0">
                                  <a:latin typeface="Cambria Math" panose="02040503050406030204" pitchFamily="18" charset="0"/>
                                </a:rPr>
                              </m:ctrlPr>
                            </m:dPr>
                            <m:e>
                              <m:m>
                                <m:mPr>
                                  <m:mcs>
                                    <m:mc>
                                      <m:mcPr>
                                        <m:count m:val="1"/>
                                        <m:mcJc m:val="center"/>
                                      </m:mcPr>
                                    </m:mc>
                                  </m:mcs>
                                  <m:ctrlPr>
                                    <a:rPr lang="en-US" altLang="ko-KR" sz="2400" i="1" smtClean="0">
                                      <a:latin typeface="Cambria Math" panose="02040503050406030204" pitchFamily="18" charset="0"/>
                                    </a:rPr>
                                  </m:ctrlPr>
                                </m:mPr>
                                <m:mr>
                                  <m:e>
                                    <m:r>
                                      <a:rPr lang="en-US" altLang="ko-KR" sz="2400" i="1" smtClean="0">
                                        <a:latin typeface="Cambria Math" panose="02040503050406030204" pitchFamily="18" charset="0"/>
                                      </a:rPr>
                                      <m:t>𝑋</m:t>
                                    </m:r>
                                    <m:r>
                                      <a:rPr lang="ko-KR" altLang="en-US" sz="2400" i="1">
                                        <a:latin typeface="Cambria Math" panose="02040503050406030204" pitchFamily="18" charset="0"/>
                                      </a:rPr>
                                      <m:t>𝛼</m:t>
                                    </m:r>
                                  </m:e>
                                </m:mr>
                                <m:mr>
                                  <m:e>
                                    <m:r>
                                      <a:rPr lang="en-US" altLang="ko-KR" sz="2400" i="1" smtClean="0">
                                        <a:latin typeface="Cambria Math" panose="02040503050406030204" pitchFamily="18" charset="0"/>
                                      </a:rPr>
                                      <m:t>0</m:t>
                                    </m:r>
                                  </m:e>
                                </m:mr>
                              </m:m>
                            </m:e>
                          </m:d>
                          <m:r>
                            <a:rPr lang="en-US" altLang="ko-KR" sz="2400" i="1" smtClean="0">
                              <a:latin typeface="Cambria Math" panose="02040503050406030204" pitchFamily="18" charset="0"/>
                            </a:rPr>
                            <m:t>,</m:t>
                          </m:r>
                          <m:d>
                            <m:dPr>
                              <m:ctrlPr>
                                <a:rPr lang="en-US" altLang="ko-KR" sz="2400" i="1" smtClean="0">
                                  <a:latin typeface="Cambria Math" panose="02040503050406030204" pitchFamily="18" charset="0"/>
                                </a:rPr>
                              </m:ctrlPr>
                            </m:dPr>
                            <m:e>
                              <m:m>
                                <m:mPr>
                                  <m:mcs>
                                    <m:mc>
                                      <m:mcPr>
                                        <m:count m:val="2"/>
                                        <m:mcJc m:val="center"/>
                                      </m:mcPr>
                                    </m:mc>
                                  </m:mcs>
                                  <m:ctrlPr>
                                    <a:rPr lang="en-US" altLang="ko-KR" sz="2400" i="1" smtClean="0">
                                      <a:latin typeface="Cambria Math" panose="02040503050406030204" pitchFamily="18" charset="0"/>
                                    </a:rPr>
                                  </m:ctrlPr>
                                </m:mPr>
                                <m:mr>
                                  <m:e>
                                    <m:r>
                                      <m:rPr>
                                        <m:brk m:alnAt="7"/>
                                      </m:rPr>
                                      <a:rPr lang="en-US" altLang="ko-KR" sz="2400" i="1" smtClean="0">
                                        <a:solidFill>
                                          <a:srgbClr val="002060"/>
                                        </a:solidFill>
                                        <a:latin typeface="Cambria Math" panose="02040503050406030204" pitchFamily="18" charset="0"/>
                                      </a:rPr>
                                      <m:t>𝑉</m:t>
                                    </m:r>
                                  </m:e>
                                  <m:e>
                                    <m:r>
                                      <a:rPr lang="en-US" altLang="ko-KR" sz="2400" i="1" smtClean="0">
                                        <a:latin typeface="Cambria Math" panose="02040503050406030204" pitchFamily="18" charset="0"/>
                                      </a:rPr>
                                      <m:t>𝑍𝐷</m:t>
                                    </m:r>
                                  </m:e>
                                </m:mr>
                                <m:mr>
                                  <m:e>
                                    <m:r>
                                      <a:rPr lang="en-US" altLang="ko-KR" sz="2400" i="1" smtClean="0">
                                        <a:solidFill>
                                          <a:srgbClr val="FF0000"/>
                                        </a:solidFill>
                                        <a:latin typeface="Cambria Math" panose="02040503050406030204" pitchFamily="18" charset="0"/>
                                      </a:rPr>
                                      <m:t>𝐷𝑍</m:t>
                                    </m:r>
                                    <m:r>
                                      <a:rPr lang="en-US" altLang="ko-KR" sz="2400" i="1" smtClean="0">
                                        <a:solidFill>
                                          <a:srgbClr val="FF0000"/>
                                        </a:solidFill>
                                        <a:latin typeface="Cambria Math" panose="02040503050406030204" pitchFamily="18" charset="0"/>
                                      </a:rPr>
                                      <m:t>′</m:t>
                                    </m:r>
                                  </m:e>
                                  <m:e>
                                    <m:r>
                                      <a:rPr lang="en-US" altLang="ko-KR" sz="2400" i="1" smtClean="0">
                                        <a:latin typeface="Cambria Math" panose="02040503050406030204" pitchFamily="18" charset="0"/>
                                      </a:rPr>
                                      <m:t>𝐷</m:t>
                                    </m:r>
                                  </m:e>
                                </m:mr>
                              </m:m>
                            </m:e>
                          </m:d>
                        </m:e>
                      </m:d>
                    </m:oMath>
                  </m:oMathPara>
                </a14:m>
                <a:endParaRPr lang="en-US" altLang="ko-KR" sz="2400" dirty="0"/>
              </a:p>
              <a:p>
                <a:pPr marL="0" indent="0">
                  <a:buFont typeface="Arial" panose="020B0604020202020204" pitchFamily="34" charset="0"/>
                  <a:buNone/>
                </a:pPr>
                <a:endParaRPr lang="en-US" altLang="ko-KR" sz="2400" dirty="0"/>
              </a:p>
              <a:p>
                <a:pPr marL="0" indent="0">
                  <a:buFont typeface="Arial" panose="020B0604020202020204" pitchFamily="34" charset="0"/>
                  <a:buNone/>
                </a:pPr>
                <a:r>
                  <a:rPr lang="en-US" altLang="ko-KR" sz="2400" dirty="0"/>
                  <a:t>Thus </a:t>
                </a:r>
                <a14:m>
                  <m:oMath xmlns:m="http://schemas.openxmlformats.org/officeDocument/2006/math">
                    <m:r>
                      <m:rPr>
                        <m:sty m:val="p"/>
                      </m:rPr>
                      <a:rPr lang="en-US" altLang="ko-KR" sz="2400" smtClean="0">
                        <a:latin typeface="Cambria Math" panose="02040503050406030204" pitchFamily="18" charset="0"/>
                      </a:rPr>
                      <m:t>E</m:t>
                    </m:r>
                    <m:d>
                      <m:dPr>
                        <m:ctrlPr>
                          <a:rPr lang="en-US" altLang="ko-KR" sz="2400" i="1" smtClean="0">
                            <a:latin typeface="Cambria Math" panose="02040503050406030204" pitchFamily="18" charset="0"/>
                          </a:rPr>
                        </m:ctrlPr>
                      </m:dPr>
                      <m:e>
                        <m:r>
                          <a:rPr lang="en-US" altLang="ko-KR" sz="2400" i="1">
                            <a:latin typeface="Cambria Math" panose="02040503050406030204" pitchFamily="18" charset="0"/>
                          </a:rPr>
                          <m:t>𝑏</m:t>
                        </m:r>
                      </m:e>
                      <m:e>
                        <m:r>
                          <m:rPr>
                            <m:sty m:val="p"/>
                          </m:rPr>
                          <a:rPr lang="en-US" altLang="ko-KR" sz="2400" smtClean="0">
                            <a:latin typeface="Cambria Math" panose="02040503050406030204" pitchFamily="18" charset="0"/>
                          </a:rPr>
                          <m:t>Y</m:t>
                        </m:r>
                      </m:e>
                    </m:d>
                    <m:r>
                      <a:rPr lang="en-US" altLang="ko-KR" sz="2400" smtClean="0">
                        <a:latin typeface="Cambria Math" panose="02040503050406030204" pitchFamily="18" charset="0"/>
                      </a:rPr>
                      <m:t>=0+</m:t>
                    </m:r>
                    <m:r>
                      <m:rPr>
                        <m:sty m:val="p"/>
                      </m:rPr>
                      <a:rPr lang="en-US" altLang="ko-KR" sz="2400" smtClean="0">
                        <a:solidFill>
                          <a:srgbClr val="FF0000"/>
                        </a:solidFill>
                        <a:latin typeface="Cambria Math" panose="02040503050406030204" pitchFamily="18" charset="0"/>
                      </a:rPr>
                      <m:t>DZ</m:t>
                    </m:r>
                    <m:r>
                      <a:rPr lang="en-US" altLang="ko-KR" sz="2400" smtClean="0">
                        <a:solidFill>
                          <a:srgbClr val="FF0000"/>
                        </a:solidFill>
                        <a:latin typeface="Cambria Math" panose="02040503050406030204" pitchFamily="18" charset="0"/>
                      </a:rPr>
                      <m:t>′</m:t>
                    </m:r>
                    <m:sSup>
                      <m:sSupPr>
                        <m:ctrlPr>
                          <a:rPr lang="en-US" altLang="ko-KR" sz="2400" i="1" smtClean="0">
                            <a:solidFill>
                              <a:srgbClr val="002060"/>
                            </a:solidFill>
                            <a:latin typeface="Cambria Math" panose="02040503050406030204" pitchFamily="18" charset="0"/>
                          </a:rPr>
                        </m:ctrlPr>
                      </m:sSupPr>
                      <m:e>
                        <m:r>
                          <m:rPr>
                            <m:brk m:alnAt="7"/>
                          </m:rPr>
                          <a:rPr lang="en-US" altLang="ko-KR" sz="2400" i="1">
                            <a:solidFill>
                              <a:srgbClr val="002060"/>
                            </a:solidFill>
                            <a:latin typeface="Cambria Math" panose="02040503050406030204" pitchFamily="18" charset="0"/>
                          </a:rPr>
                          <m:t>𝑉</m:t>
                        </m:r>
                      </m:e>
                      <m:sup>
                        <m:r>
                          <a:rPr lang="en-US" altLang="ko-KR" sz="2400" i="1" smtClean="0">
                            <a:solidFill>
                              <a:srgbClr val="002060"/>
                            </a:solidFill>
                            <a:latin typeface="Cambria Math" panose="02040503050406030204" pitchFamily="18" charset="0"/>
                          </a:rPr>
                          <m:t>−1</m:t>
                        </m:r>
                      </m:sup>
                    </m:sSup>
                    <m:r>
                      <a:rPr lang="en-US" altLang="ko-KR" sz="2400" i="1" smtClean="0">
                        <a:latin typeface="Cambria Math" panose="02040503050406030204" pitchFamily="18" charset="0"/>
                      </a:rPr>
                      <m:t>(</m:t>
                    </m:r>
                    <m:r>
                      <a:rPr lang="en-US" altLang="ko-KR" sz="2400" i="1" smtClean="0">
                        <a:latin typeface="Cambria Math" panose="02040503050406030204" pitchFamily="18" charset="0"/>
                      </a:rPr>
                      <m:t>𝑌</m:t>
                    </m:r>
                    <m:r>
                      <a:rPr lang="en-US" altLang="ko-KR" sz="2400" i="1" smtClean="0">
                        <a:latin typeface="Cambria Math" panose="02040503050406030204" pitchFamily="18" charset="0"/>
                      </a:rPr>
                      <m:t>−</m:t>
                    </m:r>
                    <m:r>
                      <a:rPr lang="en-US" altLang="ko-KR" sz="2400" i="1" smtClean="0">
                        <a:latin typeface="Cambria Math" panose="02040503050406030204" pitchFamily="18" charset="0"/>
                      </a:rPr>
                      <m:t>𝑋</m:t>
                    </m:r>
                    <m:r>
                      <a:rPr lang="ko-KR" altLang="en-US" sz="2400" i="1" smtClean="0">
                        <a:latin typeface="Cambria Math" panose="02040503050406030204" pitchFamily="18" charset="0"/>
                      </a:rPr>
                      <m:t>𝛼</m:t>
                    </m:r>
                    <m:r>
                      <a:rPr lang="en-US" altLang="ko-KR" sz="2400" i="1" smtClean="0">
                        <a:latin typeface="Cambria Math" panose="02040503050406030204" pitchFamily="18" charset="0"/>
                      </a:rPr>
                      <m:t>)</m:t>
                    </m:r>
                  </m:oMath>
                </a14:m>
                <a:endParaRPr lang="en-US" altLang="ko-KR" sz="2400" dirty="0"/>
              </a:p>
            </p:txBody>
          </p:sp>
        </mc:Choice>
        <mc:Fallback xmlns="">
          <p:sp>
            <p:nvSpPr>
              <p:cNvPr id="5" name="내용 개체 틀 2">
                <a:extLst>
                  <a:ext uri="{FF2B5EF4-FFF2-40B4-BE49-F238E27FC236}">
                    <a16:creationId xmlns:a16="http://schemas.microsoft.com/office/drawing/2014/main" id="{3BC349AE-032E-4C11-A3B0-A4AFF0583BE1}"/>
                  </a:ext>
                </a:extLst>
              </p:cNvPr>
              <p:cNvSpPr txBox="1">
                <a:spLocks noRot="1" noChangeAspect="1" noMove="1" noResize="1" noEditPoints="1" noAdjustHandles="1" noChangeArrowheads="1" noChangeShapeType="1" noTextEdit="1"/>
              </p:cNvSpPr>
              <p:nvPr/>
            </p:nvSpPr>
            <p:spPr>
              <a:xfrm>
                <a:off x="6095998" y="1825625"/>
                <a:ext cx="5257801" cy="4351338"/>
              </a:xfrm>
              <a:prstGeom prst="rect">
                <a:avLst/>
              </a:prstGeom>
              <a:blipFill>
                <a:blip r:embed="rId4"/>
                <a:stretch>
                  <a:fillRect l="-1740"/>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4132258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A638DC3-0FE6-41EE-BE08-53AB51B4A11B}"/>
              </a:ext>
            </a:extLst>
          </p:cNvPr>
          <p:cNvSpPr>
            <a:spLocks noGrp="1"/>
          </p:cNvSpPr>
          <p:nvPr>
            <p:ph type="title"/>
          </p:nvPr>
        </p:nvSpPr>
        <p:spPr/>
        <p:txBody>
          <a:bodyPr>
            <a:normAutofit/>
          </a:bodyPr>
          <a:lstStyle/>
          <a:p>
            <a:r>
              <a:rPr lang="en-US" altLang="ko-KR" sz="3000" dirty="0"/>
              <a:t>3.Estimation and Inference with Measured Response Data</a:t>
            </a:r>
            <a:endParaRPr lang="ko-KR" altLang="en-US" sz="3000"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97B6C903-9535-4AA1-82A7-8F986A950D77}"/>
                  </a:ext>
                </a:extLst>
              </p:cNvPr>
              <p:cNvSpPr>
                <a:spLocks noGrp="1"/>
              </p:cNvSpPr>
              <p:nvPr>
                <p:ph idx="1"/>
              </p:nvPr>
            </p:nvSpPr>
            <p:spPr>
              <a:xfrm>
                <a:off x="838200" y="1825625"/>
                <a:ext cx="10515600" cy="4351338"/>
              </a:xfrm>
            </p:spPr>
            <p:txBody>
              <a:bodyPr/>
              <a:lstStyle/>
              <a:p>
                <a:pPr marL="0" indent="0">
                  <a:buNone/>
                </a:pPr>
                <a:r>
                  <a:rPr lang="en-US" altLang="ko-KR" dirty="0"/>
                  <a:t>1.2 Estimation of </a:t>
                </a:r>
                <a14:m>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𝑏</m:t>
                        </m:r>
                      </m:e>
                      <m:sub>
                        <m:r>
                          <a:rPr lang="en-US" altLang="ko-KR" i="1">
                            <a:latin typeface="Cambria Math" panose="02040503050406030204" pitchFamily="18" charset="0"/>
                          </a:rPr>
                          <m:t>𝑖</m:t>
                        </m:r>
                      </m:sub>
                    </m:sSub>
                  </m:oMath>
                </a14:m>
                <a:endParaRPr lang="en-US" altLang="ko-KR" dirty="0"/>
              </a:p>
              <a:p>
                <a:pPr marL="0" indent="0">
                  <a:buNone/>
                </a:pPr>
                <a:endParaRPr lang="en-US" altLang="ko-KR" sz="400" dirty="0"/>
              </a:p>
              <a:p>
                <a:pPr marL="0" indent="0">
                  <a:buNone/>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𝐹𝑖𝑛𝑎𝑙𝑙𝑦</m:t>
                      </m:r>
                      <m:r>
                        <a:rPr lang="en-US" altLang="ko-KR" b="0" i="1" smtClean="0">
                          <a:latin typeface="Cambria Math" panose="02040503050406030204" pitchFamily="18" charset="0"/>
                        </a:rPr>
                        <m:t>, </m:t>
                      </m:r>
                      <m:acc>
                        <m:accPr>
                          <m:chr m:val="̂"/>
                          <m:ctrlPr>
                            <a:rPr lang="en-US" altLang="ko-KR" i="1" smtClean="0">
                              <a:latin typeface="Cambria Math" panose="02040503050406030204" pitchFamily="18" charset="0"/>
                            </a:rPr>
                          </m:ctrlPr>
                        </m:accPr>
                        <m:e>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𝑏</m:t>
                              </m:r>
                            </m:e>
                            <m:sub>
                              <m:r>
                                <a:rPr lang="en-US" altLang="ko-KR" b="0" i="1" smtClean="0">
                                  <a:latin typeface="Cambria Math" panose="02040503050406030204" pitchFamily="18" charset="0"/>
                                </a:rPr>
                                <m:t>𝑖</m:t>
                              </m:r>
                            </m:sub>
                          </m:sSub>
                        </m:e>
                      </m:acc>
                      <m:r>
                        <a:rPr lang="en-US" altLang="ko-KR" b="0" i="1" smtClean="0">
                          <a:latin typeface="Cambria Math" panose="02040503050406030204" pitchFamily="18" charset="0"/>
                        </a:rPr>
                        <m:t>=</m:t>
                      </m:r>
                      <m:sSubSup>
                        <m:sSubSupPr>
                          <m:ctrlPr>
                            <a:rPr lang="en-US" altLang="ko-KR" b="0" i="1" smtClean="0">
                              <a:latin typeface="Cambria Math" panose="02040503050406030204" pitchFamily="18" charset="0"/>
                            </a:rPr>
                          </m:ctrlPr>
                        </m:sSubSupPr>
                        <m:e>
                          <m:r>
                            <a:rPr lang="en-US" altLang="ko-KR" b="0" i="1" smtClean="0">
                              <a:latin typeface="Cambria Math" panose="02040503050406030204" pitchFamily="18" charset="0"/>
                            </a:rPr>
                            <m:t>𝐷𝑍</m:t>
                          </m:r>
                        </m:e>
                        <m:sub>
                          <m:r>
                            <a:rPr lang="en-US" altLang="ko-KR" b="0" i="1" smtClean="0">
                              <a:latin typeface="Cambria Math" panose="02040503050406030204" pitchFamily="18" charset="0"/>
                            </a:rPr>
                            <m:t>𝑖</m:t>
                          </m:r>
                        </m:sub>
                        <m:sup>
                          <m:r>
                            <a:rPr lang="en-US" altLang="ko-KR" b="0" i="1" smtClean="0">
                              <a:latin typeface="Cambria Math" panose="02040503050406030204" pitchFamily="18" charset="0"/>
                            </a:rPr>
                            <m:t>′</m:t>
                          </m:r>
                        </m:sup>
                      </m:sSubSup>
                      <m:sSub>
                        <m:sSubPr>
                          <m:ctrlPr>
                            <a:rPr lang="en-US" altLang="ko-KR" i="1">
                              <a:latin typeface="Cambria Math" panose="02040503050406030204" pitchFamily="18" charset="0"/>
                            </a:rPr>
                          </m:ctrlPr>
                        </m:sSubPr>
                        <m:e>
                          <m:r>
                            <a:rPr lang="en-US" altLang="ko-KR" i="1">
                              <a:latin typeface="Cambria Math" panose="02040503050406030204" pitchFamily="18" charset="0"/>
                            </a:rPr>
                            <m:t>𝑊</m:t>
                          </m:r>
                        </m:e>
                        <m:sub>
                          <m:r>
                            <a:rPr lang="en-US" altLang="ko-KR" i="1">
                              <a:latin typeface="Cambria Math" panose="02040503050406030204" pitchFamily="18" charset="0"/>
                            </a:rPr>
                            <m:t>𝑖</m:t>
                          </m:r>
                        </m:sub>
                      </m:sSub>
                      <m:d>
                        <m:dPr>
                          <m:ctrlPr>
                            <a:rPr lang="en-US" altLang="ko-KR" b="0" i="1" smtClean="0">
                              <a:latin typeface="Cambria Math" panose="02040503050406030204" pitchFamily="18" charset="0"/>
                            </a:rPr>
                          </m:ctrlPr>
                        </m:dPr>
                        <m:e>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𝑦</m:t>
                              </m:r>
                            </m:e>
                            <m:sub>
                              <m:r>
                                <a:rPr lang="en-US" altLang="ko-KR" i="1">
                                  <a:latin typeface="Cambria Math" panose="02040503050406030204" pitchFamily="18" charset="0"/>
                                </a:rPr>
                                <m:t>𝑖</m:t>
                              </m:r>
                            </m:sub>
                          </m:sSub>
                          <m:r>
                            <a:rPr lang="en-US" altLang="ko-KR" b="0" i="1" smtClean="0">
                              <a:latin typeface="Cambria Math" panose="02040503050406030204" pitchFamily="18" charset="0"/>
                            </a:rPr>
                            <m:t>−</m:t>
                          </m:r>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𝑋</m:t>
                              </m:r>
                            </m:e>
                            <m:sub>
                              <m:r>
                                <a:rPr lang="en-US" altLang="ko-KR" i="1">
                                  <a:latin typeface="Cambria Math" panose="02040503050406030204" pitchFamily="18" charset="0"/>
                                </a:rPr>
                                <m:t>𝑖</m:t>
                              </m:r>
                            </m:sub>
                          </m:sSub>
                          <m:acc>
                            <m:accPr>
                              <m:chr m:val="̂"/>
                              <m:ctrlPr>
                                <a:rPr lang="en-US" altLang="ko-KR" i="1" smtClean="0">
                                  <a:latin typeface="Cambria Math" panose="02040503050406030204" pitchFamily="18" charset="0"/>
                                </a:rPr>
                              </m:ctrlPr>
                            </m:accPr>
                            <m:e>
                              <m:r>
                                <a:rPr lang="ko-KR" altLang="en-US" i="1">
                                  <a:latin typeface="Cambria Math" panose="02040503050406030204" pitchFamily="18" charset="0"/>
                                </a:rPr>
                                <m:t>𝛼</m:t>
                              </m:r>
                            </m:e>
                          </m:acc>
                        </m:e>
                      </m:d>
                    </m:oMath>
                  </m:oMathPara>
                </a14:m>
                <a:endParaRPr lang="en-US" altLang="ko-KR" b="0" dirty="0"/>
              </a:p>
              <a:p>
                <a:pPr marL="0" indent="0">
                  <a:buNone/>
                </a:pPr>
                <a:endParaRPr lang="en-US" altLang="ko-KR" dirty="0"/>
              </a:p>
              <a:p>
                <a:pPr marL="0" indent="0">
                  <a:buNone/>
                </a:pPr>
                <a14:m>
                  <m:oMath xmlns:m="http://schemas.openxmlformats.org/officeDocument/2006/math">
                    <m:acc>
                      <m:accPr>
                        <m:chr m:val="̂"/>
                        <m:ctrlPr>
                          <a:rPr lang="en-US" altLang="ko-KR" i="1">
                            <a:latin typeface="Cambria Math" panose="02040503050406030204" pitchFamily="18" charset="0"/>
                          </a:rPr>
                        </m:ctrlPr>
                      </m:accPr>
                      <m:e>
                        <m:sSub>
                          <m:sSubPr>
                            <m:ctrlPr>
                              <a:rPr lang="en-US" altLang="ko-KR" i="1">
                                <a:latin typeface="Cambria Math" panose="02040503050406030204" pitchFamily="18" charset="0"/>
                              </a:rPr>
                            </m:ctrlPr>
                          </m:sSubPr>
                          <m:e>
                            <m:r>
                              <a:rPr lang="en-US" altLang="ko-KR" i="1">
                                <a:latin typeface="Cambria Math" panose="02040503050406030204" pitchFamily="18" charset="0"/>
                              </a:rPr>
                              <m:t>𝑏</m:t>
                            </m:r>
                          </m:e>
                          <m:sub>
                            <m:r>
                              <a:rPr lang="en-US" altLang="ko-KR" i="1">
                                <a:latin typeface="Cambria Math" panose="02040503050406030204" pitchFamily="18" charset="0"/>
                              </a:rPr>
                              <m:t>𝑖</m:t>
                            </m:r>
                          </m:sub>
                        </m:sSub>
                      </m:e>
                    </m:acc>
                  </m:oMath>
                </a14:m>
                <a:r>
                  <a:rPr lang="en-US" altLang="ko-KR" dirty="0"/>
                  <a:t> is called the ‘Best Linear Unbiased Predictor’</a:t>
                </a:r>
              </a:p>
            </p:txBody>
          </p:sp>
        </mc:Choice>
        <mc:Fallback xmlns="">
          <p:sp>
            <p:nvSpPr>
              <p:cNvPr id="3" name="내용 개체 틀 2">
                <a:extLst>
                  <a:ext uri="{FF2B5EF4-FFF2-40B4-BE49-F238E27FC236}">
                    <a16:creationId xmlns:a16="http://schemas.microsoft.com/office/drawing/2014/main" id="{97B6C903-9535-4AA1-82A7-8F986A950D77}"/>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l="-1217" t="-2381"/>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8500617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A638DC3-0FE6-41EE-BE08-53AB51B4A11B}"/>
              </a:ext>
            </a:extLst>
          </p:cNvPr>
          <p:cNvSpPr>
            <a:spLocks noGrp="1"/>
          </p:cNvSpPr>
          <p:nvPr>
            <p:ph type="title"/>
          </p:nvPr>
        </p:nvSpPr>
        <p:spPr/>
        <p:txBody>
          <a:bodyPr>
            <a:normAutofit/>
          </a:bodyPr>
          <a:lstStyle/>
          <a:p>
            <a:r>
              <a:rPr lang="en-US" altLang="ko-KR" sz="3000" dirty="0"/>
              <a:t>3.Estimation and Inference with Measured Response Data</a:t>
            </a:r>
            <a:endParaRPr lang="ko-KR" altLang="en-US" sz="3000"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97B6C903-9535-4AA1-82A7-8F986A950D77}"/>
                  </a:ext>
                </a:extLst>
              </p:cNvPr>
              <p:cNvSpPr>
                <a:spLocks noGrp="1"/>
              </p:cNvSpPr>
              <p:nvPr>
                <p:ph idx="1"/>
              </p:nvPr>
            </p:nvSpPr>
            <p:spPr>
              <a:xfrm>
                <a:off x="838200" y="1825625"/>
                <a:ext cx="10515600" cy="4351338"/>
              </a:xfrm>
            </p:spPr>
            <p:txBody>
              <a:bodyPr/>
              <a:lstStyle/>
              <a:p>
                <a:pPr marL="0" indent="0">
                  <a:buNone/>
                </a:pPr>
                <a:r>
                  <a:rPr lang="en-US" altLang="ko-KR" dirty="0"/>
                  <a:t>1 Known variance</a:t>
                </a:r>
              </a:p>
              <a:p>
                <a:pPr marL="0" indent="0">
                  <a:buNone/>
                </a:pPr>
                <a14:m>
                  <m:oMathPara xmlns:m="http://schemas.openxmlformats.org/officeDocument/2006/math">
                    <m:oMathParaPr>
                      <m:jc m:val="centerGroup"/>
                    </m:oMathParaPr>
                    <m:oMath xmlns:m="http://schemas.openxmlformats.org/officeDocument/2006/math">
                      <m:acc>
                        <m:accPr>
                          <m:chr m:val="̂"/>
                          <m:ctrlPr>
                            <a:rPr lang="en-US" altLang="ko-KR" sz="2400" i="1">
                              <a:latin typeface="Cambria Math" panose="02040503050406030204" pitchFamily="18" charset="0"/>
                            </a:rPr>
                          </m:ctrlPr>
                        </m:accPr>
                        <m:e>
                          <m:r>
                            <a:rPr lang="ko-KR" altLang="en-US" sz="2400" i="1">
                              <a:latin typeface="Cambria Math" panose="02040503050406030204" pitchFamily="18" charset="0"/>
                            </a:rPr>
                            <m:t>𝛼</m:t>
                          </m:r>
                        </m:e>
                      </m:acc>
                      <m:r>
                        <a:rPr lang="en-US" altLang="ko-KR" sz="2400" i="1">
                          <a:latin typeface="Cambria Math" panose="02040503050406030204" pitchFamily="18" charset="0"/>
                        </a:rPr>
                        <m:t>=</m:t>
                      </m:r>
                      <m:sSup>
                        <m:sSupPr>
                          <m:ctrlPr>
                            <a:rPr lang="en-US" altLang="ko-KR" sz="2400" i="1">
                              <a:latin typeface="Cambria Math" panose="02040503050406030204" pitchFamily="18" charset="0"/>
                            </a:rPr>
                          </m:ctrlPr>
                        </m:sSupPr>
                        <m:e>
                          <m:d>
                            <m:dPr>
                              <m:ctrlPr>
                                <a:rPr lang="en-US" altLang="ko-KR" sz="2400" i="1">
                                  <a:latin typeface="Cambria Math" panose="02040503050406030204" pitchFamily="18" charset="0"/>
                                </a:rPr>
                              </m:ctrlPr>
                            </m:dPr>
                            <m:e>
                              <m:nary>
                                <m:naryPr>
                                  <m:chr m:val="∑"/>
                                  <m:ctrlPr>
                                    <a:rPr lang="en-US" altLang="ko-KR" sz="2400" i="1">
                                      <a:latin typeface="Cambria Math" panose="02040503050406030204" pitchFamily="18" charset="0"/>
                                    </a:rPr>
                                  </m:ctrlPr>
                                </m:naryPr>
                                <m:sub>
                                  <m:r>
                                    <m:rPr>
                                      <m:brk m:alnAt="23"/>
                                    </m:rPr>
                                    <a:rPr lang="en-US" altLang="ko-KR" sz="2400" i="1">
                                      <a:latin typeface="Cambria Math" panose="02040503050406030204" pitchFamily="18" charset="0"/>
                                    </a:rPr>
                                    <m:t>𝑖</m:t>
                                  </m:r>
                                  <m:r>
                                    <a:rPr lang="en-US" altLang="ko-KR" sz="2400" i="1">
                                      <a:latin typeface="Cambria Math" panose="02040503050406030204" pitchFamily="18" charset="0"/>
                                    </a:rPr>
                                    <m:t>=1</m:t>
                                  </m:r>
                                </m:sub>
                                <m:sup>
                                  <m:r>
                                    <a:rPr lang="en-US" altLang="ko-KR" sz="2400" i="1">
                                      <a:latin typeface="Cambria Math" panose="02040503050406030204" pitchFamily="18" charset="0"/>
                                    </a:rPr>
                                    <m:t>𝑚</m:t>
                                  </m:r>
                                </m:sup>
                                <m:e>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𝑋</m:t>
                                      </m:r>
                                    </m:e>
                                    <m:sub>
                                      <m:r>
                                        <a:rPr lang="en-US" altLang="ko-KR" sz="2400" i="1">
                                          <a:latin typeface="Cambria Math" panose="02040503050406030204" pitchFamily="18" charset="0"/>
                                        </a:rPr>
                                        <m:t>𝑖</m:t>
                                      </m:r>
                                    </m:sub>
                                  </m:sSub>
                                  <m:r>
                                    <a:rPr lang="en-US" altLang="ko-KR" sz="2400" i="1">
                                      <a:latin typeface="Cambria Math" panose="02040503050406030204" pitchFamily="18" charset="0"/>
                                    </a:rPr>
                                    <m:t>′</m:t>
                                  </m:r>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𝑊</m:t>
                                      </m:r>
                                    </m:e>
                                    <m:sub>
                                      <m:r>
                                        <a:rPr lang="en-US" altLang="ko-KR" sz="2400" i="1">
                                          <a:latin typeface="Cambria Math" panose="02040503050406030204" pitchFamily="18" charset="0"/>
                                        </a:rPr>
                                        <m:t>𝑖</m:t>
                                      </m:r>
                                    </m:sub>
                                  </m:sSub>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𝑋</m:t>
                                      </m:r>
                                    </m:e>
                                    <m:sub>
                                      <m:r>
                                        <a:rPr lang="en-US" altLang="ko-KR" sz="2400" i="1">
                                          <a:latin typeface="Cambria Math" panose="02040503050406030204" pitchFamily="18" charset="0"/>
                                        </a:rPr>
                                        <m:t>𝑖</m:t>
                                      </m:r>
                                    </m:sub>
                                  </m:sSub>
                                </m:e>
                              </m:nary>
                            </m:e>
                          </m:d>
                        </m:e>
                        <m:sup>
                          <m:r>
                            <a:rPr lang="en-US" altLang="ko-KR" sz="2400" i="1">
                              <a:latin typeface="Cambria Math" panose="02040503050406030204" pitchFamily="18" charset="0"/>
                            </a:rPr>
                            <m:t>−1</m:t>
                          </m:r>
                        </m:sup>
                      </m:sSup>
                      <m:nary>
                        <m:naryPr>
                          <m:chr m:val="∑"/>
                          <m:ctrlPr>
                            <a:rPr lang="en-US" altLang="ko-KR" sz="2400" i="1">
                              <a:latin typeface="Cambria Math" panose="02040503050406030204" pitchFamily="18" charset="0"/>
                            </a:rPr>
                          </m:ctrlPr>
                        </m:naryPr>
                        <m:sub>
                          <m:r>
                            <m:rPr>
                              <m:brk m:alnAt="23"/>
                            </m:rPr>
                            <a:rPr lang="en-US" altLang="ko-KR" sz="2400" i="1">
                              <a:latin typeface="Cambria Math" panose="02040503050406030204" pitchFamily="18" charset="0"/>
                            </a:rPr>
                            <m:t>𝑖</m:t>
                          </m:r>
                          <m:r>
                            <a:rPr lang="en-US" altLang="ko-KR" sz="2400" i="1">
                              <a:latin typeface="Cambria Math" panose="02040503050406030204" pitchFamily="18" charset="0"/>
                            </a:rPr>
                            <m:t>=1</m:t>
                          </m:r>
                        </m:sub>
                        <m:sup>
                          <m:r>
                            <a:rPr lang="en-US" altLang="ko-KR" sz="2400" i="1">
                              <a:latin typeface="Cambria Math" panose="02040503050406030204" pitchFamily="18" charset="0"/>
                            </a:rPr>
                            <m:t>𝑚</m:t>
                          </m:r>
                        </m:sup>
                        <m:e>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𝑋</m:t>
                              </m:r>
                            </m:e>
                            <m:sub>
                              <m:r>
                                <a:rPr lang="en-US" altLang="ko-KR" sz="2400" i="1">
                                  <a:latin typeface="Cambria Math" panose="02040503050406030204" pitchFamily="18" charset="0"/>
                                </a:rPr>
                                <m:t>𝑖</m:t>
                              </m:r>
                            </m:sub>
                          </m:sSub>
                          <m:r>
                            <a:rPr lang="en-US" altLang="ko-KR" sz="2400" i="1">
                              <a:latin typeface="Cambria Math" panose="02040503050406030204" pitchFamily="18" charset="0"/>
                            </a:rPr>
                            <m:t>′</m:t>
                          </m:r>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𝑊</m:t>
                              </m:r>
                            </m:e>
                            <m:sub>
                              <m:r>
                                <a:rPr lang="en-US" altLang="ko-KR" sz="2400" i="1">
                                  <a:latin typeface="Cambria Math" panose="02040503050406030204" pitchFamily="18" charset="0"/>
                                </a:rPr>
                                <m:t>𝑖</m:t>
                              </m:r>
                            </m:sub>
                          </m:sSub>
                          <m:sSub>
                            <m:sSubPr>
                              <m:ctrlPr>
                                <a:rPr lang="en-US" altLang="ko-KR" sz="2400" i="1" smtClean="0">
                                  <a:solidFill>
                                    <a:srgbClr val="FF0000"/>
                                  </a:solidFill>
                                  <a:latin typeface="Cambria Math" panose="02040503050406030204" pitchFamily="18" charset="0"/>
                                </a:rPr>
                              </m:ctrlPr>
                            </m:sSubPr>
                            <m:e>
                              <m:r>
                                <a:rPr lang="en-US" altLang="ko-KR" sz="2400" i="1">
                                  <a:solidFill>
                                    <a:srgbClr val="FF0000"/>
                                  </a:solidFill>
                                  <a:latin typeface="Cambria Math" panose="02040503050406030204" pitchFamily="18" charset="0"/>
                                </a:rPr>
                                <m:t>𝑦</m:t>
                              </m:r>
                            </m:e>
                            <m:sub>
                              <m:r>
                                <a:rPr lang="en-US" altLang="ko-KR" sz="2400" i="1">
                                  <a:solidFill>
                                    <a:srgbClr val="FF0000"/>
                                  </a:solidFill>
                                  <a:latin typeface="Cambria Math" panose="02040503050406030204" pitchFamily="18" charset="0"/>
                                </a:rPr>
                                <m:t>𝑖</m:t>
                              </m:r>
                            </m:sub>
                          </m:sSub>
                        </m:e>
                      </m:nary>
                    </m:oMath>
                  </m:oMathPara>
                </a14:m>
                <a:endParaRPr lang="en-US" altLang="ko-KR" sz="2400" dirty="0"/>
              </a:p>
              <a:p>
                <a:pPr marL="0" indent="0">
                  <a:buNone/>
                </a:pPr>
                <a:endParaRPr lang="en-US" altLang="ko-KR" sz="1000" dirty="0"/>
              </a:p>
              <a:p>
                <a:pPr marL="0" indent="0">
                  <a:buNone/>
                </a:pPr>
                <a14:m>
                  <m:oMathPara xmlns:m="http://schemas.openxmlformats.org/officeDocument/2006/math">
                    <m:oMathParaPr>
                      <m:jc m:val="centerGroup"/>
                    </m:oMathParaPr>
                    <m:oMath xmlns:m="http://schemas.openxmlformats.org/officeDocument/2006/math">
                      <m:acc>
                        <m:accPr>
                          <m:chr m:val="̂"/>
                          <m:ctrlPr>
                            <a:rPr lang="en-US" altLang="ko-KR" sz="2400" i="1">
                              <a:latin typeface="Cambria Math" panose="02040503050406030204" pitchFamily="18" charset="0"/>
                            </a:rPr>
                          </m:ctrlPr>
                        </m:accPr>
                        <m:e>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𝑏</m:t>
                              </m:r>
                            </m:e>
                            <m:sub>
                              <m:r>
                                <a:rPr lang="en-US" altLang="ko-KR" sz="2400" i="1">
                                  <a:latin typeface="Cambria Math" panose="02040503050406030204" pitchFamily="18" charset="0"/>
                                </a:rPr>
                                <m:t>𝑖</m:t>
                              </m:r>
                            </m:sub>
                          </m:sSub>
                        </m:e>
                      </m:acc>
                      <m:r>
                        <a:rPr lang="en-US" altLang="ko-KR" sz="2400" i="1">
                          <a:latin typeface="Cambria Math" panose="02040503050406030204" pitchFamily="18" charset="0"/>
                        </a:rPr>
                        <m:t>=</m:t>
                      </m:r>
                      <m:sSubSup>
                        <m:sSubSupPr>
                          <m:ctrlPr>
                            <a:rPr lang="en-US" altLang="ko-KR" sz="2400" i="1">
                              <a:latin typeface="Cambria Math" panose="02040503050406030204" pitchFamily="18" charset="0"/>
                            </a:rPr>
                          </m:ctrlPr>
                        </m:sSubSupPr>
                        <m:e>
                          <m:r>
                            <a:rPr lang="en-US" altLang="ko-KR" sz="2400" i="1">
                              <a:latin typeface="Cambria Math" panose="02040503050406030204" pitchFamily="18" charset="0"/>
                            </a:rPr>
                            <m:t>𝐷𝑍</m:t>
                          </m:r>
                        </m:e>
                        <m:sub>
                          <m:r>
                            <a:rPr lang="en-US" altLang="ko-KR" sz="2400" i="1">
                              <a:latin typeface="Cambria Math" panose="02040503050406030204" pitchFamily="18" charset="0"/>
                            </a:rPr>
                            <m:t>𝑖</m:t>
                          </m:r>
                        </m:sub>
                        <m:sup>
                          <m:r>
                            <a:rPr lang="en-US" altLang="ko-KR" sz="2400" i="1">
                              <a:latin typeface="Cambria Math" panose="02040503050406030204" pitchFamily="18" charset="0"/>
                            </a:rPr>
                            <m:t>′</m:t>
                          </m:r>
                        </m:sup>
                      </m:sSubSup>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𝑊</m:t>
                          </m:r>
                        </m:e>
                        <m:sub>
                          <m:r>
                            <a:rPr lang="en-US" altLang="ko-KR" sz="2400" i="1">
                              <a:latin typeface="Cambria Math" panose="02040503050406030204" pitchFamily="18" charset="0"/>
                            </a:rPr>
                            <m:t>𝑖</m:t>
                          </m:r>
                        </m:sub>
                      </m:sSub>
                      <m:d>
                        <m:dPr>
                          <m:ctrlPr>
                            <a:rPr lang="en-US" altLang="ko-KR" sz="2400" i="1">
                              <a:latin typeface="Cambria Math" panose="02040503050406030204" pitchFamily="18" charset="0"/>
                            </a:rPr>
                          </m:ctrlPr>
                        </m:dPr>
                        <m:e>
                          <m:sSub>
                            <m:sSubPr>
                              <m:ctrlPr>
                                <a:rPr lang="en-US" altLang="ko-KR" sz="2400" i="1" smtClean="0">
                                  <a:solidFill>
                                    <a:srgbClr val="FF0000"/>
                                  </a:solidFill>
                                  <a:latin typeface="Cambria Math" panose="02040503050406030204" pitchFamily="18" charset="0"/>
                                </a:rPr>
                              </m:ctrlPr>
                            </m:sSubPr>
                            <m:e>
                              <m:r>
                                <a:rPr lang="en-US" altLang="ko-KR" sz="2400" i="1">
                                  <a:solidFill>
                                    <a:srgbClr val="FF0000"/>
                                  </a:solidFill>
                                  <a:latin typeface="Cambria Math" panose="02040503050406030204" pitchFamily="18" charset="0"/>
                                </a:rPr>
                                <m:t>𝑦</m:t>
                              </m:r>
                            </m:e>
                            <m:sub>
                              <m:r>
                                <a:rPr lang="en-US" altLang="ko-KR" sz="2400" i="1">
                                  <a:solidFill>
                                    <a:srgbClr val="FF0000"/>
                                  </a:solidFill>
                                  <a:latin typeface="Cambria Math" panose="02040503050406030204" pitchFamily="18" charset="0"/>
                                </a:rPr>
                                <m:t>𝑖</m:t>
                              </m:r>
                            </m:sub>
                          </m:sSub>
                          <m:r>
                            <a:rPr lang="en-US" altLang="ko-KR" sz="2400" i="1">
                              <a:latin typeface="Cambria Math" panose="02040503050406030204" pitchFamily="18" charset="0"/>
                            </a:rPr>
                            <m:t>−</m:t>
                          </m:r>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𝑋</m:t>
                              </m:r>
                            </m:e>
                            <m:sub>
                              <m:r>
                                <a:rPr lang="en-US" altLang="ko-KR" sz="2400" i="1">
                                  <a:latin typeface="Cambria Math" panose="02040503050406030204" pitchFamily="18" charset="0"/>
                                </a:rPr>
                                <m:t>𝑖</m:t>
                              </m:r>
                            </m:sub>
                          </m:sSub>
                          <m:acc>
                            <m:accPr>
                              <m:chr m:val="̂"/>
                              <m:ctrlPr>
                                <a:rPr lang="en-US" altLang="ko-KR" sz="2400" i="1">
                                  <a:latin typeface="Cambria Math" panose="02040503050406030204" pitchFamily="18" charset="0"/>
                                </a:rPr>
                              </m:ctrlPr>
                            </m:accPr>
                            <m:e>
                              <m:r>
                                <a:rPr lang="ko-KR" altLang="en-US" sz="2400" i="1">
                                  <a:latin typeface="Cambria Math" panose="02040503050406030204" pitchFamily="18" charset="0"/>
                                </a:rPr>
                                <m:t>𝛼</m:t>
                              </m:r>
                            </m:e>
                          </m:acc>
                        </m:e>
                      </m:d>
                    </m:oMath>
                  </m:oMathPara>
                </a14:m>
                <a:endParaRPr lang="en-US" altLang="ko-KR" sz="2400" dirty="0"/>
              </a:p>
              <a:p>
                <a:pPr marL="0" indent="0">
                  <a:buNone/>
                </a:pPr>
                <a:endParaRPr lang="en-US" altLang="ko-KR" sz="2400" dirty="0"/>
              </a:p>
              <a:p>
                <a:pPr marL="0" indent="0">
                  <a:buNone/>
                </a:pPr>
                <a:r>
                  <a:rPr lang="en-US" altLang="ko-KR" sz="2400" dirty="0"/>
                  <a:t>Both estimator are linear combination of </a:t>
                </a:r>
                <a14:m>
                  <m:oMath xmlns:m="http://schemas.openxmlformats.org/officeDocument/2006/math">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𝑦</m:t>
                        </m:r>
                      </m:e>
                      <m:sub>
                        <m:r>
                          <a:rPr lang="en-US" altLang="ko-KR" sz="2400" i="1">
                            <a:latin typeface="Cambria Math" panose="02040503050406030204" pitchFamily="18" charset="0"/>
                          </a:rPr>
                          <m:t>𝑖</m:t>
                        </m:r>
                      </m:sub>
                    </m:sSub>
                  </m:oMath>
                </a14:m>
                <a:r>
                  <a:rPr lang="en-US" altLang="ko-KR" sz="2400" dirty="0"/>
                  <a:t>.</a:t>
                </a:r>
              </a:p>
              <a:p>
                <a:pPr marL="0" indent="0">
                  <a:buNone/>
                </a:pPr>
                <a:r>
                  <a:rPr lang="en-US" altLang="ko-KR" sz="2400" dirty="0"/>
                  <a:t>Thus we can easily estimate variance of each estimator</a:t>
                </a:r>
              </a:p>
            </p:txBody>
          </p:sp>
        </mc:Choice>
        <mc:Fallback xmlns="">
          <p:sp>
            <p:nvSpPr>
              <p:cNvPr id="3" name="내용 개체 틀 2">
                <a:extLst>
                  <a:ext uri="{FF2B5EF4-FFF2-40B4-BE49-F238E27FC236}">
                    <a16:creationId xmlns:a16="http://schemas.microsoft.com/office/drawing/2014/main" id="{97B6C903-9535-4AA1-82A7-8F986A950D77}"/>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l="-1217" t="-2381"/>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8412272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A638DC3-0FE6-41EE-BE08-53AB51B4A11B}"/>
              </a:ext>
            </a:extLst>
          </p:cNvPr>
          <p:cNvSpPr>
            <a:spLocks noGrp="1"/>
          </p:cNvSpPr>
          <p:nvPr>
            <p:ph type="title"/>
          </p:nvPr>
        </p:nvSpPr>
        <p:spPr/>
        <p:txBody>
          <a:bodyPr>
            <a:normAutofit/>
          </a:bodyPr>
          <a:lstStyle/>
          <a:p>
            <a:r>
              <a:rPr lang="en-US" altLang="ko-KR" sz="3000" dirty="0"/>
              <a:t>3.Estimation and Inference with Measured Response Data</a:t>
            </a:r>
            <a:endParaRPr lang="ko-KR" altLang="en-US" sz="3000"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97B6C903-9535-4AA1-82A7-8F986A950D77}"/>
                  </a:ext>
                </a:extLst>
              </p:cNvPr>
              <p:cNvSpPr>
                <a:spLocks noGrp="1"/>
              </p:cNvSpPr>
              <p:nvPr>
                <p:ph idx="1"/>
              </p:nvPr>
            </p:nvSpPr>
            <p:spPr>
              <a:xfrm>
                <a:off x="838200" y="1825625"/>
                <a:ext cx="10515600" cy="4351338"/>
              </a:xfrm>
            </p:spPr>
            <p:txBody>
              <a:bodyPr>
                <a:normAutofit/>
              </a:bodyPr>
              <a:lstStyle/>
              <a:p>
                <a:pPr marL="0" indent="0">
                  <a:buNone/>
                </a:pPr>
                <a:r>
                  <a:rPr lang="en-US" altLang="ko-KR" dirty="0"/>
                  <a:t>1 Known variance</a:t>
                </a:r>
              </a:p>
              <a:p>
                <a:pPr marL="0" indent="0">
                  <a:buNone/>
                </a:pPr>
                <a14:m>
                  <m:oMathPara xmlns:m="http://schemas.openxmlformats.org/officeDocument/2006/math">
                    <m:oMathParaPr>
                      <m:jc m:val="centerGroup"/>
                    </m:oMathParaPr>
                    <m:oMath xmlns:m="http://schemas.openxmlformats.org/officeDocument/2006/math">
                      <m:r>
                        <a:rPr lang="en-US" altLang="ko-KR" sz="2000" b="0" i="1" smtClean="0">
                          <a:latin typeface="Cambria Math" panose="02040503050406030204" pitchFamily="18" charset="0"/>
                        </a:rPr>
                        <m:t>𝑉𝑎𝑟</m:t>
                      </m:r>
                      <m:d>
                        <m:dPr>
                          <m:ctrlPr>
                            <a:rPr lang="en-US" altLang="ko-KR" sz="2000" b="0" i="1" smtClean="0">
                              <a:latin typeface="Cambria Math" panose="02040503050406030204" pitchFamily="18" charset="0"/>
                            </a:rPr>
                          </m:ctrlPr>
                        </m:dPr>
                        <m:e>
                          <m:acc>
                            <m:accPr>
                              <m:chr m:val="̂"/>
                              <m:ctrlPr>
                                <a:rPr lang="en-US" altLang="ko-KR" sz="2000" i="1">
                                  <a:latin typeface="Cambria Math" panose="02040503050406030204" pitchFamily="18" charset="0"/>
                                </a:rPr>
                              </m:ctrlPr>
                            </m:accPr>
                            <m:e>
                              <m:r>
                                <a:rPr lang="ko-KR" altLang="en-US" sz="2000" i="1">
                                  <a:latin typeface="Cambria Math" panose="02040503050406030204" pitchFamily="18" charset="0"/>
                                </a:rPr>
                                <m:t>𝛼</m:t>
                              </m:r>
                            </m:e>
                          </m:acc>
                        </m:e>
                      </m:d>
                      <m:r>
                        <a:rPr lang="en-US" altLang="ko-KR" sz="2000" i="1">
                          <a:latin typeface="Cambria Math" panose="02040503050406030204" pitchFamily="18" charset="0"/>
                        </a:rPr>
                        <m:t>=</m:t>
                      </m:r>
                      <m:r>
                        <a:rPr lang="en-US" altLang="ko-KR" sz="2000" b="0" i="1" smtClean="0">
                          <a:latin typeface="Cambria Math" panose="02040503050406030204" pitchFamily="18" charset="0"/>
                        </a:rPr>
                        <m:t>𝑉𝑎𝑟</m:t>
                      </m:r>
                      <m:d>
                        <m:dPr>
                          <m:ctrlPr>
                            <a:rPr lang="en-US" altLang="ko-KR" sz="2000" b="0" i="1" smtClean="0">
                              <a:latin typeface="Cambria Math" panose="02040503050406030204" pitchFamily="18" charset="0"/>
                            </a:rPr>
                          </m:ctrlPr>
                        </m:dPr>
                        <m:e>
                          <m:sSup>
                            <m:sSupPr>
                              <m:ctrlPr>
                                <a:rPr lang="en-US" altLang="ko-KR" sz="2000" i="1">
                                  <a:latin typeface="Cambria Math" panose="02040503050406030204" pitchFamily="18" charset="0"/>
                                </a:rPr>
                              </m:ctrlPr>
                            </m:sSupPr>
                            <m:e>
                              <m:d>
                                <m:dPr>
                                  <m:ctrlPr>
                                    <a:rPr lang="en-US" altLang="ko-KR" sz="2000" i="1">
                                      <a:latin typeface="Cambria Math" panose="02040503050406030204" pitchFamily="18" charset="0"/>
                                    </a:rPr>
                                  </m:ctrlPr>
                                </m:dPr>
                                <m:e>
                                  <m:nary>
                                    <m:naryPr>
                                      <m:chr m:val="∑"/>
                                      <m:ctrlPr>
                                        <a:rPr lang="en-US" altLang="ko-KR" sz="2000" i="1">
                                          <a:latin typeface="Cambria Math" panose="02040503050406030204" pitchFamily="18" charset="0"/>
                                        </a:rPr>
                                      </m:ctrlPr>
                                    </m:naryPr>
                                    <m:sub>
                                      <m:r>
                                        <m:rPr>
                                          <m:brk m:alnAt="23"/>
                                        </m:rPr>
                                        <a:rPr lang="en-US" altLang="ko-KR" sz="2000" i="1">
                                          <a:latin typeface="Cambria Math" panose="02040503050406030204" pitchFamily="18" charset="0"/>
                                        </a:rPr>
                                        <m:t>𝑖</m:t>
                                      </m:r>
                                      <m:r>
                                        <a:rPr lang="en-US" altLang="ko-KR" sz="2000" i="1">
                                          <a:latin typeface="Cambria Math" panose="02040503050406030204" pitchFamily="18" charset="0"/>
                                        </a:rPr>
                                        <m:t>=1</m:t>
                                      </m:r>
                                    </m:sub>
                                    <m:sup>
                                      <m:r>
                                        <a:rPr lang="en-US" altLang="ko-KR" sz="2000" i="1">
                                          <a:latin typeface="Cambria Math" panose="02040503050406030204" pitchFamily="18" charset="0"/>
                                        </a:rPr>
                                        <m:t>𝑚</m:t>
                                      </m:r>
                                    </m:sup>
                                    <m:e>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𝑋</m:t>
                                          </m:r>
                                        </m:e>
                                        <m:sub>
                                          <m:r>
                                            <a:rPr lang="en-US" altLang="ko-KR" sz="2000" i="1">
                                              <a:latin typeface="Cambria Math" panose="02040503050406030204" pitchFamily="18" charset="0"/>
                                            </a:rPr>
                                            <m:t>𝑖</m:t>
                                          </m:r>
                                        </m:sub>
                                      </m:sSub>
                                      <m:r>
                                        <a:rPr lang="en-US" altLang="ko-KR" sz="2000" i="1">
                                          <a:latin typeface="Cambria Math" panose="02040503050406030204" pitchFamily="18" charset="0"/>
                                        </a:rPr>
                                        <m:t>′</m:t>
                                      </m:r>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𝑊</m:t>
                                          </m:r>
                                        </m:e>
                                        <m:sub>
                                          <m:r>
                                            <a:rPr lang="en-US" altLang="ko-KR" sz="2000" i="1">
                                              <a:latin typeface="Cambria Math" panose="02040503050406030204" pitchFamily="18" charset="0"/>
                                            </a:rPr>
                                            <m:t>𝑖</m:t>
                                          </m:r>
                                        </m:sub>
                                      </m:sSub>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𝑋</m:t>
                                          </m:r>
                                        </m:e>
                                        <m:sub>
                                          <m:r>
                                            <a:rPr lang="en-US" altLang="ko-KR" sz="2000" i="1">
                                              <a:latin typeface="Cambria Math" panose="02040503050406030204" pitchFamily="18" charset="0"/>
                                            </a:rPr>
                                            <m:t>𝑖</m:t>
                                          </m:r>
                                        </m:sub>
                                      </m:sSub>
                                    </m:e>
                                  </m:nary>
                                </m:e>
                              </m:d>
                            </m:e>
                            <m:sup>
                              <m:r>
                                <a:rPr lang="en-US" altLang="ko-KR" sz="2000" i="1">
                                  <a:latin typeface="Cambria Math" panose="02040503050406030204" pitchFamily="18" charset="0"/>
                                </a:rPr>
                                <m:t>−1</m:t>
                              </m:r>
                            </m:sup>
                          </m:sSup>
                          <m:nary>
                            <m:naryPr>
                              <m:chr m:val="∑"/>
                              <m:ctrlPr>
                                <a:rPr lang="en-US" altLang="ko-KR" sz="2000" i="1">
                                  <a:latin typeface="Cambria Math" panose="02040503050406030204" pitchFamily="18" charset="0"/>
                                </a:rPr>
                              </m:ctrlPr>
                            </m:naryPr>
                            <m:sub>
                              <m:r>
                                <m:rPr>
                                  <m:brk m:alnAt="23"/>
                                </m:rPr>
                                <a:rPr lang="en-US" altLang="ko-KR" sz="2000" i="1">
                                  <a:latin typeface="Cambria Math" panose="02040503050406030204" pitchFamily="18" charset="0"/>
                                </a:rPr>
                                <m:t>𝑖</m:t>
                              </m:r>
                              <m:r>
                                <a:rPr lang="en-US" altLang="ko-KR" sz="2000" i="1">
                                  <a:latin typeface="Cambria Math" panose="02040503050406030204" pitchFamily="18" charset="0"/>
                                </a:rPr>
                                <m:t>=1</m:t>
                              </m:r>
                            </m:sub>
                            <m:sup>
                              <m:r>
                                <a:rPr lang="en-US" altLang="ko-KR" sz="2000" i="1">
                                  <a:latin typeface="Cambria Math" panose="02040503050406030204" pitchFamily="18" charset="0"/>
                                </a:rPr>
                                <m:t>𝑚</m:t>
                              </m:r>
                            </m:sup>
                            <m:e>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𝑋</m:t>
                                  </m:r>
                                </m:e>
                                <m:sub>
                                  <m:r>
                                    <a:rPr lang="en-US" altLang="ko-KR" sz="2000" i="1">
                                      <a:latin typeface="Cambria Math" panose="02040503050406030204" pitchFamily="18" charset="0"/>
                                    </a:rPr>
                                    <m:t>𝑖</m:t>
                                  </m:r>
                                </m:sub>
                              </m:sSub>
                              <m:r>
                                <a:rPr lang="en-US" altLang="ko-KR" sz="2000" i="1">
                                  <a:latin typeface="Cambria Math" panose="02040503050406030204" pitchFamily="18" charset="0"/>
                                </a:rPr>
                                <m:t>′</m:t>
                              </m:r>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𝑊</m:t>
                                  </m:r>
                                </m:e>
                                <m:sub>
                                  <m:r>
                                    <a:rPr lang="en-US" altLang="ko-KR" sz="2000" i="1">
                                      <a:latin typeface="Cambria Math" panose="02040503050406030204" pitchFamily="18" charset="0"/>
                                    </a:rPr>
                                    <m:t>𝑖</m:t>
                                  </m:r>
                                </m:sub>
                              </m:sSub>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𝑦</m:t>
                                  </m:r>
                                </m:e>
                                <m:sub>
                                  <m:r>
                                    <a:rPr lang="en-US" altLang="ko-KR" sz="2000" i="1">
                                      <a:latin typeface="Cambria Math" panose="02040503050406030204" pitchFamily="18" charset="0"/>
                                    </a:rPr>
                                    <m:t>𝑖</m:t>
                                  </m:r>
                                </m:sub>
                              </m:sSub>
                            </m:e>
                          </m:nary>
                        </m:e>
                      </m:d>
                    </m:oMath>
                  </m:oMathPara>
                </a14:m>
                <a:endParaRPr lang="en-US" altLang="ko-KR" sz="20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ko-KR" sz="2000" b="0" i="1" smtClean="0">
                          <a:latin typeface="Cambria Math" panose="02040503050406030204" pitchFamily="18" charset="0"/>
                        </a:rPr>
                        <m:t>=</m:t>
                      </m:r>
                      <m:sSup>
                        <m:sSupPr>
                          <m:ctrlPr>
                            <a:rPr lang="en-US" altLang="ko-KR" sz="2000" i="1">
                              <a:latin typeface="Cambria Math" panose="02040503050406030204" pitchFamily="18" charset="0"/>
                            </a:rPr>
                          </m:ctrlPr>
                        </m:sSupPr>
                        <m:e>
                          <m:d>
                            <m:dPr>
                              <m:ctrlPr>
                                <a:rPr lang="en-US" altLang="ko-KR" sz="2000" i="1">
                                  <a:latin typeface="Cambria Math" panose="02040503050406030204" pitchFamily="18" charset="0"/>
                                </a:rPr>
                              </m:ctrlPr>
                            </m:dPr>
                            <m:e>
                              <m:nary>
                                <m:naryPr>
                                  <m:chr m:val="∑"/>
                                  <m:ctrlPr>
                                    <a:rPr lang="en-US" altLang="ko-KR" sz="2000" i="1">
                                      <a:latin typeface="Cambria Math" panose="02040503050406030204" pitchFamily="18" charset="0"/>
                                    </a:rPr>
                                  </m:ctrlPr>
                                </m:naryPr>
                                <m:sub>
                                  <m:r>
                                    <m:rPr>
                                      <m:brk m:alnAt="23"/>
                                    </m:rPr>
                                    <a:rPr lang="en-US" altLang="ko-KR" sz="2000" i="1">
                                      <a:latin typeface="Cambria Math" panose="02040503050406030204" pitchFamily="18" charset="0"/>
                                    </a:rPr>
                                    <m:t>𝑖</m:t>
                                  </m:r>
                                  <m:r>
                                    <a:rPr lang="en-US" altLang="ko-KR" sz="2000" i="1">
                                      <a:latin typeface="Cambria Math" panose="02040503050406030204" pitchFamily="18" charset="0"/>
                                    </a:rPr>
                                    <m:t>=1</m:t>
                                  </m:r>
                                </m:sub>
                                <m:sup>
                                  <m:r>
                                    <a:rPr lang="en-US" altLang="ko-KR" sz="2000" i="1">
                                      <a:latin typeface="Cambria Math" panose="02040503050406030204" pitchFamily="18" charset="0"/>
                                    </a:rPr>
                                    <m:t>𝑚</m:t>
                                  </m:r>
                                </m:sup>
                                <m:e>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𝑋</m:t>
                                      </m:r>
                                    </m:e>
                                    <m:sub>
                                      <m:r>
                                        <a:rPr lang="en-US" altLang="ko-KR" sz="2000" i="1">
                                          <a:latin typeface="Cambria Math" panose="02040503050406030204" pitchFamily="18" charset="0"/>
                                        </a:rPr>
                                        <m:t>𝑖</m:t>
                                      </m:r>
                                    </m:sub>
                                  </m:sSub>
                                  <m:r>
                                    <a:rPr lang="en-US" altLang="ko-KR" sz="2000" i="1">
                                      <a:latin typeface="Cambria Math" panose="02040503050406030204" pitchFamily="18" charset="0"/>
                                    </a:rPr>
                                    <m:t>′</m:t>
                                  </m:r>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𝑊</m:t>
                                      </m:r>
                                    </m:e>
                                    <m:sub>
                                      <m:r>
                                        <a:rPr lang="en-US" altLang="ko-KR" sz="2000" i="1">
                                          <a:latin typeface="Cambria Math" panose="02040503050406030204" pitchFamily="18" charset="0"/>
                                        </a:rPr>
                                        <m:t>𝑖</m:t>
                                      </m:r>
                                    </m:sub>
                                  </m:sSub>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𝑋</m:t>
                                      </m:r>
                                    </m:e>
                                    <m:sub>
                                      <m:r>
                                        <a:rPr lang="en-US" altLang="ko-KR" sz="2000" i="1">
                                          <a:latin typeface="Cambria Math" panose="02040503050406030204" pitchFamily="18" charset="0"/>
                                        </a:rPr>
                                        <m:t>𝑖</m:t>
                                      </m:r>
                                    </m:sub>
                                  </m:sSub>
                                </m:e>
                              </m:nary>
                            </m:e>
                          </m:d>
                        </m:e>
                        <m:sup>
                          <m:r>
                            <a:rPr lang="en-US" altLang="ko-KR" sz="2000" i="1">
                              <a:latin typeface="Cambria Math" panose="02040503050406030204" pitchFamily="18" charset="0"/>
                            </a:rPr>
                            <m:t>−1</m:t>
                          </m:r>
                        </m:sup>
                      </m:sSup>
                      <m:d>
                        <m:dPr>
                          <m:begChr m:val="{"/>
                          <m:endChr m:val="}"/>
                          <m:ctrlPr>
                            <a:rPr lang="en-US" altLang="ko-KR" sz="2000" i="1" smtClean="0">
                              <a:latin typeface="Cambria Math" panose="02040503050406030204" pitchFamily="18" charset="0"/>
                            </a:rPr>
                          </m:ctrlPr>
                        </m:dPr>
                        <m:e>
                          <m:nary>
                            <m:naryPr>
                              <m:chr m:val="∑"/>
                              <m:ctrlPr>
                                <a:rPr lang="en-US" altLang="ko-KR" sz="2000" i="1">
                                  <a:latin typeface="Cambria Math" panose="02040503050406030204" pitchFamily="18" charset="0"/>
                                </a:rPr>
                              </m:ctrlPr>
                            </m:naryPr>
                            <m:sub>
                              <m:r>
                                <m:rPr>
                                  <m:brk m:alnAt="23"/>
                                </m:rPr>
                                <a:rPr lang="en-US" altLang="ko-KR" sz="2000" i="1">
                                  <a:latin typeface="Cambria Math" panose="02040503050406030204" pitchFamily="18" charset="0"/>
                                </a:rPr>
                                <m:t>𝑖</m:t>
                              </m:r>
                              <m:r>
                                <a:rPr lang="en-US" altLang="ko-KR" sz="2000" i="1">
                                  <a:latin typeface="Cambria Math" panose="02040503050406030204" pitchFamily="18" charset="0"/>
                                </a:rPr>
                                <m:t>=1</m:t>
                              </m:r>
                            </m:sub>
                            <m:sup>
                              <m:r>
                                <a:rPr lang="en-US" altLang="ko-KR" sz="2000" i="1">
                                  <a:latin typeface="Cambria Math" panose="02040503050406030204" pitchFamily="18" charset="0"/>
                                </a:rPr>
                                <m:t>𝑚</m:t>
                              </m:r>
                            </m:sup>
                            <m:e>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𝑋</m:t>
                                  </m:r>
                                </m:e>
                                <m:sub>
                                  <m:r>
                                    <a:rPr lang="en-US" altLang="ko-KR" sz="2000" i="1">
                                      <a:latin typeface="Cambria Math" panose="02040503050406030204" pitchFamily="18" charset="0"/>
                                    </a:rPr>
                                    <m:t>𝑖</m:t>
                                  </m:r>
                                </m:sub>
                              </m:sSub>
                              <m:r>
                                <a:rPr lang="en-US" altLang="ko-KR" sz="2000" i="1">
                                  <a:latin typeface="Cambria Math" panose="02040503050406030204" pitchFamily="18" charset="0"/>
                                </a:rPr>
                                <m:t>′</m:t>
                              </m:r>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𝑊</m:t>
                                  </m:r>
                                </m:e>
                                <m:sub>
                                  <m:r>
                                    <a:rPr lang="en-US" altLang="ko-KR" sz="2000" i="1">
                                      <a:latin typeface="Cambria Math" panose="02040503050406030204" pitchFamily="18" charset="0"/>
                                    </a:rPr>
                                    <m:t>𝑖</m:t>
                                  </m:r>
                                </m:sub>
                              </m:sSub>
                            </m:e>
                          </m:nary>
                          <m:r>
                            <a:rPr lang="en-US" altLang="ko-KR" sz="2000" i="1">
                              <a:latin typeface="Cambria Math" panose="02040503050406030204" pitchFamily="18" charset="0"/>
                            </a:rPr>
                            <m:t>𝑉𝑎𝑟</m:t>
                          </m:r>
                          <m:d>
                            <m:dPr>
                              <m:ctrlPr>
                                <a:rPr lang="en-US" altLang="ko-KR" sz="2000" i="1">
                                  <a:latin typeface="Cambria Math" panose="02040503050406030204" pitchFamily="18" charset="0"/>
                                </a:rPr>
                              </m:ctrlPr>
                            </m:dPr>
                            <m:e>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𝑦</m:t>
                                  </m:r>
                                </m:e>
                                <m:sub>
                                  <m:r>
                                    <a:rPr lang="en-US" altLang="ko-KR" sz="2000" i="1">
                                      <a:latin typeface="Cambria Math" panose="02040503050406030204" pitchFamily="18" charset="0"/>
                                    </a:rPr>
                                    <m:t>𝑖</m:t>
                                  </m:r>
                                </m:sub>
                              </m:sSub>
                            </m:e>
                          </m:d>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𝑊</m:t>
                              </m:r>
                            </m:e>
                            <m:sub>
                              <m:r>
                                <a:rPr lang="en-US" altLang="ko-KR" sz="2000" i="1">
                                  <a:latin typeface="Cambria Math" panose="02040503050406030204" pitchFamily="18" charset="0"/>
                                </a:rPr>
                                <m:t>𝑖</m:t>
                              </m:r>
                            </m:sub>
                          </m:sSub>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𝑋</m:t>
                              </m:r>
                            </m:e>
                            <m:sub>
                              <m:r>
                                <a:rPr lang="en-US" altLang="ko-KR" sz="2000" i="1">
                                  <a:latin typeface="Cambria Math" panose="02040503050406030204" pitchFamily="18" charset="0"/>
                                </a:rPr>
                                <m:t>𝑖</m:t>
                              </m:r>
                            </m:sub>
                          </m:sSub>
                        </m:e>
                      </m:d>
                      <m:sSup>
                        <m:sSupPr>
                          <m:ctrlPr>
                            <a:rPr lang="en-US" altLang="ko-KR" sz="2000" i="1">
                              <a:latin typeface="Cambria Math" panose="02040503050406030204" pitchFamily="18" charset="0"/>
                            </a:rPr>
                          </m:ctrlPr>
                        </m:sSupPr>
                        <m:e>
                          <m:d>
                            <m:dPr>
                              <m:ctrlPr>
                                <a:rPr lang="en-US" altLang="ko-KR" sz="2000" i="1">
                                  <a:latin typeface="Cambria Math" panose="02040503050406030204" pitchFamily="18" charset="0"/>
                                </a:rPr>
                              </m:ctrlPr>
                            </m:dPr>
                            <m:e>
                              <m:nary>
                                <m:naryPr>
                                  <m:chr m:val="∑"/>
                                  <m:ctrlPr>
                                    <a:rPr lang="en-US" altLang="ko-KR" sz="2000" i="1">
                                      <a:latin typeface="Cambria Math" panose="02040503050406030204" pitchFamily="18" charset="0"/>
                                    </a:rPr>
                                  </m:ctrlPr>
                                </m:naryPr>
                                <m:sub>
                                  <m:r>
                                    <m:rPr>
                                      <m:brk m:alnAt="23"/>
                                    </m:rPr>
                                    <a:rPr lang="en-US" altLang="ko-KR" sz="2000" i="1">
                                      <a:latin typeface="Cambria Math" panose="02040503050406030204" pitchFamily="18" charset="0"/>
                                    </a:rPr>
                                    <m:t>𝑖</m:t>
                                  </m:r>
                                  <m:r>
                                    <a:rPr lang="en-US" altLang="ko-KR" sz="2000" i="1">
                                      <a:latin typeface="Cambria Math" panose="02040503050406030204" pitchFamily="18" charset="0"/>
                                    </a:rPr>
                                    <m:t>=1</m:t>
                                  </m:r>
                                </m:sub>
                                <m:sup>
                                  <m:r>
                                    <a:rPr lang="en-US" altLang="ko-KR" sz="2000" i="1">
                                      <a:latin typeface="Cambria Math" panose="02040503050406030204" pitchFamily="18" charset="0"/>
                                    </a:rPr>
                                    <m:t>𝑚</m:t>
                                  </m:r>
                                </m:sup>
                                <m:e>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𝑋</m:t>
                                      </m:r>
                                    </m:e>
                                    <m:sub>
                                      <m:r>
                                        <a:rPr lang="en-US" altLang="ko-KR" sz="2000" i="1">
                                          <a:latin typeface="Cambria Math" panose="02040503050406030204" pitchFamily="18" charset="0"/>
                                        </a:rPr>
                                        <m:t>𝑖</m:t>
                                      </m:r>
                                    </m:sub>
                                  </m:sSub>
                                  <m:r>
                                    <a:rPr lang="en-US" altLang="ko-KR" sz="2000" i="1">
                                      <a:latin typeface="Cambria Math" panose="02040503050406030204" pitchFamily="18" charset="0"/>
                                    </a:rPr>
                                    <m:t>′</m:t>
                                  </m:r>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𝑊</m:t>
                                      </m:r>
                                    </m:e>
                                    <m:sub>
                                      <m:r>
                                        <a:rPr lang="en-US" altLang="ko-KR" sz="2000" i="1">
                                          <a:latin typeface="Cambria Math" panose="02040503050406030204" pitchFamily="18" charset="0"/>
                                        </a:rPr>
                                        <m:t>𝑖</m:t>
                                      </m:r>
                                    </m:sub>
                                  </m:sSub>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𝑋</m:t>
                                      </m:r>
                                    </m:e>
                                    <m:sub>
                                      <m:r>
                                        <a:rPr lang="en-US" altLang="ko-KR" sz="2000" i="1">
                                          <a:latin typeface="Cambria Math" panose="02040503050406030204" pitchFamily="18" charset="0"/>
                                        </a:rPr>
                                        <m:t>𝑖</m:t>
                                      </m:r>
                                    </m:sub>
                                  </m:sSub>
                                </m:e>
                              </m:nary>
                            </m:e>
                          </m:d>
                        </m:e>
                        <m:sup>
                          <m:r>
                            <a:rPr lang="en-US" altLang="ko-KR" sz="2000" i="1">
                              <a:latin typeface="Cambria Math" panose="02040503050406030204" pitchFamily="18" charset="0"/>
                            </a:rPr>
                            <m:t>−1</m:t>
                          </m:r>
                        </m:sup>
                      </m:sSup>
                    </m:oMath>
                  </m:oMathPara>
                </a14:m>
                <a:endParaRPr lang="en-US" altLang="ko-KR" sz="2000" i="1" dirty="0">
                  <a:latin typeface="Cambria Math" panose="02040503050406030204" pitchFamily="18" charset="0"/>
                </a:endParaRPr>
              </a:p>
              <a:p>
                <a:pPr marL="0" indent="0">
                  <a:buNone/>
                </a:pPr>
                <a:endParaRPr lang="en-US" altLang="ko-KR" sz="2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ko-KR" sz="2000" b="0" i="1" smtClean="0">
                          <a:latin typeface="Cambria Math" panose="02040503050406030204" pitchFamily="18" charset="0"/>
                        </a:rPr>
                        <m:t>=</m:t>
                      </m:r>
                      <m:sSup>
                        <m:sSupPr>
                          <m:ctrlPr>
                            <a:rPr lang="en-US" altLang="ko-KR" sz="2000" i="1">
                              <a:latin typeface="Cambria Math" panose="02040503050406030204" pitchFamily="18" charset="0"/>
                            </a:rPr>
                          </m:ctrlPr>
                        </m:sSupPr>
                        <m:e>
                          <m:d>
                            <m:dPr>
                              <m:ctrlPr>
                                <a:rPr lang="en-US" altLang="ko-KR" sz="2000" i="1">
                                  <a:latin typeface="Cambria Math" panose="02040503050406030204" pitchFamily="18" charset="0"/>
                                </a:rPr>
                              </m:ctrlPr>
                            </m:dPr>
                            <m:e>
                              <m:nary>
                                <m:naryPr>
                                  <m:chr m:val="∑"/>
                                  <m:ctrlPr>
                                    <a:rPr lang="en-US" altLang="ko-KR" sz="2000" i="1">
                                      <a:latin typeface="Cambria Math" panose="02040503050406030204" pitchFamily="18" charset="0"/>
                                    </a:rPr>
                                  </m:ctrlPr>
                                </m:naryPr>
                                <m:sub>
                                  <m:r>
                                    <m:rPr>
                                      <m:brk m:alnAt="23"/>
                                    </m:rPr>
                                    <a:rPr lang="en-US" altLang="ko-KR" sz="2000" i="1">
                                      <a:latin typeface="Cambria Math" panose="02040503050406030204" pitchFamily="18" charset="0"/>
                                    </a:rPr>
                                    <m:t>𝑖</m:t>
                                  </m:r>
                                  <m:r>
                                    <a:rPr lang="en-US" altLang="ko-KR" sz="2000" i="1">
                                      <a:latin typeface="Cambria Math" panose="02040503050406030204" pitchFamily="18" charset="0"/>
                                    </a:rPr>
                                    <m:t>=1</m:t>
                                  </m:r>
                                </m:sub>
                                <m:sup>
                                  <m:r>
                                    <a:rPr lang="en-US" altLang="ko-KR" sz="2000" i="1">
                                      <a:latin typeface="Cambria Math" panose="02040503050406030204" pitchFamily="18" charset="0"/>
                                    </a:rPr>
                                    <m:t>𝑚</m:t>
                                  </m:r>
                                </m:sup>
                                <m:e>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𝑋</m:t>
                                      </m:r>
                                    </m:e>
                                    <m:sub>
                                      <m:r>
                                        <a:rPr lang="en-US" altLang="ko-KR" sz="2000" i="1">
                                          <a:latin typeface="Cambria Math" panose="02040503050406030204" pitchFamily="18" charset="0"/>
                                        </a:rPr>
                                        <m:t>𝑖</m:t>
                                      </m:r>
                                    </m:sub>
                                  </m:sSub>
                                  <m:r>
                                    <a:rPr lang="en-US" altLang="ko-KR" sz="2000" i="1">
                                      <a:latin typeface="Cambria Math" panose="02040503050406030204" pitchFamily="18" charset="0"/>
                                    </a:rPr>
                                    <m:t>′</m:t>
                                  </m:r>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𝑊</m:t>
                                      </m:r>
                                    </m:e>
                                    <m:sub>
                                      <m:r>
                                        <a:rPr lang="en-US" altLang="ko-KR" sz="2000" i="1">
                                          <a:latin typeface="Cambria Math" panose="02040503050406030204" pitchFamily="18" charset="0"/>
                                        </a:rPr>
                                        <m:t>𝑖</m:t>
                                      </m:r>
                                    </m:sub>
                                  </m:sSub>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𝑋</m:t>
                                      </m:r>
                                    </m:e>
                                    <m:sub>
                                      <m:r>
                                        <a:rPr lang="en-US" altLang="ko-KR" sz="2000" i="1">
                                          <a:latin typeface="Cambria Math" panose="02040503050406030204" pitchFamily="18" charset="0"/>
                                        </a:rPr>
                                        <m:t>𝑖</m:t>
                                      </m:r>
                                    </m:sub>
                                  </m:sSub>
                                </m:e>
                              </m:nary>
                            </m:e>
                          </m:d>
                        </m:e>
                        <m:sup>
                          <m:r>
                            <a:rPr lang="en-US" altLang="ko-KR" sz="2000" i="1">
                              <a:latin typeface="Cambria Math" panose="02040503050406030204" pitchFamily="18" charset="0"/>
                            </a:rPr>
                            <m:t>−1</m:t>
                          </m:r>
                        </m:sup>
                      </m:sSup>
                      <m:d>
                        <m:dPr>
                          <m:begChr m:val="{"/>
                          <m:endChr m:val="}"/>
                          <m:ctrlPr>
                            <a:rPr lang="en-US" altLang="ko-KR" sz="2000" i="1">
                              <a:latin typeface="Cambria Math" panose="02040503050406030204" pitchFamily="18" charset="0"/>
                            </a:rPr>
                          </m:ctrlPr>
                        </m:dPr>
                        <m:e>
                          <m:nary>
                            <m:naryPr>
                              <m:chr m:val="∑"/>
                              <m:ctrlPr>
                                <a:rPr lang="en-US" altLang="ko-KR" sz="2000" i="1">
                                  <a:latin typeface="Cambria Math" panose="02040503050406030204" pitchFamily="18" charset="0"/>
                                </a:rPr>
                              </m:ctrlPr>
                            </m:naryPr>
                            <m:sub>
                              <m:r>
                                <m:rPr>
                                  <m:brk m:alnAt="23"/>
                                </m:rPr>
                                <a:rPr lang="en-US" altLang="ko-KR" sz="2000" i="1">
                                  <a:latin typeface="Cambria Math" panose="02040503050406030204" pitchFamily="18" charset="0"/>
                                </a:rPr>
                                <m:t>𝑖</m:t>
                              </m:r>
                              <m:r>
                                <a:rPr lang="en-US" altLang="ko-KR" sz="2000" i="1">
                                  <a:latin typeface="Cambria Math" panose="02040503050406030204" pitchFamily="18" charset="0"/>
                                </a:rPr>
                                <m:t>=1</m:t>
                              </m:r>
                            </m:sub>
                            <m:sup>
                              <m:r>
                                <a:rPr lang="en-US" altLang="ko-KR" sz="2000" i="1">
                                  <a:latin typeface="Cambria Math" panose="02040503050406030204" pitchFamily="18" charset="0"/>
                                </a:rPr>
                                <m:t>𝑚</m:t>
                              </m:r>
                            </m:sup>
                            <m:e>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𝑋</m:t>
                                  </m:r>
                                </m:e>
                                <m:sub>
                                  <m:r>
                                    <a:rPr lang="en-US" altLang="ko-KR" sz="2000" i="1">
                                      <a:latin typeface="Cambria Math" panose="02040503050406030204" pitchFamily="18" charset="0"/>
                                    </a:rPr>
                                    <m:t>𝑖</m:t>
                                  </m:r>
                                </m:sub>
                              </m:sSub>
                              <m:r>
                                <a:rPr lang="en-US" altLang="ko-KR" sz="2000" i="1">
                                  <a:latin typeface="Cambria Math" panose="02040503050406030204" pitchFamily="18" charset="0"/>
                                </a:rPr>
                                <m:t>′</m:t>
                              </m:r>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𝑊</m:t>
                                  </m:r>
                                </m:e>
                                <m:sub>
                                  <m:r>
                                    <a:rPr lang="en-US" altLang="ko-KR" sz="2000" i="1">
                                      <a:latin typeface="Cambria Math" panose="02040503050406030204" pitchFamily="18" charset="0"/>
                                    </a:rPr>
                                    <m:t>𝑖</m:t>
                                  </m:r>
                                </m:sub>
                              </m:sSub>
                            </m:e>
                          </m:nary>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𝑋</m:t>
                              </m:r>
                            </m:e>
                            <m:sub>
                              <m:r>
                                <a:rPr lang="en-US" altLang="ko-KR" sz="2000" i="1">
                                  <a:latin typeface="Cambria Math" panose="02040503050406030204" pitchFamily="18" charset="0"/>
                                </a:rPr>
                                <m:t>𝑖</m:t>
                              </m:r>
                            </m:sub>
                          </m:sSub>
                        </m:e>
                      </m:d>
                      <m:sSup>
                        <m:sSupPr>
                          <m:ctrlPr>
                            <a:rPr lang="en-US" altLang="ko-KR" sz="2000" i="1">
                              <a:latin typeface="Cambria Math" panose="02040503050406030204" pitchFamily="18" charset="0"/>
                            </a:rPr>
                          </m:ctrlPr>
                        </m:sSupPr>
                        <m:e>
                          <m:d>
                            <m:dPr>
                              <m:ctrlPr>
                                <a:rPr lang="en-US" altLang="ko-KR" sz="2000" i="1">
                                  <a:latin typeface="Cambria Math" panose="02040503050406030204" pitchFamily="18" charset="0"/>
                                </a:rPr>
                              </m:ctrlPr>
                            </m:dPr>
                            <m:e>
                              <m:nary>
                                <m:naryPr>
                                  <m:chr m:val="∑"/>
                                  <m:ctrlPr>
                                    <a:rPr lang="en-US" altLang="ko-KR" sz="2000" i="1">
                                      <a:latin typeface="Cambria Math" panose="02040503050406030204" pitchFamily="18" charset="0"/>
                                    </a:rPr>
                                  </m:ctrlPr>
                                </m:naryPr>
                                <m:sub>
                                  <m:r>
                                    <m:rPr>
                                      <m:brk m:alnAt="23"/>
                                    </m:rPr>
                                    <a:rPr lang="en-US" altLang="ko-KR" sz="2000" i="1">
                                      <a:latin typeface="Cambria Math" panose="02040503050406030204" pitchFamily="18" charset="0"/>
                                    </a:rPr>
                                    <m:t>𝑖</m:t>
                                  </m:r>
                                  <m:r>
                                    <a:rPr lang="en-US" altLang="ko-KR" sz="2000" i="1">
                                      <a:latin typeface="Cambria Math" panose="02040503050406030204" pitchFamily="18" charset="0"/>
                                    </a:rPr>
                                    <m:t>=1</m:t>
                                  </m:r>
                                </m:sub>
                                <m:sup>
                                  <m:r>
                                    <a:rPr lang="en-US" altLang="ko-KR" sz="2000" i="1">
                                      <a:latin typeface="Cambria Math" panose="02040503050406030204" pitchFamily="18" charset="0"/>
                                    </a:rPr>
                                    <m:t>𝑚</m:t>
                                  </m:r>
                                </m:sup>
                                <m:e>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𝑋</m:t>
                                      </m:r>
                                    </m:e>
                                    <m:sub>
                                      <m:r>
                                        <a:rPr lang="en-US" altLang="ko-KR" sz="2000" i="1">
                                          <a:latin typeface="Cambria Math" panose="02040503050406030204" pitchFamily="18" charset="0"/>
                                        </a:rPr>
                                        <m:t>𝑖</m:t>
                                      </m:r>
                                    </m:sub>
                                  </m:sSub>
                                  <m:r>
                                    <a:rPr lang="en-US" altLang="ko-KR" sz="2000" i="1">
                                      <a:latin typeface="Cambria Math" panose="02040503050406030204" pitchFamily="18" charset="0"/>
                                    </a:rPr>
                                    <m:t>′</m:t>
                                  </m:r>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𝑊</m:t>
                                      </m:r>
                                    </m:e>
                                    <m:sub>
                                      <m:r>
                                        <a:rPr lang="en-US" altLang="ko-KR" sz="2000" i="1">
                                          <a:latin typeface="Cambria Math" panose="02040503050406030204" pitchFamily="18" charset="0"/>
                                        </a:rPr>
                                        <m:t>𝑖</m:t>
                                      </m:r>
                                    </m:sub>
                                  </m:sSub>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𝑋</m:t>
                                      </m:r>
                                    </m:e>
                                    <m:sub>
                                      <m:r>
                                        <a:rPr lang="en-US" altLang="ko-KR" sz="2000" i="1">
                                          <a:latin typeface="Cambria Math" panose="02040503050406030204" pitchFamily="18" charset="0"/>
                                        </a:rPr>
                                        <m:t>𝑖</m:t>
                                      </m:r>
                                    </m:sub>
                                  </m:sSub>
                                </m:e>
                              </m:nary>
                            </m:e>
                          </m:d>
                        </m:e>
                        <m:sup>
                          <m:r>
                            <a:rPr lang="en-US" altLang="ko-KR" sz="2000" i="1">
                              <a:latin typeface="Cambria Math" panose="02040503050406030204" pitchFamily="18" charset="0"/>
                            </a:rPr>
                            <m:t>−1</m:t>
                          </m:r>
                        </m:sup>
                      </m:sSup>
                    </m:oMath>
                  </m:oMathPara>
                </a14:m>
                <a:endParaRPr lang="en-US" altLang="ko-KR" sz="2000" i="1" dirty="0">
                  <a:latin typeface="Cambria Math" panose="02040503050406030204" pitchFamily="18" charset="0"/>
                </a:endParaRPr>
              </a:p>
              <a:p>
                <a:pPr marL="0" indent="0">
                  <a:buNone/>
                </a:pPr>
                <a:endParaRPr lang="en-US" altLang="ko-KR" sz="2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ko-KR" sz="2000" b="0" i="1" smtClean="0">
                          <a:latin typeface="Cambria Math" panose="02040503050406030204" pitchFamily="18" charset="0"/>
                        </a:rPr>
                        <m:t>=</m:t>
                      </m:r>
                      <m:sSup>
                        <m:sSupPr>
                          <m:ctrlPr>
                            <a:rPr lang="en-US" altLang="ko-KR" sz="2000" i="1">
                              <a:latin typeface="Cambria Math" panose="02040503050406030204" pitchFamily="18" charset="0"/>
                            </a:rPr>
                          </m:ctrlPr>
                        </m:sSupPr>
                        <m:e>
                          <m:d>
                            <m:dPr>
                              <m:ctrlPr>
                                <a:rPr lang="en-US" altLang="ko-KR" sz="2000" i="1">
                                  <a:latin typeface="Cambria Math" panose="02040503050406030204" pitchFamily="18" charset="0"/>
                                </a:rPr>
                              </m:ctrlPr>
                            </m:dPr>
                            <m:e>
                              <m:nary>
                                <m:naryPr>
                                  <m:chr m:val="∑"/>
                                  <m:ctrlPr>
                                    <a:rPr lang="en-US" altLang="ko-KR" sz="2000" i="1">
                                      <a:latin typeface="Cambria Math" panose="02040503050406030204" pitchFamily="18" charset="0"/>
                                    </a:rPr>
                                  </m:ctrlPr>
                                </m:naryPr>
                                <m:sub>
                                  <m:r>
                                    <m:rPr>
                                      <m:brk m:alnAt="23"/>
                                    </m:rPr>
                                    <a:rPr lang="en-US" altLang="ko-KR" sz="2000" i="1">
                                      <a:latin typeface="Cambria Math" panose="02040503050406030204" pitchFamily="18" charset="0"/>
                                    </a:rPr>
                                    <m:t>𝑖</m:t>
                                  </m:r>
                                  <m:r>
                                    <a:rPr lang="en-US" altLang="ko-KR" sz="2000" i="1">
                                      <a:latin typeface="Cambria Math" panose="02040503050406030204" pitchFamily="18" charset="0"/>
                                    </a:rPr>
                                    <m:t>=1</m:t>
                                  </m:r>
                                </m:sub>
                                <m:sup>
                                  <m:r>
                                    <a:rPr lang="en-US" altLang="ko-KR" sz="2000" i="1">
                                      <a:latin typeface="Cambria Math" panose="02040503050406030204" pitchFamily="18" charset="0"/>
                                    </a:rPr>
                                    <m:t>𝑚</m:t>
                                  </m:r>
                                </m:sup>
                                <m:e>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𝑋</m:t>
                                      </m:r>
                                    </m:e>
                                    <m:sub>
                                      <m:r>
                                        <a:rPr lang="en-US" altLang="ko-KR" sz="2000" i="1">
                                          <a:latin typeface="Cambria Math" panose="02040503050406030204" pitchFamily="18" charset="0"/>
                                        </a:rPr>
                                        <m:t>𝑖</m:t>
                                      </m:r>
                                    </m:sub>
                                  </m:sSub>
                                  <m:r>
                                    <a:rPr lang="en-US" altLang="ko-KR" sz="2000" i="1">
                                      <a:latin typeface="Cambria Math" panose="02040503050406030204" pitchFamily="18" charset="0"/>
                                    </a:rPr>
                                    <m:t>′</m:t>
                                  </m:r>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𝑊</m:t>
                                      </m:r>
                                    </m:e>
                                    <m:sub>
                                      <m:r>
                                        <a:rPr lang="en-US" altLang="ko-KR" sz="2000" i="1">
                                          <a:latin typeface="Cambria Math" panose="02040503050406030204" pitchFamily="18" charset="0"/>
                                        </a:rPr>
                                        <m:t>𝑖</m:t>
                                      </m:r>
                                    </m:sub>
                                  </m:sSub>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𝑋</m:t>
                                      </m:r>
                                    </m:e>
                                    <m:sub>
                                      <m:r>
                                        <a:rPr lang="en-US" altLang="ko-KR" sz="2000" i="1">
                                          <a:latin typeface="Cambria Math" panose="02040503050406030204" pitchFamily="18" charset="0"/>
                                        </a:rPr>
                                        <m:t>𝑖</m:t>
                                      </m:r>
                                    </m:sub>
                                  </m:sSub>
                                </m:e>
                              </m:nary>
                            </m:e>
                          </m:d>
                        </m:e>
                        <m:sup>
                          <m:r>
                            <a:rPr lang="en-US" altLang="ko-KR" sz="2000" i="1">
                              <a:latin typeface="Cambria Math" panose="02040503050406030204" pitchFamily="18" charset="0"/>
                            </a:rPr>
                            <m:t>−1</m:t>
                          </m:r>
                        </m:sup>
                      </m:sSup>
                    </m:oMath>
                  </m:oMathPara>
                </a14:m>
                <a:endParaRPr lang="en-US" altLang="ko-KR" sz="2000" b="0" dirty="0"/>
              </a:p>
              <a:p>
                <a:pPr marL="0" indent="0">
                  <a:buNone/>
                </a:pPr>
                <a:endParaRPr lang="en-US" altLang="ko-KR" sz="2400" dirty="0"/>
              </a:p>
            </p:txBody>
          </p:sp>
        </mc:Choice>
        <mc:Fallback xmlns="">
          <p:sp>
            <p:nvSpPr>
              <p:cNvPr id="3" name="내용 개체 틀 2">
                <a:extLst>
                  <a:ext uri="{FF2B5EF4-FFF2-40B4-BE49-F238E27FC236}">
                    <a16:creationId xmlns:a16="http://schemas.microsoft.com/office/drawing/2014/main" id="{97B6C903-9535-4AA1-82A7-8F986A950D77}"/>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l="-1217" t="-2381"/>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670877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E226026-7DE3-40EE-866D-23C2C10E9211}"/>
              </a:ext>
            </a:extLst>
          </p:cNvPr>
          <p:cNvSpPr>
            <a:spLocks noGrp="1"/>
          </p:cNvSpPr>
          <p:nvPr>
            <p:ph type="ctrTitle"/>
          </p:nvPr>
        </p:nvSpPr>
        <p:spPr/>
        <p:txBody>
          <a:bodyPr/>
          <a:lstStyle/>
          <a:p>
            <a:r>
              <a:rPr lang="en-US" altLang="ko-KR" dirty="0"/>
              <a:t>1.Introduction</a:t>
            </a:r>
            <a:br>
              <a:rPr lang="en-US" altLang="ko-KR" dirty="0"/>
            </a:br>
            <a:endParaRPr lang="ko-KR" altLang="en-US" dirty="0"/>
          </a:p>
        </p:txBody>
      </p:sp>
      <p:sp>
        <p:nvSpPr>
          <p:cNvPr id="3" name="부제목 2">
            <a:extLst>
              <a:ext uri="{FF2B5EF4-FFF2-40B4-BE49-F238E27FC236}">
                <a16:creationId xmlns:a16="http://schemas.microsoft.com/office/drawing/2014/main" id="{8BB33105-1CF5-4B36-9BE9-FDCB98D1D988}"/>
              </a:ext>
            </a:extLst>
          </p:cNvPr>
          <p:cNvSpPr>
            <a:spLocks noGrp="1"/>
          </p:cNvSpPr>
          <p:nvPr>
            <p:ph type="subTitle" idx="1"/>
          </p:nvPr>
        </p:nvSpPr>
        <p:spPr/>
        <p:txBody>
          <a:bodyPr/>
          <a:lstStyle/>
          <a:p>
            <a:pPr marL="457200" indent="-457200">
              <a:buAutoNum type="arabicParenR"/>
            </a:pPr>
            <a:r>
              <a:rPr lang="en-US" altLang="ko-KR" dirty="0"/>
              <a:t>Longitudinal data</a:t>
            </a:r>
          </a:p>
          <a:p>
            <a:r>
              <a:rPr lang="en-US" altLang="ko-KR" dirty="0"/>
              <a:t>2) two-stage model</a:t>
            </a:r>
            <a:endParaRPr lang="ko-KR" altLang="en-US" dirty="0"/>
          </a:p>
        </p:txBody>
      </p:sp>
    </p:spTree>
    <p:extLst>
      <p:ext uri="{BB962C8B-B14F-4D97-AF65-F5344CB8AC3E}">
        <p14:creationId xmlns:p14="http://schemas.microsoft.com/office/powerpoint/2010/main" val="1886993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A638DC3-0FE6-41EE-BE08-53AB51B4A11B}"/>
              </a:ext>
            </a:extLst>
          </p:cNvPr>
          <p:cNvSpPr>
            <a:spLocks noGrp="1"/>
          </p:cNvSpPr>
          <p:nvPr>
            <p:ph type="title"/>
          </p:nvPr>
        </p:nvSpPr>
        <p:spPr/>
        <p:txBody>
          <a:bodyPr>
            <a:normAutofit/>
          </a:bodyPr>
          <a:lstStyle/>
          <a:p>
            <a:r>
              <a:rPr lang="en-US" altLang="ko-KR" sz="3000" dirty="0"/>
              <a:t>3.Estimation and Inference with Measured Response Data</a:t>
            </a:r>
            <a:endParaRPr lang="ko-KR" altLang="en-US" sz="3000"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97B6C903-9535-4AA1-82A7-8F986A950D77}"/>
                  </a:ext>
                </a:extLst>
              </p:cNvPr>
              <p:cNvSpPr>
                <a:spLocks noGrp="1"/>
              </p:cNvSpPr>
              <p:nvPr>
                <p:ph idx="1"/>
              </p:nvPr>
            </p:nvSpPr>
            <p:spPr>
              <a:xfrm>
                <a:off x="838200" y="1825625"/>
                <a:ext cx="5257800" cy="4351338"/>
              </a:xfrm>
            </p:spPr>
            <p:txBody>
              <a:bodyPr>
                <a:normAutofit/>
              </a:bodyPr>
              <a:lstStyle/>
              <a:p>
                <a:pPr marL="0" indent="0">
                  <a:buNone/>
                </a:pPr>
                <a:r>
                  <a:rPr lang="en-US" altLang="ko-KR" dirty="0"/>
                  <a:t>1 Known variance</a:t>
                </a:r>
                <a:endParaRPr lang="en-US" altLang="ko-KR" sz="2400" dirty="0"/>
              </a:p>
              <a:p>
                <a:pPr marL="0" indent="0">
                  <a:buNone/>
                </a:pPr>
                <a:endParaRPr lang="en-US" altLang="ko-KR" sz="1000" dirty="0"/>
              </a:p>
              <a:p>
                <a:pPr marL="0" indent="0">
                  <a:buNone/>
                </a:pPr>
                <a14:m>
                  <m:oMathPara xmlns:m="http://schemas.openxmlformats.org/officeDocument/2006/math">
                    <m:oMathParaPr>
                      <m:jc m:val="centerGroup"/>
                    </m:oMathParaPr>
                    <m:oMath xmlns:m="http://schemas.openxmlformats.org/officeDocument/2006/math">
                      <m:r>
                        <a:rPr lang="en-US" altLang="ko-KR" sz="2400" b="0" i="1" smtClean="0">
                          <a:latin typeface="Cambria Math" panose="02040503050406030204" pitchFamily="18" charset="0"/>
                        </a:rPr>
                        <m:t>𝑉𝑎𝑟</m:t>
                      </m:r>
                      <m:d>
                        <m:dPr>
                          <m:ctrlPr>
                            <a:rPr lang="en-US" altLang="ko-KR" sz="2400" b="0" i="1" smtClean="0">
                              <a:latin typeface="Cambria Math" panose="02040503050406030204" pitchFamily="18" charset="0"/>
                            </a:rPr>
                          </m:ctrlPr>
                        </m:dPr>
                        <m:e>
                          <m:acc>
                            <m:accPr>
                              <m:chr m:val="̂"/>
                              <m:ctrlPr>
                                <a:rPr lang="en-US" altLang="ko-KR" sz="2400" i="1">
                                  <a:latin typeface="Cambria Math" panose="02040503050406030204" pitchFamily="18" charset="0"/>
                                </a:rPr>
                              </m:ctrlPr>
                            </m:accPr>
                            <m:e>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𝑏</m:t>
                                  </m:r>
                                </m:e>
                                <m:sub>
                                  <m:r>
                                    <a:rPr lang="en-US" altLang="ko-KR" sz="2400" i="1">
                                      <a:latin typeface="Cambria Math" panose="02040503050406030204" pitchFamily="18" charset="0"/>
                                    </a:rPr>
                                    <m:t>𝑖</m:t>
                                  </m:r>
                                </m:sub>
                              </m:sSub>
                            </m:e>
                          </m:acc>
                        </m:e>
                      </m:d>
                      <m:r>
                        <a:rPr lang="en-US" altLang="ko-KR" sz="2400" i="1">
                          <a:latin typeface="Cambria Math" panose="02040503050406030204" pitchFamily="18" charset="0"/>
                        </a:rPr>
                        <m:t>=</m:t>
                      </m:r>
                      <m:r>
                        <a:rPr lang="en-US" altLang="ko-KR" sz="2400" b="0" i="1" smtClean="0">
                          <a:latin typeface="Cambria Math" panose="02040503050406030204" pitchFamily="18" charset="0"/>
                        </a:rPr>
                        <m:t>𝑉𝑎𝑟</m:t>
                      </m:r>
                      <m:d>
                        <m:dPr>
                          <m:ctrlPr>
                            <a:rPr lang="en-US" altLang="ko-KR" sz="2400" b="0" i="1" smtClean="0">
                              <a:latin typeface="Cambria Math" panose="02040503050406030204" pitchFamily="18" charset="0"/>
                            </a:rPr>
                          </m:ctrlPr>
                        </m:dPr>
                        <m:e>
                          <m:sSubSup>
                            <m:sSubSupPr>
                              <m:ctrlPr>
                                <a:rPr lang="en-US" altLang="ko-KR" sz="2400" i="1">
                                  <a:latin typeface="Cambria Math" panose="02040503050406030204" pitchFamily="18" charset="0"/>
                                </a:rPr>
                              </m:ctrlPr>
                            </m:sSubSupPr>
                            <m:e>
                              <m:r>
                                <a:rPr lang="en-US" altLang="ko-KR" sz="2400" i="1">
                                  <a:latin typeface="Cambria Math" panose="02040503050406030204" pitchFamily="18" charset="0"/>
                                </a:rPr>
                                <m:t>𝐷𝑍</m:t>
                              </m:r>
                            </m:e>
                            <m:sub>
                              <m:r>
                                <a:rPr lang="en-US" altLang="ko-KR" sz="2400" i="1">
                                  <a:latin typeface="Cambria Math" panose="02040503050406030204" pitchFamily="18" charset="0"/>
                                </a:rPr>
                                <m:t>𝑖</m:t>
                              </m:r>
                            </m:sub>
                            <m:sup>
                              <m:r>
                                <a:rPr lang="en-US" altLang="ko-KR" sz="2400" i="1">
                                  <a:latin typeface="Cambria Math" panose="02040503050406030204" pitchFamily="18" charset="0"/>
                                </a:rPr>
                                <m:t>′</m:t>
                              </m:r>
                            </m:sup>
                          </m:sSubSup>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𝑊</m:t>
                              </m:r>
                            </m:e>
                            <m:sub>
                              <m:r>
                                <a:rPr lang="en-US" altLang="ko-KR" sz="2400" i="1">
                                  <a:latin typeface="Cambria Math" panose="02040503050406030204" pitchFamily="18" charset="0"/>
                                </a:rPr>
                                <m:t>𝑖</m:t>
                              </m:r>
                            </m:sub>
                          </m:sSub>
                          <m:d>
                            <m:dPr>
                              <m:ctrlPr>
                                <a:rPr lang="en-US" altLang="ko-KR" sz="2400" i="1">
                                  <a:latin typeface="Cambria Math" panose="02040503050406030204" pitchFamily="18" charset="0"/>
                                </a:rPr>
                              </m:ctrlPr>
                            </m:dPr>
                            <m:e>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𝑦</m:t>
                                  </m:r>
                                </m:e>
                                <m:sub>
                                  <m:r>
                                    <a:rPr lang="en-US" altLang="ko-KR" sz="2400" i="1">
                                      <a:latin typeface="Cambria Math" panose="02040503050406030204" pitchFamily="18" charset="0"/>
                                    </a:rPr>
                                    <m:t>𝑖</m:t>
                                  </m:r>
                                </m:sub>
                              </m:sSub>
                              <m:r>
                                <a:rPr lang="en-US" altLang="ko-KR" sz="2400" i="1">
                                  <a:latin typeface="Cambria Math" panose="02040503050406030204" pitchFamily="18" charset="0"/>
                                </a:rPr>
                                <m:t>−</m:t>
                              </m:r>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𝑋</m:t>
                                  </m:r>
                                </m:e>
                                <m:sub>
                                  <m:r>
                                    <a:rPr lang="en-US" altLang="ko-KR" sz="2400" i="1">
                                      <a:latin typeface="Cambria Math" panose="02040503050406030204" pitchFamily="18" charset="0"/>
                                    </a:rPr>
                                    <m:t>𝑖</m:t>
                                  </m:r>
                                </m:sub>
                              </m:sSub>
                              <m:acc>
                                <m:accPr>
                                  <m:chr m:val="̂"/>
                                  <m:ctrlPr>
                                    <a:rPr lang="en-US" altLang="ko-KR" sz="2400" i="1">
                                      <a:latin typeface="Cambria Math" panose="02040503050406030204" pitchFamily="18" charset="0"/>
                                    </a:rPr>
                                  </m:ctrlPr>
                                </m:accPr>
                                <m:e>
                                  <m:r>
                                    <a:rPr lang="ko-KR" altLang="en-US" sz="2400" i="1">
                                      <a:latin typeface="Cambria Math" panose="02040503050406030204" pitchFamily="18" charset="0"/>
                                    </a:rPr>
                                    <m:t>𝛼</m:t>
                                  </m:r>
                                </m:e>
                              </m:acc>
                            </m:e>
                          </m:d>
                        </m:e>
                      </m:d>
                    </m:oMath>
                  </m:oMathPara>
                </a14:m>
                <a:endParaRPr lang="en-US" altLang="ko-KR" sz="2400" b="0" i="1" dirty="0">
                  <a:latin typeface="Cambria Math" panose="02040503050406030204" pitchFamily="18" charset="0"/>
                </a:endParaRPr>
              </a:p>
              <a:p>
                <a:pPr marL="0" indent="0">
                  <a:buNone/>
                </a:pPr>
                <a:endParaRPr lang="en-US" altLang="ko-KR" sz="2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ko-KR" sz="2400" b="0" i="1" smtClean="0">
                          <a:latin typeface="Cambria Math" panose="02040503050406030204" pitchFamily="18" charset="0"/>
                        </a:rPr>
                        <m:t>=</m:t>
                      </m:r>
                      <m:sSubSup>
                        <m:sSubSupPr>
                          <m:ctrlPr>
                            <a:rPr lang="en-US" altLang="ko-KR" sz="2400" i="1">
                              <a:latin typeface="Cambria Math" panose="02040503050406030204" pitchFamily="18" charset="0"/>
                            </a:rPr>
                          </m:ctrlPr>
                        </m:sSubSupPr>
                        <m:e>
                          <m:r>
                            <a:rPr lang="en-US" altLang="ko-KR" sz="2400" i="1">
                              <a:latin typeface="Cambria Math" panose="02040503050406030204" pitchFamily="18" charset="0"/>
                            </a:rPr>
                            <m:t>𝐷𝑍</m:t>
                          </m:r>
                        </m:e>
                        <m:sub>
                          <m:r>
                            <a:rPr lang="en-US" altLang="ko-KR" sz="2400" i="1">
                              <a:latin typeface="Cambria Math" panose="02040503050406030204" pitchFamily="18" charset="0"/>
                            </a:rPr>
                            <m:t>𝑖</m:t>
                          </m:r>
                        </m:sub>
                        <m:sup>
                          <m:r>
                            <a:rPr lang="en-US" altLang="ko-KR" sz="2400" i="1">
                              <a:latin typeface="Cambria Math" panose="02040503050406030204" pitchFamily="18" charset="0"/>
                            </a:rPr>
                            <m:t>′</m:t>
                          </m:r>
                        </m:sup>
                      </m:sSubSup>
                      <m:d>
                        <m:dPr>
                          <m:begChr m:val="{"/>
                          <m:endChr m:val="}"/>
                          <m:ctrlPr>
                            <a:rPr lang="en-US" altLang="ko-KR" sz="2400" i="1" smtClean="0">
                              <a:latin typeface="Cambria Math" panose="02040503050406030204" pitchFamily="18" charset="0"/>
                            </a:rPr>
                          </m:ctrlPr>
                        </m:dPr>
                        <m:e>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𝑊</m:t>
                              </m:r>
                            </m:e>
                            <m:sub>
                              <m:r>
                                <a:rPr lang="en-US" altLang="ko-KR" sz="2400" i="1">
                                  <a:latin typeface="Cambria Math" panose="02040503050406030204" pitchFamily="18" charset="0"/>
                                </a:rPr>
                                <m:t>𝑖</m:t>
                              </m:r>
                            </m:sub>
                          </m:sSub>
                          <m:d>
                            <m:dPr>
                              <m:ctrlPr>
                                <a:rPr lang="en-US" altLang="ko-KR" sz="2400" i="1" smtClean="0">
                                  <a:solidFill>
                                    <a:srgbClr val="FF0000"/>
                                  </a:solidFill>
                                  <a:latin typeface="Cambria Math" panose="02040503050406030204" pitchFamily="18" charset="0"/>
                                </a:rPr>
                              </m:ctrlPr>
                            </m:dPr>
                            <m:e>
                              <m:r>
                                <a:rPr lang="en-US" altLang="ko-KR" sz="2400" i="1">
                                  <a:solidFill>
                                    <a:srgbClr val="FF0000"/>
                                  </a:solidFill>
                                  <a:latin typeface="Cambria Math" panose="02040503050406030204" pitchFamily="18" charset="0"/>
                                </a:rPr>
                                <m:t>𝑉𝑎𝑟</m:t>
                              </m:r>
                              <m:r>
                                <a:rPr lang="en-US" altLang="ko-KR" sz="2400" i="1">
                                  <a:solidFill>
                                    <a:srgbClr val="FF0000"/>
                                  </a:solidFill>
                                  <a:latin typeface="Cambria Math" panose="02040503050406030204" pitchFamily="18" charset="0"/>
                                </a:rPr>
                                <m:t>(</m:t>
                              </m:r>
                              <m:sSub>
                                <m:sSubPr>
                                  <m:ctrlPr>
                                    <a:rPr lang="en-US" altLang="ko-KR" sz="2400" i="1">
                                      <a:solidFill>
                                        <a:srgbClr val="FF0000"/>
                                      </a:solidFill>
                                      <a:latin typeface="Cambria Math" panose="02040503050406030204" pitchFamily="18" charset="0"/>
                                    </a:rPr>
                                  </m:ctrlPr>
                                </m:sSubPr>
                                <m:e>
                                  <m:r>
                                    <a:rPr lang="en-US" altLang="ko-KR" sz="2400" i="1">
                                      <a:solidFill>
                                        <a:srgbClr val="FF0000"/>
                                      </a:solidFill>
                                      <a:latin typeface="Cambria Math" panose="02040503050406030204" pitchFamily="18" charset="0"/>
                                    </a:rPr>
                                    <m:t>𝑦</m:t>
                                  </m:r>
                                </m:e>
                                <m:sub>
                                  <m:r>
                                    <a:rPr lang="en-US" altLang="ko-KR" sz="2400" i="1">
                                      <a:solidFill>
                                        <a:srgbClr val="FF0000"/>
                                      </a:solidFill>
                                      <a:latin typeface="Cambria Math" panose="02040503050406030204" pitchFamily="18" charset="0"/>
                                    </a:rPr>
                                    <m:t>𝑖</m:t>
                                  </m:r>
                                </m:sub>
                              </m:sSub>
                              <m:r>
                                <a:rPr lang="en-US" altLang="ko-KR" sz="2400" i="1">
                                  <a:solidFill>
                                    <a:srgbClr val="FF0000"/>
                                  </a:solidFill>
                                  <a:latin typeface="Cambria Math" panose="02040503050406030204" pitchFamily="18" charset="0"/>
                                </a:rPr>
                                <m:t>−</m:t>
                              </m:r>
                              <m:sSub>
                                <m:sSubPr>
                                  <m:ctrlPr>
                                    <a:rPr lang="en-US" altLang="ko-KR" sz="2400" i="1">
                                      <a:solidFill>
                                        <a:srgbClr val="FF0000"/>
                                      </a:solidFill>
                                      <a:latin typeface="Cambria Math" panose="02040503050406030204" pitchFamily="18" charset="0"/>
                                    </a:rPr>
                                  </m:ctrlPr>
                                </m:sSubPr>
                                <m:e>
                                  <m:r>
                                    <a:rPr lang="en-US" altLang="ko-KR" sz="2400" i="1">
                                      <a:solidFill>
                                        <a:srgbClr val="FF0000"/>
                                      </a:solidFill>
                                      <a:latin typeface="Cambria Math" panose="02040503050406030204" pitchFamily="18" charset="0"/>
                                    </a:rPr>
                                    <m:t>𝑋</m:t>
                                  </m:r>
                                </m:e>
                                <m:sub>
                                  <m:r>
                                    <a:rPr lang="en-US" altLang="ko-KR" sz="2400" i="1">
                                      <a:solidFill>
                                        <a:srgbClr val="FF0000"/>
                                      </a:solidFill>
                                      <a:latin typeface="Cambria Math" panose="02040503050406030204" pitchFamily="18" charset="0"/>
                                    </a:rPr>
                                    <m:t>𝑖</m:t>
                                  </m:r>
                                </m:sub>
                              </m:sSub>
                              <m:acc>
                                <m:accPr>
                                  <m:chr m:val="̂"/>
                                  <m:ctrlPr>
                                    <a:rPr lang="en-US" altLang="ko-KR" sz="2400" i="1">
                                      <a:solidFill>
                                        <a:srgbClr val="FF0000"/>
                                      </a:solidFill>
                                      <a:latin typeface="Cambria Math" panose="02040503050406030204" pitchFamily="18" charset="0"/>
                                    </a:rPr>
                                  </m:ctrlPr>
                                </m:accPr>
                                <m:e>
                                  <m:r>
                                    <a:rPr lang="ko-KR" altLang="en-US" sz="2400" i="1">
                                      <a:solidFill>
                                        <a:srgbClr val="FF0000"/>
                                      </a:solidFill>
                                      <a:latin typeface="Cambria Math" panose="02040503050406030204" pitchFamily="18" charset="0"/>
                                    </a:rPr>
                                    <m:t>𝛼</m:t>
                                  </m:r>
                                </m:e>
                              </m:acc>
                              <m:r>
                                <a:rPr lang="en-US" altLang="ko-KR" sz="2400" i="1">
                                  <a:solidFill>
                                    <a:srgbClr val="FF0000"/>
                                  </a:solidFill>
                                  <a:latin typeface="Cambria Math" panose="02040503050406030204" pitchFamily="18" charset="0"/>
                                </a:rPr>
                                <m:t>)</m:t>
                              </m:r>
                            </m:e>
                          </m:d>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𝑊</m:t>
                              </m:r>
                            </m:e>
                            <m:sub>
                              <m:r>
                                <a:rPr lang="en-US" altLang="ko-KR" sz="2400" i="1">
                                  <a:latin typeface="Cambria Math" panose="02040503050406030204" pitchFamily="18" charset="0"/>
                                </a:rPr>
                                <m:t>𝑖</m:t>
                              </m:r>
                            </m:sub>
                          </m:sSub>
                        </m:e>
                      </m:d>
                      <m:sSub>
                        <m:sSubPr>
                          <m:ctrlPr>
                            <a:rPr lang="en-US" altLang="ko-KR" sz="2400" i="1">
                              <a:latin typeface="Cambria Math" panose="02040503050406030204" pitchFamily="18" charset="0"/>
                            </a:rPr>
                          </m:ctrlPr>
                        </m:sSubPr>
                        <m:e>
                          <m:r>
                            <a:rPr lang="en-US" altLang="ko-KR" sz="2400" b="0" i="1" smtClean="0">
                              <a:latin typeface="Cambria Math" panose="02040503050406030204" pitchFamily="18" charset="0"/>
                            </a:rPr>
                            <m:t>𝑍</m:t>
                          </m:r>
                        </m:e>
                        <m:sub>
                          <m:r>
                            <a:rPr lang="en-US" altLang="ko-KR" sz="2400" i="1">
                              <a:latin typeface="Cambria Math" panose="02040503050406030204" pitchFamily="18" charset="0"/>
                            </a:rPr>
                            <m:t>𝑖</m:t>
                          </m:r>
                        </m:sub>
                      </m:sSub>
                      <m:r>
                        <a:rPr lang="en-US" altLang="ko-KR" sz="2400" b="0" i="1" smtClean="0">
                          <a:latin typeface="Cambria Math" panose="02040503050406030204" pitchFamily="18" charset="0"/>
                        </a:rPr>
                        <m:t>𝐷</m:t>
                      </m:r>
                    </m:oMath>
                  </m:oMathPara>
                </a14:m>
                <a:endParaRPr lang="en-US" altLang="ko-KR" sz="2400" dirty="0"/>
              </a:p>
              <a:p>
                <a:pPr marL="0" indent="0">
                  <a:buNone/>
                </a:pPr>
                <a:endParaRPr lang="en-US" altLang="ko-KR" sz="2400" dirty="0"/>
              </a:p>
              <a:p>
                <a:pPr marL="0" indent="0">
                  <a:buNone/>
                </a:pPr>
                <a14:m>
                  <m:oMathPara xmlns:m="http://schemas.openxmlformats.org/officeDocument/2006/math">
                    <m:oMathParaPr>
                      <m:jc m:val="centerGroup"/>
                    </m:oMathParaPr>
                    <m:oMath xmlns:m="http://schemas.openxmlformats.org/officeDocument/2006/math">
                      <m:r>
                        <a:rPr lang="en-US" altLang="ko-KR" sz="2400" i="1" smtClean="0">
                          <a:solidFill>
                            <a:srgbClr val="FF0000"/>
                          </a:solidFill>
                          <a:latin typeface="Cambria Math" panose="02040503050406030204" pitchFamily="18" charset="0"/>
                        </a:rPr>
                        <m:t>𝑉𝑎𝑟</m:t>
                      </m:r>
                      <m:d>
                        <m:dPr>
                          <m:ctrlPr>
                            <a:rPr lang="en-US" altLang="ko-KR" sz="2400" i="1">
                              <a:solidFill>
                                <a:srgbClr val="FF0000"/>
                              </a:solidFill>
                              <a:latin typeface="Cambria Math" panose="02040503050406030204" pitchFamily="18" charset="0"/>
                            </a:rPr>
                          </m:ctrlPr>
                        </m:dPr>
                        <m:e>
                          <m:sSub>
                            <m:sSubPr>
                              <m:ctrlPr>
                                <a:rPr lang="en-US" altLang="ko-KR" sz="2400" i="1">
                                  <a:solidFill>
                                    <a:srgbClr val="FF0000"/>
                                  </a:solidFill>
                                  <a:latin typeface="Cambria Math" panose="02040503050406030204" pitchFamily="18" charset="0"/>
                                </a:rPr>
                              </m:ctrlPr>
                            </m:sSubPr>
                            <m:e>
                              <m:r>
                                <a:rPr lang="en-US" altLang="ko-KR" sz="2400" i="1">
                                  <a:solidFill>
                                    <a:srgbClr val="FF0000"/>
                                  </a:solidFill>
                                  <a:latin typeface="Cambria Math" panose="02040503050406030204" pitchFamily="18" charset="0"/>
                                </a:rPr>
                                <m:t>𝑦</m:t>
                              </m:r>
                            </m:e>
                            <m:sub>
                              <m:r>
                                <a:rPr lang="en-US" altLang="ko-KR" sz="2400" i="1">
                                  <a:solidFill>
                                    <a:srgbClr val="FF0000"/>
                                  </a:solidFill>
                                  <a:latin typeface="Cambria Math" panose="02040503050406030204" pitchFamily="18" charset="0"/>
                                </a:rPr>
                                <m:t>𝑖</m:t>
                              </m:r>
                            </m:sub>
                          </m:sSub>
                          <m:r>
                            <a:rPr lang="en-US" altLang="ko-KR" sz="2400" i="1">
                              <a:solidFill>
                                <a:srgbClr val="FF0000"/>
                              </a:solidFill>
                              <a:latin typeface="Cambria Math" panose="02040503050406030204" pitchFamily="18" charset="0"/>
                            </a:rPr>
                            <m:t>−</m:t>
                          </m:r>
                          <m:sSub>
                            <m:sSubPr>
                              <m:ctrlPr>
                                <a:rPr lang="en-US" altLang="ko-KR" sz="2400" i="1">
                                  <a:solidFill>
                                    <a:srgbClr val="FF0000"/>
                                  </a:solidFill>
                                  <a:latin typeface="Cambria Math" panose="02040503050406030204" pitchFamily="18" charset="0"/>
                                </a:rPr>
                              </m:ctrlPr>
                            </m:sSubPr>
                            <m:e>
                              <m:r>
                                <a:rPr lang="en-US" altLang="ko-KR" sz="2400" i="1">
                                  <a:solidFill>
                                    <a:srgbClr val="FF0000"/>
                                  </a:solidFill>
                                  <a:latin typeface="Cambria Math" panose="02040503050406030204" pitchFamily="18" charset="0"/>
                                </a:rPr>
                                <m:t>𝑋</m:t>
                              </m:r>
                            </m:e>
                            <m:sub>
                              <m:r>
                                <a:rPr lang="en-US" altLang="ko-KR" sz="2400" i="1">
                                  <a:solidFill>
                                    <a:srgbClr val="FF0000"/>
                                  </a:solidFill>
                                  <a:latin typeface="Cambria Math" panose="02040503050406030204" pitchFamily="18" charset="0"/>
                                </a:rPr>
                                <m:t>𝑖</m:t>
                              </m:r>
                            </m:sub>
                          </m:sSub>
                          <m:acc>
                            <m:accPr>
                              <m:chr m:val="̂"/>
                              <m:ctrlPr>
                                <a:rPr lang="en-US" altLang="ko-KR" sz="2400" i="1">
                                  <a:solidFill>
                                    <a:srgbClr val="FF0000"/>
                                  </a:solidFill>
                                  <a:latin typeface="Cambria Math" panose="02040503050406030204" pitchFamily="18" charset="0"/>
                                </a:rPr>
                              </m:ctrlPr>
                            </m:accPr>
                            <m:e>
                              <m:r>
                                <a:rPr lang="ko-KR" altLang="en-US" sz="2400" i="1">
                                  <a:solidFill>
                                    <a:srgbClr val="FF0000"/>
                                  </a:solidFill>
                                  <a:latin typeface="Cambria Math" panose="02040503050406030204" pitchFamily="18" charset="0"/>
                                </a:rPr>
                                <m:t>𝛼</m:t>
                              </m:r>
                            </m:e>
                          </m:acc>
                        </m:e>
                      </m:d>
                      <m:r>
                        <a:rPr lang="en-US" altLang="ko-KR" sz="2400" b="0" i="0" smtClean="0">
                          <a:solidFill>
                            <a:schemeClr val="tx1"/>
                          </a:solidFill>
                          <a:latin typeface="Cambria Math" panose="02040503050406030204" pitchFamily="18" charset="0"/>
                        </a:rPr>
                        <m:t>=</m:t>
                      </m:r>
                      <m:r>
                        <a:rPr lang="en-US" altLang="ko-KR" sz="2400" i="1">
                          <a:latin typeface="Cambria Math" panose="02040503050406030204" pitchFamily="18" charset="0"/>
                        </a:rPr>
                        <m:t>𝑉</m:t>
                      </m:r>
                      <m:r>
                        <m:rPr>
                          <m:sty m:val="p"/>
                        </m:rPr>
                        <a:rPr lang="en-US" altLang="ko-KR" sz="2400" b="0" i="0" smtClean="0">
                          <a:solidFill>
                            <a:schemeClr val="tx1"/>
                          </a:solidFill>
                          <a:latin typeface="Cambria Math" panose="02040503050406030204" pitchFamily="18" charset="0"/>
                        </a:rPr>
                        <m:t>ar</m:t>
                      </m:r>
                      <m:d>
                        <m:dPr>
                          <m:ctrlPr>
                            <a:rPr lang="en-US" altLang="ko-KR" sz="2400" b="0" i="1" smtClean="0">
                              <a:solidFill>
                                <a:schemeClr val="tx1"/>
                              </a:solidFill>
                              <a:latin typeface="Cambria Math" panose="02040503050406030204" pitchFamily="18" charset="0"/>
                            </a:rPr>
                          </m:ctrlPr>
                        </m:dPr>
                        <m:e>
                          <m:sSub>
                            <m:sSubPr>
                              <m:ctrlPr>
                                <a:rPr lang="en-US" altLang="ko-KR" sz="2400" i="1">
                                  <a:solidFill>
                                    <a:schemeClr val="tx1"/>
                                  </a:solidFill>
                                  <a:latin typeface="Cambria Math" panose="02040503050406030204" pitchFamily="18" charset="0"/>
                                </a:rPr>
                              </m:ctrlPr>
                            </m:sSubPr>
                            <m:e>
                              <m:r>
                                <a:rPr lang="en-US" altLang="ko-KR" sz="2400" i="1">
                                  <a:solidFill>
                                    <a:schemeClr val="tx1"/>
                                  </a:solidFill>
                                  <a:latin typeface="Cambria Math" panose="02040503050406030204" pitchFamily="18" charset="0"/>
                                </a:rPr>
                                <m:t>𝑦</m:t>
                              </m:r>
                            </m:e>
                            <m:sub>
                              <m:r>
                                <a:rPr lang="en-US" altLang="ko-KR" sz="2400" i="1">
                                  <a:solidFill>
                                    <a:schemeClr val="tx1"/>
                                  </a:solidFill>
                                  <a:latin typeface="Cambria Math" panose="02040503050406030204" pitchFamily="18" charset="0"/>
                                </a:rPr>
                                <m:t>𝑖</m:t>
                              </m:r>
                            </m:sub>
                          </m:sSub>
                        </m:e>
                      </m:d>
                      <m:r>
                        <a:rPr lang="en-US" altLang="ko-KR" sz="2400" b="0" i="1" smtClean="0">
                          <a:solidFill>
                            <a:schemeClr val="tx1"/>
                          </a:solidFill>
                          <a:latin typeface="Cambria Math" panose="02040503050406030204" pitchFamily="18" charset="0"/>
                        </a:rPr>
                        <m:t>+</m:t>
                      </m:r>
                      <m:r>
                        <a:rPr lang="en-US" altLang="ko-KR" sz="2400" b="0" i="1" smtClean="0">
                          <a:solidFill>
                            <a:schemeClr val="tx1"/>
                          </a:solidFill>
                          <a:latin typeface="Cambria Math" panose="02040503050406030204" pitchFamily="18" charset="0"/>
                        </a:rPr>
                        <m:t>𝑉𝑎𝑟</m:t>
                      </m:r>
                      <m:d>
                        <m:dPr>
                          <m:ctrlPr>
                            <a:rPr lang="en-US" altLang="ko-KR" sz="2400" b="0" i="1" smtClean="0">
                              <a:solidFill>
                                <a:schemeClr val="tx1"/>
                              </a:solidFill>
                              <a:latin typeface="Cambria Math" panose="02040503050406030204" pitchFamily="18" charset="0"/>
                            </a:rPr>
                          </m:ctrlPr>
                        </m:dPr>
                        <m:e>
                          <m:sSub>
                            <m:sSubPr>
                              <m:ctrlPr>
                                <a:rPr lang="en-US" altLang="ko-KR" sz="2400" i="1">
                                  <a:solidFill>
                                    <a:schemeClr val="tx1"/>
                                  </a:solidFill>
                                  <a:latin typeface="Cambria Math" panose="02040503050406030204" pitchFamily="18" charset="0"/>
                                </a:rPr>
                              </m:ctrlPr>
                            </m:sSubPr>
                            <m:e>
                              <m:r>
                                <a:rPr lang="en-US" altLang="ko-KR" sz="2400" i="1">
                                  <a:solidFill>
                                    <a:schemeClr val="tx1"/>
                                  </a:solidFill>
                                  <a:latin typeface="Cambria Math" panose="02040503050406030204" pitchFamily="18" charset="0"/>
                                </a:rPr>
                                <m:t>𝑋</m:t>
                              </m:r>
                            </m:e>
                            <m:sub>
                              <m:r>
                                <a:rPr lang="en-US" altLang="ko-KR" sz="2400" i="1">
                                  <a:solidFill>
                                    <a:schemeClr val="tx1"/>
                                  </a:solidFill>
                                  <a:latin typeface="Cambria Math" panose="02040503050406030204" pitchFamily="18" charset="0"/>
                                </a:rPr>
                                <m:t>𝑖</m:t>
                              </m:r>
                            </m:sub>
                          </m:sSub>
                          <m:acc>
                            <m:accPr>
                              <m:chr m:val="̂"/>
                              <m:ctrlPr>
                                <a:rPr lang="en-US" altLang="ko-KR" sz="2400" i="1">
                                  <a:solidFill>
                                    <a:schemeClr val="tx1"/>
                                  </a:solidFill>
                                  <a:latin typeface="Cambria Math" panose="02040503050406030204" pitchFamily="18" charset="0"/>
                                </a:rPr>
                              </m:ctrlPr>
                            </m:accPr>
                            <m:e>
                              <m:r>
                                <a:rPr lang="ko-KR" altLang="en-US" sz="2400" i="1">
                                  <a:solidFill>
                                    <a:schemeClr val="tx1"/>
                                  </a:solidFill>
                                  <a:latin typeface="Cambria Math" panose="02040503050406030204" pitchFamily="18" charset="0"/>
                                </a:rPr>
                                <m:t>𝛼</m:t>
                              </m:r>
                            </m:e>
                          </m:acc>
                        </m:e>
                      </m:d>
                      <m:r>
                        <a:rPr lang="en-US" altLang="ko-KR" sz="2400" b="0" i="1" smtClean="0">
                          <a:solidFill>
                            <a:schemeClr val="tx1"/>
                          </a:solidFill>
                          <a:latin typeface="Cambria Math" panose="02040503050406030204" pitchFamily="18" charset="0"/>
                        </a:rPr>
                        <m:t>−2</m:t>
                      </m:r>
                      <m:r>
                        <a:rPr lang="en-US" altLang="ko-KR" sz="2400" b="0" i="1" smtClean="0">
                          <a:solidFill>
                            <a:srgbClr val="002060"/>
                          </a:solidFill>
                          <a:latin typeface="Cambria Math" panose="02040503050406030204" pitchFamily="18" charset="0"/>
                        </a:rPr>
                        <m:t>𝐶𝑜𝑣</m:t>
                      </m:r>
                      <m:d>
                        <m:dPr>
                          <m:ctrlPr>
                            <a:rPr lang="en-US" altLang="ko-KR" sz="2400" b="0" i="1" smtClean="0">
                              <a:solidFill>
                                <a:srgbClr val="002060"/>
                              </a:solidFill>
                              <a:latin typeface="Cambria Math" panose="02040503050406030204" pitchFamily="18" charset="0"/>
                            </a:rPr>
                          </m:ctrlPr>
                        </m:dPr>
                        <m:e>
                          <m:sSub>
                            <m:sSubPr>
                              <m:ctrlPr>
                                <a:rPr lang="en-US" altLang="ko-KR" sz="2400" i="1">
                                  <a:solidFill>
                                    <a:srgbClr val="002060"/>
                                  </a:solidFill>
                                  <a:latin typeface="Cambria Math" panose="02040503050406030204" pitchFamily="18" charset="0"/>
                                </a:rPr>
                              </m:ctrlPr>
                            </m:sSubPr>
                            <m:e>
                              <m:r>
                                <a:rPr lang="en-US" altLang="ko-KR" sz="2400" b="0" i="1" smtClean="0">
                                  <a:solidFill>
                                    <a:srgbClr val="002060"/>
                                  </a:solidFill>
                                  <a:latin typeface="Cambria Math" panose="02040503050406030204" pitchFamily="18" charset="0"/>
                                </a:rPr>
                                <m:t>𝑦</m:t>
                              </m:r>
                            </m:e>
                            <m:sub>
                              <m:r>
                                <a:rPr lang="en-US" altLang="ko-KR" sz="2400" i="1">
                                  <a:solidFill>
                                    <a:srgbClr val="002060"/>
                                  </a:solidFill>
                                  <a:latin typeface="Cambria Math" panose="02040503050406030204" pitchFamily="18" charset="0"/>
                                </a:rPr>
                                <m:t>𝑖</m:t>
                              </m:r>
                            </m:sub>
                          </m:sSub>
                          <m:r>
                            <a:rPr lang="en-US" altLang="ko-KR" sz="2400" b="0" i="1" smtClean="0">
                              <a:solidFill>
                                <a:srgbClr val="002060"/>
                              </a:solidFill>
                              <a:latin typeface="Cambria Math" panose="02040503050406030204" pitchFamily="18" charset="0"/>
                            </a:rPr>
                            <m:t>,</m:t>
                          </m:r>
                          <m:sSub>
                            <m:sSubPr>
                              <m:ctrlPr>
                                <a:rPr lang="en-US" altLang="ko-KR" sz="2400" i="1">
                                  <a:solidFill>
                                    <a:srgbClr val="002060"/>
                                  </a:solidFill>
                                  <a:latin typeface="Cambria Math" panose="02040503050406030204" pitchFamily="18" charset="0"/>
                                </a:rPr>
                              </m:ctrlPr>
                            </m:sSubPr>
                            <m:e>
                              <m:r>
                                <a:rPr lang="en-US" altLang="ko-KR" sz="2400" i="1">
                                  <a:solidFill>
                                    <a:srgbClr val="002060"/>
                                  </a:solidFill>
                                  <a:latin typeface="Cambria Math" panose="02040503050406030204" pitchFamily="18" charset="0"/>
                                </a:rPr>
                                <m:t>𝑋</m:t>
                              </m:r>
                            </m:e>
                            <m:sub>
                              <m:r>
                                <a:rPr lang="en-US" altLang="ko-KR" sz="2400" i="1">
                                  <a:solidFill>
                                    <a:srgbClr val="002060"/>
                                  </a:solidFill>
                                  <a:latin typeface="Cambria Math" panose="02040503050406030204" pitchFamily="18" charset="0"/>
                                </a:rPr>
                                <m:t>𝑖</m:t>
                              </m:r>
                            </m:sub>
                          </m:sSub>
                          <m:acc>
                            <m:accPr>
                              <m:chr m:val="̂"/>
                              <m:ctrlPr>
                                <a:rPr lang="en-US" altLang="ko-KR" sz="2400" i="1">
                                  <a:solidFill>
                                    <a:srgbClr val="002060"/>
                                  </a:solidFill>
                                  <a:latin typeface="Cambria Math" panose="02040503050406030204" pitchFamily="18" charset="0"/>
                                </a:rPr>
                              </m:ctrlPr>
                            </m:accPr>
                            <m:e>
                              <m:r>
                                <a:rPr lang="ko-KR" altLang="en-US" sz="2400" i="1">
                                  <a:solidFill>
                                    <a:srgbClr val="002060"/>
                                  </a:solidFill>
                                  <a:latin typeface="Cambria Math" panose="02040503050406030204" pitchFamily="18" charset="0"/>
                                </a:rPr>
                                <m:t>𝛼</m:t>
                              </m:r>
                            </m:e>
                          </m:acc>
                        </m:e>
                      </m:d>
                    </m:oMath>
                  </m:oMathPara>
                </a14:m>
                <a:endParaRPr lang="en-US" altLang="ko-KR" sz="2400" b="0" dirty="0">
                  <a:solidFill>
                    <a:srgbClr val="002060"/>
                  </a:solidFill>
                </a:endParaRPr>
              </a:p>
              <a:p>
                <a:pPr marL="0" indent="0">
                  <a:buNone/>
                </a:pPr>
                <a:endParaRPr lang="en-US" altLang="ko-KR" sz="2000" dirty="0">
                  <a:solidFill>
                    <a:srgbClr val="002060"/>
                  </a:solidFill>
                </a:endParaRPr>
              </a:p>
            </p:txBody>
          </p:sp>
        </mc:Choice>
        <mc:Fallback xmlns="">
          <p:sp>
            <p:nvSpPr>
              <p:cNvPr id="3" name="내용 개체 틀 2">
                <a:extLst>
                  <a:ext uri="{FF2B5EF4-FFF2-40B4-BE49-F238E27FC236}">
                    <a16:creationId xmlns:a16="http://schemas.microsoft.com/office/drawing/2014/main" id="{97B6C903-9535-4AA1-82A7-8F986A950D77}"/>
                  </a:ext>
                </a:extLst>
              </p:cNvPr>
              <p:cNvSpPr>
                <a:spLocks noGrp="1" noRot="1" noChangeAspect="1" noMove="1" noResize="1" noEditPoints="1" noAdjustHandles="1" noChangeArrowheads="1" noChangeShapeType="1" noTextEdit="1"/>
              </p:cNvSpPr>
              <p:nvPr>
                <p:ph idx="1"/>
              </p:nvPr>
            </p:nvSpPr>
            <p:spPr>
              <a:xfrm>
                <a:off x="838200" y="1825625"/>
                <a:ext cx="5257800" cy="4351338"/>
              </a:xfrm>
              <a:blipFill>
                <a:blip r:embed="rId3"/>
                <a:stretch>
                  <a:fillRect l="-2436" t="-2381" r="-4756"/>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4" name="내용 개체 틀 2">
                <a:extLst>
                  <a:ext uri="{FF2B5EF4-FFF2-40B4-BE49-F238E27FC236}">
                    <a16:creationId xmlns:a16="http://schemas.microsoft.com/office/drawing/2014/main" id="{7248DDD8-F0CB-4826-ABCF-330E1DCFEB6D}"/>
                  </a:ext>
                </a:extLst>
              </p:cNvPr>
              <p:cNvSpPr txBox="1">
                <a:spLocks/>
              </p:cNvSpPr>
              <p:nvPr/>
            </p:nvSpPr>
            <p:spPr>
              <a:xfrm>
                <a:off x="6096000" y="1825625"/>
                <a:ext cx="5257800" cy="4351338"/>
              </a:xfrm>
              <a:prstGeom prst="rect">
                <a:avLst/>
              </a:prstGeom>
            </p:spPr>
            <p:txBody>
              <a:bodyPr vert="horz" lIns="91440" tIns="45720" rIns="91440" bIns="45720" rtlCol="0">
                <a:normAutofit fontScale="85000" lnSpcReduction="10000"/>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ko-KR" sz="2000" dirty="0">
                  <a:solidFill>
                    <a:srgbClr val="002060"/>
                  </a:solidFill>
                </a:endParaRPr>
              </a:p>
              <a:p>
                <a:pPr marL="0" indent="0">
                  <a:buFont typeface="Arial" panose="020B0604020202020204" pitchFamily="34" charset="0"/>
                  <a:buNone/>
                </a:pPr>
                <a:r>
                  <a:rPr lang="en-US" altLang="ko-KR" sz="2400" dirty="0">
                    <a:solidFill>
                      <a:srgbClr val="002060"/>
                    </a:solidFill>
                  </a:rPr>
                  <a:t>  </a:t>
                </a:r>
                <a14:m>
                  <m:oMath xmlns:m="http://schemas.openxmlformats.org/officeDocument/2006/math">
                    <m:r>
                      <a:rPr lang="en-US" altLang="ko-KR" sz="2400" i="1" smtClean="0">
                        <a:solidFill>
                          <a:srgbClr val="002060"/>
                        </a:solidFill>
                        <a:latin typeface="Cambria Math" panose="02040503050406030204" pitchFamily="18" charset="0"/>
                      </a:rPr>
                      <m:t>𝐶𝑜𝑣</m:t>
                    </m:r>
                    <m:d>
                      <m:dPr>
                        <m:ctrlPr>
                          <a:rPr lang="en-US" altLang="ko-KR" sz="2400" i="1">
                            <a:solidFill>
                              <a:srgbClr val="002060"/>
                            </a:solidFill>
                            <a:latin typeface="Cambria Math" panose="02040503050406030204" pitchFamily="18" charset="0"/>
                          </a:rPr>
                        </m:ctrlPr>
                      </m:dPr>
                      <m:e>
                        <m:sSub>
                          <m:sSubPr>
                            <m:ctrlPr>
                              <a:rPr lang="en-US" altLang="ko-KR" sz="2400" i="1">
                                <a:solidFill>
                                  <a:srgbClr val="002060"/>
                                </a:solidFill>
                                <a:latin typeface="Cambria Math" panose="02040503050406030204" pitchFamily="18" charset="0"/>
                              </a:rPr>
                            </m:ctrlPr>
                          </m:sSubPr>
                          <m:e>
                            <m:r>
                              <a:rPr lang="en-US" altLang="ko-KR" sz="2400" i="1">
                                <a:solidFill>
                                  <a:srgbClr val="002060"/>
                                </a:solidFill>
                                <a:latin typeface="Cambria Math" panose="02040503050406030204" pitchFamily="18" charset="0"/>
                              </a:rPr>
                              <m:t>𝑦</m:t>
                            </m:r>
                          </m:e>
                          <m:sub>
                            <m:r>
                              <a:rPr lang="en-US" altLang="ko-KR" sz="2400" i="1">
                                <a:solidFill>
                                  <a:srgbClr val="002060"/>
                                </a:solidFill>
                                <a:latin typeface="Cambria Math" panose="02040503050406030204" pitchFamily="18" charset="0"/>
                              </a:rPr>
                              <m:t>𝑖</m:t>
                            </m:r>
                          </m:sub>
                        </m:sSub>
                        <m:r>
                          <a:rPr lang="en-US" altLang="ko-KR" sz="2400" i="1">
                            <a:solidFill>
                              <a:srgbClr val="002060"/>
                            </a:solidFill>
                            <a:latin typeface="Cambria Math" panose="02040503050406030204" pitchFamily="18" charset="0"/>
                          </a:rPr>
                          <m:t>,</m:t>
                        </m:r>
                        <m:sSub>
                          <m:sSubPr>
                            <m:ctrlPr>
                              <a:rPr lang="en-US" altLang="ko-KR" sz="2400" i="1">
                                <a:solidFill>
                                  <a:srgbClr val="002060"/>
                                </a:solidFill>
                                <a:latin typeface="Cambria Math" panose="02040503050406030204" pitchFamily="18" charset="0"/>
                              </a:rPr>
                            </m:ctrlPr>
                          </m:sSubPr>
                          <m:e>
                            <m:r>
                              <a:rPr lang="en-US" altLang="ko-KR" sz="2400" i="1">
                                <a:solidFill>
                                  <a:srgbClr val="002060"/>
                                </a:solidFill>
                                <a:latin typeface="Cambria Math" panose="02040503050406030204" pitchFamily="18" charset="0"/>
                              </a:rPr>
                              <m:t>𝑋</m:t>
                            </m:r>
                          </m:e>
                          <m:sub>
                            <m:r>
                              <a:rPr lang="en-US" altLang="ko-KR" sz="2400" i="1">
                                <a:solidFill>
                                  <a:srgbClr val="002060"/>
                                </a:solidFill>
                                <a:latin typeface="Cambria Math" panose="02040503050406030204" pitchFamily="18" charset="0"/>
                              </a:rPr>
                              <m:t>𝑖</m:t>
                            </m:r>
                          </m:sub>
                        </m:sSub>
                        <m:acc>
                          <m:accPr>
                            <m:chr m:val="̂"/>
                            <m:ctrlPr>
                              <a:rPr lang="en-US" altLang="ko-KR" sz="2400" i="1">
                                <a:solidFill>
                                  <a:srgbClr val="002060"/>
                                </a:solidFill>
                                <a:latin typeface="Cambria Math" panose="02040503050406030204" pitchFamily="18" charset="0"/>
                              </a:rPr>
                            </m:ctrlPr>
                          </m:accPr>
                          <m:e>
                            <m:r>
                              <a:rPr lang="ko-KR" altLang="en-US" sz="2400" i="1">
                                <a:solidFill>
                                  <a:srgbClr val="002060"/>
                                </a:solidFill>
                                <a:latin typeface="Cambria Math" panose="02040503050406030204" pitchFamily="18" charset="0"/>
                              </a:rPr>
                              <m:t>𝛼</m:t>
                            </m:r>
                          </m:e>
                        </m:acc>
                      </m:e>
                    </m:d>
                  </m:oMath>
                </a14:m>
                <a:r>
                  <a:rPr lang="en-US" altLang="ko-KR" sz="2400" i="1" dirty="0">
                    <a:solidFill>
                      <a:srgbClr val="002060"/>
                    </a:solidFill>
                    <a:latin typeface="Cambria Math" panose="02040503050406030204" pitchFamily="18" charset="0"/>
                  </a:rPr>
                  <a:t> </a:t>
                </a:r>
              </a:p>
              <a:p>
                <a:pPr marL="0" indent="0">
                  <a:buFont typeface="Arial" panose="020B0604020202020204" pitchFamily="34" charset="0"/>
                  <a:buNone/>
                </a:pPr>
                <a:endParaRPr lang="en-US" altLang="ko-KR" sz="200" i="1" dirty="0">
                  <a:solidFill>
                    <a:srgbClr val="002060"/>
                  </a:solidFill>
                  <a:latin typeface="Cambria Math" panose="02040503050406030204" pitchFamily="18" charset="0"/>
                </a:endParaRP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ko-KR" sz="2400" i="1" smtClean="0">
                          <a:latin typeface="Cambria Math" panose="02040503050406030204" pitchFamily="18" charset="0"/>
                        </a:rPr>
                        <m:t>=</m:t>
                      </m:r>
                      <m:r>
                        <a:rPr lang="en-US" altLang="ko-KR" sz="2400" i="1" smtClean="0">
                          <a:latin typeface="Cambria Math" panose="02040503050406030204" pitchFamily="18" charset="0"/>
                        </a:rPr>
                        <m:t>𝐶𝑜𝑣</m:t>
                      </m:r>
                      <m:d>
                        <m:dPr>
                          <m:ctrlPr>
                            <a:rPr lang="en-US" altLang="ko-KR" sz="2400" i="1" smtClean="0">
                              <a:latin typeface="Cambria Math" panose="02040503050406030204" pitchFamily="18" charset="0"/>
                            </a:rPr>
                          </m:ctrlPr>
                        </m:dPr>
                        <m:e>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𝑦</m:t>
                              </m:r>
                            </m:e>
                            <m:sub>
                              <m:r>
                                <a:rPr lang="en-US" altLang="ko-KR" sz="2400" i="1">
                                  <a:latin typeface="Cambria Math" panose="02040503050406030204" pitchFamily="18" charset="0"/>
                                </a:rPr>
                                <m:t>𝑖</m:t>
                              </m:r>
                            </m:sub>
                          </m:sSub>
                          <m:r>
                            <a:rPr lang="en-US" altLang="ko-KR" sz="2400" i="1">
                              <a:latin typeface="Cambria Math" panose="02040503050406030204" pitchFamily="18" charset="0"/>
                            </a:rPr>
                            <m:t>,</m:t>
                          </m:r>
                          <m:sSub>
                            <m:sSubPr>
                              <m:ctrlPr>
                                <a:rPr lang="en-US" altLang="ko-KR" sz="2400" i="1" smtClean="0">
                                  <a:latin typeface="Cambria Math" panose="02040503050406030204" pitchFamily="18" charset="0"/>
                                </a:rPr>
                              </m:ctrlPr>
                            </m:sSubPr>
                            <m:e>
                              <m:r>
                                <a:rPr lang="en-US" altLang="ko-KR" sz="2400" i="1">
                                  <a:latin typeface="Cambria Math" panose="02040503050406030204" pitchFamily="18" charset="0"/>
                                </a:rPr>
                                <m:t>𝑋</m:t>
                              </m:r>
                            </m:e>
                            <m:sub>
                              <m:r>
                                <a:rPr lang="en-US" altLang="ko-KR" sz="2400" i="1">
                                  <a:latin typeface="Cambria Math" panose="02040503050406030204" pitchFamily="18" charset="0"/>
                                </a:rPr>
                                <m:t>𝑖</m:t>
                              </m:r>
                            </m:sub>
                          </m:sSub>
                          <m:sSup>
                            <m:sSupPr>
                              <m:ctrlPr>
                                <a:rPr lang="en-US" altLang="ko-KR" sz="2400" i="1">
                                  <a:latin typeface="Cambria Math" panose="02040503050406030204" pitchFamily="18" charset="0"/>
                                </a:rPr>
                              </m:ctrlPr>
                            </m:sSupPr>
                            <m:e>
                              <m:d>
                                <m:dPr>
                                  <m:ctrlPr>
                                    <a:rPr lang="en-US" altLang="ko-KR" sz="2400" i="1">
                                      <a:latin typeface="Cambria Math" panose="02040503050406030204" pitchFamily="18" charset="0"/>
                                    </a:rPr>
                                  </m:ctrlPr>
                                </m:dPr>
                                <m:e>
                                  <m:nary>
                                    <m:naryPr>
                                      <m:chr m:val="∑"/>
                                      <m:ctrlPr>
                                        <a:rPr lang="en-US" altLang="ko-KR" sz="2400" i="1">
                                          <a:latin typeface="Cambria Math" panose="02040503050406030204" pitchFamily="18" charset="0"/>
                                        </a:rPr>
                                      </m:ctrlPr>
                                    </m:naryPr>
                                    <m:sub>
                                      <m:r>
                                        <a:rPr lang="en-US" altLang="ko-KR" sz="2400" i="1" smtClean="0">
                                          <a:latin typeface="Cambria Math" panose="02040503050406030204" pitchFamily="18" charset="0"/>
                                        </a:rPr>
                                        <m:t>𝑗</m:t>
                                      </m:r>
                                      <m:r>
                                        <a:rPr lang="en-US" altLang="ko-KR" sz="2400" i="1">
                                          <a:latin typeface="Cambria Math" panose="02040503050406030204" pitchFamily="18" charset="0"/>
                                        </a:rPr>
                                        <m:t>=1</m:t>
                                      </m:r>
                                    </m:sub>
                                    <m:sup>
                                      <m:r>
                                        <a:rPr lang="en-US" altLang="ko-KR" sz="2400" i="1">
                                          <a:latin typeface="Cambria Math" panose="02040503050406030204" pitchFamily="18" charset="0"/>
                                        </a:rPr>
                                        <m:t>𝑚</m:t>
                                      </m:r>
                                    </m:sup>
                                    <m:e>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𝑋</m:t>
                                          </m:r>
                                        </m:e>
                                        <m:sub>
                                          <m:r>
                                            <a:rPr lang="en-US" altLang="ko-KR" sz="2400" i="1" smtClean="0">
                                              <a:latin typeface="Cambria Math" panose="02040503050406030204" pitchFamily="18" charset="0"/>
                                            </a:rPr>
                                            <m:t>𝑗</m:t>
                                          </m:r>
                                        </m:sub>
                                      </m:sSub>
                                      <m:r>
                                        <a:rPr lang="en-US" altLang="ko-KR" sz="2400" i="1">
                                          <a:latin typeface="Cambria Math" panose="02040503050406030204" pitchFamily="18" charset="0"/>
                                        </a:rPr>
                                        <m:t>′</m:t>
                                      </m:r>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𝑊</m:t>
                                          </m:r>
                                        </m:e>
                                        <m:sub>
                                          <m:r>
                                            <a:rPr lang="en-US" altLang="ko-KR" sz="2400" i="1" smtClean="0">
                                              <a:latin typeface="Cambria Math" panose="02040503050406030204" pitchFamily="18" charset="0"/>
                                            </a:rPr>
                                            <m:t>𝑗</m:t>
                                          </m:r>
                                        </m:sub>
                                      </m:sSub>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𝑋</m:t>
                                          </m:r>
                                        </m:e>
                                        <m:sub>
                                          <m:r>
                                            <a:rPr lang="en-US" altLang="ko-KR" sz="2400" i="1" smtClean="0">
                                              <a:latin typeface="Cambria Math" panose="02040503050406030204" pitchFamily="18" charset="0"/>
                                            </a:rPr>
                                            <m:t>𝑗</m:t>
                                          </m:r>
                                        </m:sub>
                                      </m:sSub>
                                    </m:e>
                                  </m:nary>
                                </m:e>
                              </m:d>
                            </m:e>
                            <m:sup>
                              <m:r>
                                <a:rPr lang="en-US" altLang="ko-KR" sz="2400" i="1">
                                  <a:latin typeface="Cambria Math" panose="02040503050406030204" pitchFamily="18" charset="0"/>
                                </a:rPr>
                                <m:t>−1</m:t>
                              </m:r>
                            </m:sup>
                          </m:sSup>
                          <m:nary>
                            <m:naryPr>
                              <m:chr m:val="∑"/>
                              <m:ctrlPr>
                                <a:rPr lang="en-US" altLang="ko-KR" sz="2400" i="1">
                                  <a:latin typeface="Cambria Math" panose="02040503050406030204" pitchFamily="18" charset="0"/>
                                </a:rPr>
                              </m:ctrlPr>
                            </m:naryPr>
                            <m:sub>
                              <m:r>
                                <a:rPr lang="en-US" altLang="ko-KR" sz="2400" i="1" smtClean="0">
                                  <a:latin typeface="Cambria Math" panose="02040503050406030204" pitchFamily="18" charset="0"/>
                                </a:rPr>
                                <m:t>𝑗</m:t>
                              </m:r>
                              <m:r>
                                <a:rPr lang="en-US" altLang="ko-KR" sz="2400" i="1">
                                  <a:latin typeface="Cambria Math" panose="02040503050406030204" pitchFamily="18" charset="0"/>
                                </a:rPr>
                                <m:t>=1</m:t>
                              </m:r>
                            </m:sub>
                            <m:sup>
                              <m:r>
                                <a:rPr lang="en-US" altLang="ko-KR" sz="2400" i="1">
                                  <a:latin typeface="Cambria Math" panose="02040503050406030204" pitchFamily="18" charset="0"/>
                                </a:rPr>
                                <m:t>𝑚</m:t>
                              </m:r>
                            </m:sup>
                            <m:e>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𝑋</m:t>
                                  </m:r>
                                </m:e>
                                <m:sub>
                                  <m:r>
                                    <a:rPr lang="en-US" altLang="ko-KR" sz="2400" i="1" smtClean="0">
                                      <a:latin typeface="Cambria Math" panose="02040503050406030204" pitchFamily="18" charset="0"/>
                                    </a:rPr>
                                    <m:t>𝑗</m:t>
                                  </m:r>
                                </m:sub>
                              </m:sSub>
                              <m:r>
                                <a:rPr lang="en-US" altLang="ko-KR" sz="2400" i="1">
                                  <a:latin typeface="Cambria Math" panose="02040503050406030204" pitchFamily="18" charset="0"/>
                                </a:rPr>
                                <m:t>′</m:t>
                              </m:r>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𝑊</m:t>
                                  </m:r>
                                </m:e>
                                <m:sub>
                                  <m:r>
                                    <a:rPr lang="en-US" altLang="ko-KR" sz="2400" i="1" smtClean="0">
                                      <a:latin typeface="Cambria Math" panose="02040503050406030204" pitchFamily="18" charset="0"/>
                                    </a:rPr>
                                    <m:t>𝑗</m:t>
                                  </m:r>
                                </m:sub>
                              </m:sSub>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𝑦</m:t>
                                  </m:r>
                                </m:e>
                                <m:sub>
                                  <m:r>
                                    <a:rPr lang="en-US" altLang="ko-KR" sz="2400" i="1" smtClean="0">
                                      <a:latin typeface="Cambria Math" panose="02040503050406030204" pitchFamily="18" charset="0"/>
                                    </a:rPr>
                                    <m:t>𝑗</m:t>
                                  </m:r>
                                </m:sub>
                              </m:sSub>
                            </m:e>
                          </m:nary>
                        </m:e>
                      </m:d>
                    </m:oMath>
                  </m:oMathPara>
                </a14:m>
                <a:endParaRPr lang="en-US" altLang="ko-KR" sz="2400" i="1" dirty="0">
                  <a:latin typeface="Cambria Math" panose="02040503050406030204" pitchFamily="18" charset="0"/>
                </a:endParaRP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ko-KR" sz="2400" i="1" smtClean="0">
                          <a:latin typeface="Cambria Math" panose="02040503050406030204" pitchFamily="18" charset="0"/>
                        </a:rPr>
                        <m:t>=</m:t>
                      </m:r>
                      <m:r>
                        <a:rPr lang="en-US" altLang="ko-KR" sz="2400" i="1" smtClean="0">
                          <a:latin typeface="Cambria Math" panose="02040503050406030204" pitchFamily="18" charset="0"/>
                        </a:rPr>
                        <m:t>𝐶𝑜𝑣</m:t>
                      </m:r>
                      <m:d>
                        <m:dPr>
                          <m:ctrlPr>
                            <a:rPr lang="en-US" altLang="ko-KR" sz="2400" i="1" smtClean="0">
                              <a:latin typeface="Cambria Math" panose="02040503050406030204" pitchFamily="18" charset="0"/>
                            </a:rPr>
                          </m:ctrlPr>
                        </m:dPr>
                        <m:e>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𝑦</m:t>
                              </m:r>
                            </m:e>
                            <m:sub>
                              <m:r>
                                <a:rPr lang="en-US" altLang="ko-KR" sz="2400" i="1">
                                  <a:latin typeface="Cambria Math" panose="02040503050406030204" pitchFamily="18" charset="0"/>
                                </a:rPr>
                                <m:t>𝑖</m:t>
                              </m:r>
                            </m:sub>
                          </m:sSub>
                          <m:r>
                            <a:rPr lang="en-US" altLang="ko-KR" sz="2400" i="1" smtClean="0">
                              <a:latin typeface="Cambria Math" panose="02040503050406030204" pitchFamily="18" charset="0"/>
                            </a:rPr>
                            <m:t>, </m:t>
                          </m:r>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𝑦</m:t>
                              </m:r>
                            </m:e>
                            <m:sub>
                              <m:r>
                                <a:rPr lang="en-US" altLang="ko-KR" sz="2400" i="1" smtClean="0">
                                  <a:latin typeface="Cambria Math" panose="02040503050406030204" pitchFamily="18" charset="0"/>
                                </a:rPr>
                                <m:t>𝑖</m:t>
                              </m:r>
                            </m:sub>
                          </m:sSub>
                        </m:e>
                      </m:d>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𝑊</m:t>
                          </m:r>
                        </m:e>
                        <m:sub>
                          <m:r>
                            <a:rPr lang="en-US" altLang="ko-KR" sz="2400" i="1" smtClean="0">
                              <a:latin typeface="Cambria Math" panose="02040503050406030204" pitchFamily="18" charset="0"/>
                            </a:rPr>
                            <m:t>𝑖</m:t>
                          </m:r>
                        </m:sub>
                      </m:sSub>
                      <m:sSub>
                        <m:sSubPr>
                          <m:ctrlPr>
                            <a:rPr lang="en-US" altLang="ko-KR" sz="2400" i="1">
                              <a:latin typeface="Cambria Math" panose="02040503050406030204" pitchFamily="18" charset="0"/>
                            </a:rPr>
                          </m:ctrlPr>
                        </m:sSubPr>
                        <m:e>
                          <m:r>
                            <a:rPr lang="en-US" altLang="ko-KR" sz="2400" i="1" smtClean="0">
                              <a:latin typeface="Cambria Math" panose="02040503050406030204" pitchFamily="18" charset="0"/>
                            </a:rPr>
                            <m:t>𝑋</m:t>
                          </m:r>
                        </m:e>
                        <m:sub>
                          <m:r>
                            <a:rPr lang="en-US" altLang="ko-KR" sz="2400" i="1" smtClean="0">
                              <a:latin typeface="Cambria Math" panose="02040503050406030204" pitchFamily="18" charset="0"/>
                            </a:rPr>
                            <m:t>𝑖</m:t>
                          </m:r>
                        </m:sub>
                      </m:sSub>
                      <m:sSup>
                        <m:sSupPr>
                          <m:ctrlPr>
                            <a:rPr lang="en-US" altLang="ko-KR" sz="2400" i="1">
                              <a:latin typeface="Cambria Math" panose="02040503050406030204" pitchFamily="18" charset="0"/>
                            </a:rPr>
                          </m:ctrlPr>
                        </m:sSupPr>
                        <m:e>
                          <m:d>
                            <m:dPr>
                              <m:ctrlPr>
                                <a:rPr lang="en-US" altLang="ko-KR" sz="2400" i="1">
                                  <a:latin typeface="Cambria Math" panose="02040503050406030204" pitchFamily="18" charset="0"/>
                                </a:rPr>
                              </m:ctrlPr>
                            </m:dPr>
                            <m:e>
                              <m:nary>
                                <m:naryPr>
                                  <m:chr m:val="∑"/>
                                  <m:ctrlPr>
                                    <a:rPr lang="en-US" altLang="ko-KR" sz="2400" i="1">
                                      <a:latin typeface="Cambria Math" panose="02040503050406030204" pitchFamily="18" charset="0"/>
                                    </a:rPr>
                                  </m:ctrlPr>
                                </m:naryPr>
                                <m:sub>
                                  <m:r>
                                    <a:rPr lang="en-US" altLang="ko-KR" sz="2400" i="1">
                                      <a:latin typeface="Cambria Math" panose="02040503050406030204" pitchFamily="18" charset="0"/>
                                    </a:rPr>
                                    <m:t>𝑗</m:t>
                                  </m:r>
                                  <m:r>
                                    <a:rPr lang="en-US" altLang="ko-KR" sz="2400" i="1">
                                      <a:latin typeface="Cambria Math" panose="02040503050406030204" pitchFamily="18" charset="0"/>
                                    </a:rPr>
                                    <m:t>=1</m:t>
                                  </m:r>
                                </m:sub>
                                <m:sup>
                                  <m:r>
                                    <a:rPr lang="en-US" altLang="ko-KR" sz="2400" i="1">
                                      <a:latin typeface="Cambria Math" panose="02040503050406030204" pitchFamily="18" charset="0"/>
                                    </a:rPr>
                                    <m:t>𝑚</m:t>
                                  </m:r>
                                </m:sup>
                                <m:e>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𝑋</m:t>
                                      </m:r>
                                    </m:e>
                                    <m:sub>
                                      <m:r>
                                        <a:rPr lang="en-US" altLang="ko-KR" sz="2400" i="1">
                                          <a:latin typeface="Cambria Math" panose="02040503050406030204" pitchFamily="18" charset="0"/>
                                        </a:rPr>
                                        <m:t>𝑗</m:t>
                                      </m:r>
                                    </m:sub>
                                  </m:sSub>
                                  <m:r>
                                    <a:rPr lang="en-US" altLang="ko-KR" sz="2400" i="1">
                                      <a:latin typeface="Cambria Math" panose="02040503050406030204" pitchFamily="18" charset="0"/>
                                    </a:rPr>
                                    <m:t>′</m:t>
                                  </m:r>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𝑊</m:t>
                                      </m:r>
                                    </m:e>
                                    <m:sub>
                                      <m:r>
                                        <a:rPr lang="en-US" altLang="ko-KR" sz="2400" i="1">
                                          <a:latin typeface="Cambria Math" panose="02040503050406030204" pitchFamily="18" charset="0"/>
                                        </a:rPr>
                                        <m:t>𝑗</m:t>
                                      </m:r>
                                    </m:sub>
                                  </m:sSub>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𝑋</m:t>
                                      </m:r>
                                    </m:e>
                                    <m:sub>
                                      <m:r>
                                        <a:rPr lang="en-US" altLang="ko-KR" sz="2400" i="1">
                                          <a:latin typeface="Cambria Math" panose="02040503050406030204" pitchFamily="18" charset="0"/>
                                        </a:rPr>
                                        <m:t>𝑗</m:t>
                                      </m:r>
                                    </m:sub>
                                  </m:sSub>
                                </m:e>
                              </m:nary>
                            </m:e>
                          </m:d>
                        </m:e>
                        <m:sup>
                          <m:r>
                            <a:rPr lang="en-US" altLang="ko-KR" sz="2400" i="1">
                              <a:latin typeface="Cambria Math" panose="02040503050406030204" pitchFamily="18" charset="0"/>
                            </a:rPr>
                            <m:t>−1</m:t>
                          </m:r>
                        </m:sup>
                      </m:sSup>
                      <m:sSubSup>
                        <m:sSubSupPr>
                          <m:ctrlPr>
                            <a:rPr lang="en-US" altLang="ko-KR" sz="2400" i="1" smtClean="0">
                              <a:latin typeface="Cambria Math" panose="02040503050406030204" pitchFamily="18" charset="0"/>
                            </a:rPr>
                          </m:ctrlPr>
                        </m:sSubSupPr>
                        <m:e>
                          <m:r>
                            <a:rPr lang="en-US" altLang="ko-KR" sz="2400" i="1" smtClean="0">
                              <a:latin typeface="Cambria Math" panose="02040503050406030204" pitchFamily="18" charset="0"/>
                            </a:rPr>
                            <m:t>𝑋</m:t>
                          </m:r>
                        </m:e>
                        <m:sub>
                          <m:r>
                            <a:rPr lang="en-US" altLang="ko-KR" sz="2400" i="1" smtClean="0">
                              <a:latin typeface="Cambria Math" panose="02040503050406030204" pitchFamily="18" charset="0"/>
                            </a:rPr>
                            <m:t>𝑖</m:t>
                          </m:r>
                        </m:sub>
                        <m:sup>
                          <m:r>
                            <a:rPr lang="en-US" altLang="ko-KR" sz="2400" i="1" smtClean="0">
                              <a:latin typeface="Cambria Math" panose="02040503050406030204" pitchFamily="18" charset="0"/>
                            </a:rPr>
                            <m:t>′</m:t>
                          </m:r>
                        </m:sup>
                      </m:sSubSup>
                    </m:oMath>
                  </m:oMathPara>
                </a14:m>
                <a:endParaRPr lang="en-US" altLang="ko-KR" sz="2400" i="1" dirty="0">
                  <a:latin typeface="Cambria Math" panose="02040503050406030204" pitchFamily="18" charset="0"/>
                </a:endParaRP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ko-KR" sz="2400" i="1" smtClean="0">
                          <a:latin typeface="Cambria Math" panose="02040503050406030204" pitchFamily="18" charset="0"/>
                        </a:rPr>
                        <m:t>=</m:t>
                      </m:r>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𝑋</m:t>
                          </m:r>
                        </m:e>
                        <m:sub>
                          <m:r>
                            <a:rPr lang="en-US" altLang="ko-KR" sz="2400" i="1">
                              <a:latin typeface="Cambria Math" panose="02040503050406030204" pitchFamily="18" charset="0"/>
                            </a:rPr>
                            <m:t>𝑖</m:t>
                          </m:r>
                        </m:sub>
                      </m:sSub>
                      <m:sSup>
                        <m:sSupPr>
                          <m:ctrlPr>
                            <a:rPr lang="en-US" altLang="ko-KR" sz="2400" i="1">
                              <a:latin typeface="Cambria Math" panose="02040503050406030204" pitchFamily="18" charset="0"/>
                            </a:rPr>
                          </m:ctrlPr>
                        </m:sSupPr>
                        <m:e>
                          <m:d>
                            <m:dPr>
                              <m:ctrlPr>
                                <a:rPr lang="en-US" altLang="ko-KR" sz="2400" i="1">
                                  <a:latin typeface="Cambria Math" panose="02040503050406030204" pitchFamily="18" charset="0"/>
                                </a:rPr>
                              </m:ctrlPr>
                            </m:dPr>
                            <m:e>
                              <m:nary>
                                <m:naryPr>
                                  <m:chr m:val="∑"/>
                                  <m:ctrlPr>
                                    <a:rPr lang="en-US" altLang="ko-KR" sz="2400" i="1">
                                      <a:latin typeface="Cambria Math" panose="02040503050406030204" pitchFamily="18" charset="0"/>
                                    </a:rPr>
                                  </m:ctrlPr>
                                </m:naryPr>
                                <m:sub>
                                  <m:r>
                                    <a:rPr lang="en-US" altLang="ko-KR" sz="2400" i="1">
                                      <a:latin typeface="Cambria Math" panose="02040503050406030204" pitchFamily="18" charset="0"/>
                                    </a:rPr>
                                    <m:t>𝑗</m:t>
                                  </m:r>
                                  <m:r>
                                    <a:rPr lang="en-US" altLang="ko-KR" sz="2400" i="1">
                                      <a:latin typeface="Cambria Math" panose="02040503050406030204" pitchFamily="18" charset="0"/>
                                    </a:rPr>
                                    <m:t>=1</m:t>
                                  </m:r>
                                </m:sub>
                                <m:sup>
                                  <m:r>
                                    <a:rPr lang="en-US" altLang="ko-KR" sz="2400" i="1">
                                      <a:latin typeface="Cambria Math" panose="02040503050406030204" pitchFamily="18" charset="0"/>
                                    </a:rPr>
                                    <m:t>𝑚</m:t>
                                  </m:r>
                                </m:sup>
                                <m:e>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𝑋</m:t>
                                      </m:r>
                                    </m:e>
                                    <m:sub>
                                      <m:r>
                                        <a:rPr lang="en-US" altLang="ko-KR" sz="2400" i="1">
                                          <a:latin typeface="Cambria Math" panose="02040503050406030204" pitchFamily="18" charset="0"/>
                                        </a:rPr>
                                        <m:t>𝑗</m:t>
                                      </m:r>
                                    </m:sub>
                                  </m:sSub>
                                  <m:r>
                                    <a:rPr lang="en-US" altLang="ko-KR" sz="2400" i="1">
                                      <a:latin typeface="Cambria Math" panose="02040503050406030204" pitchFamily="18" charset="0"/>
                                    </a:rPr>
                                    <m:t>′</m:t>
                                  </m:r>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𝑊</m:t>
                                      </m:r>
                                    </m:e>
                                    <m:sub>
                                      <m:r>
                                        <a:rPr lang="en-US" altLang="ko-KR" sz="2400" i="1">
                                          <a:latin typeface="Cambria Math" panose="02040503050406030204" pitchFamily="18" charset="0"/>
                                        </a:rPr>
                                        <m:t>𝑗</m:t>
                                      </m:r>
                                    </m:sub>
                                  </m:sSub>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𝑋</m:t>
                                      </m:r>
                                    </m:e>
                                    <m:sub>
                                      <m:r>
                                        <a:rPr lang="en-US" altLang="ko-KR" sz="2400" i="1">
                                          <a:latin typeface="Cambria Math" panose="02040503050406030204" pitchFamily="18" charset="0"/>
                                        </a:rPr>
                                        <m:t>𝑗</m:t>
                                      </m:r>
                                    </m:sub>
                                  </m:sSub>
                                </m:e>
                              </m:nary>
                            </m:e>
                          </m:d>
                        </m:e>
                        <m:sup>
                          <m:r>
                            <a:rPr lang="en-US" altLang="ko-KR" sz="2400" i="1">
                              <a:latin typeface="Cambria Math" panose="02040503050406030204" pitchFamily="18" charset="0"/>
                            </a:rPr>
                            <m:t>−1</m:t>
                          </m:r>
                        </m:sup>
                      </m:sSup>
                      <m:sSubSup>
                        <m:sSubSupPr>
                          <m:ctrlPr>
                            <a:rPr lang="en-US" altLang="ko-KR" sz="2400" i="1">
                              <a:latin typeface="Cambria Math" panose="02040503050406030204" pitchFamily="18" charset="0"/>
                            </a:rPr>
                          </m:ctrlPr>
                        </m:sSubSupPr>
                        <m:e>
                          <m:r>
                            <a:rPr lang="en-US" altLang="ko-KR" sz="2400" i="1">
                              <a:latin typeface="Cambria Math" panose="02040503050406030204" pitchFamily="18" charset="0"/>
                            </a:rPr>
                            <m:t>𝑋</m:t>
                          </m:r>
                        </m:e>
                        <m:sub>
                          <m:r>
                            <a:rPr lang="en-US" altLang="ko-KR" sz="2400" i="1">
                              <a:latin typeface="Cambria Math" panose="02040503050406030204" pitchFamily="18" charset="0"/>
                            </a:rPr>
                            <m:t>𝑖</m:t>
                          </m:r>
                        </m:sub>
                        <m:sup>
                          <m:r>
                            <a:rPr lang="en-US" altLang="ko-KR" sz="2400" i="1">
                              <a:latin typeface="Cambria Math" panose="02040503050406030204" pitchFamily="18" charset="0"/>
                            </a:rPr>
                            <m:t>′</m:t>
                          </m:r>
                        </m:sup>
                      </m:sSubSup>
                    </m:oMath>
                  </m:oMathPara>
                </a14:m>
                <a:endParaRPr lang="en-US" altLang="ko-KR" sz="2400" dirty="0">
                  <a:solidFill>
                    <a:srgbClr val="002060"/>
                  </a:solidFill>
                </a:endParaRPr>
              </a:p>
            </p:txBody>
          </p:sp>
        </mc:Choice>
        <mc:Fallback xmlns="">
          <p:sp>
            <p:nvSpPr>
              <p:cNvPr id="4" name="내용 개체 틀 2">
                <a:extLst>
                  <a:ext uri="{FF2B5EF4-FFF2-40B4-BE49-F238E27FC236}">
                    <a16:creationId xmlns:a16="http://schemas.microsoft.com/office/drawing/2014/main" id="{7248DDD8-F0CB-4826-ABCF-330E1DCFEB6D}"/>
                  </a:ext>
                </a:extLst>
              </p:cNvPr>
              <p:cNvSpPr txBox="1">
                <a:spLocks noRot="1" noChangeAspect="1" noMove="1" noResize="1" noEditPoints="1" noAdjustHandles="1" noChangeArrowheads="1" noChangeShapeType="1" noTextEdit="1"/>
              </p:cNvSpPr>
              <p:nvPr/>
            </p:nvSpPr>
            <p:spPr>
              <a:xfrm>
                <a:off x="6096000" y="1825625"/>
                <a:ext cx="5257800" cy="4351338"/>
              </a:xfrm>
              <a:prstGeom prst="rect">
                <a:avLst/>
              </a:prstGeom>
              <a:blipFill>
                <a:blip r:embed="rId4"/>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4109649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A638DC3-0FE6-41EE-BE08-53AB51B4A11B}"/>
              </a:ext>
            </a:extLst>
          </p:cNvPr>
          <p:cNvSpPr>
            <a:spLocks noGrp="1"/>
          </p:cNvSpPr>
          <p:nvPr>
            <p:ph type="title"/>
          </p:nvPr>
        </p:nvSpPr>
        <p:spPr/>
        <p:txBody>
          <a:bodyPr>
            <a:normAutofit/>
          </a:bodyPr>
          <a:lstStyle/>
          <a:p>
            <a:r>
              <a:rPr lang="en-US" altLang="ko-KR" sz="3000" dirty="0"/>
              <a:t>3.Estimation and Inference with Measured Response Data</a:t>
            </a:r>
            <a:endParaRPr lang="ko-KR" altLang="en-US" sz="3000"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97B6C903-9535-4AA1-82A7-8F986A950D77}"/>
                  </a:ext>
                </a:extLst>
              </p:cNvPr>
              <p:cNvSpPr>
                <a:spLocks noGrp="1"/>
              </p:cNvSpPr>
              <p:nvPr>
                <p:ph idx="1"/>
              </p:nvPr>
            </p:nvSpPr>
            <p:spPr>
              <a:xfrm>
                <a:off x="838200" y="1825625"/>
                <a:ext cx="5257800" cy="4351338"/>
              </a:xfrm>
            </p:spPr>
            <p:txBody>
              <a:bodyPr>
                <a:normAutofit/>
              </a:bodyPr>
              <a:lstStyle/>
              <a:p>
                <a:pPr marL="0" indent="0">
                  <a:buNone/>
                </a:pPr>
                <a:r>
                  <a:rPr lang="en-US" altLang="ko-KR" dirty="0"/>
                  <a:t>1 Known variance</a:t>
                </a:r>
                <a:endParaRPr lang="en-US" altLang="ko-KR" sz="2000" dirty="0"/>
              </a:p>
              <a:p>
                <a:pPr marL="0" indent="0">
                  <a:buNone/>
                </a:pPr>
                <a14:m>
                  <m:oMathPara xmlns:m="http://schemas.openxmlformats.org/officeDocument/2006/math">
                    <m:oMathParaPr>
                      <m:jc m:val="centerGroup"/>
                    </m:oMathParaPr>
                    <m:oMath xmlns:m="http://schemas.openxmlformats.org/officeDocument/2006/math">
                      <m:r>
                        <a:rPr lang="en-US" altLang="ko-KR" sz="2400" i="1" smtClean="0">
                          <a:solidFill>
                            <a:srgbClr val="FF0000"/>
                          </a:solidFill>
                          <a:latin typeface="Cambria Math" panose="02040503050406030204" pitchFamily="18" charset="0"/>
                        </a:rPr>
                        <m:t>𝑉𝑎𝑟</m:t>
                      </m:r>
                      <m:d>
                        <m:dPr>
                          <m:ctrlPr>
                            <a:rPr lang="en-US" altLang="ko-KR" sz="2400" i="1">
                              <a:solidFill>
                                <a:srgbClr val="FF0000"/>
                              </a:solidFill>
                              <a:latin typeface="Cambria Math" panose="02040503050406030204" pitchFamily="18" charset="0"/>
                            </a:rPr>
                          </m:ctrlPr>
                        </m:dPr>
                        <m:e>
                          <m:sSub>
                            <m:sSubPr>
                              <m:ctrlPr>
                                <a:rPr lang="en-US" altLang="ko-KR" sz="2400" i="1">
                                  <a:solidFill>
                                    <a:srgbClr val="FF0000"/>
                                  </a:solidFill>
                                  <a:latin typeface="Cambria Math" panose="02040503050406030204" pitchFamily="18" charset="0"/>
                                </a:rPr>
                              </m:ctrlPr>
                            </m:sSubPr>
                            <m:e>
                              <m:r>
                                <a:rPr lang="en-US" altLang="ko-KR" sz="2400" i="1">
                                  <a:solidFill>
                                    <a:srgbClr val="FF0000"/>
                                  </a:solidFill>
                                  <a:latin typeface="Cambria Math" panose="02040503050406030204" pitchFamily="18" charset="0"/>
                                </a:rPr>
                                <m:t>𝑦</m:t>
                              </m:r>
                            </m:e>
                            <m:sub>
                              <m:r>
                                <a:rPr lang="en-US" altLang="ko-KR" sz="2400" i="1">
                                  <a:solidFill>
                                    <a:srgbClr val="FF0000"/>
                                  </a:solidFill>
                                  <a:latin typeface="Cambria Math" panose="02040503050406030204" pitchFamily="18" charset="0"/>
                                </a:rPr>
                                <m:t>𝑖</m:t>
                              </m:r>
                            </m:sub>
                          </m:sSub>
                          <m:r>
                            <a:rPr lang="en-US" altLang="ko-KR" sz="2400" i="1">
                              <a:solidFill>
                                <a:srgbClr val="FF0000"/>
                              </a:solidFill>
                              <a:latin typeface="Cambria Math" panose="02040503050406030204" pitchFamily="18" charset="0"/>
                            </a:rPr>
                            <m:t>−</m:t>
                          </m:r>
                          <m:sSub>
                            <m:sSubPr>
                              <m:ctrlPr>
                                <a:rPr lang="en-US" altLang="ko-KR" sz="2400" i="1">
                                  <a:solidFill>
                                    <a:srgbClr val="FF0000"/>
                                  </a:solidFill>
                                  <a:latin typeface="Cambria Math" panose="02040503050406030204" pitchFamily="18" charset="0"/>
                                </a:rPr>
                              </m:ctrlPr>
                            </m:sSubPr>
                            <m:e>
                              <m:r>
                                <a:rPr lang="en-US" altLang="ko-KR" sz="2400" i="1">
                                  <a:solidFill>
                                    <a:srgbClr val="FF0000"/>
                                  </a:solidFill>
                                  <a:latin typeface="Cambria Math" panose="02040503050406030204" pitchFamily="18" charset="0"/>
                                </a:rPr>
                                <m:t>𝑋</m:t>
                              </m:r>
                            </m:e>
                            <m:sub>
                              <m:r>
                                <a:rPr lang="en-US" altLang="ko-KR" sz="2400" i="1">
                                  <a:solidFill>
                                    <a:srgbClr val="FF0000"/>
                                  </a:solidFill>
                                  <a:latin typeface="Cambria Math" panose="02040503050406030204" pitchFamily="18" charset="0"/>
                                </a:rPr>
                                <m:t>𝑖</m:t>
                              </m:r>
                            </m:sub>
                          </m:sSub>
                          <m:acc>
                            <m:accPr>
                              <m:chr m:val="̂"/>
                              <m:ctrlPr>
                                <a:rPr lang="en-US" altLang="ko-KR" sz="2400" i="1">
                                  <a:solidFill>
                                    <a:srgbClr val="FF0000"/>
                                  </a:solidFill>
                                  <a:latin typeface="Cambria Math" panose="02040503050406030204" pitchFamily="18" charset="0"/>
                                </a:rPr>
                              </m:ctrlPr>
                            </m:accPr>
                            <m:e>
                              <m:r>
                                <a:rPr lang="ko-KR" altLang="en-US" sz="2400" i="1">
                                  <a:solidFill>
                                    <a:srgbClr val="FF0000"/>
                                  </a:solidFill>
                                  <a:latin typeface="Cambria Math" panose="02040503050406030204" pitchFamily="18" charset="0"/>
                                </a:rPr>
                                <m:t>𝛼</m:t>
                              </m:r>
                            </m:e>
                          </m:acc>
                        </m:e>
                      </m:d>
                      <m:r>
                        <a:rPr lang="en-US" altLang="ko-KR" sz="2400" b="0" i="0" smtClean="0">
                          <a:solidFill>
                            <a:schemeClr val="tx1"/>
                          </a:solidFill>
                          <a:latin typeface="Cambria Math" panose="02040503050406030204" pitchFamily="18" charset="0"/>
                        </a:rPr>
                        <m:t>=</m:t>
                      </m:r>
                      <m:r>
                        <a:rPr lang="en-US" altLang="ko-KR" sz="2400" i="1">
                          <a:latin typeface="Cambria Math" panose="02040503050406030204" pitchFamily="18" charset="0"/>
                        </a:rPr>
                        <m:t>𝑉</m:t>
                      </m:r>
                      <m:r>
                        <m:rPr>
                          <m:sty m:val="p"/>
                        </m:rPr>
                        <a:rPr lang="en-US" altLang="ko-KR" sz="2400" b="0" i="0" smtClean="0">
                          <a:solidFill>
                            <a:schemeClr val="tx1"/>
                          </a:solidFill>
                          <a:latin typeface="Cambria Math" panose="02040503050406030204" pitchFamily="18" charset="0"/>
                        </a:rPr>
                        <m:t>ar</m:t>
                      </m:r>
                      <m:d>
                        <m:dPr>
                          <m:ctrlPr>
                            <a:rPr lang="en-US" altLang="ko-KR" sz="2400" b="0" i="1" smtClean="0">
                              <a:solidFill>
                                <a:schemeClr val="tx1"/>
                              </a:solidFill>
                              <a:latin typeface="Cambria Math" panose="02040503050406030204" pitchFamily="18" charset="0"/>
                            </a:rPr>
                          </m:ctrlPr>
                        </m:dPr>
                        <m:e>
                          <m:sSub>
                            <m:sSubPr>
                              <m:ctrlPr>
                                <a:rPr lang="en-US" altLang="ko-KR" sz="2400" i="1">
                                  <a:solidFill>
                                    <a:schemeClr val="tx1"/>
                                  </a:solidFill>
                                  <a:latin typeface="Cambria Math" panose="02040503050406030204" pitchFamily="18" charset="0"/>
                                </a:rPr>
                              </m:ctrlPr>
                            </m:sSubPr>
                            <m:e>
                              <m:r>
                                <a:rPr lang="en-US" altLang="ko-KR" sz="2400" i="1">
                                  <a:solidFill>
                                    <a:schemeClr val="tx1"/>
                                  </a:solidFill>
                                  <a:latin typeface="Cambria Math" panose="02040503050406030204" pitchFamily="18" charset="0"/>
                                </a:rPr>
                                <m:t>𝑦</m:t>
                              </m:r>
                            </m:e>
                            <m:sub>
                              <m:r>
                                <a:rPr lang="en-US" altLang="ko-KR" sz="2400" i="1">
                                  <a:solidFill>
                                    <a:schemeClr val="tx1"/>
                                  </a:solidFill>
                                  <a:latin typeface="Cambria Math" panose="02040503050406030204" pitchFamily="18" charset="0"/>
                                </a:rPr>
                                <m:t>𝑖</m:t>
                              </m:r>
                            </m:sub>
                          </m:sSub>
                        </m:e>
                      </m:d>
                      <m:r>
                        <a:rPr lang="en-US" altLang="ko-KR" sz="2400" b="0" i="1" smtClean="0">
                          <a:solidFill>
                            <a:schemeClr val="tx1"/>
                          </a:solidFill>
                          <a:latin typeface="Cambria Math" panose="02040503050406030204" pitchFamily="18" charset="0"/>
                        </a:rPr>
                        <m:t>+</m:t>
                      </m:r>
                      <m:r>
                        <a:rPr lang="en-US" altLang="ko-KR" sz="2400" b="0" i="1" smtClean="0">
                          <a:solidFill>
                            <a:schemeClr val="tx1"/>
                          </a:solidFill>
                          <a:latin typeface="Cambria Math" panose="02040503050406030204" pitchFamily="18" charset="0"/>
                        </a:rPr>
                        <m:t>𝑉𝑎𝑟</m:t>
                      </m:r>
                      <m:d>
                        <m:dPr>
                          <m:ctrlPr>
                            <a:rPr lang="en-US" altLang="ko-KR" sz="2400" b="0" i="1" smtClean="0">
                              <a:solidFill>
                                <a:schemeClr val="tx1"/>
                              </a:solidFill>
                              <a:latin typeface="Cambria Math" panose="02040503050406030204" pitchFamily="18" charset="0"/>
                            </a:rPr>
                          </m:ctrlPr>
                        </m:dPr>
                        <m:e>
                          <m:sSub>
                            <m:sSubPr>
                              <m:ctrlPr>
                                <a:rPr lang="en-US" altLang="ko-KR" sz="2400" i="1">
                                  <a:solidFill>
                                    <a:schemeClr val="tx1"/>
                                  </a:solidFill>
                                  <a:latin typeface="Cambria Math" panose="02040503050406030204" pitchFamily="18" charset="0"/>
                                </a:rPr>
                              </m:ctrlPr>
                            </m:sSubPr>
                            <m:e>
                              <m:r>
                                <a:rPr lang="en-US" altLang="ko-KR" sz="2400" i="1">
                                  <a:solidFill>
                                    <a:schemeClr val="tx1"/>
                                  </a:solidFill>
                                  <a:latin typeface="Cambria Math" panose="02040503050406030204" pitchFamily="18" charset="0"/>
                                </a:rPr>
                                <m:t>𝑋</m:t>
                              </m:r>
                            </m:e>
                            <m:sub>
                              <m:r>
                                <a:rPr lang="en-US" altLang="ko-KR" sz="2400" i="1">
                                  <a:solidFill>
                                    <a:schemeClr val="tx1"/>
                                  </a:solidFill>
                                  <a:latin typeface="Cambria Math" panose="02040503050406030204" pitchFamily="18" charset="0"/>
                                </a:rPr>
                                <m:t>𝑖</m:t>
                              </m:r>
                            </m:sub>
                          </m:sSub>
                          <m:acc>
                            <m:accPr>
                              <m:chr m:val="̂"/>
                              <m:ctrlPr>
                                <a:rPr lang="en-US" altLang="ko-KR" sz="2400" i="1">
                                  <a:solidFill>
                                    <a:schemeClr val="tx1"/>
                                  </a:solidFill>
                                  <a:latin typeface="Cambria Math" panose="02040503050406030204" pitchFamily="18" charset="0"/>
                                </a:rPr>
                              </m:ctrlPr>
                            </m:accPr>
                            <m:e>
                              <m:r>
                                <a:rPr lang="ko-KR" altLang="en-US" sz="2400" i="1">
                                  <a:solidFill>
                                    <a:schemeClr val="tx1"/>
                                  </a:solidFill>
                                  <a:latin typeface="Cambria Math" panose="02040503050406030204" pitchFamily="18" charset="0"/>
                                </a:rPr>
                                <m:t>𝛼</m:t>
                              </m:r>
                            </m:e>
                          </m:acc>
                        </m:e>
                      </m:d>
                      <m:r>
                        <a:rPr lang="en-US" altLang="ko-KR" sz="2400" b="0" i="1" smtClean="0">
                          <a:solidFill>
                            <a:schemeClr val="tx1"/>
                          </a:solidFill>
                          <a:latin typeface="Cambria Math" panose="02040503050406030204" pitchFamily="18" charset="0"/>
                        </a:rPr>
                        <m:t>−2</m:t>
                      </m:r>
                      <m:r>
                        <a:rPr lang="en-US" altLang="ko-KR" sz="2400" i="1">
                          <a:solidFill>
                            <a:srgbClr val="002060"/>
                          </a:solidFill>
                          <a:latin typeface="Cambria Math" panose="02040503050406030204" pitchFamily="18" charset="0"/>
                        </a:rPr>
                        <m:t>𝐶𝑜𝑣</m:t>
                      </m:r>
                      <m:d>
                        <m:dPr>
                          <m:ctrlPr>
                            <a:rPr lang="en-US" altLang="ko-KR" sz="2400" i="1">
                              <a:solidFill>
                                <a:srgbClr val="002060"/>
                              </a:solidFill>
                              <a:latin typeface="Cambria Math" panose="02040503050406030204" pitchFamily="18" charset="0"/>
                            </a:rPr>
                          </m:ctrlPr>
                        </m:dPr>
                        <m:e>
                          <m:sSub>
                            <m:sSubPr>
                              <m:ctrlPr>
                                <a:rPr lang="en-US" altLang="ko-KR" sz="2400" i="1">
                                  <a:solidFill>
                                    <a:srgbClr val="002060"/>
                                  </a:solidFill>
                                  <a:latin typeface="Cambria Math" panose="02040503050406030204" pitchFamily="18" charset="0"/>
                                </a:rPr>
                              </m:ctrlPr>
                            </m:sSubPr>
                            <m:e>
                              <m:r>
                                <a:rPr lang="en-US" altLang="ko-KR" sz="2400" i="1">
                                  <a:solidFill>
                                    <a:srgbClr val="002060"/>
                                  </a:solidFill>
                                  <a:latin typeface="Cambria Math" panose="02040503050406030204" pitchFamily="18" charset="0"/>
                                </a:rPr>
                                <m:t>𝑦</m:t>
                              </m:r>
                            </m:e>
                            <m:sub>
                              <m:r>
                                <a:rPr lang="en-US" altLang="ko-KR" sz="2400" i="1">
                                  <a:solidFill>
                                    <a:srgbClr val="002060"/>
                                  </a:solidFill>
                                  <a:latin typeface="Cambria Math" panose="02040503050406030204" pitchFamily="18" charset="0"/>
                                </a:rPr>
                                <m:t>𝑖</m:t>
                              </m:r>
                            </m:sub>
                          </m:sSub>
                          <m:r>
                            <a:rPr lang="en-US" altLang="ko-KR" sz="2400" i="1">
                              <a:solidFill>
                                <a:srgbClr val="002060"/>
                              </a:solidFill>
                              <a:latin typeface="Cambria Math" panose="02040503050406030204" pitchFamily="18" charset="0"/>
                            </a:rPr>
                            <m:t>,</m:t>
                          </m:r>
                          <m:sSub>
                            <m:sSubPr>
                              <m:ctrlPr>
                                <a:rPr lang="en-US" altLang="ko-KR" sz="2400" i="1">
                                  <a:solidFill>
                                    <a:srgbClr val="002060"/>
                                  </a:solidFill>
                                  <a:latin typeface="Cambria Math" panose="02040503050406030204" pitchFamily="18" charset="0"/>
                                </a:rPr>
                              </m:ctrlPr>
                            </m:sSubPr>
                            <m:e>
                              <m:r>
                                <a:rPr lang="en-US" altLang="ko-KR" sz="2400" i="1">
                                  <a:solidFill>
                                    <a:srgbClr val="002060"/>
                                  </a:solidFill>
                                  <a:latin typeface="Cambria Math" panose="02040503050406030204" pitchFamily="18" charset="0"/>
                                </a:rPr>
                                <m:t>𝑋</m:t>
                              </m:r>
                            </m:e>
                            <m:sub>
                              <m:r>
                                <a:rPr lang="en-US" altLang="ko-KR" sz="2400" i="1">
                                  <a:solidFill>
                                    <a:srgbClr val="002060"/>
                                  </a:solidFill>
                                  <a:latin typeface="Cambria Math" panose="02040503050406030204" pitchFamily="18" charset="0"/>
                                </a:rPr>
                                <m:t>𝑖</m:t>
                              </m:r>
                            </m:sub>
                          </m:sSub>
                          <m:acc>
                            <m:accPr>
                              <m:chr m:val="̂"/>
                              <m:ctrlPr>
                                <a:rPr lang="en-US" altLang="ko-KR" sz="2400" i="1">
                                  <a:solidFill>
                                    <a:srgbClr val="002060"/>
                                  </a:solidFill>
                                  <a:latin typeface="Cambria Math" panose="02040503050406030204" pitchFamily="18" charset="0"/>
                                </a:rPr>
                              </m:ctrlPr>
                            </m:accPr>
                            <m:e>
                              <m:r>
                                <a:rPr lang="ko-KR" altLang="en-US" sz="2400" i="1">
                                  <a:solidFill>
                                    <a:srgbClr val="002060"/>
                                  </a:solidFill>
                                  <a:latin typeface="Cambria Math" panose="02040503050406030204" pitchFamily="18" charset="0"/>
                                </a:rPr>
                                <m:t>𝛼</m:t>
                              </m:r>
                            </m:e>
                          </m:acc>
                        </m:e>
                      </m:d>
                    </m:oMath>
                  </m:oMathPara>
                </a14:m>
                <a:endParaRPr lang="en-US" altLang="ko-KR" sz="2400" i="1" dirty="0">
                  <a:solidFill>
                    <a:srgbClr val="002060"/>
                  </a:solidFill>
                  <a:latin typeface="Cambria Math" panose="02040503050406030204" pitchFamily="18" charset="0"/>
                </a:endParaRPr>
              </a:p>
              <a:p>
                <a:pPr marL="0" indent="0">
                  <a:buNone/>
                </a:pPr>
                <a:endParaRPr lang="en-US" altLang="ko-KR" sz="200" i="1" dirty="0">
                  <a:solidFill>
                    <a:srgbClr val="002060"/>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ko-KR" sz="2400" b="0" i="1" smtClean="0">
                          <a:solidFill>
                            <a:schemeClr val="tx1"/>
                          </a:solidFill>
                          <a:latin typeface="Cambria Math" panose="02040503050406030204" pitchFamily="18" charset="0"/>
                        </a:rPr>
                        <m:t>=</m:t>
                      </m:r>
                      <m:sSub>
                        <m:sSubPr>
                          <m:ctrlPr>
                            <a:rPr lang="en-US" altLang="ko-KR" sz="2400" i="1">
                              <a:latin typeface="Cambria Math" panose="02040503050406030204" pitchFamily="18" charset="0"/>
                            </a:rPr>
                          </m:ctrlPr>
                        </m:sSubPr>
                        <m:e>
                          <m:r>
                            <a:rPr lang="en-US" altLang="ko-KR" sz="2400" b="0" i="1" smtClean="0">
                              <a:latin typeface="Cambria Math" panose="02040503050406030204" pitchFamily="18" charset="0"/>
                            </a:rPr>
                            <m:t>𝑉</m:t>
                          </m:r>
                        </m:e>
                        <m:sub>
                          <m:r>
                            <a:rPr lang="en-US" altLang="ko-KR" sz="2400" i="1">
                              <a:latin typeface="Cambria Math" panose="02040503050406030204" pitchFamily="18" charset="0"/>
                            </a:rPr>
                            <m:t>𝑖</m:t>
                          </m:r>
                        </m:sub>
                      </m:sSub>
                      <m:r>
                        <a:rPr lang="en-US" altLang="ko-KR" sz="2400" b="0" i="1" smtClean="0">
                          <a:latin typeface="Cambria Math" panose="02040503050406030204" pitchFamily="18" charset="0"/>
                        </a:rPr>
                        <m:t>+</m:t>
                      </m:r>
                      <m:sSub>
                        <m:sSubPr>
                          <m:ctrlPr>
                            <a:rPr lang="en-US" altLang="ko-KR" sz="2400" i="1">
                              <a:latin typeface="Cambria Math" panose="02040503050406030204" pitchFamily="18" charset="0"/>
                            </a:rPr>
                          </m:ctrlPr>
                        </m:sSubPr>
                        <m:e>
                          <m:r>
                            <a:rPr lang="en-US" altLang="ko-KR" sz="2400" b="0" i="1" smtClean="0">
                              <a:latin typeface="Cambria Math" panose="02040503050406030204" pitchFamily="18" charset="0"/>
                            </a:rPr>
                            <m:t>𝑋</m:t>
                          </m:r>
                        </m:e>
                        <m:sub>
                          <m:r>
                            <a:rPr lang="en-US" altLang="ko-KR" sz="2400" i="1">
                              <a:latin typeface="Cambria Math" panose="02040503050406030204" pitchFamily="18" charset="0"/>
                            </a:rPr>
                            <m:t>𝑖</m:t>
                          </m:r>
                        </m:sub>
                      </m:sSub>
                      <m:sSup>
                        <m:sSupPr>
                          <m:ctrlPr>
                            <a:rPr lang="en-US" altLang="ko-KR" sz="2400" i="1">
                              <a:latin typeface="Cambria Math" panose="02040503050406030204" pitchFamily="18" charset="0"/>
                            </a:rPr>
                          </m:ctrlPr>
                        </m:sSupPr>
                        <m:e>
                          <m:d>
                            <m:dPr>
                              <m:ctrlPr>
                                <a:rPr lang="en-US" altLang="ko-KR" sz="2400" i="1">
                                  <a:latin typeface="Cambria Math" panose="02040503050406030204" pitchFamily="18" charset="0"/>
                                </a:rPr>
                              </m:ctrlPr>
                            </m:dPr>
                            <m:e>
                              <m:nary>
                                <m:naryPr>
                                  <m:chr m:val="∑"/>
                                  <m:ctrlPr>
                                    <a:rPr lang="en-US" altLang="ko-KR" sz="2400" i="1">
                                      <a:latin typeface="Cambria Math" panose="02040503050406030204" pitchFamily="18" charset="0"/>
                                    </a:rPr>
                                  </m:ctrlPr>
                                </m:naryPr>
                                <m:sub>
                                  <m:r>
                                    <m:rPr>
                                      <m:brk m:alnAt="23"/>
                                    </m:rPr>
                                    <a:rPr lang="en-US" altLang="ko-KR" sz="2400" i="1">
                                      <a:latin typeface="Cambria Math" panose="02040503050406030204" pitchFamily="18" charset="0"/>
                                    </a:rPr>
                                    <m:t>𝑖</m:t>
                                  </m:r>
                                  <m:r>
                                    <a:rPr lang="en-US" altLang="ko-KR" sz="2400" i="1">
                                      <a:latin typeface="Cambria Math" panose="02040503050406030204" pitchFamily="18" charset="0"/>
                                    </a:rPr>
                                    <m:t>=1</m:t>
                                  </m:r>
                                </m:sub>
                                <m:sup>
                                  <m:r>
                                    <a:rPr lang="en-US" altLang="ko-KR" sz="2400" i="1">
                                      <a:latin typeface="Cambria Math" panose="02040503050406030204" pitchFamily="18" charset="0"/>
                                    </a:rPr>
                                    <m:t>𝑚</m:t>
                                  </m:r>
                                </m:sup>
                                <m:e>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𝑋</m:t>
                                      </m:r>
                                    </m:e>
                                    <m:sub>
                                      <m:r>
                                        <a:rPr lang="en-US" altLang="ko-KR" sz="2400" i="1">
                                          <a:latin typeface="Cambria Math" panose="02040503050406030204" pitchFamily="18" charset="0"/>
                                        </a:rPr>
                                        <m:t>𝑖</m:t>
                                      </m:r>
                                    </m:sub>
                                  </m:sSub>
                                  <m:r>
                                    <a:rPr lang="en-US" altLang="ko-KR" sz="2400" i="1">
                                      <a:latin typeface="Cambria Math" panose="02040503050406030204" pitchFamily="18" charset="0"/>
                                    </a:rPr>
                                    <m:t>′</m:t>
                                  </m:r>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𝑊</m:t>
                                      </m:r>
                                    </m:e>
                                    <m:sub>
                                      <m:r>
                                        <a:rPr lang="en-US" altLang="ko-KR" sz="2400" i="1">
                                          <a:latin typeface="Cambria Math" panose="02040503050406030204" pitchFamily="18" charset="0"/>
                                        </a:rPr>
                                        <m:t>𝑖</m:t>
                                      </m:r>
                                    </m:sub>
                                  </m:sSub>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𝑋</m:t>
                                      </m:r>
                                    </m:e>
                                    <m:sub>
                                      <m:r>
                                        <a:rPr lang="en-US" altLang="ko-KR" sz="2400" i="1">
                                          <a:latin typeface="Cambria Math" panose="02040503050406030204" pitchFamily="18" charset="0"/>
                                        </a:rPr>
                                        <m:t>𝑖</m:t>
                                      </m:r>
                                    </m:sub>
                                  </m:sSub>
                                </m:e>
                              </m:nary>
                            </m:e>
                          </m:d>
                        </m:e>
                        <m:sup>
                          <m:r>
                            <a:rPr lang="en-US" altLang="ko-KR" sz="2400" i="1">
                              <a:latin typeface="Cambria Math" panose="02040503050406030204" pitchFamily="18" charset="0"/>
                            </a:rPr>
                            <m:t>−1</m:t>
                          </m:r>
                        </m:sup>
                      </m:sSup>
                      <m:sSubSup>
                        <m:sSubSupPr>
                          <m:ctrlPr>
                            <a:rPr lang="en-US" altLang="ko-KR" sz="2400" b="0" i="1" smtClean="0">
                              <a:latin typeface="Cambria Math" panose="02040503050406030204" pitchFamily="18" charset="0"/>
                            </a:rPr>
                          </m:ctrlPr>
                        </m:sSubSupPr>
                        <m:e>
                          <m:r>
                            <a:rPr lang="en-US" altLang="ko-KR" sz="2400" i="1">
                              <a:latin typeface="Cambria Math" panose="02040503050406030204" pitchFamily="18" charset="0"/>
                            </a:rPr>
                            <m:t>𝑋</m:t>
                          </m:r>
                        </m:e>
                        <m:sub>
                          <m:r>
                            <a:rPr lang="en-US" altLang="ko-KR" sz="2400" i="1">
                              <a:latin typeface="Cambria Math" panose="02040503050406030204" pitchFamily="18" charset="0"/>
                            </a:rPr>
                            <m:t>𝑖</m:t>
                          </m:r>
                        </m:sub>
                        <m:sup>
                          <m:r>
                            <a:rPr lang="en-US" altLang="ko-KR" sz="2400" b="0" i="1" smtClean="0">
                              <a:latin typeface="Cambria Math" panose="02040503050406030204" pitchFamily="18" charset="0"/>
                            </a:rPr>
                            <m:t>′</m:t>
                          </m:r>
                        </m:sup>
                      </m:sSubSup>
                      <m:r>
                        <a:rPr lang="en-US" altLang="ko-KR" sz="2400" b="0" i="1" smtClean="0">
                          <a:latin typeface="Cambria Math" panose="02040503050406030204" pitchFamily="18" charset="0"/>
                        </a:rPr>
                        <m:t>−2</m:t>
                      </m:r>
                      <m:sSub>
                        <m:sSubPr>
                          <m:ctrlPr>
                            <a:rPr lang="en-US" altLang="ko-KR" sz="2400" i="1" smtClean="0">
                              <a:solidFill>
                                <a:schemeClr val="tx1"/>
                              </a:solidFill>
                              <a:latin typeface="Cambria Math" panose="02040503050406030204" pitchFamily="18" charset="0"/>
                            </a:rPr>
                          </m:ctrlPr>
                        </m:sSubPr>
                        <m:e>
                          <m:r>
                            <a:rPr lang="en-US" altLang="ko-KR" sz="2400" i="1">
                              <a:solidFill>
                                <a:schemeClr val="tx1"/>
                              </a:solidFill>
                              <a:latin typeface="Cambria Math" panose="02040503050406030204" pitchFamily="18" charset="0"/>
                            </a:rPr>
                            <m:t>𝑋</m:t>
                          </m:r>
                        </m:e>
                        <m:sub>
                          <m:r>
                            <a:rPr lang="en-US" altLang="ko-KR" sz="2400" i="1">
                              <a:solidFill>
                                <a:schemeClr val="tx1"/>
                              </a:solidFill>
                              <a:latin typeface="Cambria Math" panose="02040503050406030204" pitchFamily="18" charset="0"/>
                            </a:rPr>
                            <m:t>𝑖</m:t>
                          </m:r>
                        </m:sub>
                      </m:sSub>
                      <m:sSup>
                        <m:sSupPr>
                          <m:ctrlPr>
                            <a:rPr lang="en-US" altLang="ko-KR" sz="2400" i="1">
                              <a:solidFill>
                                <a:schemeClr val="tx1"/>
                              </a:solidFill>
                              <a:latin typeface="Cambria Math" panose="02040503050406030204" pitchFamily="18" charset="0"/>
                            </a:rPr>
                          </m:ctrlPr>
                        </m:sSupPr>
                        <m:e>
                          <m:d>
                            <m:dPr>
                              <m:ctrlPr>
                                <a:rPr lang="en-US" altLang="ko-KR" sz="2400" i="1">
                                  <a:solidFill>
                                    <a:schemeClr val="tx1"/>
                                  </a:solidFill>
                                  <a:latin typeface="Cambria Math" panose="02040503050406030204" pitchFamily="18" charset="0"/>
                                </a:rPr>
                              </m:ctrlPr>
                            </m:dPr>
                            <m:e>
                              <m:nary>
                                <m:naryPr>
                                  <m:chr m:val="∑"/>
                                  <m:ctrlPr>
                                    <a:rPr lang="en-US" altLang="ko-KR" sz="2400" i="1">
                                      <a:solidFill>
                                        <a:schemeClr val="tx1"/>
                                      </a:solidFill>
                                      <a:latin typeface="Cambria Math" panose="02040503050406030204" pitchFamily="18" charset="0"/>
                                    </a:rPr>
                                  </m:ctrlPr>
                                </m:naryPr>
                                <m:sub>
                                  <m:r>
                                    <a:rPr lang="en-US" altLang="ko-KR" sz="2400" b="0" i="1" smtClean="0">
                                      <a:solidFill>
                                        <a:schemeClr val="tx1"/>
                                      </a:solidFill>
                                      <a:latin typeface="Cambria Math" panose="02040503050406030204" pitchFamily="18" charset="0"/>
                                    </a:rPr>
                                    <m:t>𝑖</m:t>
                                  </m:r>
                                  <m:r>
                                    <a:rPr lang="en-US" altLang="ko-KR" sz="2400" i="1">
                                      <a:solidFill>
                                        <a:schemeClr val="tx1"/>
                                      </a:solidFill>
                                      <a:latin typeface="Cambria Math" panose="02040503050406030204" pitchFamily="18" charset="0"/>
                                    </a:rPr>
                                    <m:t>=1</m:t>
                                  </m:r>
                                </m:sub>
                                <m:sup>
                                  <m:r>
                                    <a:rPr lang="en-US" altLang="ko-KR" sz="2400" i="1">
                                      <a:solidFill>
                                        <a:schemeClr val="tx1"/>
                                      </a:solidFill>
                                      <a:latin typeface="Cambria Math" panose="02040503050406030204" pitchFamily="18" charset="0"/>
                                    </a:rPr>
                                    <m:t>𝑚</m:t>
                                  </m:r>
                                </m:sup>
                                <m:e>
                                  <m:sSub>
                                    <m:sSubPr>
                                      <m:ctrlPr>
                                        <a:rPr lang="en-US" altLang="ko-KR" sz="2400" i="1">
                                          <a:solidFill>
                                            <a:schemeClr val="tx1"/>
                                          </a:solidFill>
                                          <a:latin typeface="Cambria Math" panose="02040503050406030204" pitchFamily="18" charset="0"/>
                                        </a:rPr>
                                      </m:ctrlPr>
                                    </m:sSubPr>
                                    <m:e>
                                      <m:r>
                                        <a:rPr lang="en-US" altLang="ko-KR" sz="2400" i="1">
                                          <a:solidFill>
                                            <a:schemeClr val="tx1"/>
                                          </a:solidFill>
                                          <a:latin typeface="Cambria Math" panose="02040503050406030204" pitchFamily="18" charset="0"/>
                                        </a:rPr>
                                        <m:t>𝑋</m:t>
                                      </m:r>
                                    </m:e>
                                    <m:sub>
                                      <m:r>
                                        <a:rPr lang="en-US" altLang="ko-KR" sz="2400" b="0" i="1" smtClean="0">
                                          <a:solidFill>
                                            <a:schemeClr val="tx1"/>
                                          </a:solidFill>
                                          <a:latin typeface="Cambria Math" panose="02040503050406030204" pitchFamily="18" charset="0"/>
                                        </a:rPr>
                                        <m:t>𝑖</m:t>
                                      </m:r>
                                    </m:sub>
                                  </m:sSub>
                                  <m:r>
                                    <a:rPr lang="en-US" altLang="ko-KR" sz="2400" i="1">
                                      <a:solidFill>
                                        <a:schemeClr val="tx1"/>
                                      </a:solidFill>
                                      <a:latin typeface="Cambria Math" panose="02040503050406030204" pitchFamily="18" charset="0"/>
                                    </a:rPr>
                                    <m:t>′</m:t>
                                  </m:r>
                                  <m:sSub>
                                    <m:sSubPr>
                                      <m:ctrlPr>
                                        <a:rPr lang="en-US" altLang="ko-KR" sz="2400" i="1">
                                          <a:solidFill>
                                            <a:schemeClr val="tx1"/>
                                          </a:solidFill>
                                          <a:latin typeface="Cambria Math" panose="02040503050406030204" pitchFamily="18" charset="0"/>
                                        </a:rPr>
                                      </m:ctrlPr>
                                    </m:sSubPr>
                                    <m:e>
                                      <m:r>
                                        <a:rPr lang="en-US" altLang="ko-KR" sz="2400" i="1">
                                          <a:solidFill>
                                            <a:schemeClr val="tx1"/>
                                          </a:solidFill>
                                          <a:latin typeface="Cambria Math" panose="02040503050406030204" pitchFamily="18" charset="0"/>
                                        </a:rPr>
                                        <m:t>𝑊</m:t>
                                      </m:r>
                                    </m:e>
                                    <m:sub>
                                      <m:r>
                                        <a:rPr lang="en-US" altLang="ko-KR" sz="2400" b="0" i="1" smtClean="0">
                                          <a:solidFill>
                                            <a:schemeClr val="tx1"/>
                                          </a:solidFill>
                                          <a:latin typeface="Cambria Math" panose="02040503050406030204" pitchFamily="18" charset="0"/>
                                        </a:rPr>
                                        <m:t>𝑖</m:t>
                                      </m:r>
                                    </m:sub>
                                  </m:sSub>
                                  <m:sSub>
                                    <m:sSubPr>
                                      <m:ctrlPr>
                                        <a:rPr lang="en-US" altLang="ko-KR" sz="2400" i="1">
                                          <a:solidFill>
                                            <a:schemeClr val="tx1"/>
                                          </a:solidFill>
                                          <a:latin typeface="Cambria Math" panose="02040503050406030204" pitchFamily="18" charset="0"/>
                                        </a:rPr>
                                      </m:ctrlPr>
                                    </m:sSubPr>
                                    <m:e>
                                      <m:r>
                                        <a:rPr lang="en-US" altLang="ko-KR" sz="2400" i="1">
                                          <a:solidFill>
                                            <a:schemeClr val="tx1"/>
                                          </a:solidFill>
                                          <a:latin typeface="Cambria Math" panose="02040503050406030204" pitchFamily="18" charset="0"/>
                                        </a:rPr>
                                        <m:t>𝑋</m:t>
                                      </m:r>
                                    </m:e>
                                    <m:sub>
                                      <m:r>
                                        <a:rPr lang="en-US" altLang="ko-KR" sz="2400" b="0" i="1" smtClean="0">
                                          <a:solidFill>
                                            <a:schemeClr val="tx1"/>
                                          </a:solidFill>
                                          <a:latin typeface="Cambria Math" panose="02040503050406030204" pitchFamily="18" charset="0"/>
                                        </a:rPr>
                                        <m:t>𝑖</m:t>
                                      </m:r>
                                    </m:sub>
                                  </m:sSub>
                                </m:e>
                              </m:nary>
                            </m:e>
                          </m:d>
                        </m:e>
                        <m:sup>
                          <m:r>
                            <a:rPr lang="en-US" altLang="ko-KR" sz="2400" i="1">
                              <a:solidFill>
                                <a:schemeClr val="tx1"/>
                              </a:solidFill>
                              <a:latin typeface="Cambria Math" panose="02040503050406030204" pitchFamily="18" charset="0"/>
                            </a:rPr>
                            <m:t>−1</m:t>
                          </m:r>
                        </m:sup>
                      </m:sSup>
                      <m:sSubSup>
                        <m:sSubSupPr>
                          <m:ctrlPr>
                            <a:rPr lang="en-US" altLang="ko-KR" sz="2400" i="1">
                              <a:solidFill>
                                <a:schemeClr val="tx1"/>
                              </a:solidFill>
                              <a:latin typeface="Cambria Math" panose="02040503050406030204" pitchFamily="18" charset="0"/>
                            </a:rPr>
                          </m:ctrlPr>
                        </m:sSubSupPr>
                        <m:e>
                          <m:r>
                            <a:rPr lang="en-US" altLang="ko-KR" sz="2400" i="1">
                              <a:solidFill>
                                <a:schemeClr val="tx1"/>
                              </a:solidFill>
                              <a:latin typeface="Cambria Math" panose="02040503050406030204" pitchFamily="18" charset="0"/>
                            </a:rPr>
                            <m:t>𝑋</m:t>
                          </m:r>
                        </m:e>
                        <m:sub>
                          <m:r>
                            <a:rPr lang="en-US" altLang="ko-KR" sz="2400" i="1">
                              <a:solidFill>
                                <a:schemeClr val="tx1"/>
                              </a:solidFill>
                              <a:latin typeface="Cambria Math" panose="02040503050406030204" pitchFamily="18" charset="0"/>
                            </a:rPr>
                            <m:t>𝑖</m:t>
                          </m:r>
                        </m:sub>
                        <m:sup>
                          <m:r>
                            <a:rPr lang="en-US" altLang="ko-KR" sz="2400" i="1">
                              <a:solidFill>
                                <a:schemeClr val="tx1"/>
                              </a:solidFill>
                              <a:latin typeface="Cambria Math" panose="02040503050406030204" pitchFamily="18" charset="0"/>
                            </a:rPr>
                            <m:t>′</m:t>
                          </m:r>
                        </m:sup>
                      </m:sSubSup>
                    </m:oMath>
                  </m:oMathPara>
                </a14:m>
                <a:endParaRPr lang="en-US" altLang="ko-KR" sz="2400" i="1" dirty="0">
                  <a:solidFill>
                    <a:schemeClr val="tx1"/>
                  </a:solidFill>
                  <a:latin typeface="Cambria Math" panose="02040503050406030204" pitchFamily="18" charset="0"/>
                </a:endParaRPr>
              </a:p>
              <a:p>
                <a:pPr marL="0" indent="0">
                  <a:buNone/>
                </a:pPr>
                <a:endParaRPr lang="en-US" altLang="ko-KR" sz="200" b="0" i="1" dirty="0">
                  <a:solidFill>
                    <a:schemeClr val="tx1"/>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ko-KR" sz="2400" b="0" i="1" smtClean="0">
                          <a:solidFill>
                            <a:schemeClr val="tx1"/>
                          </a:solidFill>
                          <a:latin typeface="Cambria Math" panose="02040503050406030204" pitchFamily="18" charset="0"/>
                        </a:rPr>
                        <m:t>=</m:t>
                      </m:r>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𝑉</m:t>
                          </m:r>
                        </m:e>
                        <m:sub>
                          <m:r>
                            <a:rPr lang="en-US" altLang="ko-KR" sz="2400" i="1">
                              <a:latin typeface="Cambria Math" panose="02040503050406030204" pitchFamily="18" charset="0"/>
                            </a:rPr>
                            <m:t>𝑖</m:t>
                          </m:r>
                        </m:sub>
                      </m:sSub>
                      <m:r>
                        <a:rPr lang="en-US" altLang="ko-KR" sz="2400" b="0" i="1" smtClean="0">
                          <a:latin typeface="Cambria Math" panose="02040503050406030204" pitchFamily="18" charset="0"/>
                        </a:rPr>
                        <m:t>−</m:t>
                      </m:r>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𝑋</m:t>
                          </m:r>
                        </m:e>
                        <m:sub>
                          <m:r>
                            <a:rPr lang="en-US" altLang="ko-KR" sz="2400" i="1">
                              <a:latin typeface="Cambria Math" panose="02040503050406030204" pitchFamily="18" charset="0"/>
                            </a:rPr>
                            <m:t>𝑖</m:t>
                          </m:r>
                        </m:sub>
                      </m:sSub>
                      <m:sSup>
                        <m:sSupPr>
                          <m:ctrlPr>
                            <a:rPr lang="en-US" altLang="ko-KR" sz="2400" i="1">
                              <a:latin typeface="Cambria Math" panose="02040503050406030204" pitchFamily="18" charset="0"/>
                            </a:rPr>
                          </m:ctrlPr>
                        </m:sSupPr>
                        <m:e>
                          <m:d>
                            <m:dPr>
                              <m:ctrlPr>
                                <a:rPr lang="en-US" altLang="ko-KR" sz="2400" i="1">
                                  <a:latin typeface="Cambria Math" panose="02040503050406030204" pitchFamily="18" charset="0"/>
                                </a:rPr>
                              </m:ctrlPr>
                            </m:dPr>
                            <m:e>
                              <m:nary>
                                <m:naryPr>
                                  <m:chr m:val="∑"/>
                                  <m:ctrlPr>
                                    <a:rPr lang="en-US" altLang="ko-KR" sz="2400" i="1">
                                      <a:latin typeface="Cambria Math" panose="02040503050406030204" pitchFamily="18" charset="0"/>
                                    </a:rPr>
                                  </m:ctrlPr>
                                </m:naryPr>
                                <m:sub>
                                  <m:r>
                                    <m:rPr>
                                      <m:brk m:alnAt="23"/>
                                    </m:rPr>
                                    <a:rPr lang="en-US" altLang="ko-KR" sz="2400" i="1">
                                      <a:latin typeface="Cambria Math" panose="02040503050406030204" pitchFamily="18" charset="0"/>
                                    </a:rPr>
                                    <m:t>𝑖</m:t>
                                  </m:r>
                                  <m:r>
                                    <a:rPr lang="en-US" altLang="ko-KR" sz="2400" i="1">
                                      <a:latin typeface="Cambria Math" panose="02040503050406030204" pitchFamily="18" charset="0"/>
                                    </a:rPr>
                                    <m:t>=1</m:t>
                                  </m:r>
                                </m:sub>
                                <m:sup>
                                  <m:r>
                                    <a:rPr lang="en-US" altLang="ko-KR" sz="2400" i="1">
                                      <a:latin typeface="Cambria Math" panose="02040503050406030204" pitchFamily="18" charset="0"/>
                                    </a:rPr>
                                    <m:t>𝑚</m:t>
                                  </m:r>
                                </m:sup>
                                <m:e>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𝑋</m:t>
                                      </m:r>
                                    </m:e>
                                    <m:sub>
                                      <m:r>
                                        <a:rPr lang="en-US" altLang="ko-KR" sz="2400" i="1">
                                          <a:latin typeface="Cambria Math" panose="02040503050406030204" pitchFamily="18" charset="0"/>
                                        </a:rPr>
                                        <m:t>𝑖</m:t>
                                      </m:r>
                                    </m:sub>
                                  </m:sSub>
                                  <m:r>
                                    <a:rPr lang="en-US" altLang="ko-KR" sz="2400" i="1">
                                      <a:latin typeface="Cambria Math" panose="02040503050406030204" pitchFamily="18" charset="0"/>
                                    </a:rPr>
                                    <m:t>′</m:t>
                                  </m:r>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𝑊</m:t>
                                      </m:r>
                                    </m:e>
                                    <m:sub>
                                      <m:r>
                                        <a:rPr lang="en-US" altLang="ko-KR" sz="2400" i="1">
                                          <a:latin typeface="Cambria Math" panose="02040503050406030204" pitchFamily="18" charset="0"/>
                                        </a:rPr>
                                        <m:t>𝑖</m:t>
                                      </m:r>
                                    </m:sub>
                                  </m:sSub>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𝑋</m:t>
                                      </m:r>
                                    </m:e>
                                    <m:sub>
                                      <m:r>
                                        <a:rPr lang="en-US" altLang="ko-KR" sz="2400" i="1">
                                          <a:latin typeface="Cambria Math" panose="02040503050406030204" pitchFamily="18" charset="0"/>
                                        </a:rPr>
                                        <m:t>𝑖</m:t>
                                      </m:r>
                                    </m:sub>
                                  </m:sSub>
                                </m:e>
                              </m:nary>
                            </m:e>
                          </m:d>
                        </m:e>
                        <m:sup>
                          <m:r>
                            <a:rPr lang="en-US" altLang="ko-KR" sz="2400" i="1">
                              <a:latin typeface="Cambria Math" panose="02040503050406030204" pitchFamily="18" charset="0"/>
                            </a:rPr>
                            <m:t>−1</m:t>
                          </m:r>
                        </m:sup>
                      </m:sSup>
                      <m:sSubSup>
                        <m:sSubSupPr>
                          <m:ctrlPr>
                            <a:rPr lang="en-US" altLang="ko-KR" sz="2400" i="1">
                              <a:latin typeface="Cambria Math" panose="02040503050406030204" pitchFamily="18" charset="0"/>
                            </a:rPr>
                          </m:ctrlPr>
                        </m:sSubSupPr>
                        <m:e>
                          <m:r>
                            <a:rPr lang="en-US" altLang="ko-KR" sz="2400" i="1">
                              <a:latin typeface="Cambria Math" panose="02040503050406030204" pitchFamily="18" charset="0"/>
                            </a:rPr>
                            <m:t>𝑋</m:t>
                          </m:r>
                        </m:e>
                        <m:sub>
                          <m:r>
                            <a:rPr lang="en-US" altLang="ko-KR" sz="2400" i="1">
                              <a:latin typeface="Cambria Math" panose="02040503050406030204" pitchFamily="18" charset="0"/>
                            </a:rPr>
                            <m:t>𝑖</m:t>
                          </m:r>
                        </m:sub>
                        <m:sup>
                          <m:r>
                            <a:rPr lang="en-US" altLang="ko-KR" sz="2400" i="1">
                              <a:latin typeface="Cambria Math" panose="02040503050406030204" pitchFamily="18" charset="0"/>
                            </a:rPr>
                            <m:t>′</m:t>
                          </m:r>
                        </m:sup>
                      </m:sSubSup>
                    </m:oMath>
                  </m:oMathPara>
                </a14:m>
                <a:endParaRPr lang="en-US" altLang="ko-KR" sz="2400" dirty="0">
                  <a:solidFill>
                    <a:srgbClr val="002060"/>
                  </a:solidFill>
                </a:endParaRPr>
              </a:p>
              <a:p>
                <a:pPr marL="0" indent="0">
                  <a:buNone/>
                </a:pPr>
                <a:endParaRPr lang="en-US" altLang="ko-KR" sz="2000" b="0" dirty="0">
                  <a:solidFill>
                    <a:schemeClr val="tx1"/>
                  </a:solidFill>
                </a:endParaRPr>
              </a:p>
              <a:p>
                <a:pPr marL="0" indent="0">
                  <a:buNone/>
                </a:pPr>
                <a:endParaRPr lang="en-US" altLang="ko-KR" sz="2000" dirty="0">
                  <a:solidFill>
                    <a:srgbClr val="002060"/>
                  </a:solidFill>
                </a:endParaRPr>
              </a:p>
            </p:txBody>
          </p:sp>
        </mc:Choice>
        <mc:Fallback xmlns="">
          <p:sp>
            <p:nvSpPr>
              <p:cNvPr id="3" name="내용 개체 틀 2">
                <a:extLst>
                  <a:ext uri="{FF2B5EF4-FFF2-40B4-BE49-F238E27FC236}">
                    <a16:creationId xmlns:a16="http://schemas.microsoft.com/office/drawing/2014/main" id="{97B6C903-9535-4AA1-82A7-8F986A950D77}"/>
                  </a:ext>
                </a:extLst>
              </p:cNvPr>
              <p:cNvSpPr>
                <a:spLocks noGrp="1" noRot="1" noChangeAspect="1" noMove="1" noResize="1" noEditPoints="1" noAdjustHandles="1" noChangeArrowheads="1" noChangeShapeType="1" noTextEdit="1"/>
              </p:cNvSpPr>
              <p:nvPr>
                <p:ph idx="1"/>
              </p:nvPr>
            </p:nvSpPr>
            <p:spPr>
              <a:xfrm>
                <a:off x="838200" y="1825625"/>
                <a:ext cx="5257800" cy="4351338"/>
              </a:xfrm>
              <a:blipFill>
                <a:blip r:embed="rId3"/>
                <a:stretch>
                  <a:fillRect l="-2436" t="-2381" r="-4756"/>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4" name="내용 개체 틀 2">
                <a:extLst>
                  <a:ext uri="{FF2B5EF4-FFF2-40B4-BE49-F238E27FC236}">
                    <a16:creationId xmlns:a16="http://schemas.microsoft.com/office/drawing/2014/main" id="{6F2EBEC4-53CD-4841-85B2-6233DB61B021}"/>
                  </a:ext>
                </a:extLst>
              </p:cNvPr>
              <p:cNvSpPr txBox="1">
                <a:spLocks/>
              </p:cNvSpPr>
              <p:nvPr/>
            </p:nvSpPr>
            <p:spPr>
              <a:xfrm>
                <a:off x="6096000" y="1825625"/>
                <a:ext cx="5257800" cy="4351338"/>
              </a:xfrm>
              <a:prstGeom prst="rect">
                <a:avLst/>
              </a:prstGeom>
            </p:spPr>
            <p:txBody>
              <a:bodyPr vert="horz" lIns="91440" tIns="45720" rIns="91440" bIns="45720" rtlCol="0">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ko-KR" sz="2000"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ko-KR" sz="2200" i="1" smtClean="0">
                          <a:latin typeface="Cambria Math" panose="02040503050406030204" pitchFamily="18" charset="0"/>
                        </a:rPr>
                        <m:t>𝑉𝑎𝑟</m:t>
                      </m:r>
                      <m:d>
                        <m:dPr>
                          <m:ctrlPr>
                            <a:rPr lang="en-US" altLang="ko-KR" sz="2200" i="1" smtClean="0">
                              <a:latin typeface="Cambria Math" panose="02040503050406030204" pitchFamily="18" charset="0"/>
                            </a:rPr>
                          </m:ctrlPr>
                        </m:dPr>
                        <m:e>
                          <m:acc>
                            <m:accPr>
                              <m:chr m:val="̂"/>
                              <m:ctrlPr>
                                <a:rPr lang="en-US" altLang="ko-KR" sz="2200" i="1">
                                  <a:latin typeface="Cambria Math" panose="02040503050406030204" pitchFamily="18" charset="0"/>
                                </a:rPr>
                              </m:ctrlPr>
                            </m:accPr>
                            <m:e>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𝑏</m:t>
                                  </m:r>
                                </m:e>
                                <m:sub>
                                  <m:r>
                                    <a:rPr lang="en-US" altLang="ko-KR" sz="2200" i="1">
                                      <a:latin typeface="Cambria Math" panose="02040503050406030204" pitchFamily="18" charset="0"/>
                                    </a:rPr>
                                    <m:t>𝑖</m:t>
                                  </m:r>
                                </m:sub>
                              </m:sSub>
                            </m:e>
                          </m:acc>
                        </m:e>
                      </m:d>
                      <m:r>
                        <a:rPr lang="en-US" altLang="ko-KR" sz="2200" i="1" smtClean="0">
                          <a:latin typeface="Cambria Math" panose="02040503050406030204" pitchFamily="18" charset="0"/>
                        </a:rPr>
                        <m:t>=</m:t>
                      </m:r>
                      <m:sSubSup>
                        <m:sSubSupPr>
                          <m:ctrlPr>
                            <a:rPr lang="en-US" altLang="ko-KR" sz="2200" i="1">
                              <a:latin typeface="Cambria Math" panose="02040503050406030204" pitchFamily="18" charset="0"/>
                            </a:rPr>
                          </m:ctrlPr>
                        </m:sSubSupPr>
                        <m:e>
                          <m:r>
                            <a:rPr lang="en-US" altLang="ko-KR" sz="2200" i="1">
                              <a:latin typeface="Cambria Math" panose="02040503050406030204" pitchFamily="18" charset="0"/>
                            </a:rPr>
                            <m:t>𝐷𝑍</m:t>
                          </m:r>
                        </m:e>
                        <m:sub>
                          <m:r>
                            <a:rPr lang="en-US" altLang="ko-KR" sz="2200" i="1">
                              <a:latin typeface="Cambria Math" panose="02040503050406030204" pitchFamily="18" charset="0"/>
                            </a:rPr>
                            <m:t>𝑖</m:t>
                          </m:r>
                        </m:sub>
                        <m:sup>
                          <m:r>
                            <a:rPr lang="en-US" altLang="ko-KR" sz="2200" i="1">
                              <a:latin typeface="Cambria Math" panose="02040503050406030204" pitchFamily="18" charset="0"/>
                            </a:rPr>
                            <m:t>′</m:t>
                          </m:r>
                        </m:sup>
                      </m:sSubSup>
                      <m:d>
                        <m:dPr>
                          <m:begChr m:val="{"/>
                          <m:endChr m:val="}"/>
                          <m:ctrlPr>
                            <a:rPr lang="en-US" altLang="ko-KR" sz="2200" i="1" smtClean="0">
                              <a:latin typeface="Cambria Math" panose="02040503050406030204" pitchFamily="18" charset="0"/>
                            </a:rPr>
                          </m:ctrlPr>
                        </m:dPr>
                        <m:e>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𝑊</m:t>
                              </m:r>
                            </m:e>
                            <m:sub>
                              <m:r>
                                <a:rPr lang="en-US" altLang="ko-KR" sz="2200" i="1">
                                  <a:latin typeface="Cambria Math" panose="02040503050406030204" pitchFamily="18" charset="0"/>
                                </a:rPr>
                                <m:t>𝑖</m:t>
                              </m:r>
                            </m:sub>
                          </m:sSub>
                          <m:d>
                            <m:dPr>
                              <m:ctrlPr>
                                <a:rPr lang="en-US" altLang="ko-KR" sz="2200" i="1" smtClean="0">
                                  <a:solidFill>
                                    <a:srgbClr val="FF0000"/>
                                  </a:solidFill>
                                  <a:latin typeface="Cambria Math" panose="02040503050406030204" pitchFamily="18" charset="0"/>
                                </a:rPr>
                              </m:ctrlPr>
                            </m:dPr>
                            <m:e>
                              <m:r>
                                <a:rPr lang="en-US" altLang="ko-KR" sz="2200" i="1">
                                  <a:solidFill>
                                    <a:srgbClr val="FF0000"/>
                                  </a:solidFill>
                                  <a:latin typeface="Cambria Math" panose="02040503050406030204" pitchFamily="18" charset="0"/>
                                </a:rPr>
                                <m:t>𝑉𝑎𝑟</m:t>
                              </m:r>
                              <m:r>
                                <a:rPr lang="en-US" altLang="ko-KR" sz="2200" i="1">
                                  <a:solidFill>
                                    <a:srgbClr val="FF0000"/>
                                  </a:solidFill>
                                  <a:latin typeface="Cambria Math" panose="02040503050406030204" pitchFamily="18" charset="0"/>
                                </a:rPr>
                                <m:t>(</m:t>
                              </m:r>
                              <m:sSub>
                                <m:sSubPr>
                                  <m:ctrlPr>
                                    <a:rPr lang="en-US" altLang="ko-KR" sz="2200" i="1">
                                      <a:solidFill>
                                        <a:srgbClr val="FF0000"/>
                                      </a:solidFill>
                                      <a:latin typeface="Cambria Math" panose="02040503050406030204" pitchFamily="18" charset="0"/>
                                    </a:rPr>
                                  </m:ctrlPr>
                                </m:sSubPr>
                                <m:e>
                                  <m:r>
                                    <a:rPr lang="en-US" altLang="ko-KR" sz="2200" i="1">
                                      <a:solidFill>
                                        <a:srgbClr val="FF0000"/>
                                      </a:solidFill>
                                      <a:latin typeface="Cambria Math" panose="02040503050406030204" pitchFamily="18" charset="0"/>
                                    </a:rPr>
                                    <m:t>𝑦</m:t>
                                  </m:r>
                                </m:e>
                                <m:sub>
                                  <m:r>
                                    <a:rPr lang="en-US" altLang="ko-KR" sz="2200" i="1">
                                      <a:solidFill>
                                        <a:srgbClr val="FF0000"/>
                                      </a:solidFill>
                                      <a:latin typeface="Cambria Math" panose="02040503050406030204" pitchFamily="18" charset="0"/>
                                    </a:rPr>
                                    <m:t>𝑖</m:t>
                                  </m:r>
                                </m:sub>
                              </m:sSub>
                              <m:r>
                                <a:rPr lang="en-US" altLang="ko-KR" sz="2200" i="1">
                                  <a:solidFill>
                                    <a:srgbClr val="FF0000"/>
                                  </a:solidFill>
                                  <a:latin typeface="Cambria Math" panose="02040503050406030204" pitchFamily="18" charset="0"/>
                                </a:rPr>
                                <m:t>−</m:t>
                              </m:r>
                              <m:sSub>
                                <m:sSubPr>
                                  <m:ctrlPr>
                                    <a:rPr lang="en-US" altLang="ko-KR" sz="2200" i="1">
                                      <a:solidFill>
                                        <a:srgbClr val="FF0000"/>
                                      </a:solidFill>
                                      <a:latin typeface="Cambria Math" panose="02040503050406030204" pitchFamily="18" charset="0"/>
                                    </a:rPr>
                                  </m:ctrlPr>
                                </m:sSubPr>
                                <m:e>
                                  <m:r>
                                    <a:rPr lang="en-US" altLang="ko-KR" sz="2200" i="1">
                                      <a:solidFill>
                                        <a:srgbClr val="FF0000"/>
                                      </a:solidFill>
                                      <a:latin typeface="Cambria Math" panose="02040503050406030204" pitchFamily="18" charset="0"/>
                                    </a:rPr>
                                    <m:t>𝑋</m:t>
                                  </m:r>
                                </m:e>
                                <m:sub>
                                  <m:r>
                                    <a:rPr lang="en-US" altLang="ko-KR" sz="2200" i="1">
                                      <a:solidFill>
                                        <a:srgbClr val="FF0000"/>
                                      </a:solidFill>
                                      <a:latin typeface="Cambria Math" panose="02040503050406030204" pitchFamily="18" charset="0"/>
                                    </a:rPr>
                                    <m:t>𝑖</m:t>
                                  </m:r>
                                </m:sub>
                              </m:sSub>
                              <m:acc>
                                <m:accPr>
                                  <m:chr m:val="̂"/>
                                  <m:ctrlPr>
                                    <a:rPr lang="en-US" altLang="ko-KR" sz="2200" i="1">
                                      <a:solidFill>
                                        <a:srgbClr val="FF0000"/>
                                      </a:solidFill>
                                      <a:latin typeface="Cambria Math" panose="02040503050406030204" pitchFamily="18" charset="0"/>
                                    </a:rPr>
                                  </m:ctrlPr>
                                </m:accPr>
                                <m:e>
                                  <m:r>
                                    <a:rPr lang="ko-KR" altLang="en-US" sz="2200" i="1">
                                      <a:solidFill>
                                        <a:srgbClr val="FF0000"/>
                                      </a:solidFill>
                                      <a:latin typeface="Cambria Math" panose="02040503050406030204" pitchFamily="18" charset="0"/>
                                    </a:rPr>
                                    <m:t>𝛼</m:t>
                                  </m:r>
                                </m:e>
                              </m:acc>
                              <m:r>
                                <a:rPr lang="en-US" altLang="ko-KR" sz="2200" i="1">
                                  <a:solidFill>
                                    <a:srgbClr val="FF0000"/>
                                  </a:solidFill>
                                  <a:latin typeface="Cambria Math" panose="02040503050406030204" pitchFamily="18" charset="0"/>
                                </a:rPr>
                                <m:t>)</m:t>
                              </m:r>
                            </m:e>
                          </m:d>
                          <m:sSub>
                            <m:sSubPr>
                              <m:ctrlPr>
                                <a:rPr lang="en-US" altLang="ko-KR" sz="2200" i="1">
                                  <a:latin typeface="Cambria Math" panose="02040503050406030204" pitchFamily="18" charset="0"/>
                                </a:rPr>
                              </m:ctrlPr>
                            </m:sSubPr>
                            <m:e>
                              <m:r>
                                <a:rPr lang="en-US" altLang="ko-KR" sz="2200" i="1">
                                  <a:latin typeface="Cambria Math" panose="02040503050406030204" pitchFamily="18" charset="0"/>
                                </a:rPr>
                                <m:t>𝑊</m:t>
                              </m:r>
                            </m:e>
                            <m:sub>
                              <m:r>
                                <a:rPr lang="en-US" altLang="ko-KR" sz="2200" i="1">
                                  <a:latin typeface="Cambria Math" panose="02040503050406030204" pitchFamily="18" charset="0"/>
                                </a:rPr>
                                <m:t>𝑖</m:t>
                              </m:r>
                            </m:sub>
                          </m:sSub>
                        </m:e>
                      </m:d>
                      <m:sSub>
                        <m:sSubPr>
                          <m:ctrlPr>
                            <a:rPr lang="en-US" altLang="ko-KR" sz="2200" i="1">
                              <a:latin typeface="Cambria Math" panose="02040503050406030204" pitchFamily="18" charset="0"/>
                            </a:rPr>
                          </m:ctrlPr>
                        </m:sSubPr>
                        <m:e>
                          <m:r>
                            <a:rPr lang="en-US" altLang="ko-KR" sz="2200" i="1" smtClean="0">
                              <a:latin typeface="Cambria Math" panose="02040503050406030204" pitchFamily="18" charset="0"/>
                            </a:rPr>
                            <m:t>𝑍</m:t>
                          </m:r>
                        </m:e>
                        <m:sub>
                          <m:r>
                            <a:rPr lang="en-US" altLang="ko-KR" sz="2200" i="1">
                              <a:latin typeface="Cambria Math" panose="02040503050406030204" pitchFamily="18" charset="0"/>
                            </a:rPr>
                            <m:t>𝑖</m:t>
                          </m:r>
                        </m:sub>
                      </m:sSub>
                      <m:r>
                        <a:rPr lang="en-US" altLang="ko-KR" sz="2200" i="1" smtClean="0">
                          <a:latin typeface="Cambria Math" panose="02040503050406030204" pitchFamily="18" charset="0"/>
                        </a:rPr>
                        <m:t>𝐷</m:t>
                      </m:r>
                    </m:oMath>
                  </m:oMathPara>
                </a14:m>
                <a:endParaRPr lang="en-US" altLang="ko-KR" sz="2200" i="1" dirty="0">
                  <a:latin typeface="Cambria Math" panose="02040503050406030204" pitchFamily="18" charset="0"/>
                </a:endParaRPr>
              </a:p>
              <a:p>
                <a:pPr marL="0" indent="0">
                  <a:buFont typeface="Arial" panose="020B0604020202020204" pitchFamily="34" charset="0"/>
                  <a:buNone/>
                </a:pPr>
                <a:endParaRPr lang="en-US" altLang="ko-KR" sz="200" i="1" dirty="0">
                  <a:latin typeface="Cambria Math" panose="02040503050406030204" pitchFamily="18" charset="0"/>
                </a:endParaRP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ko-KR" sz="1800" i="1" smtClean="0">
                          <a:latin typeface="Cambria Math" panose="02040503050406030204" pitchFamily="18" charset="0"/>
                        </a:rPr>
                        <m:t>=</m:t>
                      </m:r>
                      <m:sSubSup>
                        <m:sSubSupPr>
                          <m:ctrlPr>
                            <a:rPr lang="en-US" altLang="ko-KR" sz="1800" i="1">
                              <a:latin typeface="Cambria Math" panose="02040503050406030204" pitchFamily="18" charset="0"/>
                            </a:rPr>
                          </m:ctrlPr>
                        </m:sSubSupPr>
                        <m:e>
                          <m:r>
                            <a:rPr lang="en-US" altLang="ko-KR" sz="1800" i="1">
                              <a:latin typeface="Cambria Math" panose="02040503050406030204" pitchFamily="18" charset="0"/>
                            </a:rPr>
                            <m:t>𝐷𝑍</m:t>
                          </m:r>
                        </m:e>
                        <m:sub>
                          <m:r>
                            <a:rPr lang="en-US" altLang="ko-KR" sz="1800" i="1">
                              <a:latin typeface="Cambria Math" panose="02040503050406030204" pitchFamily="18" charset="0"/>
                            </a:rPr>
                            <m:t>𝑖</m:t>
                          </m:r>
                        </m:sub>
                        <m:sup>
                          <m:r>
                            <a:rPr lang="en-US" altLang="ko-KR" sz="1800" i="1">
                              <a:latin typeface="Cambria Math" panose="02040503050406030204" pitchFamily="18" charset="0"/>
                            </a:rPr>
                            <m:t>′</m:t>
                          </m:r>
                        </m:sup>
                      </m:sSubSup>
                      <m:d>
                        <m:dPr>
                          <m:begChr m:val="{"/>
                          <m:endChr m:val="}"/>
                          <m:ctrlPr>
                            <a:rPr lang="en-US" altLang="ko-KR" sz="1800" i="1">
                              <a:latin typeface="Cambria Math" panose="02040503050406030204" pitchFamily="18" charset="0"/>
                            </a:rPr>
                          </m:ctrlPr>
                        </m:dPr>
                        <m:e>
                          <m:sSub>
                            <m:sSubPr>
                              <m:ctrlPr>
                                <a:rPr lang="en-US" altLang="ko-KR" sz="1800" i="1">
                                  <a:latin typeface="Cambria Math" panose="02040503050406030204" pitchFamily="18" charset="0"/>
                                </a:rPr>
                              </m:ctrlPr>
                            </m:sSubPr>
                            <m:e>
                              <m:r>
                                <a:rPr lang="en-US" altLang="ko-KR" sz="1800" i="1">
                                  <a:latin typeface="Cambria Math" panose="02040503050406030204" pitchFamily="18" charset="0"/>
                                </a:rPr>
                                <m:t>𝑊</m:t>
                              </m:r>
                            </m:e>
                            <m:sub>
                              <m:r>
                                <a:rPr lang="en-US" altLang="ko-KR" sz="1800" i="1">
                                  <a:latin typeface="Cambria Math" panose="02040503050406030204" pitchFamily="18" charset="0"/>
                                </a:rPr>
                                <m:t>𝑖</m:t>
                              </m:r>
                            </m:sub>
                          </m:sSub>
                          <m:d>
                            <m:dPr>
                              <m:ctrlPr>
                                <a:rPr lang="en-US" altLang="ko-KR" sz="1800" i="1" smtClean="0">
                                  <a:solidFill>
                                    <a:srgbClr val="FF0000"/>
                                  </a:solidFill>
                                  <a:latin typeface="Cambria Math" panose="02040503050406030204" pitchFamily="18" charset="0"/>
                                </a:rPr>
                              </m:ctrlPr>
                            </m:dPr>
                            <m:e>
                              <m:sSub>
                                <m:sSubPr>
                                  <m:ctrlPr>
                                    <a:rPr lang="en-US" altLang="ko-KR" sz="1800" i="1">
                                      <a:solidFill>
                                        <a:srgbClr val="FF0000"/>
                                      </a:solidFill>
                                      <a:latin typeface="Cambria Math" panose="02040503050406030204" pitchFamily="18" charset="0"/>
                                    </a:rPr>
                                  </m:ctrlPr>
                                </m:sSubPr>
                                <m:e>
                                  <m:r>
                                    <a:rPr lang="en-US" altLang="ko-KR" sz="1800" i="1">
                                      <a:solidFill>
                                        <a:srgbClr val="FF0000"/>
                                      </a:solidFill>
                                      <a:latin typeface="Cambria Math" panose="02040503050406030204" pitchFamily="18" charset="0"/>
                                    </a:rPr>
                                    <m:t>𝑉</m:t>
                                  </m:r>
                                </m:e>
                                <m:sub>
                                  <m:r>
                                    <a:rPr lang="en-US" altLang="ko-KR" sz="1800" i="1">
                                      <a:solidFill>
                                        <a:srgbClr val="FF0000"/>
                                      </a:solidFill>
                                      <a:latin typeface="Cambria Math" panose="02040503050406030204" pitchFamily="18" charset="0"/>
                                    </a:rPr>
                                    <m:t>𝑖</m:t>
                                  </m:r>
                                </m:sub>
                              </m:sSub>
                              <m:r>
                                <a:rPr lang="en-US" altLang="ko-KR" sz="1800" i="1">
                                  <a:solidFill>
                                    <a:srgbClr val="FF0000"/>
                                  </a:solidFill>
                                  <a:latin typeface="Cambria Math" panose="02040503050406030204" pitchFamily="18" charset="0"/>
                                </a:rPr>
                                <m:t>−</m:t>
                              </m:r>
                              <m:sSub>
                                <m:sSubPr>
                                  <m:ctrlPr>
                                    <a:rPr lang="en-US" altLang="ko-KR" sz="1800" i="1">
                                      <a:solidFill>
                                        <a:srgbClr val="FF0000"/>
                                      </a:solidFill>
                                      <a:latin typeface="Cambria Math" panose="02040503050406030204" pitchFamily="18" charset="0"/>
                                    </a:rPr>
                                  </m:ctrlPr>
                                </m:sSubPr>
                                <m:e>
                                  <m:r>
                                    <a:rPr lang="en-US" altLang="ko-KR" sz="1800" i="1">
                                      <a:solidFill>
                                        <a:srgbClr val="FF0000"/>
                                      </a:solidFill>
                                      <a:latin typeface="Cambria Math" panose="02040503050406030204" pitchFamily="18" charset="0"/>
                                    </a:rPr>
                                    <m:t>𝑋</m:t>
                                  </m:r>
                                </m:e>
                                <m:sub>
                                  <m:r>
                                    <a:rPr lang="en-US" altLang="ko-KR" sz="1800" i="1">
                                      <a:solidFill>
                                        <a:srgbClr val="FF0000"/>
                                      </a:solidFill>
                                      <a:latin typeface="Cambria Math" panose="02040503050406030204" pitchFamily="18" charset="0"/>
                                    </a:rPr>
                                    <m:t>𝑖</m:t>
                                  </m:r>
                                </m:sub>
                              </m:sSub>
                              <m:sSup>
                                <m:sSupPr>
                                  <m:ctrlPr>
                                    <a:rPr lang="en-US" altLang="ko-KR" sz="1800" i="1">
                                      <a:solidFill>
                                        <a:srgbClr val="FF0000"/>
                                      </a:solidFill>
                                      <a:latin typeface="Cambria Math" panose="02040503050406030204" pitchFamily="18" charset="0"/>
                                    </a:rPr>
                                  </m:ctrlPr>
                                </m:sSupPr>
                                <m:e>
                                  <m:d>
                                    <m:dPr>
                                      <m:ctrlPr>
                                        <a:rPr lang="en-US" altLang="ko-KR" sz="1800" i="1">
                                          <a:solidFill>
                                            <a:srgbClr val="FF0000"/>
                                          </a:solidFill>
                                          <a:latin typeface="Cambria Math" panose="02040503050406030204" pitchFamily="18" charset="0"/>
                                        </a:rPr>
                                      </m:ctrlPr>
                                    </m:dPr>
                                    <m:e>
                                      <m:nary>
                                        <m:naryPr>
                                          <m:chr m:val="∑"/>
                                          <m:ctrlPr>
                                            <a:rPr lang="en-US" altLang="ko-KR" sz="1800" i="1">
                                              <a:solidFill>
                                                <a:srgbClr val="FF0000"/>
                                              </a:solidFill>
                                              <a:latin typeface="Cambria Math" panose="02040503050406030204" pitchFamily="18" charset="0"/>
                                            </a:rPr>
                                          </m:ctrlPr>
                                        </m:naryPr>
                                        <m:sub>
                                          <m:r>
                                            <m:rPr>
                                              <m:brk m:alnAt="23"/>
                                            </m:rPr>
                                            <a:rPr lang="en-US" altLang="ko-KR" sz="1800" i="1">
                                              <a:solidFill>
                                                <a:srgbClr val="FF0000"/>
                                              </a:solidFill>
                                              <a:latin typeface="Cambria Math" panose="02040503050406030204" pitchFamily="18" charset="0"/>
                                            </a:rPr>
                                            <m:t>𝑖</m:t>
                                          </m:r>
                                          <m:r>
                                            <a:rPr lang="en-US" altLang="ko-KR" sz="1800" i="1">
                                              <a:solidFill>
                                                <a:srgbClr val="FF0000"/>
                                              </a:solidFill>
                                              <a:latin typeface="Cambria Math" panose="02040503050406030204" pitchFamily="18" charset="0"/>
                                            </a:rPr>
                                            <m:t>=1</m:t>
                                          </m:r>
                                        </m:sub>
                                        <m:sup>
                                          <m:r>
                                            <a:rPr lang="en-US" altLang="ko-KR" sz="1800" i="1">
                                              <a:solidFill>
                                                <a:srgbClr val="FF0000"/>
                                              </a:solidFill>
                                              <a:latin typeface="Cambria Math" panose="02040503050406030204" pitchFamily="18" charset="0"/>
                                            </a:rPr>
                                            <m:t>𝑚</m:t>
                                          </m:r>
                                        </m:sup>
                                        <m:e>
                                          <m:sSub>
                                            <m:sSubPr>
                                              <m:ctrlPr>
                                                <a:rPr lang="en-US" altLang="ko-KR" sz="1800" i="1">
                                                  <a:solidFill>
                                                    <a:srgbClr val="FF0000"/>
                                                  </a:solidFill>
                                                  <a:latin typeface="Cambria Math" panose="02040503050406030204" pitchFamily="18" charset="0"/>
                                                </a:rPr>
                                              </m:ctrlPr>
                                            </m:sSubPr>
                                            <m:e>
                                              <m:r>
                                                <a:rPr lang="en-US" altLang="ko-KR" sz="1800" i="1">
                                                  <a:solidFill>
                                                    <a:srgbClr val="FF0000"/>
                                                  </a:solidFill>
                                                  <a:latin typeface="Cambria Math" panose="02040503050406030204" pitchFamily="18" charset="0"/>
                                                </a:rPr>
                                                <m:t>𝑋</m:t>
                                              </m:r>
                                            </m:e>
                                            <m:sub>
                                              <m:r>
                                                <a:rPr lang="en-US" altLang="ko-KR" sz="1800" i="1">
                                                  <a:solidFill>
                                                    <a:srgbClr val="FF0000"/>
                                                  </a:solidFill>
                                                  <a:latin typeface="Cambria Math" panose="02040503050406030204" pitchFamily="18" charset="0"/>
                                                </a:rPr>
                                                <m:t>𝑖</m:t>
                                              </m:r>
                                            </m:sub>
                                          </m:sSub>
                                          <m:r>
                                            <a:rPr lang="en-US" altLang="ko-KR" sz="1800" i="1">
                                              <a:solidFill>
                                                <a:srgbClr val="FF0000"/>
                                              </a:solidFill>
                                              <a:latin typeface="Cambria Math" panose="02040503050406030204" pitchFamily="18" charset="0"/>
                                            </a:rPr>
                                            <m:t>′</m:t>
                                          </m:r>
                                          <m:sSub>
                                            <m:sSubPr>
                                              <m:ctrlPr>
                                                <a:rPr lang="en-US" altLang="ko-KR" sz="1800" i="1">
                                                  <a:solidFill>
                                                    <a:srgbClr val="FF0000"/>
                                                  </a:solidFill>
                                                  <a:latin typeface="Cambria Math" panose="02040503050406030204" pitchFamily="18" charset="0"/>
                                                </a:rPr>
                                              </m:ctrlPr>
                                            </m:sSubPr>
                                            <m:e>
                                              <m:r>
                                                <a:rPr lang="en-US" altLang="ko-KR" sz="1800" i="1">
                                                  <a:solidFill>
                                                    <a:srgbClr val="FF0000"/>
                                                  </a:solidFill>
                                                  <a:latin typeface="Cambria Math" panose="02040503050406030204" pitchFamily="18" charset="0"/>
                                                </a:rPr>
                                                <m:t>𝑊</m:t>
                                              </m:r>
                                            </m:e>
                                            <m:sub>
                                              <m:r>
                                                <a:rPr lang="en-US" altLang="ko-KR" sz="1800" i="1">
                                                  <a:solidFill>
                                                    <a:srgbClr val="FF0000"/>
                                                  </a:solidFill>
                                                  <a:latin typeface="Cambria Math" panose="02040503050406030204" pitchFamily="18" charset="0"/>
                                                </a:rPr>
                                                <m:t>𝑖</m:t>
                                              </m:r>
                                            </m:sub>
                                          </m:sSub>
                                          <m:sSub>
                                            <m:sSubPr>
                                              <m:ctrlPr>
                                                <a:rPr lang="en-US" altLang="ko-KR" sz="1800" i="1">
                                                  <a:solidFill>
                                                    <a:srgbClr val="FF0000"/>
                                                  </a:solidFill>
                                                  <a:latin typeface="Cambria Math" panose="02040503050406030204" pitchFamily="18" charset="0"/>
                                                </a:rPr>
                                              </m:ctrlPr>
                                            </m:sSubPr>
                                            <m:e>
                                              <m:r>
                                                <a:rPr lang="en-US" altLang="ko-KR" sz="1800" i="1">
                                                  <a:solidFill>
                                                    <a:srgbClr val="FF0000"/>
                                                  </a:solidFill>
                                                  <a:latin typeface="Cambria Math" panose="02040503050406030204" pitchFamily="18" charset="0"/>
                                                </a:rPr>
                                                <m:t>𝑋</m:t>
                                              </m:r>
                                            </m:e>
                                            <m:sub>
                                              <m:r>
                                                <a:rPr lang="en-US" altLang="ko-KR" sz="1800" i="1">
                                                  <a:solidFill>
                                                    <a:srgbClr val="FF0000"/>
                                                  </a:solidFill>
                                                  <a:latin typeface="Cambria Math" panose="02040503050406030204" pitchFamily="18" charset="0"/>
                                                </a:rPr>
                                                <m:t>𝑖</m:t>
                                              </m:r>
                                            </m:sub>
                                          </m:sSub>
                                        </m:e>
                                      </m:nary>
                                    </m:e>
                                  </m:d>
                                </m:e>
                                <m:sup>
                                  <m:r>
                                    <a:rPr lang="en-US" altLang="ko-KR" sz="1800" i="1">
                                      <a:solidFill>
                                        <a:srgbClr val="FF0000"/>
                                      </a:solidFill>
                                      <a:latin typeface="Cambria Math" panose="02040503050406030204" pitchFamily="18" charset="0"/>
                                    </a:rPr>
                                    <m:t>−1</m:t>
                                  </m:r>
                                </m:sup>
                              </m:sSup>
                              <m:sSubSup>
                                <m:sSubSupPr>
                                  <m:ctrlPr>
                                    <a:rPr lang="en-US" altLang="ko-KR" sz="1800" i="1">
                                      <a:solidFill>
                                        <a:srgbClr val="FF0000"/>
                                      </a:solidFill>
                                      <a:latin typeface="Cambria Math" panose="02040503050406030204" pitchFamily="18" charset="0"/>
                                    </a:rPr>
                                  </m:ctrlPr>
                                </m:sSubSupPr>
                                <m:e>
                                  <m:r>
                                    <a:rPr lang="en-US" altLang="ko-KR" sz="1800" i="1">
                                      <a:solidFill>
                                        <a:srgbClr val="FF0000"/>
                                      </a:solidFill>
                                      <a:latin typeface="Cambria Math" panose="02040503050406030204" pitchFamily="18" charset="0"/>
                                    </a:rPr>
                                    <m:t>𝑋</m:t>
                                  </m:r>
                                </m:e>
                                <m:sub>
                                  <m:r>
                                    <a:rPr lang="en-US" altLang="ko-KR" sz="1800" i="1">
                                      <a:solidFill>
                                        <a:srgbClr val="FF0000"/>
                                      </a:solidFill>
                                      <a:latin typeface="Cambria Math" panose="02040503050406030204" pitchFamily="18" charset="0"/>
                                    </a:rPr>
                                    <m:t>𝑖</m:t>
                                  </m:r>
                                </m:sub>
                                <m:sup>
                                  <m:r>
                                    <a:rPr lang="en-US" altLang="ko-KR" sz="1800" i="1">
                                      <a:solidFill>
                                        <a:srgbClr val="FF0000"/>
                                      </a:solidFill>
                                      <a:latin typeface="Cambria Math" panose="02040503050406030204" pitchFamily="18" charset="0"/>
                                    </a:rPr>
                                    <m:t>′</m:t>
                                  </m:r>
                                </m:sup>
                              </m:sSubSup>
                            </m:e>
                          </m:d>
                          <m:sSub>
                            <m:sSubPr>
                              <m:ctrlPr>
                                <a:rPr lang="en-US" altLang="ko-KR" sz="1800" i="1">
                                  <a:latin typeface="Cambria Math" panose="02040503050406030204" pitchFamily="18" charset="0"/>
                                </a:rPr>
                              </m:ctrlPr>
                            </m:sSubPr>
                            <m:e>
                              <m:r>
                                <a:rPr lang="en-US" altLang="ko-KR" sz="1800" i="1">
                                  <a:latin typeface="Cambria Math" panose="02040503050406030204" pitchFamily="18" charset="0"/>
                                </a:rPr>
                                <m:t>𝑊</m:t>
                              </m:r>
                            </m:e>
                            <m:sub>
                              <m:r>
                                <a:rPr lang="en-US" altLang="ko-KR" sz="1800" i="1">
                                  <a:latin typeface="Cambria Math" panose="02040503050406030204" pitchFamily="18" charset="0"/>
                                </a:rPr>
                                <m:t>𝑖</m:t>
                              </m:r>
                            </m:sub>
                          </m:sSub>
                        </m:e>
                      </m:d>
                      <m:sSub>
                        <m:sSubPr>
                          <m:ctrlPr>
                            <a:rPr lang="en-US" altLang="ko-KR" sz="1800" i="1">
                              <a:latin typeface="Cambria Math" panose="02040503050406030204" pitchFamily="18" charset="0"/>
                            </a:rPr>
                          </m:ctrlPr>
                        </m:sSubPr>
                        <m:e>
                          <m:r>
                            <a:rPr lang="en-US" altLang="ko-KR" sz="1800" i="1">
                              <a:latin typeface="Cambria Math" panose="02040503050406030204" pitchFamily="18" charset="0"/>
                            </a:rPr>
                            <m:t>𝑍</m:t>
                          </m:r>
                        </m:e>
                        <m:sub>
                          <m:r>
                            <a:rPr lang="en-US" altLang="ko-KR" sz="1800" i="1">
                              <a:latin typeface="Cambria Math" panose="02040503050406030204" pitchFamily="18" charset="0"/>
                            </a:rPr>
                            <m:t>𝑖</m:t>
                          </m:r>
                        </m:sub>
                      </m:sSub>
                      <m:r>
                        <a:rPr lang="en-US" altLang="ko-KR" sz="1800" i="1">
                          <a:latin typeface="Cambria Math" panose="02040503050406030204" pitchFamily="18" charset="0"/>
                        </a:rPr>
                        <m:t>𝐷</m:t>
                      </m:r>
                    </m:oMath>
                  </m:oMathPara>
                </a14:m>
                <a:endParaRPr lang="en-US" altLang="ko-KR" sz="2000" i="1" dirty="0">
                  <a:latin typeface="Cambria Math" panose="02040503050406030204" pitchFamily="18" charset="0"/>
                </a:endParaRPr>
              </a:p>
              <a:p>
                <a:pPr marL="0" indent="0">
                  <a:buFont typeface="Arial" panose="020B0604020202020204" pitchFamily="34" charset="0"/>
                  <a:buNone/>
                </a:pPr>
                <a:endParaRPr lang="en-US" altLang="ko-KR" sz="200" i="1" dirty="0">
                  <a:latin typeface="Cambria Math" panose="02040503050406030204" pitchFamily="18" charset="0"/>
                </a:endParaRP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ko-KR" sz="2000" i="1" smtClean="0">
                          <a:latin typeface="Cambria Math" panose="02040503050406030204" pitchFamily="18" charset="0"/>
                        </a:rPr>
                        <m:t>=</m:t>
                      </m:r>
                      <m:sSubSup>
                        <m:sSubSupPr>
                          <m:ctrlPr>
                            <a:rPr lang="en-US" altLang="ko-KR" sz="2000" i="1">
                              <a:latin typeface="Cambria Math" panose="02040503050406030204" pitchFamily="18" charset="0"/>
                            </a:rPr>
                          </m:ctrlPr>
                        </m:sSubSupPr>
                        <m:e>
                          <m:r>
                            <a:rPr lang="en-US" altLang="ko-KR" sz="2000" i="1">
                              <a:latin typeface="Cambria Math" panose="02040503050406030204" pitchFamily="18" charset="0"/>
                            </a:rPr>
                            <m:t>𝐷𝑍</m:t>
                          </m:r>
                        </m:e>
                        <m:sub>
                          <m:r>
                            <a:rPr lang="en-US" altLang="ko-KR" sz="2000" i="1">
                              <a:latin typeface="Cambria Math" panose="02040503050406030204" pitchFamily="18" charset="0"/>
                            </a:rPr>
                            <m:t>𝑖</m:t>
                          </m:r>
                        </m:sub>
                        <m:sup>
                          <m:r>
                            <a:rPr lang="en-US" altLang="ko-KR" sz="2000" i="1">
                              <a:latin typeface="Cambria Math" panose="02040503050406030204" pitchFamily="18" charset="0"/>
                            </a:rPr>
                            <m:t>′</m:t>
                          </m:r>
                        </m:sup>
                      </m:sSubSup>
                      <m:d>
                        <m:dPr>
                          <m:begChr m:val="{"/>
                          <m:endChr m:val="}"/>
                          <m:ctrlPr>
                            <a:rPr lang="en-US" altLang="ko-KR" sz="2000" i="1">
                              <a:latin typeface="Cambria Math" panose="02040503050406030204" pitchFamily="18" charset="0"/>
                            </a:rPr>
                          </m:ctrlPr>
                        </m:dPr>
                        <m:e>
                          <m:sSub>
                            <m:sSubPr>
                              <m:ctrlPr>
                                <a:rPr lang="en-US" altLang="ko-KR" sz="2000" i="1" smtClean="0">
                                  <a:latin typeface="Cambria Math" panose="02040503050406030204" pitchFamily="18" charset="0"/>
                                </a:rPr>
                              </m:ctrlPr>
                            </m:sSubPr>
                            <m:e>
                              <m:r>
                                <a:rPr lang="en-US" altLang="ko-KR" sz="2000" i="1">
                                  <a:latin typeface="Cambria Math" panose="02040503050406030204" pitchFamily="18" charset="0"/>
                                </a:rPr>
                                <m:t>𝑊</m:t>
                              </m:r>
                            </m:e>
                            <m:sub>
                              <m:r>
                                <a:rPr lang="en-US" altLang="ko-KR" sz="2000" i="1">
                                  <a:latin typeface="Cambria Math" panose="02040503050406030204" pitchFamily="18" charset="0"/>
                                </a:rPr>
                                <m:t>𝑖</m:t>
                              </m:r>
                            </m:sub>
                          </m:sSub>
                          <m:r>
                            <a:rPr lang="en-US" altLang="ko-KR" sz="2000" i="1" smtClean="0">
                              <a:latin typeface="Cambria Math" panose="02040503050406030204" pitchFamily="18" charset="0"/>
                            </a:rPr>
                            <m:t>−</m:t>
                          </m:r>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𝑊</m:t>
                              </m:r>
                            </m:e>
                            <m:sub>
                              <m:r>
                                <a:rPr lang="en-US" altLang="ko-KR" sz="2000" i="1">
                                  <a:latin typeface="Cambria Math" panose="02040503050406030204" pitchFamily="18" charset="0"/>
                                </a:rPr>
                                <m:t>𝑖</m:t>
                              </m:r>
                            </m:sub>
                          </m:sSub>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𝑋</m:t>
                              </m:r>
                            </m:e>
                            <m:sub>
                              <m:r>
                                <a:rPr lang="en-US" altLang="ko-KR" sz="2000" i="1">
                                  <a:latin typeface="Cambria Math" panose="02040503050406030204" pitchFamily="18" charset="0"/>
                                </a:rPr>
                                <m:t>𝑖</m:t>
                              </m:r>
                            </m:sub>
                          </m:sSub>
                          <m:sSup>
                            <m:sSupPr>
                              <m:ctrlPr>
                                <a:rPr lang="en-US" altLang="ko-KR" sz="2000" i="1">
                                  <a:latin typeface="Cambria Math" panose="02040503050406030204" pitchFamily="18" charset="0"/>
                                </a:rPr>
                              </m:ctrlPr>
                            </m:sSupPr>
                            <m:e>
                              <m:d>
                                <m:dPr>
                                  <m:ctrlPr>
                                    <a:rPr lang="en-US" altLang="ko-KR" sz="2000" i="1">
                                      <a:latin typeface="Cambria Math" panose="02040503050406030204" pitchFamily="18" charset="0"/>
                                    </a:rPr>
                                  </m:ctrlPr>
                                </m:dPr>
                                <m:e>
                                  <m:nary>
                                    <m:naryPr>
                                      <m:chr m:val="∑"/>
                                      <m:ctrlPr>
                                        <a:rPr lang="en-US" altLang="ko-KR" sz="2000" i="1">
                                          <a:latin typeface="Cambria Math" panose="02040503050406030204" pitchFamily="18" charset="0"/>
                                        </a:rPr>
                                      </m:ctrlPr>
                                    </m:naryPr>
                                    <m:sub>
                                      <m:r>
                                        <m:rPr>
                                          <m:brk m:alnAt="23"/>
                                        </m:rPr>
                                        <a:rPr lang="en-US" altLang="ko-KR" sz="2000" i="1">
                                          <a:latin typeface="Cambria Math" panose="02040503050406030204" pitchFamily="18" charset="0"/>
                                        </a:rPr>
                                        <m:t>𝑖</m:t>
                                      </m:r>
                                      <m:r>
                                        <a:rPr lang="en-US" altLang="ko-KR" sz="2000" i="1">
                                          <a:latin typeface="Cambria Math" panose="02040503050406030204" pitchFamily="18" charset="0"/>
                                        </a:rPr>
                                        <m:t>=1</m:t>
                                      </m:r>
                                    </m:sub>
                                    <m:sup>
                                      <m:r>
                                        <a:rPr lang="en-US" altLang="ko-KR" sz="2000" i="1">
                                          <a:latin typeface="Cambria Math" panose="02040503050406030204" pitchFamily="18" charset="0"/>
                                        </a:rPr>
                                        <m:t>𝑚</m:t>
                                      </m:r>
                                    </m:sup>
                                    <m:e>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𝑋</m:t>
                                          </m:r>
                                        </m:e>
                                        <m:sub>
                                          <m:r>
                                            <a:rPr lang="en-US" altLang="ko-KR" sz="2000" i="1">
                                              <a:latin typeface="Cambria Math" panose="02040503050406030204" pitchFamily="18" charset="0"/>
                                            </a:rPr>
                                            <m:t>𝑖</m:t>
                                          </m:r>
                                        </m:sub>
                                      </m:sSub>
                                      <m:r>
                                        <a:rPr lang="en-US" altLang="ko-KR" sz="2000" i="1">
                                          <a:latin typeface="Cambria Math" panose="02040503050406030204" pitchFamily="18" charset="0"/>
                                        </a:rPr>
                                        <m:t>′</m:t>
                                      </m:r>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𝑊</m:t>
                                          </m:r>
                                        </m:e>
                                        <m:sub>
                                          <m:r>
                                            <a:rPr lang="en-US" altLang="ko-KR" sz="2000" i="1">
                                              <a:latin typeface="Cambria Math" panose="02040503050406030204" pitchFamily="18" charset="0"/>
                                            </a:rPr>
                                            <m:t>𝑖</m:t>
                                          </m:r>
                                        </m:sub>
                                      </m:sSub>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𝑋</m:t>
                                          </m:r>
                                        </m:e>
                                        <m:sub>
                                          <m:r>
                                            <a:rPr lang="en-US" altLang="ko-KR" sz="2000" i="1">
                                              <a:latin typeface="Cambria Math" panose="02040503050406030204" pitchFamily="18" charset="0"/>
                                            </a:rPr>
                                            <m:t>𝑖</m:t>
                                          </m:r>
                                        </m:sub>
                                      </m:sSub>
                                    </m:e>
                                  </m:nary>
                                </m:e>
                              </m:d>
                            </m:e>
                            <m:sup>
                              <m:r>
                                <a:rPr lang="en-US" altLang="ko-KR" sz="2000" i="1">
                                  <a:latin typeface="Cambria Math" panose="02040503050406030204" pitchFamily="18" charset="0"/>
                                </a:rPr>
                                <m:t>−1</m:t>
                              </m:r>
                            </m:sup>
                          </m:sSup>
                          <m:sSubSup>
                            <m:sSubSupPr>
                              <m:ctrlPr>
                                <a:rPr lang="en-US" altLang="ko-KR" sz="2000" i="1">
                                  <a:latin typeface="Cambria Math" panose="02040503050406030204" pitchFamily="18" charset="0"/>
                                </a:rPr>
                              </m:ctrlPr>
                            </m:sSubSupPr>
                            <m:e>
                              <m:r>
                                <a:rPr lang="en-US" altLang="ko-KR" sz="2000" i="1">
                                  <a:latin typeface="Cambria Math" panose="02040503050406030204" pitchFamily="18" charset="0"/>
                                </a:rPr>
                                <m:t>𝑋</m:t>
                              </m:r>
                            </m:e>
                            <m:sub>
                              <m:r>
                                <a:rPr lang="en-US" altLang="ko-KR" sz="2000" i="1">
                                  <a:latin typeface="Cambria Math" panose="02040503050406030204" pitchFamily="18" charset="0"/>
                                </a:rPr>
                                <m:t>𝑖</m:t>
                              </m:r>
                            </m:sub>
                            <m:sup>
                              <m:r>
                                <a:rPr lang="en-US" altLang="ko-KR" sz="2000" i="1">
                                  <a:latin typeface="Cambria Math" panose="02040503050406030204" pitchFamily="18" charset="0"/>
                                </a:rPr>
                                <m:t>′</m:t>
                              </m:r>
                            </m:sup>
                          </m:sSubSup>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𝑊</m:t>
                              </m:r>
                            </m:e>
                            <m:sub>
                              <m:r>
                                <a:rPr lang="en-US" altLang="ko-KR" sz="2000" i="1">
                                  <a:latin typeface="Cambria Math" panose="02040503050406030204" pitchFamily="18" charset="0"/>
                                </a:rPr>
                                <m:t>𝑖</m:t>
                              </m:r>
                            </m:sub>
                          </m:sSub>
                        </m:e>
                      </m:d>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𝑍</m:t>
                          </m:r>
                        </m:e>
                        <m:sub>
                          <m:r>
                            <a:rPr lang="en-US" altLang="ko-KR" sz="2000" i="1">
                              <a:latin typeface="Cambria Math" panose="02040503050406030204" pitchFamily="18" charset="0"/>
                            </a:rPr>
                            <m:t>𝑖</m:t>
                          </m:r>
                        </m:sub>
                      </m:sSub>
                      <m:r>
                        <a:rPr lang="en-US" altLang="ko-KR" sz="2000" i="1">
                          <a:latin typeface="Cambria Math" panose="02040503050406030204" pitchFamily="18" charset="0"/>
                        </a:rPr>
                        <m:t>𝐷</m:t>
                      </m:r>
                    </m:oMath>
                  </m:oMathPara>
                </a14:m>
                <a:endParaRPr lang="en-US" altLang="ko-KR" sz="2000" dirty="0"/>
              </a:p>
              <a:p>
                <a:pPr marL="0" indent="0">
                  <a:buFont typeface="Arial" panose="020B0604020202020204" pitchFamily="34" charset="0"/>
                  <a:buNone/>
                </a:pPr>
                <a:endParaRPr lang="en-US" altLang="ko-KR" sz="2000" dirty="0"/>
              </a:p>
              <a:p>
                <a:pPr marL="0" indent="0">
                  <a:buFont typeface="Arial" panose="020B0604020202020204" pitchFamily="34" charset="0"/>
                  <a:buNone/>
                </a:pPr>
                <a:endParaRPr lang="en-US" altLang="ko-KR" sz="2000" dirty="0">
                  <a:solidFill>
                    <a:srgbClr val="002060"/>
                  </a:solidFill>
                </a:endParaRPr>
              </a:p>
            </p:txBody>
          </p:sp>
        </mc:Choice>
        <mc:Fallback xmlns="">
          <p:sp>
            <p:nvSpPr>
              <p:cNvPr id="4" name="내용 개체 틀 2">
                <a:extLst>
                  <a:ext uri="{FF2B5EF4-FFF2-40B4-BE49-F238E27FC236}">
                    <a16:creationId xmlns:a16="http://schemas.microsoft.com/office/drawing/2014/main" id="{6F2EBEC4-53CD-4841-85B2-6233DB61B021}"/>
                  </a:ext>
                </a:extLst>
              </p:cNvPr>
              <p:cNvSpPr txBox="1">
                <a:spLocks noRot="1" noChangeAspect="1" noMove="1" noResize="1" noEditPoints="1" noAdjustHandles="1" noChangeArrowheads="1" noChangeShapeType="1" noTextEdit="1"/>
              </p:cNvSpPr>
              <p:nvPr/>
            </p:nvSpPr>
            <p:spPr>
              <a:xfrm>
                <a:off x="6096000" y="1825625"/>
                <a:ext cx="5257800" cy="4351338"/>
              </a:xfrm>
              <a:prstGeom prst="rect">
                <a:avLst/>
              </a:prstGeom>
              <a:blipFill>
                <a:blip r:embed="rId4"/>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4570662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A638DC3-0FE6-41EE-BE08-53AB51B4A11B}"/>
              </a:ext>
            </a:extLst>
          </p:cNvPr>
          <p:cNvSpPr>
            <a:spLocks noGrp="1"/>
          </p:cNvSpPr>
          <p:nvPr>
            <p:ph type="title"/>
          </p:nvPr>
        </p:nvSpPr>
        <p:spPr/>
        <p:txBody>
          <a:bodyPr>
            <a:normAutofit/>
          </a:bodyPr>
          <a:lstStyle/>
          <a:p>
            <a:r>
              <a:rPr lang="en-US" altLang="ko-KR" sz="3000" dirty="0"/>
              <a:t>3.Estimation and Inference with Measured Response Data</a:t>
            </a:r>
            <a:endParaRPr lang="ko-KR" altLang="en-US" sz="3000"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97B6C903-9535-4AA1-82A7-8F986A950D77}"/>
                  </a:ext>
                </a:extLst>
              </p:cNvPr>
              <p:cNvSpPr>
                <a:spLocks noGrp="1"/>
              </p:cNvSpPr>
              <p:nvPr>
                <p:ph idx="1"/>
              </p:nvPr>
            </p:nvSpPr>
            <p:spPr>
              <a:xfrm>
                <a:off x="838200" y="1825625"/>
                <a:ext cx="5257800" cy="4351338"/>
              </a:xfrm>
            </p:spPr>
            <p:txBody>
              <a:bodyPr>
                <a:normAutofit fontScale="85000" lnSpcReduction="10000"/>
              </a:bodyPr>
              <a:lstStyle/>
              <a:p>
                <a:pPr marL="0" indent="0">
                  <a:buNone/>
                </a:pPr>
                <a:r>
                  <a:rPr lang="en-US" altLang="ko-KR" dirty="0"/>
                  <a:t>1 Known variance</a:t>
                </a:r>
                <a:endParaRPr lang="en-US" altLang="ko-KR" sz="2400" dirty="0"/>
              </a:p>
              <a:p>
                <a:pPr marL="0" indent="0">
                  <a:buNone/>
                </a:pPr>
                <a:endParaRPr lang="en-US" altLang="ko-KR" sz="1000" dirty="0"/>
              </a:p>
              <a:p>
                <a:pPr marL="0" indent="0">
                  <a:buNone/>
                </a:pPr>
                <a14:m>
                  <m:oMathPara xmlns:m="http://schemas.openxmlformats.org/officeDocument/2006/math">
                    <m:oMathParaPr>
                      <m:jc m:val="centerGroup"/>
                    </m:oMathParaPr>
                    <m:oMath xmlns:m="http://schemas.openxmlformats.org/officeDocument/2006/math">
                      <m:r>
                        <a:rPr lang="en-US" altLang="ko-KR" sz="2000" b="0" i="1" smtClean="0">
                          <a:latin typeface="Cambria Math" panose="02040503050406030204" pitchFamily="18" charset="0"/>
                        </a:rPr>
                        <m:t>𝑉𝑎𝑟</m:t>
                      </m:r>
                      <m:d>
                        <m:dPr>
                          <m:ctrlPr>
                            <a:rPr lang="en-US" altLang="ko-KR" sz="2000" b="0" i="1" smtClean="0">
                              <a:latin typeface="Cambria Math" panose="02040503050406030204" pitchFamily="18" charset="0"/>
                            </a:rPr>
                          </m:ctrlPr>
                        </m:dPr>
                        <m:e>
                          <m:acc>
                            <m:accPr>
                              <m:chr m:val="̂"/>
                              <m:ctrlPr>
                                <a:rPr lang="en-US" altLang="ko-KR" sz="2000" i="1">
                                  <a:latin typeface="Cambria Math" panose="02040503050406030204" pitchFamily="18" charset="0"/>
                                </a:rPr>
                              </m:ctrlPr>
                            </m:accPr>
                            <m:e>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𝑏</m:t>
                                  </m:r>
                                </m:e>
                                <m:sub>
                                  <m:r>
                                    <a:rPr lang="en-US" altLang="ko-KR" sz="2000" i="1">
                                      <a:latin typeface="Cambria Math" panose="02040503050406030204" pitchFamily="18" charset="0"/>
                                    </a:rPr>
                                    <m:t>𝑖</m:t>
                                  </m:r>
                                </m:sub>
                              </m:sSub>
                            </m:e>
                          </m:acc>
                          <m:r>
                            <a:rPr lang="en-US" altLang="ko-KR" sz="2000" b="0" i="1" smtClean="0">
                              <a:latin typeface="Cambria Math" panose="02040503050406030204" pitchFamily="18" charset="0"/>
                            </a:rPr>
                            <m:t>−</m:t>
                          </m:r>
                          <m:sSub>
                            <m:sSubPr>
                              <m:ctrlPr>
                                <a:rPr lang="en-US" altLang="ko-KR" sz="2000" i="1">
                                  <a:latin typeface="Cambria Math" panose="02040503050406030204" pitchFamily="18" charset="0"/>
                                </a:rPr>
                              </m:ctrlPr>
                            </m:sSubPr>
                            <m:e>
                              <m:r>
                                <a:rPr lang="en-US" altLang="ko-KR" sz="2000" b="0" i="1" smtClean="0">
                                  <a:latin typeface="Cambria Math" panose="02040503050406030204" pitchFamily="18" charset="0"/>
                                </a:rPr>
                                <m:t>𝑏</m:t>
                              </m:r>
                            </m:e>
                            <m:sub>
                              <m:r>
                                <a:rPr lang="en-US" altLang="ko-KR" sz="2000" i="1">
                                  <a:latin typeface="Cambria Math" panose="02040503050406030204" pitchFamily="18" charset="0"/>
                                </a:rPr>
                                <m:t>𝑖</m:t>
                              </m:r>
                            </m:sub>
                          </m:sSub>
                        </m:e>
                      </m:d>
                      <m:r>
                        <a:rPr lang="en-US" altLang="ko-KR" sz="2000" b="0" i="1" smtClean="0">
                          <a:latin typeface="Cambria Math" panose="02040503050406030204" pitchFamily="18" charset="0"/>
                        </a:rPr>
                        <m:t>=</m:t>
                      </m:r>
                      <m:r>
                        <a:rPr lang="en-US" altLang="ko-KR" sz="2000" b="0" i="1" smtClean="0">
                          <a:latin typeface="Cambria Math" panose="02040503050406030204" pitchFamily="18" charset="0"/>
                        </a:rPr>
                        <m:t>𝑉𝑎𝑟</m:t>
                      </m:r>
                      <m:d>
                        <m:dPr>
                          <m:ctrlPr>
                            <a:rPr lang="en-US" altLang="ko-KR" sz="2000" b="0" i="1" smtClean="0">
                              <a:latin typeface="Cambria Math" panose="02040503050406030204" pitchFamily="18" charset="0"/>
                            </a:rPr>
                          </m:ctrlPr>
                        </m:dPr>
                        <m:e>
                          <m:acc>
                            <m:accPr>
                              <m:chr m:val="̂"/>
                              <m:ctrlPr>
                                <a:rPr lang="en-US" altLang="ko-KR" sz="2000" i="1">
                                  <a:latin typeface="Cambria Math" panose="02040503050406030204" pitchFamily="18" charset="0"/>
                                </a:rPr>
                              </m:ctrlPr>
                            </m:accPr>
                            <m:e>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𝑏</m:t>
                                  </m:r>
                                </m:e>
                                <m:sub>
                                  <m:r>
                                    <a:rPr lang="en-US" altLang="ko-KR" sz="2000" i="1">
                                      <a:latin typeface="Cambria Math" panose="02040503050406030204" pitchFamily="18" charset="0"/>
                                    </a:rPr>
                                    <m:t>𝑖</m:t>
                                  </m:r>
                                </m:sub>
                              </m:sSub>
                            </m:e>
                          </m:acc>
                        </m:e>
                      </m:d>
                      <m:r>
                        <a:rPr lang="en-US" altLang="ko-KR" sz="2000" b="0" i="1" smtClean="0">
                          <a:latin typeface="Cambria Math" panose="02040503050406030204" pitchFamily="18" charset="0"/>
                        </a:rPr>
                        <m:t>+</m:t>
                      </m:r>
                      <m:r>
                        <a:rPr lang="en-US" altLang="ko-KR" sz="2000" b="0" i="1" smtClean="0">
                          <a:latin typeface="Cambria Math" panose="02040503050406030204" pitchFamily="18" charset="0"/>
                        </a:rPr>
                        <m:t>𝑉𝑎𝑟</m:t>
                      </m:r>
                      <m:d>
                        <m:dPr>
                          <m:ctrlPr>
                            <a:rPr lang="en-US" altLang="ko-KR" sz="2000" b="0" i="1" smtClean="0">
                              <a:latin typeface="Cambria Math" panose="02040503050406030204" pitchFamily="18" charset="0"/>
                            </a:rPr>
                          </m:ctrlPr>
                        </m:dPr>
                        <m:e>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𝑏</m:t>
                              </m:r>
                            </m:e>
                            <m:sub>
                              <m:r>
                                <a:rPr lang="en-US" altLang="ko-KR" sz="2000" i="1">
                                  <a:latin typeface="Cambria Math" panose="02040503050406030204" pitchFamily="18" charset="0"/>
                                </a:rPr>
                                <m:t>𝑖</m:t>
                              </m:r>
                            </m:sub>
                          </m:sSub>
                        </m:e>
                      </m:d>
                      <m:r>
                        <a:rPr lang="en-US" altLang="ko-KR" sz="2000" b="0" i="1" smtClean="0">
                          <a:latin typeface="Cambria Math" panose="02040503050406030204" pitchFamily="18" charset="0"/>
                        </a:rPr>
                        <m:t>−2</m:t>
                      </m:r>
                      <m:r>
                        <a:rPr lang="en-US" altLang="ko-KR" sz="2000" b="0" i="1" smtClean="0">
                          <a:latin typeface="Cambria Math" panose="02040503050406030204" pitchFamily="18" charset="0"/>
                        </a:rPr>
                        <m:t>𝐶𝑜𝑣</m:t>
                      </m:r>
                      <m:r>
                        <a:rPr lang="en-US" altLang="ko-KR" sz="2000" b="0" i="1" smtClean="0">
                          <a:latin typeface="Cambria Math" panose="02040503050406030204" pitchFamily="18" charset="0"/>
                        </a:rPr>
                        <m:t>(</m:t>
                      </m:r>
                      <m:acc>
                        <m:accPr>
                          <m:chr m:val="̂"/>
                          <m:ctrlPr>
                            <a:rPr lang="en-US" altLang="ko-KR" sz="2000" i="1">
                              <a:latin typeface="Cambria Math" panose="02040503050406030204" pitchFamily="18" charset="0"/>
                            </a:rPr>
                          </m:ctrlPr>
                        </m:accPr>
                        <m:e>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𝑏</m:t>
                              </m:r>
                            </m:e>
                            <m:sub>
                              <m:r>
                                <a:rPr lang="en-US" altLang="ko-KR" sz="2000" i="1">
                                  <a:latin typeface="Cambria Math" panose="02040503050406030204" pitchFamily="18" charset="0"/>
                                </a:rPr>
                                <m:t>𝑖</m:t>
                              </m:r>
                            </m:sub>
                          </m:sSub>
                        </m:e>
                      </m:acc>
                      <m:r>
                        <a:rPr lang="en-US" altLang="ko-KR" sz="2000" b="0" i="1" smtClean="0">
                          <a:latin typeface="Cambria Math" panose="02040503050406030204" pitchFamily="18" charset="0"/>
                        </a:rPr>
                        <m:t>,</m:t>
                      </m:r>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𝑏</m:t>
                          </m:r>
                        </m:e>
                        <m:sub>
                          <m:r>
                            <a:rPr lang="en-US" altLang="ko-KR" sz="2000" i="1">
                              <a:latin typeface="Cambria Math" panose="02040503050406030204" pitchFamily="18" charset="0"/>
                            </a:rPr>
                            <m:t>𝑖</m:t>
                          </m:r>
                        </m:sub>
                      </m:sSub>
                      <m:r>
                        <a:rPr lang="en-US" altLang="ko-KR" sz="2000" b="0" i="1" smtClean="0">
                          <a:latin typeface="Cambria Math" panose="02040503050406030204" pitchFamily="18" charset="0"/>
                        </a:rPr>
                        <m:t>)</m:t>
                      </m:r>
                    </m:oMath>
                  </m:oMathPara>
                </a14:m>
                <a:endParaRPr lang="en-US" altLang="ko-KR" sz="2000" dirty="0">
                  <a:solidFill>
                    <a:srgbClr val="002060"/>
                  </a:solidFill>
                </a:endParaRPr>
              </a:p>
              <a:p>
                <a:pPr marL="0" indent="0">
                  <a:buNone/>
                </a:pPr>
                <a:endParaRPr lang="en-US" altLang="ko-KR" sz="200" dirty="0">
                  <a:solidFill>
                    <a:srgbClr val="002060"/>
                  </a:solidFill>
                </a:endParaRPr>
              </a:p>
              <a:p>
                <a:pPr marL="0" indent="0">
                  <a:buNone/>
                </a:pPr>
                <a14:m>
                  <m:oMathPara xmlns:m="http://schemas.openxmlformats.org/officeDocument/2006/math">
                    <m:oMathParaPr>
                      <m:jc m:val="centerGroup"/>
                    </m:oMathParaPr>
                    <m:oMath xmlns:m="http://schemas.openxmlformats.org/officeDocument/2006/math">
                      <m:r>
                        <a:rPr lang="en-US" altLang="ko-KR" sz="2000" i="1">
                          <a:latin typeface="Cambria Math" panose="02040503050406030204" pitchFamily="18" charset="0"/>
                        </a:rPr>
                        <m:t>𝐶𝑜𝑣</m:t>
                      </m:r>
                      <m:d>
                        <m:dPr>
                          <m:ctrlPr>
                            <a:rPr lang="en-US" altLang="ko-KR" sz="2000" i="1">
                              <a:latin typeface="Cambria Math" panose="02040503050406030204" pitchFamily="18" charset="0"/>
                            </a:rPr>
                          </m:ctrlPr>
                        </m:dPr>
                        <m:e>
                          <m:acc>
                            <m:accPr>
                              <m:chr m:val="̂"/>
                              <m:ctrlPr>
                                <a:rPr lang="en-US" altLang="ko-KR" sz="2000" i="1">
                                  <a:latin typeface="Cambria Math" panose="02040503050406030204" pitchFamily="18" charset="0"/>
                                </a:rPr>
                              </m:ctrlPr>
                            </m:accPr>
                            <m:e>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𝑏</m:t>
                                  </m:r>
                                </m:e>
                                <m:sub>
                                  <m:r>
                                    <a:rPr lang="en-US" altLang="ko-KR" sz="2000" i="1">
                                      <a:latin typeface="Cambria Math" panose="02040503050406030204" pitchFamily="18" charset="0"/>
                                    </a:rPr>
                                    <m:t>𝑖</m:t>
                                  </m:r>
                                </m:sub>
                              </m:sSub>
                            </m:e>
                          </m:acc>
                          <m:r>
                            <a:rPr lang="en-US" altLang="ko-KR" sz="2000" i="1">
                              <a:latin typeface="Cambria Math" panose="02040503050406030204" pitchFamily="18" charset="0"/>
                            </a:rPr>
                            <m:t>,</m:t>
                          </m:r>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𝑏</m:t>
                              </m:r>
                            </m:e>
                            <m:sub>
                              <m:r>
                                <a:rPr lang="en-US" altLang="ko-KR" sz="2000" i="1">
                                  <a:latin typeface="Cambria Math" panose="02040503050406030204" pitchFamily="18" charset="0"/>
                                </a:rPr>
                                <m:t>𝑖</m:t>
                              </m:r>
                            </m:sub>
                          </m:sSub>
                        </m:e>
                      </m:d>
                      <m:r>
                        <a:rPr lang="en-US" altLang="ko-KR" sz="2000" b="0" i="1" smtClean="0">
                          <a:latin typeface="Cambria Math" panose="02040503050406030204" pitchFamily="18" charset="0"/>
                        </a:rPr>
                        <m:t>=</m:t>
                      </m:r>
                      <m:sSubSup>
                        <m:sSubSupPr>
                          <m:ctrlPr>
                            <a:rPr lang="en-US" altLang="ko-KR" sz="2000" i="1">
                              <a:latin typeface="Cambria Math" panose="02040503050406030204" pitchFamily="18" charset="0"/>
                            </a:rPr>
                          </m:ctrlPr>
                        </m:sSubSupPr>
                        <m:e>
                          <m:r>
                            <a:rPr lang="en-US" altLang="ko-KR" sz="2000" i="1">
                              <a:latin typeface="Cambria Math" panose="02040503050406030204" pitchFamily="18" charset="0"/>
                            </a:rPr>
                            <m:t>𝐷𝑍</m:t>
                          </m:r>
                        </m:e>
                        <m:sub>
                          <m:r>
                            <a:rPr lang="en-US" altLang="ko-KR" sz="2000" i="1">
                              <a:latin typeface="Cambria Math" panose="02040503050406030204" pitchFamily="18" charset="0"/>
                            </a:rPr>
                            <m:t>𝑖</m:t>
                          </m:r>
                        </m:sub>
                        <m:sup>
                          <m:r>
                            <a:rPr lang="en-US" altLang="ko-KR" sz="2000" i="1">
                              <a:latin typeface="Cambria Math" panose="02040503050406030204" pitchFamily="18" charset="0"/>
                            </a:rPr>
                            <m:t>′</m:t>
                          </m:r>
                        </m:sup>
                      </m:sSubSup>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𝑊</m:t>
                          </m:r>
                        </m:e>
                        <m:sub>
                          <m:r>
                            <a:rPr lang="en-US" altLang="ko-KR" sz="2000" i="1">
                              <a:latin typeface="Cambria Math" panose="02040503050406030204" pitchFamily="18" charset="0"/>
                            </a:rPr>
                            <m:t>𝑖</m:t>
                          </m:r>
                        </m:sub>
                      </m:sSub>
                      <m:r>
                        <a:rPr lang="en-US" altLang="ko-KR" sz="2000" b="0" i="1" smtClean="0">
                          <a:solidFill>
                            <a:srgbClr val="FF0000"/>
                          </a:solidFill>
                          <a:latin typeface="Cambria Math" panose="02040503050406030204" pitchFamily="18" charset="0"/>
                        </a:rPr>
                        <m:t>𝐶𝑜𝑣</m:t>
                      </m:r>
                      <m:d>
                        <m:dPr>
                          <m:ctrlPr>
                            <a:rPr lang="en-US" altLang="ko-KR" sz="2000" b="0" i="1" smtClean="0">
                              <a:solidFill>
                                <a:srgbClr val="FF0000"/>
                              </a:solidFill>
                              <a:latin typeface="Cambria Math" panose="02040503050406030204" pitchFamily="18" charset="0"/>
                            </a:rPr>
                          </m:ctrlPr>
                        </m:dPr>
                        <m:e>
                          <m:d>
                            <m:dPr>
                              <m:ctrlPr>
                                <a:rPr lang="en-US" altLang="ko-KR" sz="2000" i="1">
                                  <a:solidFill>
                                    <a:srgbClr val="FF0000"/>
                                  </a:solidFill>
                                  <a:latin typeface="Cambria Math" panose="02040503050406030204" pitchFamily="18" charset="0"/>
                                </a:rPr>
                              </m:ctrlPr>
                            </m:dPr>
                            <m:e>
                              <m:sSub>
                                <m:sSubPr>
                                  <m:ctrlPr>
                                    <a:rPr lang="en-US" altLang="ko-KR" sz="2000" i="1">
                                      <a:solidFill>
                                        <a:srgbClr val="FF0000"/>
                                      </a:solidFill>
                                      <a:latin typeface="Cambria Math" panose="02040503050406030204" pitchFamily="18" charset="0"/>
                                    </a:rPr>
                                  </m:ctrlPr>
                                </m:sSubPr>
                                <m:e>
                                  <m:r>
                                    <a:rPr lang="en-US" altLang="ko-KR" sz="2000" i="1">
                                      <a:solidFill>
                                        <a:srgbClr val="FF0000"/>
                                      </a:solidFill>
                                      <a:latin typeface="Cambria Math" panose="02040503050406030204" pitchFamily="18" charset="0"/>
                                    </a:rPr>
                                    <m:t>𝑦</m:t>
                                  </m:r>
                                </m:e>
                                <m:sub>
                                  <m:r>
                                    <a:rPr lang="en-US" altLang="ko-KR" sz="2000" i="1">
                                      <a:solidFill>
                                        <a:srgbClr val="FF0000"/>
                                      </a:solidFill>
                                      <a:latin typeface="Cambria Math" panose="02040503050406030204" pitchFamily="18" charset="0"/>
                                    </a:rPr>
                                    <m:t>𝑖</m:t>
                                  </m:r>
                                </m:sub>
                              </m:sSub>
                              <m:r>
                                <a:rPr lang="en-US" altLang="ko-KR" sz="2000" i="1">
                                  <a:solidFill>
                                    <a:srgbClr val="FF0000"/>
                                  </a:solidFill>
                                  <a:latin typeface="Cambria Math" panose="02040503050406030204" pitchFamily="18" charset="0"/>
                                </a:rPr>
                                <m:t>−</m:t>
                              </m:r>
                              <m:sSub>
                                <m:sSubPr>
                                  <m:ctrlPr>
                                    <a:rPr lang="en-US" altLang="ko-KR" sz="2000" i="1">
                                      <a:solidFill>
                                        <a:srgbClr val="FF0000"/>
                                      </a:solidFill>
                                      <a:latin typeface="Cambria Math" panose="02040503050406030204" pitchFamily="18" charset="0"/>
                                    </a:rPr>
                                  </m:ctrlPr>
                                </m:sSubPr>
                                <m:e>
                                  <m:r>
                                    <a:rPr lang="en-US" altLang="ko-KR" sz="2000" i="1">
                                      <a:solidFill>
                                        <a:srgbClr val="FF0000"/>
                                      </a:solidFill>
                                      <a:latin typeface="Cambria Math" panose="02040503050406030204" pitchFamily="18" charset="0"/>
                                    </a:rPr>
                                    <m:t>𝑋</m:t>
                                  </m:r>
                                </m:e>
                                <m:sub>
                                  <m:r>
                                    <a:rPr lang="en-US" altLang="ko-KR" sz="2000" i="1">
                                      <a:solidFill>
                                        <a:srgbClr val="FF0000"/>
                                      </a:solidFill>
                                      <a:latin typeface="Cambria Math" panose="02040503050406030204" pitchFamily="18" charset="0"/>
                                    </a:rPr>
                                    <m:t>𝑖</m:t>
                                  </m:r>
                                </m:sub>
                              </m:sSub>
                              <m:acc>
                                <m:accPr>
                                  <m:chr m:val="̂"/>
                                  <m:ctrlPr>
                                    <a:rPr lang="en-US" altLang="ko-KR" sz="2000" i="1">
                                      <a:solidFill>
                                        <a:srgbClr val="FF0000"/>
                                      </a:solidFill>
                                      <a:latin typeface="Cambria Math" panose="02040503050406030204" pitchFamily="18" charset="0"/>
                                    </a:rPr>
                                  </m:ctrlPr>
                                </m:accPr>
                                <m:e>
                                  <m:r>
                                    <a:rPr lang="ko-KR" altLang="en-US" sz="2000" i="1">
                                      <a:solidFill>
                                        <a:srgbClr val="FF0000"/>
                                      </a:solidFill>
                                      <a:latin typeface="Cambria Math" panose="02040503050406030204" pitchFamily="18" charset="0"/>
                                    </a:rPr>
                                    <m:t>𝛼</m:t>
                                  </m:r>
                                </m:e>
                              </m:acc>
                            </m:e>
                          </m:d>
                          <m:r>
                            <a:rPr lang="en-US" altLang="ko-KR" sz="2000" b="0" i="1" smtClean="0">
                              <a:solidFill>
                                <a:srgbClr val="FF0000"/>
                              </a:solidFill>
                              <a:latin typeface="Cambria Math" panose="02040503050406030204" pitchFamily="18" charset="0"/>
                            </a:rPr>
                            <m:t>,</m:t>
                          </m:r>
                          <m:sSub>
                            <m:sSubPr>
                              <m:ctrlPr>
                                <a:rPr lang="en-US" altLang="ko-KR" sz="2000" i="1">
                                  <a:solidFill>
                                    <a:srgbClr val="FF0000"/>
                                  </a:solidFill>
                                  <a:latin typeface="Cambria Math" panose="02040503050406030204" pitchFamily="18" charset="0"/>
                                </a:rPr>
                              </m:ctrlPr>
                            </m:sSubPr>
                            <m:e>
                              <m:r>
                                <a:rPr lang="en-US" altLang="ko-KR" sz="2000" i="1">
                                  <a:solidFill>
                                    <a:srgbClr val="FF0000"/>
                                  </a:solidFill>
                                  <a:latin typeface="Cambria Math" panose="02040503050406030204" pitchFamily="18" charset="0"/>
                                </a:rPr>
                                <m:t>𝑏</m:t>
                              </m:r>
                            </m:e>
                            <m:sub>
                              <m:r>
                                <a:rPr lang="en-US" altLang="ko-KR" sz="2000" i="1">
                                  <a:solidFill>
                                    <a:srgbClr val="FF0000"/>
                                  </a:solidFill>
                                  <a:latin typeface="Cambria Math" panose="02040503050406030204" pitchFamily="18" charset="0"/>
                                </a:rPr>
                                <m:t>𝑖</m:t>
                              </m:r>
                            </m:sub>
                          </m:sSub>
                        </m:e>
                      </m:d>
                    </m:oMath>
                  </m:oMathPara>
                </a14:m>
                <a:endParaRPr lang="en-US" altLang="ko-KR" sz="2000" b="0" i="1" dirty="0">
                  <a:latin typeface="Cambria Math" panose="02040503050406030204" pitchFamily="18" charset="0"/>
                </a:endParaRPr>
              </a:p>
              <a:p>
                <a:pPr marL="0" indent="0">
                  <a:buNone/>
                </a:pPr>
                <a:endParaRPr lang="en-US" altLang="ko-KR" sz="20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ko-KR" sz="2000" b="0" i="1" smtClean="0">
                          <a:solidFill>
                            <a:srgbClr val="FF0000"/>
                          </a:solidFill>
                          <a:latin typeface="Cambria Math" panose="02040503050406030204" pitchFamily="18" charset="0"/>
                        </a:rPr>
                        <m:t>𝐶𝑜𝑣</m:t>
                      </m:r>
                      <m:d>
                        <m:dPr>
                          <m:ctrlPr>
                            <a:rPr lang="en-US" altLang="ko-KR" sz="2000" b="0" i="1" smtClean="0">
                              <a:solidFill>
                                <a:srgbClr val="FF0000"/>
                              </a:solidFill>
                              <a:latin typeface="Cambria Math" panose="02040503050406030204" pitchFamily="18" charset="0"/>
                            </a:rPr>
                          </m:ctrlPr>
                        </m:dPr>
                        <m:e>
                          <m:sSub>
                            <m:sSubPr>
                              <m:ctrlPr>
                                <a:rPr lang="en-US" altLang="ko-KR" sz="2000" i="1">
                                  <a:solidFill>
                                    <a:srgbClr val="FF0000"/>
                                  </a:solidFill>
                                  <a:latin typeface="Cambria Math" panose="02040503050406030204" pitchFamily="18" charset="0"/>
                                </a:rPr>
                              </m:ctrlPr>
                            </m:sSubPr>
                            <m:e>
                              <m:r>
                                <a:rPr lang="en-US" altLang="ko-KR" sz="2000" i="1">
                                  <a:solidFill>
                                    <a:srgbClr val="FF0000"/>
                                  </a:solidFill>
                                  <a:latin typeface="Cambria Math" panose="02040503050406030204" pitchFamily="18" charset="0"/>
                                </a:rPr>
                                <m:t>𝑦</m:t>
                              </m:r>
                            </m:e>
                            <m:sub>
                              <m:r>
                                <a:rPr lang="en-US" altLang="ko-KR" sz="2000" i="1">
                                  <a:solidFill>
                                    <a:srgbClr val="FF0000"/>
                                  </a:solidFill>
                                  <a:latin typeface="Cambria Math" panose="02040503050406030204" pitchFamily="18" charset="0"/>
                                </a:rPr>
                                <m:t>𝑖</m:t>
                              </m:r>
                            </m:sub>
                          </m:sSub>
                          <m:r>
                            <a:rPr lang="en-US" altLang="ko-KR" sz="2000" b="0" i="1" smtClean="0">
                              <a:solidFill>
                                <a:srgbClr val="FF0000"/>
                              </a:solidFill>
                              <a:latin typeface="Cambria Math" panose="02040503050406030204" pitchFamily="18" charset="0"/>
                            </a:rPr>
                            <m:t>−</m:t>
                          </m:r>
                          <m:sSub>
                            <m:sSubPr>
                              <m:ctrlPr>
                                <a:rPr lang="en-US" altLang="ko-KR" sz="2000" i="1">
                                  <a:solidFill>
                                    <a:srgbClr val="FF0000"/>
                                  </a:solidFill>
                                  <a:latin typeface="Cambria Math" panose="02040503050406030204" pitchFamily="18" charset="0"/>
                                </a:rPr>
                              </m:ctrlPr>
                            </m:sSubPr>
                            <m:e>
                              <m:r>
                                <a:rPr lang="en-US" altLang="ko-KR" sz="2000" i="1">
                                  <a:solidFill>
                                    <a:srgbClr val="FF0000"/>
                                  </a:solidFill>
                                  <a:latin typeface="Cambria Math" panose="02040503050406030204" pitchFamily="18" charset="0"/>
                                </a:rPr>
                                <m:t>𝑋</m:t>
                              </m:r>
                            </m:e>
                            <m:sub>
                              <m:r>
                                <a:rPr lang="en-US" altLang="ko-KR" sz="2000" i="1">
                                  <a:solidFill>
                                    <a:srgbClr val="FF0000"/>
                                  </a:solidFill>
                                  <a:latin typeface="Cambria Math" panose="02040503050406030204" pitchFamily="18" charset="0"/>
                                </a:rPr>
                                <m:t>𝑖</m:t>
                              </m:r>
                            </m:sub>
                          </m:sSub>
                          <m:acc>
                            <m:accPr>
                              <m:chr m:val="̂"/>
                              <m:ctrlPr>
                                <a:rPr lang="en-US" altLang="ko-KR" sz="2000" i="1">
                                  <a:solidFill>
                                    <a:srgbClr val="FF0000"/>
                                  </a:solidFill>
                                  <a:latin typeface="Cambria Math" panose="02040503050406030204" pitchFamily="18" charset="0"/>
                                </a:rPr>
                              </m:ctrlPr>
                            </m:accPr>
                            <m:e>
                              <m:r>
                                <a:rPr lang="ko-KR" altLang="en-US" sz="2000" i="1">
                                  <a:solidFill>
                                    <a:srgbClr val="FF0000"/>
                                  </a:solidFill>
                                  <a:latin typeface="Cambria Math" panose="02040503050406030204" pitchFamily="18" charset="0"/>
                                </a:rPr>
                                <m:t>𝛼</m:t>
                              </m:r>
                            </m:e>
                          </m:acc>
                          <m:r>
                            <a:rPr lang="en-US" altLang="ko-KR" sz="2000" b="0" i="1" smtClean="0">
                              <a:solidFill>
                                <a:srgbClr val="FF0000"/>
                              </a:solidFill>
                              <a:latin typeface="Cambria Math" panose="02040503050406030204" pitchFamily="18" charset="0"/>
                            </a:rPr>
                            <m:t>,</m:t>
                          </m:r>
                          <m:sSub>
                            <m:sSubPr>
                              <m:ctrlPr>
                                <a:rPr lang="en-US" altLang="ko-KR" sz="2000" i="1">
                                  <a:solidFill>
                                    <a:srgbClr val="FF0000"/>
                                  </a:solidFill>
                                  <a:latin typeface="Cambria Math" panose="02040503050406030204" pitchFamily="18" charset="0"/>
                                </a:rPr>
                              </m:ctrlPr>
                            </m:sSubPr>
                            <m:e>
                              <m:r>
                                <a:rPr lang="en-US" altLang="ko-KR" sz="2000" i="1">
                                  <a:solidFill>
                                    <a:srgbClr val="FF0000"/>
                                  </a:solidFill>
                                  <a:latin typeface="Cambria Math" panose="02040503050406030204" pitchFamily="18" charset="0"/>
                                </a:rPr>
                                <m:t>𝑏</m:t>
                              </m:r>
                            </m:e>
                            <m:sub>
                              <m:r>
                                <a:rPr lang="en-US" altLang="ko-KR" sz="2000" i="1">
                                  <a:solidFill>
                                    <a:srgbClr val="FF0000"/>
                                  </a:solidFill>
                                  <a:latin typeface="Cambria Math" panose="02040503050406030204" pitchFamily="18" charset="0"/>
                                </a:rPr>
                                <m:t>𝑖</m:t>
                              </m:r>
                            </m:sub>
                          </m:sSub>
                        </m:e>
                      </m:d>
                      <m:r>
                        <a:rPr lang="en-US" altLang="ko-KR" sz="2000" b="0" i="1" smtClean="0">
                          <a:latin typeface="Cambria Math" panose="02040503050406030204" pitchFamily="18" charset="0"/>
                        </a:rPr>
                        <m:t>=</m:t>
                      </m:r>
                      <m:r>
                        <a:rPr lang="en-US" altLang="ko-KR" sz="2000" b="0" i="1" smtClean="0">
                          <a:latin typeface="Cambria Math" panose="02040503050406030204" pitchFamily="18" charset="0"/>
                        </a:rPr>
                        <m:t>𝐶𝑜𝑣</m:t>
                      </m:r>
                      <m:d>
                        <m:dPr>
                          <m:ctrlPr>
                            <a:rPr lang="en-US" altLang="ko-KR" sz="2000" b="0" i="1" smtClean="0">
                              <a:latin typeface="Cambria Math" panose="02040503050406030204" pitchFamily="18" charset="0"/>
                            </a:rPr>
                          </m:ctrlPr>
                        </m:dPr>
                        <m:e>
                          <m:sSub>
                            <m:sSubPr>
                              <m:ctrlPr>
                                <a:rPr lang="en-US" altLang="ko-KR" sz="2000" i="1">
                                  <a:latin typeface="Cambria Math" panose="02040503050406030204" pitchFamily="18" charset="0"/>
                                </a:rPr>
                              </m:ctrlPr>
                            </m:sSubPr>
                            <m:e>
                              <m:r>
                                <a:rPr lang="en-US" altLang="ko-KR" sz="2000" b="0" i="1" smtClean="0">
                                  <a:latin typeface="Cambria Math" panose="02040503050406030204" pitchFamily="18" charset="0"/>
                                </a:rPr>
                                <m:t>𝑦</m:t>
                              </m:r>
                            </m:e>
                            <m:sub>
                              <m:r>
                                <a:rPr lang="en-US" altLang="ko-KR" sz="2000" i="1">
                                  <a:latin typeface="Cambria Math" panose="02040503050406030204" pitchFamily="18" charset="0"/>
                                </a:rPr>
                                <m:t>𝑖</m:t>
                              </m:r>
                            </m:sub>
                          </m:sSub>
                          <m:r>
                            <a:rPr lang="en-US" altLang="ko-KR" sz="2000" b="0" i="1" smtClean="0">
                              <a:latin typeface="Cambria Math" panose="02040503050406030204" pitchFamily="18" charset="0"/>
                            </a:rPr>
                            <m:t>,</m:t>
                          </m:r>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𝑏</m:t>
                              </m:r>
                            </m:e>
                            <m:sub>
                              <m:r>
                                <a:rPr lang="en-US" altLang="ko-KR" sz="2000" i="1">
                                  <a:latin typeface="Cambria Math" panose="02040503050406030204" pitchFamily="18" charset="0"/>
                                </a:rPr>
                                <m:t>𝑖</m:t>
                              </m:r>
                            </m:sub>
                          </m:sSub>
                        </m:e>
                      </m:d>
                      <m:r>
                        <a:rPr lang="en-US" altLang="ko-KR" sz="2000" b="0" i="1" smtClean="0">
                          <a:latin typeface="Cambria Math" panose="02040503050406030204" pitchFamily="18" charset="0"/>
                        </a:rPr>
                        <m:t>−</m:t>
                      </m:r>
                      <m:r>
                        <a:rPr lang="en-US" altLang="ko-KR" sz="2000" b="0" i="1" smtClean="0">
                          <a:latin typeface="Cambria Math" panose="02040503050406030204" pitchFamily="18" charset="0"/>
                        </a:rPr>
                        <m:t>𝐶𝑜𝑣</m:t>
                      </m:r>
                      <m:r>
                        <a:rPr lang="en-US" altLang="ko-KR" sz="2000" b="0" i="1" smtClean="0">
                          <a:latin typeface="Cambria Math" panose="02040503050406030204" pitchFamily="18" charset="0"/>
                        </a:rPr>
                        <m:t>(</m:t>
                      </m:r>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𝑋</m:t>
                          </m:r>
                        </m:e>
                        <m:sub>
                          <m:r>
                            <a:rPr lang="en-US" altLang="ko-KR" sz="2000" i="1">
                              <a:latin typeface="Cambria Math" panose="02040503050406030204" pitchFamily="18" charset="0"/>
                            </a:rPr>
                            <m:t>𝑖</m:t>
                          </m:r>
                        </m:sub>
                      </m:sSub>
                      <m:acc>
                        <m:accPr>
                          <m:chr m:val="̂"/>
                          <m:ctrlPr>
                            <a:rPr lang="en-US" altLang="ko-KR" sz="2000" i="1">
                              <a:latin typeface="Cambria Math" panose="02040503050406030204" pitchFamily="18" charset="0"/>
                            </a:rPr>
                          </m:ctrlPr>
                        </m:accPr>
                        <m:e>
                          <m:r>
                            <a:rPr lang="ko-KR" altLang="en-US" sz="2000" i="1">
                              <a:latin typeface="Cambria Math" panose="02040503050406030204" pitchFamily="18" charset="0"/>
                            </a:rPr>
                            <m:t>𝛼</m:t>
                          </m:r>
                        </m:e>
                      </m:acc>
                      <m:r>
                        <a:rPr lang="en-US" altLang="ko-KR" sz="2000" b="0" i="1" smtClean="0">
                          <a:latin typeface="Cambria Math" panose="02040503050406030204" pitchFamily="18" charset="0"/>
                        </a:rPr>
                        <m:t>,</m:t>
                      </m:r>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𝑏</m:t>
                          </m:r>
                        </m:e>
                        <m:sub>
                          <m:r>
                            <a:rPr lang="en-US" altLang="ko-KR" sz="2000" i="1">
                              <a:latin typeface="Cambria Math" panose="02040503050406030204" pitchFamily="18" charset="0"/>
                            </a:rPr>
                            <m:t>𝑖</m:t>
                          </m:r>
                        </m:sub>
                      </m:sSub>
                      <m:r>
                        <a:rPr lang="en-US" altLang="ko-KR" sz="2000" b="0" i="1" smtClean="0">
                          <a:latin typeface="Cambria Math" panose="02040503050406030204" pitchFamily="18" charset="0"/>
                        </a:rPr>
                        <m:t>)</m:t>
                      </m:r>
                    </m:oMath>
                  </m:oMathPara>
                </a14:m>
                <a:endParaRPr lang="en-US" altLang="ko-KR" sz="2000" b="0" i="1" dirty="0">
                  <a:latin typeface="Cambria Math" panose="02040503050406030204" pitchFamily="18" charset="0"/>
                </a:endParaRPr>
              </a:p>
              <a:p>
                <a:pPr marL="0" indent="0">
                  <a:buNone/>
                </a:pPr>
                <a:endParaRPr lang="en-US" altLang="ko-KR" sz="2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ko-KR" sz="2000" b="0" i="1" smtClean="0">
                          <a:latin typeface="Cambria Math" panose="02040503050406030204" pitchFamily="18" charset="0"/>
                        </a:rPr>
                        <m:t>=</m:t>
                      </m:r>
                      <m:sSub>
                        <m:sSubPr>
                          <m:ctrlPr>
                            <a:rPr lang="en-US" altLang="ko-KR" sz="2000" i="1">
                              <a:latin typeface="Cambria Math" panose="02040503050406030204" pitchFamily="18" charset="0"/>
                            </a:rPr>
                          </m:ctrlPr>
                        </m:sSubPr>
                        <m:e>
                          <m:r>
                            <a:rPr lang="en-US" altLang="ko-KR" sz="2000" b="0" i="1" smtClean="0">
                              <a:latin typeface="Cambria Math" panose="02040503050406030204" pitchFamily="18" charset="0"/>
                            </a:rPr>
                            <m:t>𝑍</m:t>
                          </m:r>
                        </m:e>
                        <m:sub>
                          <m:r>
                            <a:rPr lang="en-US" altLang="ko-KR" sz="2000" i="1">
                              <a:latin typeface="Cambria Math" panose="02040503050406030204" pitchFamily="18" charset="0"/>
                            </a:rPr>
                            <m:t>𝑖</m:t>
                          </m:r>
                        </m:sub>
                      </m:sSub>
                      <m:r>
                        <a:rPr lang="en-US" altLang="ko-KR" sz="2000" b="0" i="1" smtClean="0">
                          <a:latin typeface="Cambria Math" panose="02040503050406030204" pitchFamily="18" charset="0"/>
                        </a:rPr>
                        <m:t>𝐷</m:t>
                      </m:r>
                      <m:r>
                        <a:rPr lang="en-US" altLang="ko-KR" sz="2000" b="0" i="1" smtClean="0">
                          <a:latin typeface="Cambria Math" panose="02040503050406030204" pitchFamily="18" charset="0"/>
                        </a:rPr>
                        <m:t>−</m:t>
                      </m:r>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𝑋</m:t>
                          </m:r>
                        </m:e>
                        <m:sub>
                          <m:r>
                            <a:rPr lang="en-US" altLang="ko-KR" sz="2000" i="1">
                              <a:latin typeface="Cambria Math" panose="02040503050406030204" pitchFamily="18" charset="0"/>
                            </a:rPr>
                            <m:t>𝑖</m:t>
                          </m:r>
                        </m:sub>
                      </m:sSub>
                      <m:sSup>
                        <m:sSupPr>
                          <m:ctrlPr>
                            <a:rPr lang="en-US" altLang="ko-KR" sz="2000" i="1">
                              <a:latin typeface="Cambria Math" panose="02040503050406030204" pitchFamily="18" charset="0"/>
                            </a:rPr>
                          </m:ctrlPr>
                        </m:sSupPr>
                        <m:e>
                          <m:d>
                            <m:dPr>
                              <m:ctrlPr>
                                <a:rPr lang="en-US" altLang="ko-KR" sz="2000" i="1">
                                  <a:latin typeface="Cambria Math" panose="02040503050406030204" pitchFamily="18" charset="0"/>
                                </a:rPr>
                              </m:ctrlPr>
                            </m:dPr>
                            <m:e>
                              <m:nary>
                                <m:naryPr>
                                  <m:chr m:val="∑"/>
                                  <m:ctrlPr>
                                    <a:rPr lang="en-US" altLang="ko-KR" sz="2000" i="1">
                                      <a:latin typeface="Cambria Math" panose="02040503050406030204" pitchFamily="18" charset="0"/>
                                    </a:rPr>
                                  </m:ctrlPr>
                                </m:naryPr>
                                <m:sub>
                                  <m:r>
                                    <m:rPr>
                                      <m:brk m:alnAt="23"/>
                                    </m:rPr>
                                    <a:rPr lang="en-US" altLang="ko-KR" sz="2000" i="1">
                                      <a:latin typeface="Cambria Math" panose="02040503050406030204" pitchFamily="18" charset="0"/>
                                    </a:rPr>
                                    <m:t>𝑖</m:t>
                                  </m:r>
                                  <m:r>
                                    <a:rPr lang="en-US" altLang="ko-KR" sz="2000" i="1">
                                      <a:latin typeface="Cambria Math" panose="02040503050406030204" pitchFamily="18" charset="0"/>
                                    </a:rPr>
                                    <m:t>=1</m:t>
                                  </m:r>
                                </m:sub>
                                <m:sup>
                                  <m:r>
                                    <a:rPr lang="en-US" altLang="ko-KR" sz="2000" i="1">
                                      <a:latin typeface="Cambria Math" panose="02040503050406030204" pitchFamily="18" charset="0"/>
                                    </a:rPr>
                                    <m:t>𝑚</m:t>
                                  </m:r>
                                </m:sup>
                                <m:e>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𝑋</m:t>
                                      </m:r>
                                    </m:e>
                                    <m:sub>
                                      <m:r>
                                        <a:rPr lang="en-US" altLang="ko-KR" sz="2000" i="1">
                                          <a:latin typeface="Cambria Math" panose="02040503050406030204" pitchFamily="18" charset="0"/>
                                        </a:rPr>
                                        <m:t>𝑖</m:t>
                                      </m:r>
                                    </m:sub>
                                  </m:sSub>
                                  <m:r>
                                    <a:rPr lang="en-US" altLang="ko-KR" sz="2000" i="1">
                                      <a:latin typeface="Cambria Math" panose="02040503050406030204" pitchFamily="18" charset="0"/>
                                    </a:rPr>
                                    <m:t>′</m:t>
                                  </m:r>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𝑊</m:t>
                                      </m:r>
                                    </m:e>
                                    <m:sub>
                                      <m:r>
                                        <a:rPr lang="en-US" altLang="ko-KR" sz="2000" i="1">
                                          <a:latin typeface="Cambria Math" panose="02040503050406030204" pitchFamily="18" charset="0"/>
                                        </a:rPr>
                                        <m:t>𝑖</m:t>
                                      </m:r>
                                    </m:sub>
                                  </m:sSub>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𝑋</m:t>
                                      </m:r>
                                    </m:e>
                                    <m:sub>
                                      <m:r>
                                        <a:rPr lang="en-US" altLang="ko-KR" sz="2000" i="1">
                                          <a:latin typeface="Cambria Math" panose="02040503050406030204" pitchFamily="18" charset="0"/>
                                        </a:rPr>
                                        <m:t>𝑖</m:t>
                                      </m:r>
                                    </m:sub>
                                  </m:sSub>
                                </m:e>
                              </m:nary>
                            </m:e>
                          </m:d>
                        </m:e>
                        <m:sup>
                          <m:r>
                            <a:rPr lang="en-US" altLang="ko-KR" sz="2000" i="1">
                              <a:latin typeface="Cambria Math" panose="02040503050406030204" pitchFamily="18" charset="0"/>
                            </a:rPr>
                            <m:t>−1</m:t>
                          </m:r>
                        </m:sup>
                      </m:sSup>
                      <m:r>
                        <a:rPr lang="en-US" altLang="ko-KR" sz="2000" b="0" i="1" smtClean="0">
                          <a:latin typeface="Cambria Math" panose="02040503050406030204" pitchFamily="18" charset="0"/>
                        </a:rPr>
                        <m:t>𝐶𝑜𝑣</m:t>
                      </m:r>
                      <m:d>
                        <m:dPr>
                          <m:ctrlPr>
                            <a:rPr lang="en-US" altLang="ko-KR" sz="2000" b="0" i="1" smtClean="0">
                              <a:latin typeface="Cambria Math" panose="02040503050406030204" pitchFamily="18" charset="0"/>
                            </a:rPr>
                          </m:ctrlPr>
                        </m:dPr>
                        <m:e>
                          <m:nary>
                            <m:naryPr>
                              <m:chr m:val="∑"/>
                              <m:ctrlPr>
                                <a:rPr lang="en-US" altLang="ko-KR" sz="2000" i="1">
                                  <a:latin typeface="Cambria Math" panose="02040503050406030204" pitchFamily="18" charset="0"/>
                                </a:rPr>
                              </m:ctrlPr>
                            </m:naryPr>
                            <m:sub>
                              <m:r>
                                <m:rPr>
                                  <m:brk m:alnAt="23"/>
                                </m:rPr>
                                <a:rPr lang="en-US" altLang="ko-KR" sz="2000" i="1">
                                  <a:latin typeface="Cambria Math" panose="02040503050406030204" pitchFamily="18" charset="0"/>
                                </a:rPr>
                                <m:t>𝑖</m:t>
                              </m:r>
                              <m:r>
                                <a:rPr lang="en-US" altLang="ko-KR" sz="2000" i="1">
                                  <a:latin typeface="Cambria Math" panose="02040503050406030204" pitchFamily="18" charset="0"/>
                                </a:rPr>
                                <m:t>=1</m:t>
                              </m:r>
                            </m:sub>
                            <m:sup>
                              <m:r>
                                <a:rPr lang="en-US" altLang="ko-KR" sz="2000" i="1">
                                  <a:latin typeface="Cambria Math" panose="02040503050406030204" pitchFamily="18" charset="0"/>
                                </a:rPr>
                                <m:t>𝑚</m:t>
                              </m:r>
                            </m:sup>
                            <m:e>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𝑋</m:t>
                                  </m:r>
                                </m:e>
                                <m:sub>
                                  <m:r>
                                    <a:rPr lang="en-US" altLang="ko-KR" sz="2000" i="1">
                                      <a:latin typeface="Cambria Math" panose="02040503050406030204" pitchFamily="18" charset="0"/>
                                    </a:rPr>
                                    <m:t>𝑖</m:t>
                                  </m:r>
                                </m:sub>
                              </m:sSub>
                              <m:r>
                                <a:rPr lang="en-US" altLang="ko-KR" sz="2000" i="1">
                                  <a:latin typeface="Cambria Math" panose="02040503050406030204" pitchFamily="18" charset="0"/>
                                </a:rPr>
                                <m:t>′</m:t>
                              </m:r>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𝑊</m:t>
                                  </m:r>
                                </m:e>
                                <m:sub>
                                  <m:r>
                                    <a:rPr lang="en-US" altLang="ko-KR" sz="2000" i="1">
                                      <a:latin typeface="Cambria Math" panose="02040503050406030204" pitchFamily="18" charset="0"/>
                                    </a:rPr>
                                    <m:t>𝑖</m:t>
                                  </m:r>
                                </m:sub>
                              </m:sSub>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𝑦</m:t>
                                  </m:r>
                                </m:e>
                                <m:sub>
                                  <m:r>
                                    <a:rPr lang="en-US" altLang="ko-KR" sz="2000" i="1">
                                      <a:latin typeface="Cambria Math" panose="02040503050406030204" pitchFamily="18" charset="0"/>
                                    </a:rPr>
                                    <m:t>𝑖</m:t>
                                  </m:r>
                                </m:sub>
                              </m:sSub>
                            </m:e>
                          </m:nary>
                          <m:r>
                            <a:rPr lang="en-US" altLang="ko-KR" sz="2000" b="0" i="1" smtClean="0">
                              <a:latin typeface="Cambria Math" panose="02040503050406030204" pitchFamily="18" charset="0"/>
                            </a:rPr>
                            <m:t>,</m:t>
                          </m:r>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𝑏</m:t>
                              </m:r>
                            </m:e>
                            <m:sub>
                              <m:r>
                                <a:rPr lang="en-US" altLang="ko-KR" sz="2000" i="1">
                                  <a:latin typeface="Cambria Math" panose="02040503050406030204" pitchFamily="18" charset="0"/>
                                </a:rPr>
                                <m:t>𝑖</m:t>
                              </m:r>
                            </m:sub>
                          </m:sSub>
                        </m:e>
                      </m:d>
                    </m:oMath>
                  </m:oMathPara>
                </a14:m>
                <a:endParaRPr lang="en-US" altLang="ko-KR" sz="20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ko-KR" sz="2000" b="0" i="1" smtClean="0">
                          <a:latin typeface="Cambria Math" panose="02040503050406030204" pitchFamily="18" charset="0"/>
                        </a:rPr>
                        <m:t>=</m:t>
                      </m:r>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𝑍</m:t>
                          </m:r>
                        </m:e>
                        <m:sub>
                          <m:r>
                            <a:rPr lang="en-US" altLang="ko-KR" sz="2000" i="1">
                              <a:latin typeface="Cambria Math" panose="02040503050406030204" pitchFamily="18" charset="0"/>
                            </a:rPr>
                            <m:t>𝑖</m:t>
                          </m:r>
                        </m:sub>
                      </m:sSub>
                      <m:r>
                        <a:rPr lang="en-US" altLang="ko-KR" sz="2000" i="1">
                          <a:latin typeface="Cambria Math" panose="02040503050406030204" pitchFamily="18" charset="0"/>
                        </a:rPr>
                        <m:t>𝐷</m:t>
                      </m:r>
                      <m:r>
                        <a:rPr lang="en-US" altLang="ko-KR" sz="2000" b="0" i="1" smtClean="0">
                          <a:latin typeface="Cambria Math" panose="02040503050406030204" pitchFamily="18" charset="0"/>
                        </a:rPr>
                        <m:t>−</m:t>
                      </m:r>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𝑋</m:t>
                          </m:r>
                        </m:e>
                        <m:sub>
                          <m:r>
                            <a:rPr lang="en-US" altLang="ko-KR" sz="2000" i="1">
                              <a:latin typeface="Cambria Math" panose="02040503050406030204" pitchFamily="18" charset="0"/>
                            </a:rPr>
                            <m:t>𝑖</m:t>
                          </m:r>
                        </m:sub>
                      </m:sSub>
                      <m:sSup>
                        <m:sSupPr>
                          <m:ctrlPr>
                            <a:rPr lang="en-US" altLang="ko-KR" sz="2000" i="1">
                              <a:latin typeface="Cambria Math" panose="02040503050406030204" pitchFamily="18" charset="0"/>
                            </a:rPr>
                          </m:ctrlPr>
                        </m:sSupPr>
                        <m:e>
                          <m:d>
                            <m:dPr>
                              <m:ctrlPr>
                                <a:rPr lang="en-US" altLang="ko-KR" sz="2000" i="1">
                                  <a:latin typeface="Cambria Math" panose="02040503050406030204" pitchFamily="18" charset="0"/>
                                </a:rPr>
                              </m:ctrlPr>
                            </m:dPr>
                            <m:e>
                              <m:nary>
                                <m:naryPr>
                                  <m:chr m:val="∑"/>
                                  <m:ctrlPr>
                                    <a:rPr lang="en-US" altLang="ko-KR" sz="2000" i="1">
                                      <a:latin typeface="Cambria Math" panose="02040503050406030204" pitchFamily="18" charset="0"/>
                                    </a:rPr>
                                  </m:ctrlPr>
                                </m:naryPr>
                                <m:sub>
                                  <m:r>
                                    <m:rPr>
                                      <m:brk m:alnAt="23"/>
                                    </m:rPr>
                                    <a:rPr lang="en-US" altLang="ko-KR" sz="2000" i="1">
                                      <a:latin typeface="Cambria Math" panose="02040503050406030204" pitchFamily="18" charset="0"/>
                                    </a:rPr>
                                    <m:t>𝑖</m:t>
                                  </m:r>
                                  <m:r>
                                    <a:rPr lang="en-US" altLang="ko-KR" sz="2000" i="1">
                                      <a:latin typeface="Cambria Math" panose="02040503050406030204" pitchFamily="18" charset="0"/>
                                    </a:rPr>
                                    <m:t>=1</m:t>
                                  </m:r>
                                </m:sub>
                                <m:sup>
                                  <m:r>
                                    <a:rPr lang="en-US" altLang="ko-KR" sz="2000" i="1">
                                      <a:latin typeface="Cambria Math" panose="02040503050406030204" pitchFamily="18" charset="0"/>
                                    </a:rPr>
                                    <m:t>𝑚</m:t>
                                  </m:r>
                                </m:sup>
                                <m:e>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𝑋</m:t>
                                      </m:r>
                                    </m:e>
                                    <m:sub>
                                      <m:r>
                                        <a:rPr lang="en-US" altLang="ko-KR" sz="2000" i="1">
                                          <a:latin typeface="Cambria Math" panose="02040503050406030204" pitchFamily="18" charset="0"/>
                                        </a:rPr>
                                        <m:t>𝑖</m:t>
                                      </m:r>
                                    </m:sub>
                                  </m:sSub>
                                  <m:r>
                                    <a:rPr lang="en-US" altLang="ko-KR" sz="2000" i="1">
                                      <a:latin typeface="Cambria Math" panose="02040503050406030204" pitchFamily="18" charset="0"/>
                                    </a:rPr>
                                    <m:t>′</m:t>
                                  </m:r>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𝑊</m:t>
                                      </m:r>
                                    </m:e>
                                    <m:sub>
                                      <m:r>
                                        <a:rPr lang="en-US" altLang="ko-KR" sz="2000" i="1">
                                          <a:latin typeface="Cambria Math" panose="02040503050406030204" pitchFamily="18" charset="0"/>
                                        </a:rPr>
                                        <m:t>𝑖</m:t>
                                      </m:r>
                                    </m:sub>
                                  </m:sSub>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𝑋</m:t>
                                      </m:r>
                                    </m:e>
                                    <m:sub>
                                      <m:r>
                                        <a:rPr lang="en-US" altLang="ko-KR" sz="2000" i="1">
                                          <a:latin typeface="Cambria Math" panose="02040503050406030204" pitchFamily="18" charset="0"/>
                                        </a:rPr>
                                        <m:t>𝑖</m:t>
                                      </m:r>
                                    </m:sub>
                                  </m:sSub>
                                </m:e>
                              </m:nary>
                            </m:e>
                          </m:d>
                        </m:e>
                        <m:sup>
                          <m:r>
                            <a:rPr lang="en-US" altLang="ko-KR" sz="2000" i="1">
                              <a:latin typeface="Cambria Math" panose="02040503050406030204" pitchFamily="18" charset="0"/>
                            </a:rPr>
                            <m:t>−1</m:t>
                          </m:r>
                        </m:sup>
                      </m:sSup>
                      <m:r>
                        <a:rPr lang="en-US" altLang="ko-KR" sz="2000" b="0" i="1" smtClean="0">
                          <a:latin typeface="Cambria Math" panose="02040503050406030204" pitchFamily="18" charset="0"/>
                        </a:rPr>
                        <m:t>𝐶𝑜𝑣</m:t>
                      </m:r>
                      <m:d>
                        <m:dPr>
                          <m:ctrlPr>
                            <a:rPr lang="en-US" altLang="ko-KR" sz="2000" b="0" i="1" smtClean="0">
                              <a:latin typeface="Cambria Math" panose="02040503050406030204" pitchFamily="18" charset="0"/>
                            </a:rPr>
                          </m:ctrlPr>
                        </m:dPr>
                        <m:e>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𝑋</m:t>
                              </m:r>
                            </m:e>
                            <m:sub>
                              <m:r>
                                <a:rPr lang="en-US" altLang="ko-KR" sz="2000" i="1">
                                  <a:latin typeface="Cambria Math" panose="02040503050406030204" pitchFamily="18" charset="0"/>
                                </a:rPr>
                                <m:t>𝑖</m:t>
                              </m:r>
                            </m:sub>
                          </m:sSub>
                          <m:r>
                            <a:rPr lang="en-US" altLang="ko-KR" sz="2000" i="1">
                              <a:latin typeface="Cambria Math" panose="02040503050406030204" pitchFamily="18" charset="0"/>
                            </a:rPr>
                            <m:t>′</m:t>
                          </m:r>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𝑊</m:t>
                              </m:r>
                            </m:e>
                            <m:sub>
                              <m:r>
                                <a:rPr lang="en-US" altLang="ko-KR" sz="2000" i="1">
                                  <a:latin typeface="Cambria Math" panose="02040503050406030204" pitchFamily="18" charset="0"/>
                                </a:rPr>
                                <m:t>𝑖</m:t>
                              </m:r>
                            </m:sub>
                          </m:sSub>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𝑦</m:t>
                              </m:r>
                            </m:e>
                            <m:sub>
                              <m:r>
                                <a:rPr lang="en-US" altLang="ko-KR" sz="2000" i="1">
                                  <a:latin typeface="Cambria Math" panose="02040503050406030204" pitchFamily="18" charset="0"/>
                                </a:rPr>
                                <m:t>𝑖</m:t>
                              </m:r>
                            </m:sub>
                          </m:sSub>
                          <m:r>
                            <a:rPr lang="en-US" altLang="ko-KR" sz="2000" i="1">
                              <a:latin typeface="Cambria Math" panose="02040503050406030204" pitchFamily="18" charset="0"/>
                            </a:rPr>
                            <m:t>,</m:t>
                          </m:r>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𝑏</m:t>
                              </m:r>
                            </m:e>
                            <m:sub>
                              <m:r>
                                <a:rPr lang="en-US" altLang="ko-KR" sz="2000" i="1">
                                  <a:latin typeface="Cambria Math" panose="02040503050406030204" pitchFamily="18" charset="0"/>
                                </a:rPr>
                                <m:t>𝑖</m:t>
                              </m:r>
                            </m:sub>
                          </m:sSub>
                        </m:e>
                      </m:d>
                    </m:oMath>
                  </m:oMathPara>
                </a14:m>
                <a:endParaRPr lang="en-US" altLang="ko-KR" sz="20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ko-KR" sz="2000" b="0" i="1" smtClean="0">
                          <a:latin typeface="Cambria Math" panose="02040503050406030204" pitchFamily="18" charset="0"/>
                        </a:rPr>
                        <m:t>=</m:t>
                      </m:r>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𝑍</m:t>
                          </m:r>
                        </m:e>
                        <m:sub>
                          <m:r>
                            <a:rPr lang="en-US" altLang="ko-KR" sz="2000" i="1">
                              <a:latin typeface="Cambria Math" panose="02040503050406030204" pitchFamily="18" charset="0"/>
                            </a:rPr>
                            <m:t>𝑖</m:t>
                          </m:r>
                        </m:sub>
                      </m:sSub>
                      <m:r>
                        <a:rPr lang="en-US" altLang="ko-KR" sz="2000" i="1">
                          <a:latin typeface="Cambria Math" panose="02040503050406030204" pitchFamily="18" charset="0"/>
                        </a:rPr>
                        <m:t>𝐷</m:t>
                      </m:r>
                      <m:r>
                        <a:rPr lang="en-US" altLang="ko-KR" sz="2000" b="0" i="1" smtClean="0">
                          <a:latin typeface="Cambria Math" panose="02040503050406030204" pitchFamily="18" charset="0"/>
                        </a:rPr>
                        <m:t>−</m:t>
                      </m:r>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𝑋</m:t>
                          </m:r>
                        </m:e>
                        <m:sub>
                          <m:r>
                            <a:rPr lang="en-US" altLang="ko-KR" sz="2000" i="1">
                              <a:latin typeface="Cambria Math" panose="02040503050406030204" pitchFamily="18" charset="0"/>
                            </a:rPr>
                            <m:t>𝑖</m:t>
                          </m:r>
                        </m:sub>
                      </m:sSub>
                      <m:sSup>
                        <m:sSupPr>
                          <m:ctrlPr>
                            <a:rPr lang="en-US" altLang="ko-KR" sz="2000" i="1">
                              <a:latin typeface="Cambria Math" panose="02040503050406030204" pitchFamily="18" charset="0"/>
                            </a:rPr>
                          </m:ctrlPr>
                        </m:sSupPr>
                        <m:e>
                          <m:d>
                            <m:dPr>
                              <m:ctrlPr>
                                <a:rPr lang="en-US" altLang="ko-KR" sz="2000" i="1">
                                  <a:latin typeface="Cambria Math" panose="02040503050406030204" pitchFamily="18" charset="0"/>
                                </a:rPr>
                              </m:ctrlPr>
                            </m:dPr>
                            <m:e>
                              <m:nary>
                                <m:naryPr>
                                  <m:chr m:val="∑"/>
                                  <m:ctrlPr>
                                    <a:rPr lang="en-US" altLang="ko-KR" sz="2000" i="1">
                                      <a:latin typeface="Cambria Math" panose="02040503050406030204" pitchFamily="18" charset="0"/>
                                    </a:rPr>
                                  </m:ctrlPr>
                                </m:naryPr>
                                <m:sub>
                                  <m:r>
                                    <m:rPr>
                                      <m:brk m:alnAt="23"/>
                                    </m:rPr>
                                    <a:rPr lang="en-US" altLang="ko-KR" sz="2000" i="1">
                                      <a:latin typeface="Cambria Math" panose="02040503050406030204" pitchFamily="18" charset="0"/>
                                    </a:rPr>
                                    <m:t>𝑖</m:t>
                                  </m:r>
                                  <m:r>
                                    <a:rPr lang="en-US" altLang="ko-KR" sz="2000" i="1">
                                      <a:latin typeface="Cambria Math" panose="02040503050406030204" pitchFamily="18" charset="0"/>
                                    </a:rPr>
                                    <m:t>=1</m:t>
                                  </m:r>
                                </m:sub>
                                <m:sup>
                                  <m:r>
                                    <a:rPr lang="en-US" altLang="ko-KR" sz="2000" i="1">
                                      <a:latin typeface="Cambria Math" panose="02040503050406030204" pitchFamily="18" charset="0"/>
                                    </a:rPr>
                                    <m:t>𝑚</m:t>
                                  </m:r>
                                </m:sup>
                                <m:e>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𝑋</m:t>
                                      </m:r>
                                    </m:e>
                                    <m:sub>
                                      <m:r>
                                        <a:rPr lang="en-US" altLang="ko-KR" sz="2000" i="1">
                                          <a:latin typeface="Cambria Math" panose="02040503050406030204" pitchFamily="18" charset="0"/>
                                        </a:rPr>
                                        <m:t>𝑖</m:t>
                                      </m:r>
                                    </m:sub>
                                  </m:sSub>
                                  <m:r>
                                    <a:rPr lang="en-US" altLang="ko-KR" sz="2000" i="1">
                                      <a:latin typeface="Cambria Math" panose="02040503050406030204" pitchFamily="18" charset="0"/>
                                    </a:rPr>
                                    <m:t>′</m:t>
                                  </m:r>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𝑊</m:t>
                                      </m:r>
                                    </m:e>
                                    <m:sub>
                                      <m:r>
                                        <a:rPr lang="en-US" altLang="ko-KR" sz="2000" i="1">
                                          <a:latin typeface="Cambria Math" panose="02040503050406030204" pitchFamily="18" charset="0"/>
                                        </a:rPr>
                                        <m:t>𝑖</m:t>
                                      </m:r>
                                    </m:sub>
                                  </m:sSub>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𝑋</m:t>
                                      </m:r>
                                    </m:e>
                                    <m:sub>
                                      <m:r>
                                        <a:rPr lang="en-US" altLang="ko-KR" sz="2000" i="1">
                                          <a:latin typeface="Cambria Math" panose="02040503050406030204" pitchFamily="18" charset="0"/>
                                        </a:rPr>
                                        <m:t>𝑖</m:t>
                                      </m:r>
                                    </m:sub>
                                  </m:sSub>
                                </m:e>
                              </m:nary>
                            </m:e>
                          </m:d>
                        </m:e>
                        <m:sup>
                          <m:r>
                            <a:rPr lang="en-US" altLang="ko-KR" sz="2000" i="1">
                              <a:latin typeface="Cambria Math" panose="02040503050406030204" pitchFamily="18" charset="0"/>
                            </a:rPr>
                            <m:t>−1</m:t>
                          </m:r>
                        </m:sup>
                      </m:sSup>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𝑋</m:t>
                          </m:r>
                        </m:e>
                        <m:sub>
                          <m:r>
                            <a:rPr lang="en-US" altLang="ko-KR" sz="2000" i="1">
                              <a:latin typeface="Cambria Math" panose="02040503050406030204" pitchFamily="18" charset="0"/>
                            </a:rPr>
                            <m:t>𝑖</m:t>
                          </m:r>
                        </m:sub>
                      </m:sSub>
                      <m:r>
                        <a:rPr lang="en-US" altLang="ko-KR" sz="2000" i="1">
                          <a:latin typeface="Cambria Math" panose="02040503050406030204" pitchFamily="18" charset="0"/>
                        </a:rPr>
                        <m:t>′</m:t>
                      </m:r>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𝑊</m:t>
                          </m:r>
                        </m:e>
                        <m:sub>
                          <m:r>
                            <a:rPr lang="en-US" altLang="ko-KR" sz="2000" i="1">
                              <a:latin typeface="Cambria Math" panose="02040503050406030204" pitchFamily="18" charset="0"/>
                            </a:rPr>
                            <m:t>𝑖</m:t>
                          </m:r>
                        </m:sub>
                      </m:sSub>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𝑍</m:t>
                          </m:r>
                        </m:e>
                        <m:sub>
                          <m:r>
                            <a:rPr lang="en-US" altLang="ko-KR" sz="2000" i="1">
                              <a:latin typeface="Cambria Math" panose="02040503050406030204" pitchFamily="18" charset="0"/>
                            </a:rPr>
                            <m:t>𝑖</m:t>
                          </m:r>
                        </m:sub>
                      </m:sSub>
                      <m:r>
                        <a:rPr lang="en-US" altLang="ko-KR" sz="2000" i="1">
                          <a:latin typeface="Cambria Math" panose="02040503050406030204" pitchFamily="18" charset="0"/>
                        </a:rPr>
                        <m:t>𝐷</m:t>
                      </m:r>
                    </m:oMath>
                  </m:oMathPara>
                </a14:m>
                <a:endParaRPr lang="en-US" altLang="ko-KR" sz="2000" b="0" dirty="0"/>
              </a:p>
              <a:p>
                <a:pPr marL="0" indent="0">
                  <a:buNone/>
                </a:pPr>
                <a:endParaRPr lang="en-US" altLang="ko-KR" sz="2000" dirty="0">
                  <a:solidFill>
                    <a:srgbClr val="002060"/>
                  </a:solidFill>
                </a:endParaRPr>
              </a:p>
            </p:txBody>
          </p:sp>
        </mc:Choice>
        <mc:Fallback xmlns="">
          <p:sp>
            <p:nvSpPr>
              <p:cNvPr id="3" name="내용 개체 틀 2">
                <a:extLst>
                  <a:ext uri="{FF2B5EF4-FFF2-40B4-BE49-F238E27FC236}">
                    <a16:creationId xmlns:a16="http://schemas.microsoft.com/office/drawing/2014/main" id="{97B6C903-9535-4AA1-82A7-8F986A950D77}"/>
                  </a:ext>
                </a:extLst>
              </p:cNvPr>
              <p:cNvSpPr>
                <a:spLocks noGrp="1" noRot="1" noChangeAspect="1" noMove="1" noResize="1" noEditPoints="1" noAdjustHandles="1" noChangeArrowheads="1" noChangeShapeType="1" noTextEdit="1"/>
              </p:cNvSpPr>
              <p:nvPr>
                <p:ph idx="1"/>
              </p:nvPr>
            </p:nvSpPr>
            <p:spPr>
              <a:xfrm>
                <a:off x="838200" y="1825625"/>
                <a:ext cx="5257800" cy="4351338"/>
              </a:xfrm>
              <a:blipFill>
                <a:blip r:embed="rId3"/>
                <a:stretch>
                  <a:fillRect l="-1856" t="-2801"/>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4" name="내용 개체 틀 2">
                <a:extLst>
                  <a:ext uri="{FF2B5EF4-FFF2-40B4-BE49-F238E27FC236}">
                    <a16:creationId xmlns:a16="http://schemas.microsoft.com/office/drawing/2014/main" id="{1077531B-1151-4EC8-AE0B-CB41C7A06071}"/>
                  </a:ext>
                </a:extLst>
              </p:cNvPr>
              <p:cNvSpPr txBox="1">
                <a:spLocks/>
              </p:cNvSpPr>
              <p:nvPr/>
            </p:nvSpPr>
            <p:spPr>
              <a:xfrm>
                <a:off x="6096000" y="1825625"/>
                <a:ext cx="5257800" cy="4351338"/>
              </a:xfrm>
              <a:prstGeom prst="rect">
                <a:avLst/>
              </a:prstGeom>
            </p:spPr>
            <p:txBody>
              <a:bodyPr vert="horz" lIns="91440" tIns="45720" rIns="91440" bIns="45720" rtlCol="0">
                <a:normAutofit fontScale="85000" lnSpcReduction="10000"/>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ko-KR" sz="2000" i="1" dirty="0">
                  <a:latin typeface="Cambria Math" panose="02040503050406030204" pitchFamily="18" charset="0"/>
                </a:endParaRP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ko-KR" sz="2000" i="1">
                          <a:latin typeface="Cambria Math" panose="02040503050406030204" pitchFamily="18" charset="0"/>
                        </a:rPr>
                        <m:t>𝑉𝑎𝑟</m:t>
                      </m:r>
                      <m:d>
                        <m:dPr>
                          <m:ctrlPr>
                            <a:rPr lang="en-US" altLang="ko-KR" sz="2000" i="1">
                              <a:latin typeface="Cambria Math" panose="02040503050406030204" pitchFamily="18" charset="0"/>
                            </a:rPr>
                          </m:ctrlPr>
                        </m:dPr>
                        <m:e>
                          <m:acc>
                            <m:accPr>
                              <m:chr m:val="̂"/>
                              <m:ctrlPr>
                                <a:rPr lang="en-US" altLang="ko-KR" sz="2000" i="1">
                                  <a:latin typeface="Cambria Math" panose="02040503050406030204" pitchFamily="18" charset="0"/>
                                </a:rPr>
                              </m:ctrlPr>
                            </m:accPr>
                            <m:e>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𝑏</m:t>
                                  </m:r>
                                </m:e>
                                <m:sub>
                                  <m:r>
                                    <a:rPr lang="en-US" altLang="ko-KR" sz="2000" i="1">
                                      <a:latin typeface="Cambria Math" panose="02040503050406030204" pitchFamily="18" charset="0"/>
                                    </a:rPr>
                                    <m:t>𝑖</m:t>
                                  </m:r>
                                </m:sub>
                              </m:sSub>
                            </m:e>
                          </m:acc>
                          <m:r>
                            <a:rPr lang="en-US" altLang="ko-KR" sz="2000" i="1">
                              <a:latin typeface="Cambria Math" panose="02040503050406030204" pitchFamily="18" charset="0"/>
                            </a:rPr>
                            <m:t>−</m:t>
                          </m:r>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𝑏</m:t>
                              </m:r>
                            </m:e>
                            <m:sub>
                              <m:r>
                                <a:rPr lang="en-US" altLang="ko-KR" sz="2000" i="1">
                                  <a:latin typeface="Cambria Math" panose="02040503050406030204" pitchFamily="18" charset="0"/>
                                </a:rPr>
                                <m:t>𝑖</m:t>
                              </m:r>
                            </m:sub>
                          </m:sSub>
                        </m:e>
                      </m:d>
                      <m:r>
                        <a:rPr lang="en-US" altLang="ko-KR" sz="2000" i="1" smtClean="0">
                          <a:latin typeface="Cambria Math" panose="02040503050406030204" pitchFamily="18" charset="0"/>
                        </a:rPr>
                        <m:t>=</m:t>
                      </m:r>
                      <m:sSubSup>
                        <m:sSubSupPr>
                          <m:ctrlPr>
                            <a:rPr lang="en-US" altLang="ko-KR" sz="2000" i="1">
                              <a:latin typeface="Cambria Math" panose="02040503050406030204" pitchFamily="18" charset="0"/>
                            </a:rPr>
                          </m:ctrlPr>
                        </m:sSubSupPr>
                        <m:e>
                          <m:r>
                            <a:rPr lang="en-US" altLang="ko-KR" sz="2000" i="1">
                              <a:latin typeface="Cambria Math" panose="02040503050406030204" pitchFamily="18" charset="0"/>
                            </a:rPr>
                            <m:t>𝐷𝑍</m:t>
                          </m:r>
                        </m:e>
                        <m:sub>
                          <m:r>
                            <a:rPr lang="en-US" altLang="ko-KR" sz="2000" i="1">
                              <a:latin typeface="Cambria Math" panose="02040503050406030204" pitchFamily="18" charset="0"/>
                            </a:rPr>
                            <m:t>𝑖</m:t>
                          </m:r>
                        </m:sub>
                        <m:sup>
                          <m:r>
                            <a:rPr lang="en-US" altLang="ko-KR" sz="2000" i="1">
                              <a:latin typeface="Cambria Math" panose="02040503050406030204" pitchFamily="18" charset="0"/>
                            </a:rPr>
                            <m:t>′</m:t>
                          </m:r>
                        </m:sup>
                      </m:sSubSup>
                      <m:d>
                        <m:dPr>
                          <m:begChr m:val="{"/>
                          <m:endChr m:val="}"/>
                          <m:ctrlPr>
                            <a:rPr lang="en-US" altLang="ko-KR" sz="2000" i="1">
                              <a:latin typeface="Cambria Math" panose="02040503050406030204" pitchFamily="18" charset="0"/>
                            </a:rPr>
                          </m:ctrlPr>
                        </m:dPr>
                        <m:e>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𝑊</m:t>
                              </m:r>
                            </m:e>
                            <m:sub>
                              <m:r>
                                <a:rPr lang="en-US" altLang="ko-KR" sz="2000" i="1">
                                  <a:latin typeface="Cambria Math" panose="02040503050406030204" pitchFamily="18" charset="0"/>
                                </a:rPr>
                                <m:t>𝑖</m:t>
                              </m:r>
                            </m:sub>
                          </m:sSub>
                          <m:r>
                            <a:rPr lang="en-US" altLang="ko-KR" sz="2000" i="1">
                              <a:latin typeface="Cambria Math" panose="02040503050406030204" pitchFamily="18" charset="0"/>
                            </a:rPr>
                            <m:t>−</m:t>
                          </m:r>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𝑊</m:t>
                              </m:r>
                            </m:e>
                            <m:sub>
                              <m:r>
                                <a:rPr lang="en-US" altLang="ko-KR" sz="2000" i="1">
                                  <a:latin typeface="Cambria Math" panose="02040503050406030204" pitchFamily="18" charset="0"/>
                                </a:rPr>
                                <m:t>𝑖</m:t>
                              </m:r>
                            </m:sub>
                          </m:sSub>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𝑋</m:t>
                              </m:r>
                            </m:e>
                            <m:sub>
                              <m:r>
                                <a:rPr lang="en-US" altLang="ko-KR" sz="2000" i="1">
                                  <a:latin typeface="Cambria Math" panose="02040503050406030204" pitchFamily="18" charset="0"/>
                                </a:rPr>
                                <m:t>𝑖</m:t>
                              </m:r>
                            </m:sub>
                          </m:sSub>
                          <m:sSup>
                            <m:sSupPr>
                              <m:ctrlPr>
                                <a:rPr lang="en-US" altLang="ko-KR" sz="2000" i="1">
                                  <a:latin typeface="Cambria Math" panose="02040503050406030204" pitchFamily="18" charset="0"/>
                                </a:rPr>
                              </m:ctrlPr>
                            </m:sSupPr>
                            <m:e>
                              <m:d>
                                <m:dPr>
                                  <m:ctrlPr>
                                    <a:rPr lang="en-US" altLang="ko-KR" sz="2000" i="1">
                                      <a:latin typeface="Cambria Math" panose="02040503050406030204" pitchFamily="18" charset="0"/>
                                    </a:rPr>
                                  </m:ctrlPr>
                                </m:dPr>
                                <m:e>
                                  <m:nary>
                                    <m:naryPr>
                                      <m:chr m:val="∑"/>
                                      <m:ctrlPr>
                                        <a:rPr lang="en-US" altLang="ko-KR" sz="2000" i="1">
                                          <a:latin typeface="Cambria Math" panose="02040503050406030204" pitchFamily="18" charset="0"/>
                                        </a:rPr>
                                      </m:ctrlPr>
                                    </m:naryPr>
                                    <m:sub>
                                      <m:r>
                                        <m:rPr>
                                          <m:brk m:alnAt="23"/>
                                        </m:rPr>
                                        <a:rPr lang="en-US" altLang="ko-KR" sz="2000" i="1">
                                          <a:latin typeface="Cambria Math" panose="02040503050406030204" pitchFamily="18" charset="0"/>
                                        </a:rPr>
                                        <m:t>𝑖</m:t>
                                      </m:r>
                                      <m:r>
                                        <a:rPr lang="en-US" altLang="ko-KR" sz="2000" i="1">
                                          <a:latin typeface="Cambria Math" panose="02040503050406030204" pitchFamily="18" charset="0"/>
                                        </a:rPr>
                                        <m:t>=1</m:t>
                                      </m:r>
                                    </m:sub>
                                    <m:sup>
                                      <m:r>
                                        <a:rPr lang="en-US" altLang="ko-KR" sz="2000" i="1">
                                          <a:latin typeface="Cambria Math" panose="02040503050406030204" pitchFamily="18" charset="0"/>
                                        </a:rPr>
                                        <m:t>𝑚</m:t>
                                      </m:r>
                                    </m:sup>
                                    <m:e>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𝑋</m:t>
                                          </m:r>
                                        </m:e>
                                        <m:sub>
                                          <m:r>
                                            <a:rPr lang="en-US" altLang="ko-KR" sz="2000" i="1">
                                              <a:latin typeface="Cambria Math" panose="02040503050406030204" pitchFamily="18" charset="0"/>
                                            </a:rPr>
                                            <m:t>𝑖</m:t>
                                          </m:r>
                                        </m:sub>
                                      </m:sSub>
                                      <m:r>
                                        <a:rPr lang="en-US" altLang="ko-KR" sz="2000" i="1">
                                          <a:latin typeface="Cambria Math" panose="02040503050406030204" pitchFamily="18" charset="0"/>
                                        </a:rPr>
                                        <m:t>′</m:t>
                                      </m:r>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𝑊</m:t>
                                          </m:r>
                                        </m:e>
                                        <m:sub>
                                          <m:r>
                                            <a:rPr lang="en-US" altLang="ko-KR" sz="2000" i="1">
                                              <a:latin typeface="Cambria Math" panose="02040503050406030204" pitchFamily="18" charset="0"/>
                                            </a:rPr>
                                            <m:t>𝑖</m:t>
                                          </m:r>
                                        </m:sub>
                                      </m:sSub>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𝑋</m:t>
                                          </m:r>
                                        </m:e>
                                        <m:sub>
                                          <m:r>
                                            <a:rPr lang="en-US" altLang="ko-KR" sz="2000" i="1">
                                              <a:latin typeface="Cambria Math" panose="02040503050406030204" pitchFamily="18" charset="0"/>
                                            </a:rPr>
                                            <m:t>𝑖</m:t>
                                          </m:r>
                                        </m:sub>
                                      </m:sSub>
                                    </m:e>
                                  </m:nary>
                                </m:e>
                              </m:d>
                            </m:e>
                            <m:sup>
                              <m:r>
                                <a:rPr lang="en-US" altLang="ko-KR" sz="2000" i="1">
                                  <a:latin typeface="Cambria Math" panose="02040503050406030204" pitchFamily="18" charset="0"/>
                                </a:rPr>
                                <m:t>−1</m:t>
                              </m:r>
                            </m:sup>
                          </m:sSup>
                          <m:sSubSup>
                            <m:sSubSupPr>
                              <m:ctrlPr>
                                <a:rPr lang="en-US" altLang="ko-KR" sz="2000" i="1">
                                  <a:latin typeface="Cambria Math" panose="02040503050406030204" pitchFamily="18" charset="0"/>
                                </a:rPr>
                              </m:ctrlPr>
                            </m:sSubSupPr>
                            <m:e>
                              <m:r>
                                <a:rPr lang="en-US" altLang="ko-KR" sz="2000" i="1">
                                  <a:latin typeface="Cambria Math" panose="02040503050406030204" pitchFamily="18" charset="0"/>
                                </a:rPr>
                                <m:t>𝑋</m:t>
                              </m:r>
                            </m:e>
                            <m:sub>
                              <m:r>
                                <a:rPr lang="en-US" altLang="ko-KR" sz="2000" i="1">
                                  <a:latin typeface="Cambria Math" panose="02040503050406030204" pitchFamily="18" charset="0"/>
                                </a:rPr>
                                <m:t>𝑖</m:t>
                              </m:r>
                            </m:sub>
                            <m:sup>
                              <m:r>
                                <a:rPr lang="en-US" altLang="ko-KR" sz="2000" i="1">
                                  <a:latin typeface="Cambria Math" panose="02040503050406030204" pitchFamily="18" charset="0"/>
                                </a:rPr>
                                <m:t>′</m:t>
                              </m:r>
                            </m:sup>
                          </m:sSubSup>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𝑊</m:t>
                              </m:r>
                            </m:e>
                            <m:sub>
                              <m:r>
                                <a:rPr lang="en-US" altLang="ko-KR" sz="2000" i="1">
                                  <a:latin typeface="Cambria Math" panose="02040503050406030204" pitchFamily="18" charset="0"/>
                                </a:rPr>
                                <m:t>𝑖</m:t>
                              </m:r>
                            </m:sub>
                          </m:sSub>
                        </m:e>
                      </m:d>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𝑍</m:t>
                          </m:r>
                        </m:e>
                        <m:sub>
                          <m:r>
                            <a:rPr lang="en-US" altLang="ko-KR" sz="2000" i="1">
                              <a:latin typeface="Cambria Math" panose="02040503050406030204" pitchFamily="18" charset="0"/>
                            </a:rPr>
                            <m:t>𝑖</m:t>
                          </m:r>
                        </m:sub>
                      </m:sSub>
                      <m:r>
                        <a:rPr lang="en-US" altLang="ko-KR" sz="2000" i="1">
                          <a:latin typeface="Cambria Math" panose="02040503050406030204" pitchFamily="18" charset="0"/>
                        </a:rPr>
                        <m:t>𝐷</m:t>
                      </m:r>
                      <m:r>
                        <a:rPr lang="en-US" altLang="ko-KR" sz="2000" i="1" smtClean="0">
                          <a:latin typeface="Cambria Math" panose="02040503050406030204" pitchFamily="18" charset="0"/>
                        </a:rPr>
                        <m:t>+</m:t>
                      </m:r>
                      <m:r>
                        <a:rPr lang="en-US" altLang="ko-KR" sz="2000" i="1" smtClean="0">
                          <a:latin typeface="Cambria Math" panose="02040503050406030204" pitchFamily="18" charset="0"/>
                        </a:rPr>
                        <m:t>𝐷</m:t>
                      </m:r>
                    </m:oMath>
                  </m:oMathPara>
                </a14:m>
                <a:endParaRPr lang="en-US" altLang="ko-KR" sz="2000" i="1" dirty="0">
                  <a:latin typeface="Cambria Math" panose="02040503050406030204" pitchFamily="18" charset="0"/>
                </a:endParaRP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ko-KR" sz="2000" i="1" smtClean="0">
                          <a:latin typeface="Cambria Math" panose="02040503050406030204" pitchFamily="18" charset="0"/>
                        </a:rPr>
                        <m:t>−2</m:t>
                      </m:r>
                      <m:sSubSup>
                        <m:sSubSupPr>
                          <m:ctrlPr>
                            <a:rPr lang="en-US" altLang="ko-KR" sz="2000" i="1">
                              <a:latin typeface="Cambria Math" panose="02040503050406030204" pitchFamily="18" charset="0"/>
                            </a:rPr>
                          </m:ctrlPr>
                        </m:sSubSupPr>
                        <m:e>
                          <m:r>
                            <a:rPr lang="en-US" altLang="ko-KR" sz="2000" i="1">
                              <a:latin typeface="Cambria Math" panose="02040503050406030204" pitchFamily="18" charset="0"/>
                            </a:rPr>
                            <m:t>𝐷𝑍</m:t>
                          </m:r>
                        </m:e>
                        <m:sub>
                          <m:r>
                            <a:rPr lang="en-US" altLang="ko-KR" sz="2000" i="1">
                              <a:latin typeface="Cambria Math" panose="02040503050406030204" pitchFamily="18" charset="0"/>
                            </a:rPr>
                            <m:t>𝑖</m:t>
                          </m:r>
                        </m:sub>
                        <m:sup>
                          <m:r>
                            <a:rPr lang="en-US" altLang="ko-KR" sz="2000" i="1">
                              <a:latin typeface="Cambria Math" panose="02040503050406030204" pitchFamily="18" charset="0"/>
                            </a:rPr>
                            <m:t>′</m:t>
                          </m:r>
                        </m:sup>
                      </m:sSubSup>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𝑊</m:t>
                          </m:r>
                        </m:e>
                        <m:sub>
                          <m:r>
                            <a:rPr lang="en-US" altLang="ko-KR" sz="2000" i="1">
                              <a:latin typeface="Cambria Math" panose="02040503050406030204" pitchFamily="18" charset="0"/>
                            </a:rPr>
                            <m:t>𝑖</m:t>
                          </m:r>
                        </m:sub>
                      </m:sSub>
                      <m:d>
                        <m:dPr>
                          <m:ctrlPr>
                            <a:rPr lang="en-US" altLang="ko-KR" sz="2000" i="1" smtClean="0">
                              <a:latin typeface="Cambria Math" panose="02040503050406030204" pitchFamily="18" charset="0"/>
                            </a:rPr>
                          </m:ctrlPr>
                        </m:dPr>
                        <m:e>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𝑍</m:t>
                              </m:r>
                            </m:e>
                            <m:sub>
                              <m:r>
                                <a:rPr lang="en-US" altLang="ko-KR" sz="2000" i="1">
                                  <a:latin typeface="Cambria Math" panose="02040503050406030204" pitchFamily="18" charset="0"/>
                                </a:rPr>
                                <m:t>𝑖</m:t>
                              </m:r>
                            </m:sub>
                          </m:sSub>
                          <m:r>
                            <a:rPr lang="en-US" altLang="ko-KR" sz="2000" i="1">
                              <a:latin typeface="Cambria Math" panose="02040503050406030204" pitchFamily="18" charset="0"/>
                            </a:rPr>
                            <m:t>𝐷</m:t>
                          </m:r>
                          <m:r>
                            <a:rPr lang="en-US" altLang="ko-KR" sz="2000" i="1">
                              <a:latin typeface="Cambria Math" panose="02040503050406030204" pitchFamily="18" charset="0"/>
                            </a:rPr>
                            <m:t>−</m:t>
                          </m:r>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𝑋</m:t>
                              </m:r>
                            </m:e>
                            <m:sub>
                              <m:r>
                                <a:rPr lang="en-US" altLang="ko-KR" sz="2000" i="1">
                                  <a:latin typeface="Cambria Math" panose="02040503050406030204" pitchFamily="18" charset="0"/>
                                </a:rPr>
                                <m:t>𝑖</m:t>
                              </m:r>
                            </m:sub>
                          </m:sSub>
                          <m:sSup>
                            <m:sSupPr>
                              <m:ctrlPr>
                                <a:rPr lang="en-US" altLang="ko-KR" sz="2000" i="1">
                                  <a:latin typeface="Cambria Math" panose="02040503050406030204" pitchFamily="18" charset="0"/>
                                </a:rPr>
                              </m:ctrlPr>
                            </m:sSupPr>
                            <m:e>
                              <m:d>
                                <m:dPr>
                                  <m:ctrlPr>
                                    <a:rPr lang="en-US" altLang="ko-KR" sz="2000" i="1">
                                      <a:latin typeface="Cambria Math" panose="02040503050406030204" pitchFamily="18" charset="0"/>
                                    </a:rPr>
                                  </m:ctrlPr>
                                </m:dPr>
                                <m:e>
                                  <m:nary>
                                    <m:naryPr>
                                      <m:chr m:val="∑"/>
                                      <m:ctrlPr>
                                        <a:rPr lang="en-US" altLang="ko-KR" sz="2000" i="1">
                                          <a:latin typeface="Cambria Math" panose="02040503050406030204" pitchFamily="18" charset="0"/>
                                        </a:rPr>
                                      </m:ctrlPr>
                                    </m:naryPr>
                                    <m:sub>
                                      <m:r>
                                        <m:rPr>
                                          <m:brk m:alnAt="23"/>
                                        </m:rPr>
                                        <a:rPr lang="en-US" altLang="ko-KR" sz="2000" i="1">
                                          <a:latin typeface="Cambria Math" panose="02040503050406030204" pitchFamily="18" charset="0"/>
                                        </a:rPr>
                                        <m:t>𝑖</m:t>
                                      </m:r>
                                      <m:r>
                                        <a:rPr lang="en-US" altLang="ko-KR" sz="2000" i="1">
                                          <a:latin typeface="Cambria Math" panose="02040503050406030204" pitchFamily="18" charset="0"/>
                                        </a:rPr>
                                        <m:t>=1</m:t>
                                      </m:r>
                                    </m:sub>
                                    <m:sup>
                                      <m:r>
                                        <a:rPr lang="en-US" altLang="ko-KR" sz="2000" i="1">
                                          <a:latin typeface="Cambria Math" panose="02040503050406030204" pitchFamily="18" charset="0"/>
                                        </a:rPr>
                                        <m:t>𝑚</m:t>
                                      </m:r>
                                    </m:sup>
                                    <m:e>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𝑋</m:t>
                                          </m:r>
                                        </m:e>
                                        <m:sub>
                                          <m:r>
                                            <a:rPr lang="en-US" altLang="ko-KR" sz="2000" i="1">
                                              <a:latin typeface="Cambria Math" panose="02040503050406030204" pitchFamily="18" charset="0"/>
                                            </a:rPr>
                                            <m:t>𝑖</m:t>
                                          </m:r>
                                        </m:sub>
                                      </m:sSub>
                                      <m:r>
                                        <a:rPr lang="en-US" altLang="ko-KR" sz="2000" i="1">
                                          <a:latin typeface="Cambria Math" panose="02040503050406030204" pitchFamily="18" charset="0"/>
                                        </a:rPr>
                                        <m:t>′</m:t>
                                      </m:r>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𝑊</m:t>
                                          </m:r>
                                        </m:e>
                                        <m:sub>
                                          <m:r>
                                            <a:rPr lang="en-US" altLang="ko-KR" sz="2000" i="1">
                                              <a:latin typeface="Cambria Math" panose="02040503050406030204" pitchFamily="18" charset="0"/>
                                            </a:rPr>
                                            <m:t>𝑖</m:t>
                                          </m:r>
                                        </m:sub>
                                      </m:sSub>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𝑋</m:t>
                                          </m:r>
                                        </m:e>
                                        <m:sub>
                                          <m:r>
                                            <a:rPr lang="en-US" altLang="ko-KR" sz="2000" i="1">
                                              <a:latin typeface="Cambria Math" panose="02040503050406030204" pitchFamily="18" charset="0"/>
                                            </a:rPr>
                                            <m:t>𝑖</m:t>
                                          </m:r>
                                        </m:sub>
                                      </m:sSub>
                                    </m:e>
                                  </m:nary>
                                </m:e>
                              </m:d>
                            </m:e>
                            <m:sup>
                              <m:r>
                                <a:rPr lang="en-US" altLang="ko-KR" sz="2000" i="1">
                                  <a:latin typeface="Cambria Math" panose="02040503050406030204" pitchFamily="18" charset="0"/>
                                </a:rPr>
                                <m:t>−1</m:t>
                              </m:r>
                            </m:sup>
                          </m:sSup>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𝑋</m:t>
                              </m:r>
                            </m:e>
                            <m:sub>
                              <m:r>
                                <a:rPr lang="en-US" altLang="ko-KR" sz="2000" i="1">
                                  <a:latin typeface="Cambria Math" panose="02040503050406030204" pitchFamily="18" charset="0"/>
                                </a:rPr>
                                <m:t>𝑖</m:t>
                              </m:r>
                            </m:sub>
                          </m:sSub>
                          <m:r>
                            <a:rPr lang="en-US" altLang="ko-KR" sz="2000" i="1">
                              <a:latin typeface="Cambria Math" panose="02040503050406030204" pitchFamily="18" charset="0"/>
                            </a:rPr>
                            <m:t>′</m:t>
                          </m:r>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𝑊</m:t>
                              </m:r>
                            </m:e>
                            <m:sub>
                              <m:r>
                                <a:rPr lang="en-US" altLang="ko-KR" sz="2000" i="1">
                                  <a:latin typeface="Cambria Math" panose="02040503050406030204" pitchFamily="18" charset="0"/>
                                </a:rPr>
                                <m:t>𝑖</m:t>
                              </m:r>
                            </m:sub>
                          </m:sSub>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𝑍</m:t>
                              </m:r>
                            </m:e>
                            <m:sub>
                              <m:r>
                                <a:rPr lang="en-US" altLang="ko-KR" sz="2000" i="1">
                                  <a:latin typeface="Cambria Math" panose="02040503050406030204" pitchFamily="18" charset="0"/>
                                </a:rPr>
                                <m:t>𝑖</m:t>
                              </m:r>
                            </m:sub>
                          </m:sSub>
                          <m:r>
                            <a:rPr lang="en-US" altLang="ko-KR" sz="2000" i="1">
                              <a:latin typeface="Cambria Math" panose="02040503050406030204" pitchFamily="18" charset="0"/>
                            </a:rPr>
                            <m:t>𝐷</m:t>
                          </m:r>
                          <m:r>
                            <m:rPr>
                              <m:nor/>
                            </m:rPr>
                            <a:rPr lang="en-US" altLang="ko-KR" sz="2000" dirty="0"/>
                            <m:t> </m:t>
                          </m:r>
                        </m:e>
                      </m:d>
                    </m:oMath>
                  </m:oMathPara>
                </a14:m>
                <a:endParaRPr lang="en-US" altLang="ko-KR" sz="2000" i="1" dirty="0">
                  <a:latin typeface="Cambria Math" panose="02040503050406030204" pitchFamily="18" charset="0"/>
                </a:endParaRP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ko-KR" sz="2000" i="1" smtClean="0">
                          <a:latin typeface="Cambria Math" panose="02040503050406030204" pitchFamily="18" charset="0"/>
                        </a:rPr>
                        <m:t>=</m:t>
                      </m:r>
                      <m:sSubSup>
                        <m:sSubSupPr>
                          <m:ctrlPr>
                            <a:rPr lang="en-US" altLang="ko-KR" sz="2000" i="1">
                              <a:latin typeface="Cambria Math" panose="02040503050406030204" pitchFamily="18" charset="0"/>
                            </a:rPr>
                          </m:ctrlPr>
                        </m:sSubSupPr>
                        <m:e>
                          <m:r>
                            <a:rPr lang="en-US" altLang="ko-KR" sz="2000" i="1">
                              <a:latin typeface="Cambria Math" panose="02040503050406030204" pitchFamily="18" charset="0"/>
                            </a:rPr>
                            <m:t>𝐷𝑍</m:t>
                          </m:r>
                        </m:e>
                        <m:sub>
                          <m:r>
                            <a:rPr lang="en-US" altLang="ko-KR" sz="2000" i="1">
                              <a:latin typeface="Cambria Math" panose="02040503050406030204" pitchFamily="18" charset="0"/>
                            </a:rPr>
                            <m:t>𝑖</m:t>
                          </m:r>
                        </m:sub>
                        <m:sup>
                          <m:r>
                            <a:rPr lang="en-US" altLang="ko-KR" sz="2000" i="1">
                              <a:latin typeface="Cambria Math" panose="02040503050406030204" pitchFamily="18" charset="0"/>
                            </a:rPr>
                            <m:t>′</m:t>
                          </m:r>
                        </m:sup>
                      </m:sSubSup>
                      <m:d>
                        <m:dPr>
                          <m:begChr m:val="{"/>
                          <m:endChr m:val="}"/>
                          <m:ctrlPr>
                            <a:rPr lang="en-US" altLang="ko-KR" sz="2000" i="1" smtClean="0">
                              <a:latin typeface="Cambria Math" panose="02040503050406030204" pitchFamily="18" charset="0"/>
                            </a:rPr>
                          </m:ctrlPr>
                        </m:dPr>
                        <m:e>
                          <m:sSub>
                            <m:sSubPr>
                              <m:ctrlPr>
                                <a:rPr lang="en-US" altLang="ko-KR" sz="2000" i="1" smtClean="0">
                                  <a:solidFill>
                                    <a:srgbClr val="FF0000"/>
                                  </a:solidFill>
                                  <a:latin typeface="Cambria Math" panose="02040503050406030204" pitchFamily="18" charset="0"/>
                                </a:rPr>
                              </m:ctrlPr>
                            </m:sSubPr>
                            <m:e>
                              <m:r>
                                <a:rPr lang="en-US" altLang="ko-KR" sz="2000" i="1">
                                  <a:solidFill>
                                    <a:srgbClr val="FF0000"/>
                                  </a:solidFill>
                                  <a:latin typeface="Cambria Math" panose="02040503050406030204" pitchFamily="18" charset="0"/>
                                </a:rPr>
                                <m:t>𝑊</m:t>
                              </m:r>
                            </m:e>
                            <m:sub>
                              <m:r>
                                <a:rPr lang="en-US" altLang="ko-KR" sz="2000" i="1">
                                  <a:solidFill>
                                    <a:srgbClr val="FF0000"/>
                                  </a:solidFill>
                                  <a:latin typeface="Cambria Math" panose="02040503050406030204" pitchFamily="18" charset="0"/>
                                </a:rPr>
                                <m:t>𝑖</m:t>
                              </m:r>
                            </m:sub>
                          </m:sSub>
                          <m:r>
                            <a:rPr lang="en-US" altLang="ko-KR" sz="2000" i="1">
                              <a:latin typeface="Cambria Math" panose="02040503050406030204" pitchFamily="18" charset="0"/>
                            </a:rPr>
                            <m:t>−</m:t>
                          </m:r>
                          <m:sSub>
                            <m:sSubPr>
                              <m:ctrlPr>
                                <a:rPr lang="en-US" altLang="ko-KR" sz="2000" i="1" smtClean="0">
                                  <a:solidFill>
                                    <a:srgbClr val="002060"/>
                                  </a:solidFill>
                                  <a:latin typeface="Cambria Math" panose="02040503050406030204" pitchFamily="18" charset="0"/>
                                </a:rPr>
                              </m:ctrlPr>
                            </m:sSubPr>
                            <m:e>
                              <m:r>
                                <a:rPr lang="en-US" altLang="ko-KR" sz="2000" i="1">
                                  <a:solidFill>
                                    <a:srgbClr val="002060"/>
                                  </a:solidFill>
                                  <a:latin typeface="Cambria Math" panose="02040503050406030204" pitchFamily="18" charset="0"/>
                                </a:rPr>
                                <m:t>𝑊</m:t>
                              </m:r>
                            </m:e>
                            <m:sub>
                              <m:r>
                                <a:rPr lang="en-US" altLang="ko-KR" sz="2000" i="1">
                                  <a:solidFill>
                                    <a:srgbClr val="002060"/>
                                  </a:solidFill>
                                  <a:latin typeface="Cambria Math" panose="02040503050406030204" pitchFamily="18" charset="0"/>
                                </a:rPr>
                                <m:t>𝑖</m:t>
                              </m:r>
                            </m:sub>
                          </m:sSub>
                          <m:sSub>
                            <m:sSubPr>
                              <m:ctrlPr>
                                <a:rPr lang="en-US" altLang="ko-KR" sz="2000" i="1">
                                  <a:solidFill>
                                    <a:srgbClr val="002060"/>
                                  </a:solidFill>
                                  <a:latin typeface="Cambria Math" panose="02040503050406030204" pitchFamily="18" charset="0"/>
                                </a:rPr>
                              </m:ctrlPr>
                            </m:sSubPr>
                            <m:e>
                              <m:r>
                                <a:rPr lang="en-US" altLang="ko-KR" sz="2000" i="1">
                                  <a:solidFill>
                                    <a:srgbClr val="002060"/>
                                  </a:solidFill>
                                  <a:latin typeface="Cambria Math" panose="02040503050406030204" pitchFamily="18" charset="0"/>
                                </a:rPr>
                                <m:t>𝑋</m:t>
                              </m:r>
                            </m:e>
                            <m:sub>
                              <m:r>
                                <a:rPr lang="en-US" altLang="ko-KR" sz="2000" i="1">
                                  <a:solidFill>
                                    <a:srgbClr val="002060"/>
                                  </a:solidFill>
                                  <a:latin typeface="Cambria Math" panose="02040503050406030204" pitchFamily="18" charset="0"/>
                                </a:rPr>
                                <m:t>𝑖</m:t>
                              </m:r>
                            </m:sub>
                          </m:sSub>
                          <m:sSup>
                            <m:sSupPr>
                              <m:ctrlPr>
                                <a:rPr lang="en-US" altLang="ko-KR" sz="2000" i="1">
                                  <a:solidFill>
                                    <a:srgbClr val="002060"/>
                                  </a:solidFill>
                                  <a:latin typeface="Cambria Math" panose="02040503050406030204" pitchFamily="18" charset="0"/>
                                </a:rPr>
                              </m:ctrlPr>
                            </m:sSupPr>
                            <m:e>
                              <m:d>
                                <m:dPr>
                                  <m:ctrlPr>
                                    <a:rPr lang="en-US" altLang="ko-KR" sz="2000" i="1">
                                      <a:solidFill>
                                        <a:srgbClr val="002060"/>
                                      </a:solidFill>
                                      <a:latin typeface="Cambria Math" panose="02040503050406030204" pitchFamily="18" charset="0"/>
                                    </a:rPr>
                                  </m:ctrlPr>
                                </m:dPr>
                                <m:e>
                                  <m:nary>
                                    <m:naryPr>
                                      <m:chr m:val="∑"/>
                                      <m:ctrlPr>
                                        <a:rPr lang="en-US" altLang="ko-KR" sz="2000" i="1">
                                          <a:solidFill>
                                            <a:srgbClr val="002060"/>
                                          </a:solidFill>
                                          <a:latin typeface="Cambria Math" panose="02040503050406030204" pitchFamily="18" charset="0"/>
                                        </a:rPr>
                                      </m:ctrlPr>
                                    </m:naryPr>
                                    <m:sub>
                                      <m:r>
                                        <m:rPr>
                                          <m:brk m:alnAt="23"/>
                                        </m:rPr>
                                        <a:rPr lang="en-US" altLang="ko-KR" sz="2000" i="1">
                                          <a:solidFill>
                                            <a:srgbClr val="002060"/>
                                          </a:solidFill>
                                          <a:latin typeface="Cambria Math" panose="02040503050406030204" pitchFamily="18" charset="0"/>
                                        </a:rPr>
                                        <m:t>𝑖</m:t>
                                      </m:r>
                                      <m:r>
                                        <a:rPr lang="en-US" altLang="ko-KR" sz="2000" i="1">
                                          <a:solidFill>
                                            <a:srgbClr val="002060"/>
                                          </a:solidFill>
                                          <a:latin typeface="Cambria Math" panose="02040503050406030204" pitchFamily="18" charset="0"/>
                                        </a:rPr>
                                        <m:t>=1</m:t>
                                      </m:r>
                                    </m:sub>
                                    <m:sup>
                                      <m:r>
                                        <a:rPr lang="en-US" altLang="ko-KR" sz="2000" i="1">
                                          <a:solidFill>
                                            <a:srgbClr val="002060"/>
                                          </a:solidFill>
                                          <a:latin typeface="Cambria Math" panose="02040503050406030204" pitchFamily="18" charset="0"/>
                                        </a:rPr>
                                        <m:t>𝑚</m:t>
                                      </m:r>
                                    </m:sup>
                                    <m:e>
                                      <m:sSub>
                                        <m:sSubPr>
                                          <m:ctrlPr>
                                            <a:rPr lang="en-US" altLang="ko-KR" sz="2000" i="1">
                                              <a:solidFill>
                                                <a:srgbClr val="002060"/>
                                              </a:solidFill>
                                              <a:latin typeface="Cambria Math" panose="02040503050406030204" pitchFamily="18" charset="0"/>
                                            </a:rPr>
                                          </m:ctrlPr>
                                        </m:sSubPr>
                                        <m:e>
                                          <m:r>
                                            <a:rPr lang="en-US" altLang="ko-KR" sz="2000" i="1">
                                              <a:solidFill>
                                                <a:srgbClr val="002060"/>
                                              </a:solidFill>
                                              <a:latin typeface="Cambria Math" panose="02040503050406030204" pitchFamily="18" charset="0"/>
                                            </a:rPr>
                                            <m:t>𝑋</m:t>
                                          </m:r>
                                        </m:e>
                                        <m:sub>
                                          <m:r>
                                            <a:rPr lang="en-US" altLang="ko-KR" sz="2000" i="1">
                                              <a:solidFill>
                                                <a:srgbClr val="002060"/>
                                              </a:solidFill>
                                              <a:latin typeface="Cambria Math" panose="02040503050406030204" pitchFamily="18" charset="0"/>
                                            </a:rPr>
                                            <m:t>𝑖</m:t>
                                          </m:r>
                                        </m:sub>
                                      </m:sSub>
                                      <m:r>
                                        <a:rPr lang="en-US" altLang="ko-KR" sz="2000" i="1">
                                          <a:solidFill>
                                            <a:srgbClr val="002060"/>
                                          </a:solidFill>
                                          <a:latin typeface="Cambria Math" panose="02040503050406030204" pitchFamily="18" charset="0"/>
                                        </a:rPr>
                                        <m:t>′</m:t>
                                      </m:r>
                                      <m:sSub>
                                        <m:sSubPr>
                                          <m:ctrlPr>
                                            <a:rPr lang="en-US" altLang="ko-KR" sz="2000" i="1">
                                              <a:solidFill>
                                                <a:srgbClr val="002060"/>
                                              </a:solidFill>
                                              <a:latin typeface="Cambria Math" panose="02040503050406030204" pitchFamily="18" charset="0"/>
                                            </a:rPr>
                                          </m:ctrlPr>
                                        </m:sSubPr>
                                        <m:e>
                                          <m:r>
                                            <a:rPr lang="en-US" altLang="ko-KR" sz="2000" i="1">
                                              <a:solidFill>
                                                <a:srgbClr val="002060"/>
                                              </a:solidFill>
                                              <a:latin typeface="Cambria Math" panose="02040503050406030204" pitchFamily="18" charset="0"/>
                                            </a:rPr>
                                            <m:t>𝑊</m:t>
                                          </m:r>
                                        </m:e>
                                        <m:sub>
                                          <m:r>
                                            <a:rPr lang="en-US" altLang="ko-KR" sz="2000" i="1">
                                              <a:solidFill>
                                                <a:srgbClr val="002060"/>
                                              </a:solidFill>
                                              <a:latin typeface="Cambria Math" panose="02040503050406030204" pitchFamily="18" charset="0"/>
                                            </a:rPr>
                                            <m:t>𝑖</m:t>
                                          </m:r>
                                        </m:sub>
                                      </m:sSub>
                                      <m:sSub>
                                        <m:sSubPr>
                                          <m:ctrlPr>
                                            <a:rPr lang="en-US" altLang="ko-KR" sz="2000" i="1">
                                              <a:solidFill>
                                                <a:srgbClr val="002060"/>
                                              </a:solidFill>
                                              <a:latin typeface="Cambria Math" panose="02040503050406030204" pitchFamily="18" charset="0"/>
                                            </a:rPr>
                                          </m:ctrlPr>
                                        </m:sSubPr>
                                        <m:e>
                                          <m:r>
                                            <a:rPr lang="en-US" altLang="ko-KR" sz="2000" i="1">
                                              <a:solidFill>
                                                <a:srgbClr val="002060"/>
                                              </a:solidFill>
                                              <a:latin typeface="Cambria Math" panose="02040503050406030204" pitchFamily="18" charset="0"/>
                                            </a:rPr>
                                            <m:t>𝑋</m:t>
                                          </m:r>
                                        </m:e>
                                        <m:sub>
                                          <m:r>
                                            <a:rPr lang="en-US" altLang="ko-KR" sz="2000" i="1">
                                              <a:solidFill>
                                                <a:srgbClr val="002060"/>
                                              </a:solidFill>
                                              <a:latin typeface="Cambria Math" panose="02040503050406030204" pitchFamily="18" charset="0"/>
                                            </a:rPr>
                                            <m:t>𝑖</m:t>
                                          </m:r>
                                        </m:sub>
                                      </m:sSub>
                                    </m:e>
                                  </m:nary>
                                </m:e>
                              </m:d>
                            </m:e>
                            <m:sup>
                              <m:r>
                                <a:rPr lang="en-US" altLang="ko-KR" sz="2000" i="1">
                                  <a:solidFill>
                                    <a:srgbClr val="002060"/>
                                  </a:solidFill>
                                  <a:latin typeface="Cambria Math" panose="02040503050406030204" pitchFamily="18" charset="0"/>
                                </a:rPr>
                                <m:t>−1</m:t>
                              </m:r>
                            </m:sup>
                          </m:sSup>
                          <m:sSubSup>
                            <m:sSubSupPr>
                              <m:ctrlPr>
                                <a:rPr lang="en-US" altLang="ko-KR" sz="2000" i="1">
                                  <a:solidFill>
                                    <a:srgbClr val="002060"/>
                                  </a:solidFill>
                                  <a:latin typeface="Cambria Math" panose="02040503050406030204" pitchFamily="18" charset="0"/>
                                </a:rPr>
                              </m:ctrlPr>
                            </m:sSubSupPr>
                            <m:e>
                              <m:r>
                                <a:rPr lang="en-US" altLang="ko-KR" sz="2000" i="1">
                                  <a:solidFill>
                                    <a:srgbClr val="002060"/>
                                  </a:solidFill>
                                  <a:latin typeface="Cambria Math" panose="02040503050406030204" pitchFamily="18" charset="0"/>
                                </a:rPr>
                                <m:t>𝑋</m:t>
                              </m:r>
                            </m:e>
                            <m:sub>
                              <m:r>
                                <a:rPr lang="en-US" altLang="ko-KR" sz="2000" i="1">
                                  <a:solidFill>
                                    <a:srgbClr val="002060"/>
                                  </a:solidFill>
                                  <a:latin typeface="Cambria Math" panose="02040503050406030204" pitchFamily="18" charset="0"/>
                                </a:rPr>
                                <m:t>𝑖</m:t>
                              </m:r>
                            </m:sub>
                            <m:sup>
                              <m:r>
                                <a:rPr lang="en-US" altLang="ko-KR" sz="2000" i="1">
                                  <a:solidFill>
                                    <a:srgbClr val="002060"/>
                                  </a:solidFill>
                                  <a:latin typeface="Cambria Math" panose="02040503050406030204" pitchFamily="18" charset="0"/>
                                </a:rPr>
                                <m:t>′</m:t>
                              </m:r>
                            </m:sup>
                          </m:sSubSup>
                          <m:sSub>
                            <m:sSubPr>
                              <m:ctrlPr>
                                <a:rPr lang="en-US" altLang="ko-KR" sz="2000" i="1">
                                  <a:solidFill>
                                    <a:srgbClr val="002060"/>
                                  </a:solidFill>
                                  <a:latin typeface="Cambria Math" panose="02040503050406030204" pitchFamily="18" charset="0"/>
                                </a:rPr>
                              </m:ctrlPr>
                            </m:sSubPr>
                            <m:e>
                              <m:r>
                                <a:rPr lang="en-US" altLang="ko-KR" sz="2000" i="1">
                                  <a:solidFill>
                                    <a:srgbClr val="002060"/>
                                  </a:solidFill>
                                  <a:latin typeface="Cambria Math" panose="02040503050406030204" pitchFamily="18" charset="0"/>
                                </a:rPr>
                                <m:t>𝑊</m:t>
                              </m:r>
                            </m:e>
                            <m:sub>
                              <m:r>
                                <a:rPr lang="en-US" altLang="ko-KR" sz="2000" i="1">
                                  <a:solidFill>
                                    <a:srgbClr val="002060"/>
                                  </a:solidFill>
                                  <a:latin typeface="Cambria Math" panose="02040503050406030204" pitchFamily="18" charset="0"/>
                                </a:rPr>
                                <m:t>𝑖</m:t>
                              </m:r>
                            </m:sub>
                          </m:sSub>
                          <m:r>
                            <a:rPr lang="en-US" altLang="ko-KR" sz="2000" i="1" smtClean="0">
                              <a:latin typeface="Cambria Math" panose="02040503050406030204" pitchFamily="18" charset="0"/>
                            </a:rPr>
                            <m:t>−2</m:t>
                          </m:r>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𝑊</m:t>
                              </m:r>
                            </m:e>
                            <m:sub>
                              <m:r>
                                <a:rPr lang="en-US" altLang="ko-KR" sz="2000" i="1">
                                  <a:latin typeface="Cambria Math" panose="02040503050406030204" pitchFamily="18" charset="0"/>
                                </a:rPr>
                                <m:t>𝑖</m:t>
                              </m:r>
                            </m:sub>
                          </m:sSub>
                          <m:d>
                            <m:dPr>
                              <m:ctrlPr>
                                <a:rPr lang="en-US" altLang="ko-KR" sz="2000" i="1" smtClean="0">
                                  <a:latin typeface="Cambria Math" panose="02040503050406030204" pitchFamily="18" charset="0"/>
                                </a:rPr>
                              </m:ctrlPr>
                            </m:dPr>
                            <m:e>
                              <m:r>
                                <a:rPr lang="en-US" altLang="ko-KR" sz="2000" i="1" smtClean="0">
                                  <a:solidFill>
                                    <a:srgbClr val="FF0000"/>
                                  </a:solidFill>
                                  <a:latin typeface="Cambria Math" panose="02040503050406030204" pitchFamily="18" charset="0"/>
                                </a:rPr>
                                <m:t>𝐼</m:t>
                              </m:r>
                              <m:r>
                                <a:rPr lang="en-US" altLang="ko-KR" sz="2000" i="1">
                                  <a:latin typeface="Cambria Math" panose="02040503050406030204" pitchFamily="18" charset="0"/>
                                </a:rPr>
                                <m:t>−</m:t>
                              </m:r>
                              <m:sSub>
                                <m:sSubPr>
                                  <m:ctrlPr>
                                    <a:rPr lang="en-US" altLang="ko-KR" sz="2000" i="1" smtClean="0">
                                      <a:solidFill>
                                        <a:srgbClr val="002060"/>
                                      </a:solidFill>
                                      <a:latin typeface="Cambria Math" panose="02040503050406030204" pitchFamily="18" charset="0"/>
                                    </a:rPr>
                                  </m:ctrlPr>
                                </m:sSubPr>
                                <m:e>
                                  <m:r>
                                    <a:rPr lang="en-US" altLang="ko-KR" sz="2000" i="1">
                                      <a:solidFill>
                                        <a:srgbClr val="002060"/>
                                      </a:solidFill>
                                      <a:latin typeface="Cambria Math" panose="02040503050406030204" pitchFamily="18" charset="0"/>
                                    </a:rPr>
                                    <m:t>𝑋</m:t>
                                  </m:r>
                                </m:e>
                                <m:sub>
                                  <m:r>
                                    <a:rPr lang="en-US" altLang="ko-KR" sz="2000" i="1">
                                      <a:solidFill>
                                        <a:srgbClr val="002060"/>
                                      </a:solidFill>
                                      <a:latin typeface="Cambria Math" panose="02040503050406030204" pitchFamily="18" charset="0"/>
                                    </a:rPr>
                                    <m:t>𝑖</m:t>
                                  </m:r>
                                </m:sub>
                              </m:sSub>
                              <m:sSup>
                                <m:sSupPr>
                                  <m:ctrlPr>
                                    <a:rPr lang="en-US" altLang="ko-KR" sz="2000" i="1">
                                      <a:solidFill>
                                        <a:srgbClr val="002060"/>
                                      </a:solidFill>
                                      <a:latin typeface="Cambria Math" panose="02040503050406030204" pitchFamily="18" charset="0"/>
                                    </a:rPr>
                                  </m:ctrlPr>
                                </m:sSupPr>
                                <m:e>
                                  <m:d>
                                    <m:dPr>
                                      <m:ctrlPr>
                                        <a:rPr lang="en-US" altLang="ko-KR" sz="2000" i="1">
                                          <a:solidFill>
                                            <a:srgbClr val="002060"/>
                                          </a:solidFill>
                                          <a:latin typeface="Cambria Math" panose="02040503050406030204" pitchFamily="18" charset="0"/>
                                        </a:rPr>
                                      </m:ctrlPr>
                                    </m:dPr>
                                    <m:e>
                                      <m:nary>
                                        <m:naryPr>
                                          <m:chr m:val="∑"/>
                                          <m:ctrlPr>
                                            <a:rPr lang="en-US" altLang="ko-KR" sz="2000" i="1">
                                              <a:solidFill>
                                                <a:srgbClr val="002060"/>
                                              </a:solidFill>
                                              <a:latin typeface="Cambria Math" panose="02040503050406030204" pitchFamily="18" charset="0"/>
                                            </a:rPr>
                                          </m:ctrlPr>
                                        </m:naryPr>
                                        <m:sub>
                                          <m:r>
                                            <m:rPr>
                                              <m:brk m:alnAt="23"/>
                                            </m:rPr>
                                            <a:rPr lang="en-US" altLang="ko-KR" sz="2000" i="1">
                                              <a:solidFill>
                                                <a:srgbClr val="002060"/>
                                              </a:solidFill>
                                              <a:latin typeface="Cambria Math" panose="02040503050406030204" pitchFamily="18" charset="0"/>
                                            </a:rPr>
                                            <m:t>𝑖</m:t>
                                          </m:r>
                                          <m:r>
                                            <a:rPr lang="en-US" altLang="ko-KR" sz="2000" i="1">
                                              <a:solidFill>
                                                <a:srgbClr val="002060"/>
                                              </a:solidFill>
                                              <a:latin typeface="Cambria Math" panose="02040503050406030204" pitchFamily="18" charset="0"/>
                                            </a:rPr>
                                            <m:t>=1</m:t>
                                          </m:r>
                                        </m:sub>
                                        <m:sup>
                                          <m:r>
                                            <a:rPr lang="en-US" altLang="ko-KR" sz="2000" i="1">
                                              <a:solidFill>
                                                <a:srgbClr val="002060"/>
                                              </a:solidFill>
                                              <a:latin typeface="Cambria Math" panose="02040503050406030204" pitchFamily="18" charset="0"/>
                                            </a:rPr>
                                            <m:t>𝑚</m:t>
                                          </m:r>
                                        </m:sup>
                                        <m:e>
                                          <m:sSub>
                                            <m:sSubPr>
                                              <m:ctrlPr>
                                                <a:rPr lang="en-US" altLang="ko-KR" sz="2000" i="1">
                                                  <a:solidFill>
                                                    <a:srgbClr val="002060"/>
                                                  </a:solidFill>
                                                  <a:latin typeface="Cambria Math" panose="02040503050406030204" pitchFamily="18" charset="0"/>
                                                </a:rPr>
                                              </m:ctrlPr>
                                            </m:sSubPr>
                                            <m:e>
                                              <m:r>
                                                <a:rPr lang="en-US" altLang="ko-KR" sz="2000" i="1">
                                                  <a:solidFill>
                                                    <a:srgbClr val="002060"/>
                                                  </a:solidFill>
                                                  <a:latin typeface="Cambria Math" panose="02040503050406030204" pitchFamily="18" charset="0"/>
                                                </a:rPr>
                                                <m:t>𝑋</m:t>
                                              </m:r>
                                            </m:e>
                                            <m:sub>
                                              <m:r>
                                                <a:rPr lang="en-US" altLang="ko-KR" sz="2000" i="1">
                                                  <a:solidFill>
                                                    <a:srgbClr val="002060"/>
                                                  </a:solidFill>
                                                  <a:latin typeface="Cambria Math" panose="02040503050406030204" pitchFamily="18" charset="0"/>
                                                </a:rPr>
                                                <m:t>𝑖</m:t>
                                              </m:r>
                                            </m:sub>
                                          </m:sSub>
                                          <m:r>
                                            <a:rPr lang="en-US" altLang="ko-KR" sz="2000" i="1">
                                              <a:solidFill>
                                                <a:srgbClr val="002060"/>
                                              </a:solidFill>
                                              <a:latin typeface="Cambria Math" panose="02040503050406030204" pitchFamily="18" charset="0"/>
                                            </a:rPr>
                                            <m:t>′</m:t>
                                          </m:r>
                                          <m:sSub>
                                            <m:sSubPr>
                                              <m:ctrlPr>
                                                <a:rPr lang="en-US" altLang="ko-KR" sz="2000" i="1">
                                                  <a:solidFill>
                                                    <a:srgbClr val="002060"/>
                                                  </a:solidFill>
                                                  <a:latin typeface="Cambria Math" panose="02040503050406030204" pitchFamily="18" charset="0"/>
                                                </a:rPr>
                                              </m:ctrlPr>
                                            </m:sSubPr>
                                            <m:e>
                                              <m:r>
                                                <a:rPr lang="en-US" altLang="ko-KR" sz="2000" i="1">
                                                  <a:solidFill>
                                                    <a:srgbClr val="002060"/>
                                                  </a:solidFill>
                                                  <a:latin typeface="Cambria Math" panose="02040503050406030204" pitchFamily="18" charset="0"/>
                                                </a:rPr>
                                                <m:t>𝑊</m:t>
                                              </m:r>
                                            </m:e>
                                            <m:sub>
                                              <m:r>
                                                <a:rPr lang="en-US" altLang="ko-KR" sz="2000" i="1">
                                                  <a:solidFill>
                                                    <a:srgbClr val="002060"/>
                                                  </a:solidFill>
                                                  <a:latin typeface="Cambria Math" panose="02040503050406030204" pitchFamily="18" charset="0"/>
                                                </a:rPr>
                                                <m:t>𝑖</m:t>
                                              </m:r>
                                            </m:sub>
                                          </m:sSub>
                                          <m:sSub>
                                            <m:sSubPr>
                                              <m:ctrlPr>
                                                <a:rPr lang="en-US" altLang="ko-KR" sz="2000" i="1">
                                                  <a:solidFill>
                                                    <a:srgbClr val="002060"/>
                                                  </a:solidFill>
                                                  <a:latin typeface="Cambria Math" panose="02040503050406030204" pitchFamily="18" charset="0"/>
                                                </a:rPr>
                                              </m:ctrlPr>
                                            </m:sSubPr>
                                            <m:e>
                                              <m:r>
                                                <a:rPr lang="en-US" altLang="ko-KR" sz="2000" i="1">
                                                  <a:solidFill>
                                                    <a:srgbClr val="002060"/>
                                                  </a:solidFill>
                                                  <a:latin typeface="Cambria Math" panose="02040503050406030204" pitchFamily="18" charset="0"/>
                                                </a:rPr>
                                                <m:t>𝑋</m:t>
                                              </m:r>
                                            </m:e>
                                            <m:sub>
                                              <m:r>
                                                <a:rPr lang="en-US" altLang="ko-KR" sz="2000" i="1">
                                                  <a:solidFill>
                                                    <a:srgbClr val="002060"/>
                                                  </a:solidFill>
                                                  <a:latin typeface="Cambria Math" panose="02040503050406030204" pitchFamily="18" charset="0"/>
                                                </a:rPr>
                                                <m:t>𝑖</m:t>
                                              </m:r>
                                            </m:sub>
                                          </m:sSub>
                                        </m:e>
                                      </m:nary>
                                    </m:e>
                                  </m:d>
                                </m:e>
                                <m:sup>
                                  <m:r>
                                    <a:rPr lang="en-US" altLang="ko-KR" sz="2000" i="1">
                                      <a:solidFill>
                                        <a:srgbClr val="002060"/>
                                      </a:solidFill>
                                      <a:latin typeface="Cambria Math" panose="02040503050406030204" pitchFamily="18" charset="0"/>
                                    </a:rPr>
                                    <m:t>−1</m:t>
                                  </m:r>
                                </m:sup>
                              </m:sSup>
                              <m:sSub>
                                <m:sSubPr>
                                  <m:ctrlPr>
                                    <a:rPr lang="en-US" altLang="ko-KR" sz="2000" i="1">
                                      <a:solidFill>
                                        <a:srgbClr val="002060"/>
                                      </a:solidFill>
                                      <a:latin typeface="Cambria Math" panose="02040503050406030204" pitchFamily="18" charset="0"/>
                                    </a:rPr>
                                  </m:ctrlPr>
                                </m:sSubPr>
                                <m:e>
                                  <m:r>
                                    <a:rPr lang="en-US" altLang="ko-KR" sz="2000" i="1">
                                      <a:solidFill>
                                        <a:srgbClr val="002060"/>
                                      </a:solidFill>
                                      <a:latin typeface="Cambria Math" panose="02040503050406030204" pitchFamily="18" charset="0"/>
                                    </a:rPr>
                                    <m:t>𝑋</m:t>
                                  </m:r>
                                </m:e>
                                <m:sub>
                                  <m:r>
                                    <a:rPr lang="en-US" altLang="ko-KR" sz="2000" i="1">
                                      <a:solidFill>
                                        <a:srgbClr val="002060"/>
                                      </a:solidFill>
                                      <a:latin typeface="Cambria Math" panose="02040503050406030204" pitchFamily="18" charset="0"/>
                                    </a:rPr>
                                    <m:t>𝑖</m:t>
                                  </m:r>
                                </m:sub>
                              </m:sSub>
                              <m:r>
                                <a:rPr lang="en-US" altLang="ko-KR" sz="2000" i="1">
                                  <a:solidFill>
                                    <a:srgbClr val="002060"/>
                                  </a:solidFill>
                                  <a:latin typeface="Cambria Math" panose="02040503050406030204" pitchFamily="18" charset="0"/>
                                </a:rPr>
                                <m:t>′</m:t>
                              </m:r>
                              <m:sSub>
                                <m:sSubPr>
                                  <m:ctrlPr>
                                    <a:rPr lang="en-US" altLang="ko-KR" sz="2000" i="1">
                                      <a:solidFill>
                                        <a:srgbClr val="002060"/>
                                      </a:solidFill>
                                      <a:latin typeface="Cambria Math" panose="02040503050406030204" pitchFamily="18" charset="0"/>
                                    </a:rPr>
                                  </m:ctrlPr>
                                </m:sSubPr>
                                <m:e>
                                  <m:r>
                                    <a:rPr lang="en-US" altLang="ko-KR" sz="2000" i="1">
                                      <a:solidFill>
                                        <a:srgbClr val="002060"/>
                                      </a:solidFill>
                                      <a:latin typeface="Cambria Math" panose="02040503050406030204" pitchFamily="18" charset="0"/>
                                    </a:rPr>
                                    <m:t>𝑊</m:t>
                                  </m:r>
                                </m:e>
                                <m:sub>
                                  <m:r>
                                    <a:rPr lang="en-US" altLang="ko-KR" sz="2000" i="1">
                                      <a:solidFill>
                                        <a:srgbClr val="002060"/>
                                      </a:solidFill>
                                      <a:latin typeface="Cambria Math" panose="02040503050406030204" pitchFamily="18" charset="0"/>
                                    </a:rPr>
                                    <m:t>𝑖</m:t>
                                  </m:r>
                                </m:sub>
                              </m:sSub>
                            </m:e>
                          </m:d>
                        </m:e>
                      </m:d>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𝑍</m:t>
                          </m:r>
                        </m:e>
                        <m:sub>
                          <m:r>
                            <a:rPr lang="en-US" altLang="ko-KR" sz="2000" i="1">
                              <a:latin typeface="Cambria Math" panose="02040503050406030204" pitchFamily="18" charset="0"/>
                            </a:rPr>
                            <m:t>𝑖</m:t>
                          </m:r>
                        </m:sub>
                      </m:sSub>
                      <m:r>
                        <a:rPr lang="en-US" altLang="ko-KR" sz="2000" i="1">
                          <a:latin typeface="Cambria Math" panose="02040503050406030204" pitchFamily="18" charset="0"/>
                        </a:rPr>
                        <m:t>𝐷</m:t>
                      </m:r>
                      <m:r>
                        <a:rPr lang="en-US" altLang="ko-KR" sz="2000" i="1" smtClean="0">
                          <a:latin typeface="Cambria Math" panose="02040503050406030204" pitchFamily="18" charset="0"/>
                        </a:rPr>
                        <m:t>+</m:t>
                      </m:r>
                      <m:r>
                        <a:rPr lang="en-US" altLang="ko-KR" sz="2000" i="1" smtClean="0">
                          <a:latin typeface="Cambria Math" panose="02040503050406030204" pitchFamily="18" charset="0"/>
                        </a:rPr>
                        <m:t>𝐷</m:t>
                      </m:r>
                    </m:oMath>
                  </m:oMathPara>
                </a14:m>
                <a:endParaRPr lang="en-US" altLang="ko-KR" sz="2000" i="1" dirty="0">
                  <a:latin typeface="Cambria Math" panose="02040503050406030204" pitchFamily="18" charset="0"/>
                </a:endParaRP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ko-KR" sz="2000" i="1" smtClean="0">
                          <a:latin typeface="Cambria Math" panose="02040503050406030204" pitchFamily="18" charset="0"/>
                        </a:rPr>
                        <m:t>=</m:t>
                      </m:r>
                      <m:sSubSup>
                        <m:sSubSupPr>
                          <m:ctrlPr>
                            <a:rPr lang="en-US" altLang="ko-KR" sz="2000" i="1">
                              <a:latin typeface="Cambria Math" panose="02040503050406030204" pitchFamily="18" charset="0"/>
                            </a:rPr>
                          </m:ctrlPr>
                        </m:sSubSupPr>
                        <m:e>
                          <m:r>
                            <a:rPr lang="en-US" altLang="ko-KR" sz="2000" i="1">
                              <a:latin typeface="Cambria Math" panose="02040503050406030204" pitchFamily="18" charset="0"/>
                            </a:rPr>
                            <m:t>𝐷𝑍</m:t>
                          </m:r>
                        </m:e>
                        <m:sub>
                          <m:r>
                            <a:rPr lang="en-US" altLang="ko-KR" sz="2000" i="1">
                              <a:latin typeface="Cambria Math" panose="02040503050406030204" pitchFamily="18" charset="0"/>
                            </a:rPr>
                            <m:t>𝑖</m:t>
                          </m:r>
                        </m:sub>
                        <m:sup>
                          <m:r>
                            <a:rPr lang="en-US" altLang="ko-KR" sz="2000" i="1">
                              <a:latin typeface="Cambria Math" panose="02040503050406030204" pitchFamily="18" charset="0"/>
                            </a:rPr>
                            <m:t>′</m:t>
                          </m:r>
                        </m:sup>
                      </m:sSubSup>
                      <m:d>
                        <m:dPr>
                          <m:begChr m:val="{"/>
                          <m:endChr m:val="}"/>
                          <m:ctrlPr>
                            <a:rPr lang="en-US" altLang="ko-KR" sz="2000" i="1">
                              <a:latin typeface="Cambria Math" panose="02040503050406030204" pitchFamily="18" charset="0"/>
                            </a:rPr>
                          </m:ctrlPr>
                        </m:dPr>
                        <m:e>
                          <m:r>
                            <a:rPr lang="en-US" altLang="ko-KR" sz="2000" i="1" smtClean="0">
                              <a:latin typeface="Cambria Math" panose="02040503050406030204" pitchFamily="18" charset="0"/>
                            </a:rPr>
                            <m:t>−</m:t>
                          </m:r>
                          <m:sSub>
                            <m:sSubPr>
                              <m:ctrlPr>
                                <a:rPr lang="en-US" altLang="ko-KR" sz="2000" i="1">
                                  <a:solidFill>
                                    <a:srgbClr val="FF0000"/>
                                  </a:solidFill>
                                  <a:latin typeface="Cambria Math" panose="02040503050406030204" pitchFamily="18" charset="0"/>
                                </a:rPr>
                              </m:ctrlPr>
                            </m:sSubPr>
                            <m:e>
                              <m:r>
                                <a:rPr lang="en-US" altLang="ko-KR" sz="2000" i="1">
                                  <a:solidFill>
                                    <a:srgbClr val="FF0000"/>
                                  </a:solidFill>
                                  <a:latin typeface="Cambria Math" panose="02040503050406030204" pitchFamily="18" charset="0"/>
                                </a:rPr>
                                <m:t>𝑊</m:t>
                              </m:r>
                            </m:e>
                            <m:sub>
                              <m:r>
                                <a:rPr lang="en-US" altLang="ko-KR" sz="2000" i="1">
                                  <a:solidFill>
                                    <a:srgbClr val="FF0000"/>
                                  </a:solidFill>
                                  <a:latin typeface="Cambria Math" panose="02040503050406030204" pitchFamily="18" charset="0"/>
                                </a:rPr>
                                <m:t>𝑖</m:t>
                              </m:r>
                            </m:sub>
                          </m:sSub>
                          <m:r>
                            <a:rPr lang="en-US" altLang="ko-KR" sz="2000" i="1" smtClean="0">
                              <a:solidFill>
                                <a:srgbClr val="FF0000"/>
                              </a:solidFill>
                              <a:latin typeface="Cambria Math" panose="02040503050406030204" pitchFamily="18" charset="0"/>
                            </a:rPr>
                            <m:t>+</m:t>
                          </m:r>
                          <m:sSub>
                            <m:sSubPr>
                              <m:ctrlPr>
                                <a:rPr lang="en-US" altLang="ko-KR" sz="2000" i="1">
                                  <a:solidFill>
                                    <a:srgbClr val="002060"/>
                                  </a:solidFill>
                                  <a:latin typeface="Cambria Math" panose="02040503050406030204" pitchFamily="18" charset="0"/>
                                </a:rPr>
                              </m:ctrlPr>
                            </m:sSubPr>
                            <m:e>
                              <m:r>
                                <a:rPr lang="en-US" altLang="ko-KR" sz="2000" i="1">
                                  <a:solidFill>
                                    <a:srgbClr val="002060"/>
                                  </a:solidFill>
                                  <a:latin typeface="Cambria Math" panose="02040503050406030204" pitchFamily="18" charset="0"/>
                                </a:rPr>
                                <m:t>𝑊</m:t>
                              </m:r>
                            </m:e>
                            <m:sub>
                              <m:r>
                                <a:rPr lang="en-US" altLang="ko-KR" sz="2000" i="1">
                                  <a:solidFill>
                                    <a:srgbClr val="002060"/>
                                  </a:solidFill>
                                  <a:latin typeface="Cambria Math" panose="02040503050406030204" pitchFamily="18" charset="0"/>
                                </a:rPr>
                                <m:t>𝑖</m:t>
                              </m:r>
                            </m:sub>
                          </m:sSub>
                          <m:sSub>
                            <m:sSubPr>
                              <m:ctrlPr>
                                <a:rPr lang="en-US" altLang="ko-KR" sz="2000" i="1">
                                  <a:solidFill>
                                    <a:srgbClr val="002060"/>
                                  </a:solidFill>
                                  <a:latin typeface="Cambria Math" panose="02040503050406030204" pitchFamily="18" charset="0"/>
                                </a:rPr>
                              </m:ctrlPr>
                            </m:sSubPr>
                            <m:e>
                              <m:r>
                                <a:rPr lang="en-US" altLang="ko-KR" sz="2000" i="1">
                                  <a:solidFill>
                                    <a:srgbClr val="002060"/>
                                  </a:solidFill>
                                  <a:latin typeface="Cambria Math" panose="02040503050406030204" pitchFamily="18" charset="0"/>
                                </a:rPr>
                                <m:t>𝑋</m:t>
                              </m:r>
                            </m:e>
                            <m:sub>
                              <m:r>
                                <a:rPr lang="en-US" altLang="ko-KR" sz="2000" i="1">
                                  <a:solidFill>
                                    <a:srgbClr val="002060"/>
                                  </a:solidFill>
                                  <a:latin typeface="Cambria Math" panose="02040503050406030204" pitchFamily="18" charset="0"/>
                                </a:rPr>
                                <m:t>𝑖</m:t>
                              </m:r>
                            </m:sub>
                          </m:sSub>
                          <m:sSup>
                            <m:sSupPr>
                              <m:ctrlPr>
                                <a:rPr lang="en-US" altLang="ko-KR" sz="2000" i="1">
                                  <a:solidFill>
                                    <a:srgbClr val="002060"/>
                                  </a:solidFill>
                                  <a:latin typeface="Cambria Math" panose="02040503050406030204" pitchFamily="18" charset="0"/>
                                </a:rPr>
                              </m:ctrlPr>
                            </m:sSupPr>
                            <m:e>
                              <m:d>
                                <m:dPr>
                                  <m:ctrlPr>
                                    <a:rPr lang="en-US" altLang="ko-KR" sz="2000" i="1">
                                      <a:solidFill>
                                        <a:srgbClr val="002060"/>
                                      </a:solidFill>
                                      <a:latin typeface="Cambria Math" panose="02040503050406030204" pitchFamily="18" charset="0"/>
                                    </a:rPr>
                                  </m:ctrlPr>
                                </m:dPr>
                                <m:e>
                                  <m:nary>
                                    <m:naryPr>
                                      <m:chr m:val="∑"/>
                                      <m:ctrlPr>
                                        <a:rPr lang="en-US" altLang="ko-KR" sz="2000" i="1">
                                          <a:solidFill>
                                            <a:srgbClr val="002060"/>
                                          </a:solidFill>
                                          <a:latin typeface="Cambria Math" panose="02040503050406030204" pitchFamily="18" charset="0"/>
                                        </a:rPr>
                                      </m:ctrlPr>
                                    </m:naryPr>
                                    <m:sub>
                                      <m:r>
                                        <m:rPr>
                                          <m:brk m:alnAt="23"/>
                                        </m:rPr>
                                        <a:rPr lang="en-US" altLang="ko-KR" sz="2000" i="1">
                                          <a:solidFill>
                                            <a:srgbClr val="002060"/>
                                          </a:solidFill>
                                          <a:latin typeface="Cambria Math" panose="02040503050406030204" pitchFamily="18" charset="0"/>
                                        </a:rPr>
                                        <m:t>𝑖</m:t>
                                      </m:r>
                                      <m:r>
                                        <a:rPr lang="en-US" altLang="ko-KR" sz="2000" i="1">
                                          <a:solidFill>
                                            <a:srgbClr val="002060"/>
                                          </a:solidFill>
                                          <a:latin typeface="Cambria Math" panose="02040503050406030204" pitchFamily="18" charset="0"/>
                                        </a:rPr>
                                        <m:t>=1</m:t>
                                      </m:r>
                                    </m:sub>
                                    <m:sup>
                                      <m:r>
                                        <a:rPr lang="en-US" altLang="ko-KR" sz="2000" i="1">
                                          <a:solidFill>
                                            <a:srgbClr val="002060"/>
                                          </a:solidFill>
                                          <a:latin typeface="Cambria Math" panose="02040503050406030204" pitchFamily="18" charset="0"/>
                                        </a:rPr>
                                        <m:t>𝑚</m:t>
                                      </m:r>
                                    </m:sup>
                                    <m:e>
                                      <m:sSub>
                                        <m:sSubPr>
                                          <m:ctrlPr>
                                            <a:rPr lang="en-US" altLang="ko-KR" sz="2000" i="1">
                                              <a:solidFill>
                                                <a:srgbClr val="002060"/>
                                              </a:solidFill>
                                              <a:latin typeface="Cambria Math" panose="02040503050406030204" pitchFamily="18" charset="0"/>
                                            </a:rPr>
                                          </m:ctrlPr>
                                        </m:sSubPr>
                                        <m:e>
                                          <m:r>
                                            <a:rPr lang="en-US" altLang="ko-KR" sz="2000" i="1">
                                              <a:solidFill>
                                                <a:srgbClr val="002060"/>
                                              </a:solidFill>
                                              <a:latin typeface="Cambria Math" panose="02040503050406030204" pitchFamily="18" charset="0"/>
                                            </a:rPr>
                                            <m:t>𝑋</m:t>
                                          </m:r>
                                        </m:e>
                                        <m:sub>
                                          <m:r>
                                            <a:rPr lang="en-US" altLang="ko-KR" sz="2000" i="1">
                                              <a:solidFill>
                                                <a:srgbClr val="002060"/>
                                              </a:solidFill>
                                              <a:latin typeface="Cambria Math" panose="02040503050406030204" pitchFamily="18" charset="0"/>
                                            </a:rPr>
                                            <m:t>𝑖</m:t>
                                          </m:r>
                                        </m:sub>
                                      </m:sSub>
                                      <m:r>
                                        <a:rPr lang="en-US" altLang="ko-KR" sz="2000" i="1">
                                          <a:solidFill>
                                            <a:srgbClr val="002060"/>
                                          </a:solidFill>
                                          <a:latin typeface="Cambria Math" panose="02040503050406030204" pitchFamily="18" charset="0"/>
                                        </a:rPr>
                                        <m:t>′</m:t>
                                      </m:r>
                                      <m:sSub>
                                        <m:sSubPr>
                                          <m:ctrlPr>
                                            <a:rPr lang="en-US" altLang="ko-KR" sz="2000" i="1">
                                              <a:solidFill>
                                                <a:srgbClr val="002060"/>
                                              </a:solidFill>
                                              <a:latin typeface="Cambria Math" panose="02040503050406030204" pitchFamily="18" charset="0"/>
                                            </a:rPr>
                                          </m:ctrlPr>
                                        </m:sSubPr>
                                        <m:e>
                                          <m:r>
                                            <a:rPr lang="en-US" altLang="ko-KR" sz="2000" i="1">
                                              <a:solidFill>
                                                <a:srgbClr val="002060"/>
                                              </a:solidFill>
                                              <a:latin typeface="Cambria Math" panose="02040503050406030204" pitchFamily="18" charset="0"/>
                                            </a:rPr>
                                            <m:t>𝑊</m:t>
                                          </m:r>
                                        </m:e>
                                        <m:sub>
                                          <m:r>
                                            <a:rPr lang="en-US" altLang="ko-KR" sz="2000" i="1">
                                              <a:solidFill>
                                                <a:srgbClr val="002060"/>
                                              </a:solidFill>
                                              <a:latin typeface="Cambria Math" panose="02040503050406030204" pitchFamily="18" charset="0"/>
                                            </a:rPr>
                                            <m:t>𝑖</m:t>
                                          </m:r>
                                        </m:sub>
                                      </m:sSub>
                                      <m:sSub>
                                        <m:sSubPr>
                                          <m:ctrlPr>
                                            <a:rPr lang="en-US" altLang="ko-KR" sz="2000" i="1">
                                              <a:solidFill>
                                                <a:srgbClr val="002060"/>
                                              </a:solidFill>
                                              <a:latin typeface="Cambria Math" panose="02040503050406030204" pitchFamily="18" charset="0"/>
                                            </a:rPr>
                                          </m:ctrlPr>
                                        </m:sSubPr>
                                        <m:e>
                                          <m:r>
                                            <a:rPr lang="en-US" altLang="ko-KR" sz="2000" i="1">
                                              <a:solidFill>
                                                <a:srgbClr val="002060"/>
                                              </a:solidFill>
                                              <a:latin typeface="Cambria Math" panose="02040503050406030204" pitchFamily="18" charset="0"/>
                                            </a:rPr>
                                            <m:t>𝑋</m:t>
                                          </m:r>
                                        </m:e>
                                        <m:sub>
                                          <m:r>
                                            <a:rPr lang="en-US" altLang="ko-KR" sz="2000" i="1">
                                              <a:solidFill>
                                                <a:srgbClr val="002060"/>
                                              </a:solidFill>
                                              <a:latin typeface="Cambria Math" panose="02040503050406030204" pitchFamily="18" charset="0"/>
                                            </a:rPr>
                                            <m:t>𝑖</m:t>
                                          </m:r>
                                        </m:sub>
                                      </m:sSub>
                                    </m:e>
                                  </m:nary>
                                </m:e>
                              </m:d>
                            </m:e>
                            <m:sup>
                              <m:r>
                                <a:rPr lang="en-US" altLang="ko-KR" sz="2000" i="1">
                                  <a:solidFill>
                                    <a:srgbClr val="002060"/>
                                  </a:solidFill>
                                  <a:latin typeface="Cambria Math" panose="02040503050406030204" pitchFamily="18" charset="0"/>
                                </a:rPr>
                                <m:t>−1</m:t>
                              </m:r>
                            </m:sup>
                          </m:sSup>
                          <m:sSubSup>
                            <m:sSubSupPr>
                              <m:ctrlPr>
                                <a:rPr lang="en-US" altLang="ko-KR" sz="2000" i="1">
                                  <a:solidFill>
                                    <a:srgbClr val="002060"/>
                                  </a:solidFill>
                                  <a:latin typeface="Cambria Math" panose="02040503050406030204" pitchFamily="18" charset="0"/>
                                </a:rPr>
                              </m:ctrlPr>
                            </m:sSubSupPr>
                            <m:e>
                              <m:r>
                                <a:rPr lang="en-US" altLang="ko-KR" sz="2000" i="1">
                                  <a:solidFill>
                                    <a:srgbClr val="002060"/>
                                  </a:solidFill>
                                  <a:latin typeface="Cambria Math" panose="02040503050406030204" pitchFamily="18" charset="0"/>
                                </a:rPr>
                                <m:t>𝑋</m:t>
                              </m:r>
                            </m:e>
                            <m:sub>
                              <m:r>
                                <a:rPr lang="en-US" altLang="ko-KR" sz="2000" i="1">
                                  <a:solidFill>
                                    <a:srgbClr val="002060"/>
                                  </a:solidFill>
                                  <a:latin typeface="Cambria Math" panose="02040503050406030204" pitchFamily="18" charset="0"/>
                                </a:rPr>
                                <m:t>𝑖</m:t>
                              </m:r>
                            </m:sub>
                            <m:sup>
                              <m:r>
                                <a:rPr lang="en-US" altLang="ko-KR" sz="2000" i="1">
                                  <a:solidFill>
                                    <a:srgbClr val="002060"/>
                                  </a:solidFill>
                                  <a:latin typeface="Cambria Math" panose="02040503050406030204" pitchFamily="18" charset="0"/>
                                </a:rPr>
                                <m:t>′</m:t>
                              </m:r>
                            </m:sup>
                          </m:sSubSup>
                          <m:sSub>
                            <m:sSubPr>
                              <m:ctrlPr>
                                <a:rPr lang="en-US" altLang="ko-KR" sz="2000" i="1">
                                  <a:solidFill>
                                    <a:srgbClr val="002060"/>
                                  </a:solidFill>
                                  <a:latin typeface="Cambria Math" panose="02040503050406030204" pitchFamily="18" charset="0"/>
                                </a:rPr>
                              </m:ctrlPr>
                            </m:sSubPr>
                            <m:e>
                              <m:r>
                                <a:rPr lang="en-US" altLang="ko-KR" sz="2000" i="1">
                                  <a:solidFill>
                                    <a:srgbClr val="002060"/>
                                  </a:solidFill>
                                  <a:latin typeface="Cambria Math" panose="02040503050406030204" pitchFamily="18" charset="0"/>
                                </a:rPr>
                                <m:t>𝑊</m:t>
                              </m:r>
                            </m:e>
                            <m:sub>
                              <m:r>
                                <a:rPr lang="en-US" altLang="ko-KR" sz="2000" i="1">
                                  <a:solidFill>
                                    <a:srgbClr val="002060"/>
                                  </a:solidFill>
                                  <a:latin typeface="Cambria Math" panose="02040503050406030204" pitchFamily="18" charset="0"/>
                                </a:rPr>
                                <m:t>𝑖</m:t>
                              </m:r>
                            </m:sub>
                          </m:sSub>
                        </m:e>
                      </m:d>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𝑍</m:t>
                          </m:r>
                        </m:e>
                        <m:sub>
                          <m:r>
                            <a:rPr lang="en-US" altLang="ko-KR" sz="2000" i="1">
                              <a:latin typeface="Cambria Math" panose="02040503050406030204" pitchFamily="18" charset="0"/>
                            </a:rPr>
                            <m:t>𝑖</m:t>
                          </m:r>
                        </m:sub>
                      </m:sSub>
                      <m:r>
                        <a:rPr lang="en-US" altLang="ko-KR" sz="2000" i="1">
                          <a:latin typeface="Cambria Math" panose="02040503050406030204" pitchFamily="18" charset="0"/>
                        </a:rPr>
                        <m:t>𝐷</m:t>
                      </m:r>
                      <m:r>
                        <a:rPr lang="en-US" altLang="ko-KR" sz="2000" i="1" smtClean="0">
                          <a:latin typeface="Cambria Math" panose="02040503050406030204" pitchFamily="18" charset="0"/>
                        </a:rPr>
                        <m:t>+</m:t>
                      </m:r>
                      <m:r>
                        <a:rPr lang="en-US" altLang="ko-KR" sz="2000" i="1" smtClean="0">
                          <a:latin typeface="Cambria Math" panose="02040503050406030204" pitchFamily="18" charset="0"/>
                        </a:rPr>
                        <m:t>𝐷</m:t>
                      </m:r>
                    </m:oMath>
                  </m:oMathPara>
                </a14:m>
                <a:endParaRPr lang="en-US" altLang="ko-KR" sz="2000" i="1" dirty="0">
                  <a:latin typeface="Cambria Math" panose="02040503050406030204" pitchFamily="18" charset="0"/>
                </a:endParaRPr>
              </a:p>
              <a:p>
                <a:pPr marL="0" indent="0">
                  <a:buFont typeface="Arial" panose="020B0604020202020204" pitchFamily="34" charset="0"/>
                  <a:buNone/>
                </a:pPr>
                <a:endParaRPr lang="en-US" altLang="ko-KR" sz="2000" i="1" dirty="0">
                  <a:latin typeface="Cambria Math" panose="02040503050406030204" pitchFamily="18" charset="0"/>
                </a:endParaRPr>
              </a:p>
            </p:txBody>
          </p:sp>
        </mc:Choice>
        <mc:Fallback xmlns="">
          <p:sp>
            <p:nvSpPr>
              <p:cNvPr id="4" name="내용 개체 틀 2">
                <a:extLst>
                  <a:ext uri="{FF2B5EF4-FFF2-40B4-BE49-F238E27FC236}">
                    <a16:creationId xmlns:a16="http://schemas.microsoft.com/office/drawing/2014/main" id="{1077531B-1151-4EC8-AE0B-CB41C7A06071}"/>
                  </a:ext>
                </a:extLst>
              </p:cNvPr>
              <p:cNvSpPr txBox="1">
                <a:spLocks noRot="1" noChangeAspect="1" noMove="1" noResize="1" noEditPoints="1" noAdjustHandles="1" noChangeArrowheads="1" noChangeShapeType="1" noTextEdit="1"/>
              </p:cNvSpPr>
              <p:nvPr/>
            </p:nvSpPr>
            <p:spPr>
              <a:xfrm>
                <a:off x="6096000" y="1825625"/>
                <a:ext cx="5257800" cy="4351338"/>
              </a:xfrm>
              <a:prstGeom prst="rect">
                <a:avLst/>
              </a:prstGeom>
              <a:blipFill>
                <a:blip r:embed="rId4"/>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8409186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A638DC3-0FE6-41EE-BE08-53AB51B4A11B}"/>
              </a:ext>
            </a:extLst>
          </p:cNvPr>
          <p:cNvSpPr>
            <a:spLocks noGrp="1"/>
          </p:cNvSpPr>
          <p:nvPr>
            <p:ph type="title"/>
          </p:nvPr>
        </p:nvSpPr>
        <p:spPr/>
        <p:txBody>
          <a:bodyPr>
            <a:normAutofit/>
          </a:bodyPr>
          <a:lstStyle/>
          <a:p>
            <a:r>
              <a:rPr lang="en-US" altLang="ko-KR" sz="3000" dirty="0"/>
              <a:t>3.Estimation and Inference with Measured Response Data</a:t>
            </a:r>
            <a:endParaRPr lang="ko-KR" altLang="en-US" sz="3000"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97B6C903-9535-4AA1-82A7-8F986A950D77}"/>
                  </a:ext>
                </a:extLst>
              </p:cNvPr>
              <p:cNvSpPr>
                <a:spLocks noGrp="1"/>
              </p:cNvSpPr>
              <p:nvPr>
                <p:ph idx="1"/>
              </p:nvPr>
            </p:nvSpPr>
            <p:spPr>
              <a:xfrm>
                <a:off x="838201" y="2139390"/>
                <a:ext cx="10515599" cy="3714563"/>
              </a:xfrm>
            </p:spPr>
            <p:txBody>
              <a:bodyPr>
                <a:normAutofit fontScale="85000" lnSpcReduction="10000"/>
              </a:bodyPr>
              <a:lstStyle/>
              <a:p>
                <a:pPr marL="0" indent="0">
                  <a:buNone/>
                </a:pPr>
                <a:r>
                  <a:rPr lang="en-US" altLang="ko-KR" dirty="0"/>
                  <a:t>1 Known variance</a:t>
                </a:r>
                <a:endParaRPr lang="en-US" altLang="ko-KR" sz="2000" dirty="0">
                  <a:solidFill>
                    <a:srgbClr val="002060"/>
                  </a:solidFill>
                </a:endParaRPr>
              </a:p>
              <a:p>
                <a:pPr marL="0" indent="0">
                  <a:buNone/>
                </a:pPr>
                <a14:m>
                  <m:oMathPara xmlns:m="http://schemas.openxmlformats.org/officeDocument/2006/math">
                    <m:oMathParaPr>
                      <m:jc m:val="centerGroup"/>
                    </m:oMathParaPr>
                    <m:oMath xmlns:m="http://schemas.openxmlformats.org/officeDocument/2006/math">
                      <m:r>
                        <a:rPr lang="en-US" altLang="ko-KR" sz="2400" i="1">
                          <a:latin typeface="Cambria Math" panose="02040503050406030204" pitchFamily="18" charset="0"/>
                        </a:rPr>
                        <m:t>𝑉𝑎𝑟</m:t>
                      </m:r>
                      <m:d>
                        <m:dPr>
                          <m:ctrlPr>
                            <a:rPr lang="en-US" altLang="ko-KR" sz="2400" i="1">
                              <a:latin typeface="Cambria Math" panose="02040503050406030204" pitchFamily="18" charset="0"/>
                            </a:rPr>
                          </m:ctrlPr>
                        </m:dPr>
                        <m:e>
                          <m:acc>
                            <m:accPr>
                              <m:chr m:val="̂"/>
                              <m:ctrlPr>
                                <a:rPr lang="en-US" altLang="ko-KR" sz="2400" i="1">
                                  <a:latin typeface="Cambria Math" panose="02040503050406030204" pitchFamily="18" charset="0"/>
                                </a:rPr>
                              </m:ctrlPr>
                            </m:accPr>
                            <m:e>
                              <m:r>
                                <a:rPr lang="ko-KR" altLang="en-US" sz="2400" i="1">
                                  <a:latin typeface="Cambria Math" panose="02040503050406030204" pitchFamily="18" charset="0"/>
                                </a:rPr>
                                <m:t>𝛼</m:t>
                              </m:r>
                            </m:e>
                          </m:acc>
                        </m:e>
                      </m:d>
                      <m:r>
                        <a:rPr lang="en-US" altLang="ko-KR" sz="2400" i="1">
                          <a:latin typeface="Cambria Math" panose="02040503050406030204" pitchFamily="18" charset="0"/>
                        </a:rPr>
                        <m:t>=</m:t>
                      </m:r>
                      <m:sSup>
                        <m:sSupPr>
                          <m:ctrlPr>
                            <a:rPr lang="en-US" altLang="ko-KR" sz="2400" i="1">
                              <a:latin typeface="Cambria Math" panose="02040503050406030204" pitchFamily="18" charset="0"/>
                            </a:rPr>
                          </m:ctrlPr>
                        </m:sSupPr>
                        <m:e>
                          <m:d>
                            <m:dPr>
                              <m:ctrlPr>
                                <a:rPr lang="en-US" altLang="ko-KR" sz="2400" i="1">
                                  <a:latin typeface="Cambria Math" panose="02040503050406030204" pitchFamily="18" charset="0"/>
                                </a:rPr>
                              </m:ctrlPr>
                            </m:dPr>
                            <m:e>
                              <m:nary>
                                <m:naryPr>
                                  <m:chr m:val="∑"/>
                                  <m:ctrlPr>
                                    <a:rPr lang="en-US" altLang="ko-KR" sz="2400" i="1">
                                      <a:latin typeface="Cambria Math" panose="02040503050406030204" pitchFamily="18" charset="0"/>
                                    </a:rPr>
                                  </m:ctrlPr>
                                </m:naryPr>
                                <m:sub>
                                  <m:r>
                                    <m:rPr>
                                      <m:brk m:alnAt="23"/>
                                    </m:rPr>
                                    <a:rPr lang="en-US" altLang="ko-KR" sz="2400" i="1">
                                      <a:latin typeface="Cambria Math" panose="02040503050406030204" pitchFamily="18" charset="0"/>
                                    </a:rPr>
                                    <m:t>𝑖</m:t>
                                  </m:r>
                                  <m:r>
                                    <a:rPr lang="en-US" altLang="ko-KR" sz="2400" i="1">
                                      <a:latin typeface="Cambria Math" panose="02040503050406030204" pitchFamily="18" charset="0"/>
                                    </a:rPr>
                                    <m:t>=1</m:t>
                                  </m:r>
                                </m:sub>
                                <m:sup>
                                  <m:r>
                                    <a:rPr lang="en-US" altLang="ko-KR" sz="2400" i="1">
                                      <a:latin typeface="Cambria Math" panose="02040503050406030204" pitchFamily="18" charset="0"/>
                                    </a:rPr>
                                    <m:t>𝑚</m:t>
                                  </m:r>
                                </m:sup>
                                <m:e>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𝑋</m:t>
                                      </m:r>
                                    </m:e>
                                    <m:sub>
                                      <m:r>
                                        <a:rPr lang="en-US" altLang="ko-KR" sz="2400" i="1">
                                          <a:latin typeface="Cambria Math" panose="02040503050406030204" pitchFamily="18" charset="0"/>
                                        </a:rPr>
                                        <m:t>𝑖</m:t>
                                      </m:r>
                                    </m:sub>
                                  </m:sSub>
                                  <m:r>
                                    <a:rPr lang="en-US" altLang="ko-KR" sz="2400" i="1">
                                      <a:latin typeface="Cambria Math" panose="02040503050406030204" pitchFamily="18" charset="0"/>
                                    </a:rPr>
                                    <m:t>′</m:t>
                                  </m:r>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𝑊</m:t>
                                      </m:r>
                                    </m:e>
                                    <m:sub>
                                      <m:r>
                                        <a:rPr lang="en-US" altLang="ko-KR" sz="2400" i="1">
                                          <a:latin typeface="Cambria Math" panose="02040503050406030204" pitchFamily="18" charset="0"/>
                                        </a:rPr>
                                        <m:t>𝑖</m:t>
                                      </m:r>
                                    </m:sub>
                                  </m:sSub>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𝑋</m:t>
                                      </m:r>
                                    </m:e>
                                    <m:sub>
                                      <m:r>
                                        <a:rPr lang="en-US" altLang="ko-KR" sz="2400" i="1">
                                          <a:latin typeface="Cambria Math" panose="02040503050406030204" pitchFamily="18" charset="0"/>
                                        </a:rPr>
                                        <m:t>𝑖</m:t>
                                      </m:r>
                                    </m:sub>
                                  </m:sSub>
                                </m:e>
                              </m:nary>
                            </m:e>
                          </m:d>
                        </m:e>
                        <m:sup>
                          <m:r>
                            <a:rPr lang="en-US" altLang="ko-KR" sz="2400" i="1">
                              <a:latin typeface="Cambria Math" panose="02040503050406030204" pitchFamily="18" charset="0"/>
                            </a:rPr>
                            <m:t>−1</m:t>
                          </m:r>
                        </m:sup>
                      </m:sSup>
                    </m:oMath>
                  </m:oMathPara>
                </a14:m>
                <a:endParaRPr lang="en-US" altLang="ko-KR" sz="2400" i="1" dirty="0">
                  <a:latin typeface="Cambria Math" panose="02040503050406030204" pitchFamily="18" charset="0"/>
                </a:endParaRPr>
              </a:p>
              <a:p>
                <a:pPr marL="0" indent="0">
                  <a:buNone/>
                </a:pPr>
                <a:endParaRPr lang="en-US" altLang="ko-KR" sz="24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ko-KR" sz="2400" i="1">
                          <a:latin typeface="Cambria Math" panose="02040503050406030204" pitchFamily="18" charset="0"/>
                        </a:rPr>
                        <m:t>𝑉𝑎𝑟</m:t>
                      </m:r>
                      <m:d>
                        <m:dPr>
                          <m:ctrlPr>
                            <a:rPr lang="en-US" altLang="ko-KR" sz="2400" i="1">
                              <a:latin typeface="Cambria Math" panose="02040503050406030204" pitchFamily="18" charset="0"/>
                            </a:rPr>
                          </m:ctrlPr>
                        </m:dPr>
                        <m:e>
                          <m:acc>
                            <m:accPr>
                              <m:chr m:val="̂"/>
                              <m:ctrlPr>
                                <a:rPr lang="en-US" altLang="ko-KR" sz="2400" i="1">
                                  <a:latin typeface="Cambria Math" panose="02040503050406030204" pitchFamily="18" charset="0"/>
                                </a:rPr>
                              </m:ctrlPr>
                            </m:accPr>
                            <m:e>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𝑏</m:t>
                                  </m:r>
                                </m:e>
                                <m:sub>
                                  <m:r>
                                    <a:rPr lang="en-US" altLang="ko-KR" sz="2400" i="1">
                                      <a:latin typeface="Cambria Math" panose="02040503050406030204" pitchFamily="18" charset="0"/>
                                    </a:rPr>
                                    <m:t>𝑖</m:t>
                                  </m:r>
                                </m:sub>
                              </m:sSub>
                            </m:e>
                          </m:acc>
                        </m:e>
                      </m:d>
                      <m:r>
                        <a:rPr lang="en-US" altLang="ko-KR" sz="2400" i="1">
                          <a:latin typeface="Cambria Math" panose="02040503050406030204" pitchFamily="18" charset="0"/>
                        </a:rPr>
                        <m:t>=</m:t>
                      </m:r>
                      <m:sSubSup>
                        <m:sSubSupPr>
                          <m:ctrlPr>
                            <a:rPr lang="en-US" altLang="ko-KR" sz="2400" i="1">
                              <a:latin typeface="Cambria Math" panose="02040503050406030204" pitchFamily="18" charset="0"/>
                            </a:rPr>
                          </m:ctrlPr>
                        </m:sSubSupPr>
                        <m:e>
                          <m:r>
                            <a:rPr lang="en-US" altLang="ko-KR" sz="2400" i="1">
                              <a:latin typeface="Cambria Math" panose="02040503050406030204" pitchFamily="18" charset="0"/>
                            </a:rPr>
                            <m:t>𝐷𝑍</m:t>
                          </m:r>
                        </m:e>
                        <m:sub>
                          <m:r>
                            <a:rPr lang="en-US" altLang="ko-KR" sz="2400" i="1">
                              <a:latin typeface="Cambria Math" panose="02040503050406030204" pitchFamily="18" charset="0"/>
                            </a:rPr>
                            <m:t>𝑖</m:t>
                          </m:r>
                        </m:sub>
                        <m:sup>
                          <m:r>
                            <a:rPr lang="en-US" altLang="ko-KR" sz="2400" i="1">
                              <a:latin typeface="Cambria Math" panose="02040503050406030204" pitchFamily="18" charset="0"/>
                            </a:rPr>
                            <m:t>′</m:t>
                          </m:r>
                        </m:sup>
                      </m:sSubSup>
                      <m:d>
                        <m:dPr>
                          <m:begChr m:val="{"/>
                          <m:endChr m:val="}"/>
                          <m:ctrlPr>
                            <a:rPr lang="en-US" altLang="ko-KR" sz="2400" i="1">
                              <a:latin typeface="Cambria Math" panose="02040503050406030204" pitchFamily="18" charset="0"/>
                            </a:rPr>
                          </m:ctrlPr>
                        </m:dPr>
                        <m:e>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𝑊</m:t>
                              </m:r>
                            </m:e>
                            <m:sub>
                              <m:r>
                                <a:rPr lang="en-US" altLang="ko-KR" sz="2400" i="1">
                                  <a:latin typeface="Cambria Math" panose="02040503050406030204" pitchFamily="18" charset="0"/>
                                </a:rPr>
                                <m:t>𝑖</m:t>
                              </m:r>
                            </m:sub>
                          </m:sSub>
                          <m:r>
                            <a:rPr lang="en-US" altLang="ko-KR" sz="2400" i="1">
                              <a:latin typeface="Cambria Math" panose="02040503050406030204" pitchFamily="18" charset="0"/>
                            </a:rPr>
                            <m:t>−</m:t>
                          </m:r>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𝑊</m:t>
                              </m:r>
                            </m:e>
                            <m:sub>
                              <m:r>
                                <a:rPr lang="en-US" altLang="ko-KR" sz="2400" i="1">
                                  <a:latin typeface="Cambria Math" panose="02040503050406030204" pitchFamily="18" charset="0"/>
                                </a:rPr>
                                <m:t>𝑖</m:t>
                              </m:r>
                            </m:sub>
                          </m:sSub>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𝑋</m:t>
                              </m:r>
                            </m:e>
                            <m:sub>
                              <m:r>
                                <a:rPr lang="en-US" altLang="ko-KR" sz="2400" i="1">
                                  <a:latin typeface="Cambria Math" panose="02040503050406030204" pitchFamily="18" charset="0"/>
                                </a:rPr>
                                <m:t>𝑖</m:t>
                              </m:r>
                            </m:sub>
                          </m:sSub>
                          <m:sSup>
                            <m:sSupPr>
                              <m:ctrlPr>
                                <a:rPr lang="en-US" altLang="ko-KR" sz="2400" i="1">
                                  <a:latin typeface="Cambria Math" panose="02040503050406030204" pitchFamily="18" charset="0"/>
                                </a:rPr>
                              </m:ctrlPr>
                            </m:sSupPr>
                            <m:e>
                              <m:d>
                                <m:dPr>
                                  <m:ctrlPr>
                                    <a:rPr lang="en-US" altLang="ko-KR" sz="2400" i="1">
                                      <a:latin typeface="Cambria Math" panose="02040503050406030204" pitchFamily="18" charset="0"/>
                                    </a:rPr>
                                  </m:ctrlPr>
                                </m:dPr>
                                <m:e>
                                  <m:nary>
                                    <m:naryPr>
                                      <m:chr m:val="∑"/>
                                      <m:ctrlPr>
                                        <a:rPr lang="en-US" altLang="ko-KR" sz="2400" i="1">
                                          <a:latin typeface="Cambria Math" panose="02040503050406030204" pitchFamily="18" charset="0"/>
                                        </a:rPr>
                                      </m:ctrlPr>
                                    </m:naryPr>
                                    <m:sub>
                                      <m:r>
                                        <m:rPr>
                                          <m:brk m:alnAt="23"/>
                                        </m:rPr>
                                        <a:rPr lang="en-US" altLang="ko-KR" sz="2400" i="1">
                                          <a:latin typeface="Cambria Math" panose="02040503050406030204" pitchFamily="18" charset="0"/>
                                        </a:rPr>
                                        <m:t>𝑖</m:t>
                                      </m:r>
                                      <m:r>
                                        <a:rPr lang="en-US" altLang="ko-KR" sz="2400" i="1">
                                          <a:latin typeface="Cambria Math" panose="02040503050406030204" pitchFamily="18" charset="0"/>
                                        </a:rPr>
                                        <m:t>=1</m:t>
                                      </m:r>
                                    </m:sub>
                                    <m:sup>
                                      <m:r>
                                        <a:rPr lang="en-US" altLang="ko-KR" sz="2400" i="1">
                                          <a:latin typeface="Cambria Math" panose="02040503050406030204" pitchFamily="18" charset="0"/>
                                        </a:rPr>
                                        <m:t>𝑚</m:t>
                                      </m:r>
                                    </m:sup>
                                    <m:e>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𝑋</m:t>
                                          </m:r>
                                        </m:e>
                                        <m:sub>
                                          <m:r>
                                            <a:rPr lang="en-US" altLang="ko-KR" sz="2400" i="1">
                                              <a:latin typeface="Cambria Math" panose="02040503050406030204" pitchFamily="18" charset="0"/>
                                            </a:rPr>
                                            <m:t>𝑖</m:t>
                                          </m:r>
                                        </m:sub>
                                      </m:sSub>
                                      <m:r>
                                        <a:rPr lang="en-US" altLang="ko-KR" sz="2400" i="1">
                                          <a:latin typeface="Cambria Math" panose="02040503050406030204" pitchFamily="18" charset="0"/>
                                        </a:rPr>
                                        <m:t>′</m:t>
                                      </m:r>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𝑊</m:t>
                                          </m:r>
                                        </m:e>
                                        <m:sub>
                                          <m:r>
                                            <a:rPr lang="en-US" altLang="ko-KR" sz="2400" i="1">
                                              <a:latin typeface="Cambria Math" panose="02040503050406030204" pitchFamily="18" charset="0"/>
                                            </a:rPr>
                                            <m:t>𝑖</m:t>
                                          </m:r>
                                        </m:sub>
                                      </m:sSub>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𝑋</m:t>
                                          </m:r>
                                        </m:e>
                                        <m:sub>
                                          <m:r>
                                            <a:rPr lang="en-US" altLang="ko-KR" sz="2400" i="1">
                                              <a:latin typeface="Cambria Math" panose="02040503050406030204" pitchFamily="18" charset="0"/>
                                            </a:rPr>
                                            <m:t>𝑖</m:t>
                                          </m:r>
                                        </m:sub>
                                      </m:sSub>
                                    </m:e>
                                  </m:nary>
                                </m:e>
                              </m:d>
                            </m:e>
                            <m:sup>
                              <m:r>
                                <a:rPr lang="en-US" altLang="ko-KR" sz="2400" i="1">
                                  <a:latin typeface="Cambria Math" panose="02040503050406030204" pitchFamily="18" charset="0"/>
                                </a:rPr>
                                <m:t>−1</m:t>
                              </m:r>
                            </m:sup>
                          </m:sSup>
                          <m:sSubSup>
                            <m:sSubSupPr>
                              <m:ctrlPr>
                                <a:rPr lang="en-US" altLang="ko-KR" sz="2400" i="1">
                                  <a:latin typeface="Cambria Math" panose="02040503050406030204" pitchFamily="18" charset="0"/>
                                </a:rPr>
                              </m:ctrlPr>
                            </m:sSubSupPr>
                            <m:e>
                              <m:r>
                                <a:rPr lang="en-US" altLang="ko-KR" sz="2400" i="1">
                                  <a:latin typeface="Cambria Math" panose="02040503050406030204" pitchFamily="18" charset="0"/>
                                </a:rPr>
                                <m:t>𝑋</m:t>
                              </m:r>
                            </m:e>
                            <m:sub>
                              <m:r>
                                <a:rPr lang="en-US" altLang="ko-KR" sz="2400" i="1">
                                  <a:latin typeface="Cambria Math" panose="02040503050406030204" pitchFamily="18" charset="0"/>
                                </a:rPr>
                                <m:t>𝑖</m:t>
                              </m:r>
                            </m:sub>
                            <m:sup>
                              <m:r>
                                <a:rPr lang="en-US" altLang="ko-KR" sz="2400" i="1">
                                  <a:latin typeface="Cambria Math" panose="02040503050406030204" pitchFamily="18" charset="0"/>
                                </a:rPr>
                                <m:t>′</m:t>
                              </m:r>
                            </m:sup>
                          </m:sSubSup>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𝑊</m:t>
                              </m:r>
                            </m:e>
                            <m:sub>
                              <m:r>
                                <a:rPr lang="en-US" altLang="ko-KR" sz="2400" i="1">
                                  <a:latin typeface="Cambria Math" panose="02040503050406030204" pitchFamily="18" charset="0"/>
                                </a:rPr>
                                <m:t>𝑖</m:t>
                              </m:r>
                            </m:sub>
                          </m:sSub>
                        </m:e>
                      </m:d>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𝑍</m:t>
                          </m:r>
                        </m:e>
                        <m:sub>
                          <m:r>
                            <a:rPr lang="en-US" altLang="ko-KR" sz="2400" i="1">
                              <a:latin typeface="Cambria Math" panose="02040503050406030204" pitchFamily="18" charset="0"/>
                            </a:rPr>
                            <m:t>𝑖</m:t>
                          </m:r>
                        </m:sub>
                      </m:sSub>
                      <m:r>
                        <a:rPr lang="en-US" altLang="ko-KR" sz="2400" i="1">
                          <a:latin typeface="Cambria Math" panose="02040503050406030204" pitchFamily="18" charset="0"/>
                        </a:rPr>
                        <m:t>𝐷</m:t>
                      </m:r>
                    </m:oMath>
                  </m:oMathPara>
                </a14:m>
                <a:endParaRPr lang="en-US" altLang="ko-KR" sz="2400" dirty="0"/>
              </a:p>
              <a:p>
                <a:pPr marL="0" indent="0">
                  <a:buNone/>
                </a:pPr>
                <a:endParaRPr lang="en-US" altLang="ko-KR" sz="24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ko-KR" sz="2400" i="1">
                          <a:latin typeface="Cambria Math" panose="02040503050406030204" pitchFamily="18" charset="0"/>
                        </a:rPr>
                        <m:t>𝑉𝑎𝑟</m:t>
                      </m:r>
                      <m:d>
                        <m:dPr>
                          <m:ctrlPr>
                            <a:rPr lang="en-US" altLang="ko-KR" sz="2400" i="1">
                              <a:latin typeface="Cambria Math" panose="02040503050406030204" pitchFamily="18" charset="0"/>
                            </a:rPr>
                          </m:ctrlPr>
                        </m:dPr>
                        <m:e>
                          <m:acc>
                            <m:accPr>
                              <m:chr m:val="̂"/>
                              <m:ctrlPr>
                                <a:rPr lang="en-US" altLang="ko-KR" sz="2400" i="1">
                                  <a:latin typeface="Cambria Math" panose="02040503050406030204" pitchFamily="18" charset="0"/>
                                </a:rPr>
                              </m:ctrlPr>
                            </m:accPr>
                            <m:e>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𝑏</m:t>
                                  </m:r>
                                </m:e>
                                <m:sub>
                                  <m:r>
                                    <a:rPr lang="en-US" altLang="ko-KR" sz="2400" i="1">
                                      <a:latin typeface="Cambria Math" panose="02040503050406030204" pitchFamily="18" charset="0"/>
                                    </a:rPr>
                                    <m:t>𝑖</m:t>
                                  </m:r>
                                </m:sub>
                              </m:sSub>
                            </m:e>
                          </m:acc>
                          <m:r>
                            <a:rPr lang="en-US" altLang="ko-KR" sz="2400" i="1">
                              <a:latin typeface="Cambria Math" panose="02040503050406030204" pitchFamily="18" charset="0"/>
                            </a:rPr>
                            <m:t>−</m:t>
                          </m:r>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𝑏</m:t>
                              </m:r>
                            </m:e>
                            <m:sub>
                              <m:r>
                                <a:rPr lang="en-US" altLang="ko-KR" sz="2400" i="1">
                                  <a:latin typeface="Cambria Math" panose="02040503050406030204" pitchFamily="18" charset="0"/>
                                </a:rPr>
                                <m:t>𝑖</m:t>
                              </m:r>
                            </m:sub>
                          </m:sSub>
                        </m:e>
                      </m:d>
                      <m:r>
                        <a:rPr lang="en-US" altLang="ko-KR" sz="2400" b="0" i="1" smtClean="0">
                          <a:latin typeface="Cambria Math" panose="02040503050406030204" pitchFamily="18" charset="0"/>
                        </a:rPr>
                        <m:t>=</m:t>
                      </m:r>
                      <m:r>
                        <a:rPr lang="en-US" altLang="ko-KR" sz="2400" b="0" i="1" smtClean="0">
                          <a:solidFill>
                            <a:schemeClr val="tx1"/>
                          </a:solidFill>
                          <a:latin typeface="Cambria Math" panose="02040503050406030204" pitchFamily="18" charset="0"/>
                        </a:rPr>
                        <m:t>𝐷</m:t>
                      </m:r>
                      <m:r>
                        <a:rPr lang="en-US" altLang="ko-KR" sz="2400" b="0" i="1" smtClean="0">
                          <a:solidFill>
                            <a:schemeClr val="tx1"/>
                          </a:solidFill>
                          <a:latin typeface="Cambria Math" panose="02040503050406030204" pitchFamily="18" charset="0"/>
                        </a:rPr>
                        <m:t>−</m:t>
                      </m:r>
                      <m:sSubSup>
                        <m:sSubSupPr>
                          <m:ctrlPr>
                            <a:rPr lang="en-US" altLang="ko-KR" sz="2400" i="1">
                              <a:solidFill>
                                <a:schemeClr val="tx1"/>
                              </a:solidFill>
                              <a:latin typeface="Cambria Math" panose="02040503050406030204" pitchFamily="18" charset="0"/>
                            </a:rPr>
                          </m:ctrlPr>
                        </m:sSubSupPr>
                        <m:e>
                          <m:r>
                            <a:rPr lang="en-US" altLang="ko-KR" sz="2400" i="1">
                              <a:solidFill>
                                <a:schemeClr val="tx1"/>
                              </a:solidFill>
                              <a:latin typeface="Cambria Math" panose="02040503050406030204" pitchFamily="18" charset="0"/>
                            </a:rPr>
                            <m:t>𝐷𝑍</m:t>
                          </m:r>
                        </m:e>
                        <m:sub>
                          <m:r>
                            <a:rPr lang="en-US" altLang="ko-KR" sz="2400" i="1">
                              <a:solidFill>
                                <a:schemeClr val="tx1"/>
                              </a:solidFill>
                              <a:latin typeface="Cambria Math" panose="02040503050406030204" pitchFamily="18" charset="0"/>
                            </a:rPr>
                            <m:t>𝑖</m:t>
                          </m:r>
                        </m:sub>
                        <m:sup>
                          <m:r>
                            <a:rPr lang="en-US" altLang="ko-KR" sz="2400" i="1">
                              <a:solidFill>
                                <a:schemeClr val="tx1"/>
                              </a:solidFill>
                              <a:latin typeface="Cambria Math" panose="02040503050406030204" pitchFamily="18" charset="0"/>
                            </a:rPr>
                            <m:t>′</m:t>
                          </m:r>
                        </m:sup>
                      </m:sSubSup>
                      <m:sSub>
                        <m:sSubPr>
                          <m:ctrlPr>
                            <a:rPr lang="en-US" altLang="ko-KR" sz="2400" i="1">
                              <a:solidFill>
                                <a:schemeClr val="tx1"/>
                              </a:solidFill>
                              <a:latin typeface="Cambria Math" panose="02040503050406030204" pitchFamily="18" charset="0"/>
                            </a:rPr>
                          </m:ctrlPr>
                        </m:sSubPr>
                        <m:e>
                          <m:r>
                            <a:rPr lang="en-US" altLang="ko-KR" sz="2400" i="1">
                              <a:solidFill>
                                <a:schemeClr val="tx1"/>
                              </a:solidFill>
                              <a:latin typeface="Cambria Math" panose="02040503050406030204" pitchFamily="18" charset="0"/>
                            </a:rPr>
                            <m:t>𝑊</m:t>
                          </m:r>
                        </m:e>
                        <m:sub>
                          <m:r>
                            <a:rPr lang="en-US" altLang="ko-KR" sz="2400" i="1">
                              <a:solidFill>
                                <a:schemeClr val="tx1"/>
                              </a:solidFill>
                              <a:latin typeface="Cambria Math" panose="02040503050406030204" pitchFamily="18" charset="0"/>
                            </a:rPr>
                            <m:t>𝑖</m:t>
                          </m:r>
                        </m:sub>
                      </m:sSub>
                      <m:sSub>
                        <m:sSubPr>
                          <m:ctrlPr>
                            <a:rPr lang="en-US" altLang="ko-KR" sz="2400" i="1">
                              <a:solidFill>
                                <a:schemeClr val="tx1"/>
                              </a:solidFill>
                              <a:latin typeface="Cambria Math" panose="02040503050406030204" pitchFamily="18" charset="0"/>
                            </a:rPr>
                          </m:ctrlPr>
                        </m:sSubPr>
                        <m:e>
                          <m:r>
                            <a:rPr lang="en-US" altLang="ko-KR" sz="2400" i="1">
                              <a:solidFill>
                                <a:schemeClr val="tx1"/>
                              </a:solidFill>
                              <a:latin typeface="Cambria Math" panose="02040503050406030204" pitchFamily="18" charset="0"/>
                            </a:rPr>
                            <m:t>𝑍</m:t>
                          </m:r>
                        </m:e>
                        <m:sub>
                          <m:r>
                            <a:rPr lang="en-US" altLang="ko-KR" sz="2400" i="1">
                              <a:solidFill>
                                <a:schemeClr val="tx1"/>
                              </a:solidFill>
                              <a:latin typeface="Cambria Math" panose="02040503050406030204" pitchFamily="18" charset="0"/>
                            </a:rPr>
                            <m:t>𝑖</m:t>
                          </m:r>
                        </m:sub>
                      </m:sSub>
                      <m:r>
                        <a:rPr lang="en-US" altLang="ko-KR" sz="2400" i="1">
                          <a:solidFill>
                            <a:schemeClr val="tx1"/>
                          </a:solidFill>
                          <a:latin typeface="Cambria Math" panose="02040503050406030204" pitchFamily="18" charset="0"/>
                        </a:rPr>
                        <m:t>𝐷</m:t>
                      </m:r>
                      <m:r>
                        <a:rPr lang="en-US" altLang="ko-KR" sz="2400" b="0" i="1" smtClean="0">
                          <a:solidFill>
                            <a:schemeClr val="tx1"/>
                          </a:solidFill>
                          <a:latin typeface="Cambria Math" panose="02040503050406030204" pitchFamily="18" charset="0"/>
                        </a:rPr>
                        <m:t>+</m:t>
                      </m:r>
                      <m:sSubSup>
                        <m:sSubSupPr>
                          <m:ctrlPr>
                            <a:rPr lang="en-US" altLang="ko-KR" sz="2400" i="1">
                              <a:solidFill>
                                <a:schemeClr val="tx1"/>
                              </a:solidFill>
                              <a:latin typeface="Cambria Math" panose="02040503050406030204" pitchFamily="18" charset="0"/>
                            </a:rPr>
                          </m:ctrlPr>
                        </m:sSubSupPr>
                        <m:e>
                          <m:r>
                            <a:rPr lang="en-US" altLang="ko-KR" sz="2400" i="1">
                              <a:solidFill>
                                <a:schemeClr val="tx1"/>
                              </a:solidFill>
                              <a:latin typeface="Cambria Math" panose="02040503050406030204" pitchFamily="18" charset="0"/>
                            </a:rPr>
                            <m:t>𝐷𝑍</m:t>
                          </m:r>
                        </m:e>
                        <m:sub>
                          <m:r>
                            <a:rPr lang="en-US" altLang="ko-KR" sz="2400" i="1">
                              <a:solidFill>
                                <a:schemeClr val="tx1"/>
                              </a:solidFill>
                              <a:latin typeface="Cambria Math" panose="02040503050406030204" pitchFamily="18" charset="0"/>
                            </a:rPr>
                            <m:t>𝑖</m:t>
                          </m:r>
                        </m:sub>
                        <m:sup>
                          <m:r>
                            <a:rPr lang="en-US" altLang="ko-KR" sz="2400" i="1">
                              <a:solidFill>
                                <a:schemeClr val="tx1"/>
                              </a:solidFill>
                              <a:latin typeface="Cambria Math" panose="02040503050406030204" pitchFamily="18" charset="0"/>
                            </a:rPr>
                            <m:t>′</m:t>
                          </m:r>
                        </m:sup>
                      </m:sSubSup>
                      <m:sSub>
                        <m:sSubPr>
                          <m:ctrlPr>
                            <a:rPr lang="en-US" altLang="ko-KR" sz="2400" i="1">
                              <a:solidFill>
                                <a:schemeClr val="tx1"/>
                              </a:solidFill>
                              <a:latin typeface="Cambria Math" panose="02040503050406030204" pitchFamily="18" charset="0"/>
                            </a:rPr>
                          </m:ctrlPr>
                        </m:sSubPr>
                        <m:e>
                          <m:r>
                            <a:rPr lang="en-US" altLang="ko-KR" sz="2400" i="1">
                              <a:solidFill>
                                <a:schemeClr val="tx1"/>
                              </a:solidFill>
                              <a:latin typeface="Cambria Math" panose="02040503050406030204" pitchFamily="18" charset="0"/>
                            </a:rPr>
                            <m:t>𝑊</m:t>
                          </m:r>
                        </m:e>
                        <m:sub>
                          <m:r>
                            <a:rPr lang="en-US" altLang="ko-KR" sz="2400" i="1">
                              <a:solidFill>
                                <a:schemeClr val="tx1"/>
                              </a:solidFill>
                              <a:latin typeface="Cambria Math" panose="02040503050406030204" pitchFamily="18" charset="0"/>
                            </a:rPr>
                            <m:t>𝑖</m:t>
                          </m:r>
                        </m:sub>
                      </m:sSub>
                      <m:sSub>
                        <m:sSubPr>
                          <m:ctrlPr>
                            <a:rPr lang="en-US" altLang="ko-KR" sz="2400" i="1">
                              <a:solidFill>
                                <a:schemeClr val="tx1"/>
                              </a:solidFill>
                              <a:latin typeface="Cambria Math" panose="02040503050406030204" pitchFamily="18" charset="0"/>
                            </a:rPr>
                          </m:ctrlPr>
                        </m:sSubPr>
                        <m:e>
                          <m:r>
                            <a:rPr lang="en-US" altLang="ko-KR" sz="2400" i="1">
                              <a:solidFill>
                                <a:schemeClr val="tx1"/>
                              </a:solidFill>
                              <a:latin typeface="Cambria Math" panose="02040503050406030204" pitchFamily="18" charset="0"/>
                            </a:rPr>
                            <m:t>𝑋</m:t>
                          </m:r>
                        </m:e>
                        <m:sub>
                          <m:r>
                            <a:rPr lang="en-US" altLang="ko-KR" sz="2400" i="1">
                              <a:solidFill>
                                <a:schemeClr val="tx1"/>
                              </a:solidFill>
                              <a:latin typeface="Cambria Math" panose="02040503050406030204" pitchFamily="18" charset="0"/>
                            </a:rPr>
                            <m:t>𝑖</m:t>
                          </m:r>
                        </m:sub>
                      </m:sSub>
                      <m:sSup>
                        <m:sSupPr>
                          <m:ctrlPr>
                            <a:rPr lang="en-US" altLang="ko-KR" sz="2400" i="1">
                              <a:solidFill>
                                <a:schemeClr val="tx1"/>
                              </a:solidFill>
                              <a:latin typeface="Cambria Math" panose="02040503050406030204" pitchFamily="18" charset="0"/>
                            </a:rPr>
                          </m:ctrlPr>
                        </m:sSupPr>
                        <m:e>
                          <m:d>
                            <m:dPr>
                              <m:ctrlPr>
                                <a:rPr lang="en-US" altLang="ko-KR" sz="2400" i="1">
                                  <a:solidFill>
                                    <a:schemeClr val="tx1"/>
                                  </a:solidFill>
                                  <a:latin typeface="Cambria Math" panose="02040503050406030204" pitchFamily="18" charset="0"/>
                                </a:rPr>
                              </m:ctrlPr>
                            </m:dPr>
                            <m:e>
                              <m:nary>
                                <m:naryPr>
                                  <m:chr m:val="∑"/>
                                  <m:ctrlPr>
                                    <a:rPr lang="en-US" altLang="ko-KR" sz="2400" i="1">
                                      <a:solidFill>
                                        <a:schemeClr val="tx1"/>
                                      </a:solidFill>
                                      <a:latin typeface="Cambria Math" panose="02040503050406030204" pitchFamily="18" charset="0"/>
                                    </a:rPr>
                                  </m:ctrlPr>
                                </m:naryPr>
                                <m:sub>
                                  <m:r>
                                    <m:rPr>
                                      <m:brk m:alnAt="23"/>
                                    </m:rPr>
                                    <a:rPr lang="en-US" altLang="ko-KR" sz="2400" i="1">
                                      <a:solidFill>
                                        <a:schemeClr val="tx1"/>
                                      </a:solidFill>
                                      <a:latin typeface="Cambria Math" panose="02040503050406030204" pitchFamily="18" charset="0"/>
                                    </a:rPr>
                                    <m:t>𝑖</m:t>
                                  </m:r>
                                  <m:r>
                                    <a:rPr lang="en-US" altLang="ko-KR" sz="2400" i="1">
                                      <a:solidFill>
                                        <a:schemeClr val="tx1"/>
                                      </a:solidFill>
                                      <a:latin typeface="Cambria Math" panose="02040503050406030204" pitchFamily="18" charset="0"/>
                                    </a:rPr>
                                    <m:t>=1</m:t>
                                  </m:r>
                                </m:sub>
                                <m:sup>
                                  <m:r>
                                    <a:rPr lang="en-US" altLang="ko-KR" sz="2400" i="1">
                                      <a:solidFill>
                                        <a:schemeClr val="tx1"/>
                                      </a:solidFill>
                                      <a:latin typeface="Cambria Math" panose="02040503050406030204" pitchFamily="18" charset="0"/>
                                    </a:rPr>
                                    <m:t>𝑚</m:t>
                                  </m:r>
                                </m:sup>
                                <m:e>
                                  <m:sSub>
                                    <m:sSubPr>
                                      <m:ctrlPr>
                                        <a:rPr lang="en-US" altLang="ko-KR" sz="2400" i="1">
                                          <a:solidFill>
                                            <a:schemeClr val="tx1"/>
                                          </a:solidFill>
                                          <a:latin typeface="Cambria Math" panose="02040503050406030204" pitchFamily="18" charset="0"/>
                                        </a:rPr>
                                      </m:ctrlPr>
                                    </m:sSubPr>
                                    <m:e>
                                      <m:r>
                                        <a:rPr lang="en-US" altLang="ko-KR" sz="2400" i="1">
                                          <a:solidFill>
                                            <a:schemeClr val="tx1"/>
                                          </a:solidFill>
                                          <a:latin typeface="Cambria Math" panose="02040503050406030204" pitchFamily="18" charset="0"/>
                                        </a:rPr>
                                        <m:t>𝑋</m:t>
                                      </m:r>
                                    </m:e>
                                    <m:sub>
                                      <m:r>
                                        <a:rPr lang="en-US" altLang="ko-KR" sz="2400" i="1">
                                          <a:solidFill>
                                            <a:schemeClr val="tx1"/>
                                          </a:solidFill>
                                          <a:latin typeface="Cambria Math" panose="02040503050406030204" pitchFamily="18" charset="0"/>
                                        </a:rPr>
                                        <m:t>𝑖</m:t>
                                      </m:r>
                                    </m:sub>
                                  </m:sSub>
                                  <m:r>
                                    <a:rPr lang="en-US" altLang="ko-KR" sz="2400" i="1">
                                      <a:solidFill>
                                        <a:schemeClr val="tx1"/>
                                      </a:solidFill>
                                      <a:latin typeface="Cambria Math" panose="02040503050406030204" pitchFamily="18" charset="0"/>
                                    </a:rPr>
                                    <m:t>′</m:t>
                                  </m:r>
                                  <m:sSub>
                                    <m:sSubPr>
                                      <m:ctrlPr>
                                        <a:rPr lang="en-US" altLang="ko-KR" sz="2400" i="1">
                                          <a:solidFill>
                                            <a:schemeClr val="tx1"/>
                                          </a:solidFill>
                                          <a:latin typeface="Cambria Math" panose="02040503050406030204" pitchFamily="18" charset="0"/>
                                        </a:rPr>
                                      </m:ctrlPr>
                                    </m:sSubPr>
                                    <m:e>
                                      <m:r>
                                        <a:rPr lang="en-US" altLang="ko-KR" sz="2400" i="1">
                                          <a:solidFill>
                                            <a:schemeClr val="tx1"/>
                                          </a:solidFill>
                                          <a:latin typeface="Cambria Math" panose="02040503050406030204" pitchFamily="18" charset="0"/>
                                        </a:rPr>
                                        <m:t>𝑊</m:t>
                                      </m:r>
                                    </m:e>
                                    <m:sub>
                                      <m:r>
                                        <a:rPr lang="en-US" altLang="ko-KR" sz="2400" i="1">
                                          <a:solidFill>
                                            <a:schemeClr val="tx1"/>
                                          </a:solidFill>
                                          <a:latin typeface="Cambria Math" panose="02040503050406030204" pitchFamily="18" charset="0"/>
                                        </a:rPr>
                                        <m:t>𝑖</m:t>
                                      </m:r>
                                    </m:sub>
                                  </m:sSub>
                                  <m:sSub>
                                    <m:sSubPr>
                                      <m:ctrlPr>
                                        <a:rPr lang="en-US" altLang="ko-KR" sz="2400" i="1">
                                          <a:solidFill>
                                            <a:schemeClr val="tx1"/>
                                          </a:solidFill>
                                          <a:latin typeface="Cambria Math" panose="02040503050406030204" pitchFamily="18" charset="0"/>
                                        </a:rPr>
                                      </m:ctrlPr>
                                    </m:sSubPr>
                                    <m:e>
                                      <m:r>
                                        <a:rPr lang="en-US" altLang="ko-KR" sz="2400" i="1">
                                          <a:solidFill>
                                            <a:schemeClr val="tx1"/>
                                          </a:solidFill>
                                          <a:latin typeface="Cambria Math" panose="02040503050406030204" pitchFamily="18" charset="0"/>
                                        </a:rPr>
                                        <m:t>𝑋</m:t>
                                      </m:r>
                                    </m:e>
                                    <m:sub>
                                      <m:r>
                                        <a:rPr lang="en-US" altLang="ko-KR" sz="2400" i="1">
                                          <a:solidFill>
                                            <a:schemeClr val="tx1"/>
                                          </a:solidFill>
                                          <a:latin typeface="Cambria Math" panose="02040503050406030204" pitchFamily="18" charset="0"/>
                                        </a:rPr>
                                        <m:t>𝑖</m:t>
                                      </m:r>
                                    </m:sub>
                                  </m:sSub>
                                </m:e>
                              </m:nary>
                            </m:e>
                          </m:d>
                        </m:e>
                        <m:sup>
                          <m:r>
                            <a:rPr lang="en-US" altLang="ko-KR" sz="2400" i="1">
                              <a:solidFill>
                                <a:schemeClr val="tx1"/>
                              </a:solidFill>
                              <a:latin typeface="Cambria Math" panose="02040503050406030204" pitchFamily="18" charset="0"/>
                            </a:rPr>
                            <m:t>−1</m:t>
                          </m:r>
                        </m:sup>
                      </m:sSup>
                      <m:sSubSup>
                        <m:sSubSupPr>
                          <m:ctrlPr>
                            <a:rPr lang="en-US" altLang="ko-KR" sz="2400" i="1">
                              <a:solidFill>
                                <a:schemeClr val="tx1"/>
                              </a:solidFill>
                              <a:latin typeface="Cambria Math" panose="02040503050406030204" pitchFamily="18" charset="0"/>
                            </a:rPr>
                          </m:ctrlPr>
                        </m:sSubSupPr>
                        <m:e>
                          <m:r>
                            <a:rPr lang="en-US" altLang="ko-KR" sz="2400" i="1">
                              <a:solidFill>
                                <a:schemeClr val="tx1"/>
                              </a:solidFill>
                              <a:latin typeface="Cambria Math" panose="02040503050406030204" pitchFamily="18" charset="0"/>
                            </a:rPr>
                            <m:t>𝑋</m:t>
                          </m:r>
                        </m:e>
                        <m:sub>
                          <m:r>
                            <a:rPr lang="en-US" altLang="ko-KR" sz="2400" i="1">
                              <a:solidFill>
                                <a:schemeClr val="tx1"/>
                              </a:solidFill>
                              <a:latin typeface="Cambria Math" panose="02040503050406030204" pitchFamily="18" charset="0"/>
                            </a:rPr>
                            <m:t>𝑖</m:t>
                          </m:r>
                        </m:sub>
                        <m:sup>
                          <m:r>
                            <a:rPr lang="en-US" altLang="ko-KR" sz="2400" i="1">
                              <a:solidFill>
                                <a:schemeClr val="tx1"/>
                              </a:solidFill>
                              <a:latin typeface="Cambria Math" panose="02040503050406030204" pitchFamily="18" charset="0"/>
                            </a:rPr>
                            <m:t>′</m:t>
                          </m:r>
                        </m:sup>
                      </m:sSubSup>
                      <m:sSub>
                        <m:sSubPr>
                          <m:ctrlPr>
                            <a:rPr lang="en-US" altLang="ko-KR" sz="2400" i="1">
                              <a:solidFill>
                                <a:schemeClr val="tx1"/>
                              </a:solidFill>
                              <a:latin typeface="Cambria Math" panose="02040503050406030204" pitchFamily="18" charset="0"/>
                            </a:rPr>
                          </m:ctrlPr>
                        </m:sSubPr>
                        <m:e>
                          <m:r>
                            <a:rPr lang="en-US" altLang="ko-KR" sz="2400" i="1">
                              <a:solidFill>
                                <a:schemeClr val="tx1"/>
                              </a:solidFill>
                              <a:latin typeface="Cambria Math" panose="02040503050406030204" pitchFamily="18" charset="0"/>
                            </a:rPr>
                            <m:t>𝑊</m:t>
                          </m:r>
                        </m:e>
                        <m:sub>
                          <m:r>
                            <a:rPr lang="en-US" altLang="ko-KR" sz="2400" i="1">
                              <a:solidFill>
                                <a:schemeClr val="tx1"/>
                              </a:solidFill>
                              <a:latin typeface="Cambria Math" panose="02040503050406030204" pitchFamily="18" charset="0"/>
                            </a:rPr>
                            <m:t>𝑖</m:t>
                          </m:r>
                        </m:sub>
                      </m:sSub>
                      <m:sSub>
                        <m:sSubPr>
                          <m:ctrlPr>
                            <a:rPr lang="en-US" altLang="ko-KR" sz="2400" i="1">
                              <a:solidFill>
                                <a:schemeClr val="tx1"/>
                              </a:solidFill>
                              <a:latin typeface="Cambria Math" panose="02040503050406030204" pitchFamily="18" charset="0"/>
                            </a:rPr>
                          </m:ctrlPr>
                        </m:sSubPr>
                        <m:e>
                          <m:r>
                            <a:rPr lang="en-US" altLang="ko-KR" sz="2400" i="1">
                              <a:solidFill>
                                <a:schemeClr val="tx1"/>
                              </a:solidFill>
                              <a:latin typeface="Cambria Math" panose="02040503050406030204" pitchFamily="18" charset="0"/>
                            </a:rPr>
                            <m:t>𝑍</m:t>
                          </m:r>
                        </m:e>
                        <m:sub>
                          <m:r>
                            <a:rPr lang="en-US" altLang="ko-KR" sz="2400" i="1">
                              <a:solidFill>
                                <a:schemeClr val="tx1"/>
                              </a:solidFill>
                              <a:latin typeface="Cambria Math" panose="02040503050406030204" pitchFamily="18" charset="0"/>
                            </a:rPr>
                            <m:t>𝑖</m:t>
                          </m:r>
                        </m:sub>
                      </m:sSub>
                      <m:r>
                        <a:rPr lang="en-US" altLang="ko-KR" sz="2400" i="1">
                          <a:solidFill>
                            <a:schemeClr val="tx1"/>
                          </a:solidFill>
                          <a:latin typeface="Cambria Math" panose="02040503050406030204" pitchFamily="18" charset="0"/>
                        </a:rPr>
                        <m:t>𝐷</m:t>
                      </m:r>
                    </m:oMath>
                  </m:oMathPara>
                </a14:m>
                <a:endParaRPr lang="en-US" altLang="ko-KR" sz="2400" b="0" i="1" dirty="0">
                  <a:solidFill>
                    <a:schemeClr val="tx1"/>
                  </a:solidFill>
                  <a:latin typeface="Cambria Math" panose="02040503050406030204" pitchFamily="18" charset="0"/>
                </a:endParaRPr>
              </a:p>
              <a:p>
                <a:pPr marL="0" indent="0">
                  <a:buNone/>
                </a:pPr>
                <a:endParaRPr lang="en-US" altLang="ko-KR" sz="2000" b="0" i="1" dirty="0">
                  <a:latin typeface="Cambria Math" panose="02040503050406030204" pitchFamily="18" charset="0"/>
                </a:endParaRPr>
              </a:p>
            </p:txBody>
          </p:sp>
        </mc:Choice>
        <mc:Fallback xmlns="">
          <p:sp>
            <p:nvSpPr>
              <p:cNvPr id="3" name="내용 개체 틀 2">
                <a:extLst>
                  <a:ext uri="{FF2B5EF4-FFF2-40B4-BE49-F238E27FC236}">
                    <a16:creationId xmlns:a16="http://schemas.microsoft.com/office/drawing/2014/main" id="{97B6C903-9535-4AA1-82A7-8F986A950D77}"/>
                  </a:ext>
                </a:extLst>
              </p:cNvPr>
              <p:cNvSpPr>
                <a:spLocks noGrp="1" noRot="1" noChangeAspect="1" noMove="1" noResize="1" noEditPoints="1" noAdjustHandles="1" noChangeArrowheads="1" noChangeShapeType="1" noTextEdit="1"/>
              </p:cNvSpPr>
              <p:nvPr>
                <p:ph idx="1"/>
              </p:nvPr>
            </p:nvSpPr>
            <p:spPr>
              <a:xfrm>
                <a:off x="838201" y="2139390"/>
                <a:ext cx="10515599" cy="3714563"/>
              </a:xfrm>
              <a:blipFill>
                <a:blip r:embed="rId3"/>
                <a:stretch>
                  <a:fillRect l="-928" t="-3284"/>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3848426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A638DC3-0FE6-41EE-BE08-53AB51B4A11B}"/>
              </a:ext>
            </a:extLst>
          </p:cNvPr>
          <p:cNvSpPr>
            <a:spLocks noGrp="1"/>
          </p:cNvSpPr>
          <p:nvPr>
            <p:ph type="title"/>
          </p:nvPr>
        </p:nvSpPr>
        <p:spPr/>
        <p:txBody>
          <a:bodyPr>
            <a:normAutofit/>
          </a:bodyPr>
          <a:lstStyle/>
          <a:p>
            <a:r>
              <a:rPr lang="en-US" altLang="ko-KR" sz="3000" dirty="0"/>
              <a:t>3.Estimation and Inference with Measured Response Data</a:t>
            </a:r>
            <a:endParaRPr lang="ko-KR" altLang="en-US" sz="3000"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97B6C903-9535-4AA1-82A7-8F986A950D77}"/>
                  </a:ext>
                </a:extLst>
              </p:cNvPr>
              <p:cNvSpPr>
                <a:spLocks noGrp="1"/>
              </p:cNvSpPr>
              <p:nvPr>
                <p:ph idx="1"/>
              </p:nvPr>
            </p:nvSpPr>
            <p:spPr>
              <a:xfrm>
                <a:off x="838200" y="1825625"/>
                <a:ext cx="10515600" cy="1446493"/>
              </a:xfrm>
            </p:spPr>
            <p:txBody>
              <a:bodyPr>
                <a:normAutofit/>
              </a:bodyPr>
              <a:lstStyle/>
              <a:p>
                <a:pPr marL="0" indent="0">
                  <a:buNone/>
                </a:pPr>
                <a:r>
                  <a:rPr lang="en-US" altLang="ko-KR" dirty="0"/>
                  <a:t>2 Unknown variance</a:t>
                </a:r>
                <a:endParaRPr lang="en-US" altLang="ko-KR" sz="2400" dirty="0"/>
              </a:p>
              <a:p>
                <a:pPr marL="0" indent="0">
                  <a:buNone/>
                </a:pPr>
                <a:r>
                  <a:rPr lang="en-US" altLang="ko-KR" sz="2400" dirty="0"/>
                  <a:t>When the covariance matrices are unknown, but an estimate of </a:t>
                </a:r>
                <a14:m>
                  <m:oMath xmlns:m="http://schemas.openxmlformats.org/officeDocument/2006/math">
                    <m:r>
                      <a:rPr lang="ko-KR" altLang="en-US" sz="2400" i="1" smtClean="0">
                        <a:latin typeface="Cambria Math" panose="02040503050406030204" pitchFamily="18" charset="0"/>
                      </a:rPr>
                      <m:t>𝜃</m:t>
                    </m:r>
                    <m:r>
                      <a:rPr lang="en-US" altLang="ko-KR" sz="2400" b="0" i="1" smtClean="0">
                        <a:latin typeface="Cambria Math" panose="02040503050406030204" pitchFamily="18" charset="0"/>
                      </a:rPr>
                      <m:t> </m:t>
                    </m:r>
                  </m:oMath>
                </a14:m>
                <a:r>
                  <a:rPr lang="en-US" altLang="ko-KR" sz="2400" dirty="0"/>
                  <a:t>is available, it is natural to set </a:t>
                </a:r>
                <a14:m>
                  <m:oMath xmlns:m="http://schemas.openxmlformats.org/officeDocument/2006/math">
                    <m:acc>
                      <m:accPr>
                        <m:chr m:val="̂"/>
                        <m:ctrlPr>
                          <a:rPr lang="en-US" altLang="ko-KR" sz="2400" i="1" smtClean="0">
                            <a:latin typeface="Cambria Math" panose="02040503050406030204" pitchFamily="18" charset="0"/>
                          </a:rPr>
                        </m:ctrlPr>
                      </m:accPr>
                      <m:e>
                        <m:sSub>
                          <m:sSubPr>
                            <m:ctrlPr>
                              <a:rPr lang="en-US" altLang="ko-KR" sz="2400" i="1" smtClean="0">
                                <a:latin typeface="Cambria Math" panose="02040503050406030204" pitchFamily="18" charset="0"/>
                              </a:rPr>
                            </m:ctrlPr>
                          </m:sSubPr>
                          <m:e>
                            <m:r>
                              <a:rPr lang="en-US" altLang="ko-KR" sz="2400" b="0" i="1" smtClean="0">
                                <a:latin typeface="Cambria Math" panose="02040503050406030204" pitchFamily="18" charset="0"/>
                              </a:rPr>
                              <m:t>𝑉</m:t>
                            </m:r>
                          </m:e>
                          <m:sub>
                            <m:r>
                              <a:rPr lang="en-US" altLang="ko-KR" sz="2400" b="0" i="1" smtClean="0">
                                <a:latin typeface="Cambria Math" panose="02040503050406030204" pitchFamily="18" charset="0"/>
                              </a:rPr>
                              <m:t>𝑖</m:t>
                            </m:r>
                          </m:sub>
                        </m:sSub>
                      </m:e>
                    </m:acc>
                    <m:r>
                      <a:rPr lang="en-US" altLang="ko-KR" sz="2400" b="0" i="1" smtClean="0">
                        <a:latin typeface="Cambria Math" panose="02040503050406030204" pitchFamily="18" charset="0"/>
                      </a:rPr>
                      <m:t>=</m:t>
                    </m:r>
                    <m:acc>
                      <m:accPr>
                        <m:chr m:val="̂"/>
                        <m:ctrlPr>
                          <a:rPr lang="en-US" altLang="ko-KR" sz="2400" i="1">
                            <a:latin typeface="Cambria Math" panose="02040503050406030204" pitchFamily="18" charset="0"/>
                          </a:rPr>
                        </m:ctrlPr>
                      </m:accPr>
                      <m:e>
                        <m:sSub>
                          <m:sSubPr>
                            <m:ctrlPr>
                              <a:rPr lang="en-US" altLang="ko-KR" sz="2400" i="1">
                                <a:latin typeface="Cambria Math" panose="02040503050406030204" pitchFamily="18" charset="0"/>
                              </a:rPr>
                            </m:ctrlPr>
                          </m:sSubPr>
                          <m:e>
                            <m:r>
                              <a:rPr lang="en-US" altLang="ko-KR" sz="2400" b="0" i="1" smtClean="0">
                                <a:latin typeface="Cambria Math" panose="02040503050406030204" pitchFamily="18" charset="0"/>
                              </a:rPr>
                              <m:t>𝑅</m:t>
                            </m:r>
                          </m:e>
                          <m:sub>
                            <m:r>
                              <a:rPr lang="en-US" altLang="ko-KR" sz="2400" i="1">
                                <a:latin typeface="Cambria Math" panose="02040503050406030204" pitchFamily="18" charset="0"/>
                              </a:rPr>
                              <m:t>𝑖</m:t>
                            </m:r>
                          </m:sub>
                        </m:sSub>
                      </m:e>
                    </m:acc>
                    <m:r>
                      <a:rPr lang="en-US" altLang="ko-KR" sz="2400" b="0" i="1" smtClean="0">
                        <a:latin typeface="Cambria Math" panose="02040503050406030204" pitchFamily="18" charset="0"/>
                      </a:rPr>
                      <m:t>+</m:t>
                    </m:r>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𝑍</m:t>
                        </m:r>
                      </m:e>
                      <m:sub>
                        <m:r>
                          <a:rPr lang="en-US" altLang="ko-KR" sz="2400" b="0" i="1" smtClean="0">
                            <a:latin typeface="Cambria Math" panose="02040503050406030204" pitchFamily="18" charset="0"/>
                          </a:rPr>
                          <m:t>𝑖</m:t>
                        </m:r>
                      </m:sub>
                    </m:sSub>
                    <m:acc>
                      <m:accPr>
                        <m:chr m:val="̂"/>
                        <m:ctrlPr>
                          <a:rPr lang="en-US" altLang="ko-KR" sz="2400" b="0" i="1" smtClean="0">
                            <a:latin typeface="Cambria Math" panose="02040503050406030204" pitchFamily="18" charset="0"/>
                          </a:rPr>
                        </m:ctrlPr>
                      </m:accPr>
                      <m:e>
                        <m:r>
                          <a:rPr lang="en-US" altLang="ko-KR" sz="2400" b="0" i="1" smtClean="0">
                            <a:latin typeface="Cambria Math" panose="02040503050406030204" pitchFamily="18" charset="0"/>
                          </a:rPr>
                          <m:t>𝐷</m:t>
                        </m:r>
                      </m:e>
                    </m:acc>
                    <m:sSubSup>
                      <m:sSubSupPr>
                        <m:ctrlPr>
                          <a:rPr lang="en-US" altLang="ko-KR" sz="2400" b="0" i="1" smtClean="0">
                            <a:latin typeface="Cambria Math" panose="02040503050406030204" pitchFamily="18" charset="0"/>
                          </a:rPr>
                        </m:ctrlPr>
                      </m:sSubSupPr>
                      <m:e>
                        <m:r>
                          <a:rPr lang="en-US" altLang="ko-KR" sz="2400" i="1">
                            <a:latin typeface="Cambria Math" panose="02040503050406030204" pitchFamily="18" charset="0"/>
                          </a:rPr>
                          <m:t>𝑍</m:t>
                        </m:r>
                      </m:e>
                      <m:sub>
                        <m:r>
                          <a:rPr lang="en-US" altLang="ko-KR" sz="2400" i="1">
                            <a:latin typeface="Cambria Math" panose="02040503050406030204" pitchFamily="18" charset="0"/>
                          </a:rPr>
                          <m:t>𝑖</m:t>
                        </m:r>
                      </m:sub>
                      <m:sup>
                        <m:r>
                          <a:rPr lang="en-US" altLang="ko-KR" sz="2400" b="0" i="1" smtClean="0">
                            <a:latin typeface="Cambria Math" panose="02040503050406030204" pitchFamily="18" charset="0"/>
                          </a:rPr>
                          <m:t>′</m:t>
                        </m:r>
                      </m:sup>
                    </m:sSubSup>
                    <m:r>
                      <a:rPr lang="en-US" altLang="ko-KR" sz="2400" b="0" i="1" smtClean="0">
                        <a:latin typeface="Cambria Math" panose="02040503050406030204" pitchFamily="18" charset="0"/>
                      </a:rPr>
                      <m:t>=</m:t>
                    </m:r>
                    <m:sSup>
                      <m:sSupPr>
                        <m:ctrlPr>
                          <a:rPr lang="en-US" altLang="ko-KR" sz="2400" b="0" i="1" smtClean="0">
                            <a:latin typeface="Cambria Math" panose="02040503050406030204" pitchFamily="18" charset="0"/>
                          </a:rPr>
                        </m:ctrlPr>
                      </m:sSupPr>
                      <m:e>
                        <m:acc>
                          <m:accPr>
                            <m:chr m:val="̂"/>
                            <m:ctrlPr>
                              <a:rPr lang="en-US" altLang="ko-KR" sz="2400" i="1">
                                <a:latin typeface="Cambria Math" panose="02040503050406030204" pitchFamily="18" charset="0"/>
                              </a:rPr>
                            </m:ctrlPr>
                          </m:accPr>
                          <m:e>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𝑊</m:t>
                                </m:r>
                              </m:e>
                              <m:sub>
                                <m:r>
                                  <a:rPr lang="en-US" altLang="ko-KR" sz="2400" i="1">
                                    <a:latin typeface="Cambria Math" panose="02040503050406030204" pitchFamily="18" charset="0"/>
                                  </a:rPr>
                                  <m:t>𝑖</m:t>
                                </m:r>
                              </m:sub>
                            </m:sSub>
                          </m:e>
                        </m:acc>
                      </m:e>
                      <m:sup>
                        <m:r>
                          <a:rPr lang="en-US" altLang="ko-KR" sz="2400" b="0" i="1" smtClean="0">
                            <a:latin typeface="Cambria Math" panose="02040503050406030204" pitchFamily="18" charset="0"/>
                          </a:rPr>
                          <m:t>−1</m:t>
                        </m:r>
                      </m:sup>
                    </m:sSup>
                  </m:oMath>
                </a14:m>
                <a:r>
                  <a:rPr lang="en-US" altLang="ko-KR" sz="2400" b="0" dirty="0"/>
                  <a:t> and</a:t>
                </a:r>
              </a:p>
              <a:p>
                <a:pPr marL="0" indent="0">
                  <a:buNone/>
                </a:pPr>
                <a:endParaRPr lang="en-US" altLang="ko-KR" sz="200" b="0" dirty="0"/>
              </a:p>
              <a:p>
                <a:pPr marL="0" indent="0">
                  <a:buNone/>
                </a:pPr>
                <a:endParaRPr lang="en-US" altLang="ko-KR" sz="2400" b="0" dirty="0"/>
              </a:p>
              <a:p>
                <a:pPr marL="0" indent="0">
                  <a:buNone/>
                </a:pPr>
                <a:endParaRPr lang="en-US" altLang="ko-KR" sz="2400" dirty="0"/>
              </a:p>
            </p:txBody>
          </p:sp>
        </mc:Choice>
        <mc:Fallback xmlns="">
          <p:sp>
            <p:nvSpPr>
              <p:cNvPr id="3" name="내용 개체 틀 2">
                <a:extLst>
                  <a:ext uri="{FF2B5EF4-FFF2-40B4-BE49-F238E27FC236}">
                    <a16:creationId xmlns:a16="http://schemas.microsoft.com/office/drawing/2014/main" id="{97B6C903-9535-4AA1-82A7-8F986A950D77}"/>
                  </a:ext>
                </a:extLst>
              </p:cNvPr>
              <p:cNvSpPr>
                <a:spLocks noGrp="1" noRot="1" noChangeAspect="1" noMove="1" noResize="1" noEditPoints="1" noAdjustHandles="1" noChangeArrowheads="1" noChangeShapeType="1" noTextEdit="1"/>
              </p:cNvSpPr>
              <p:nvPr>
                <p:ph idx="1"/>
              </p:nvPr>
            </p:nvSpPr>
            <p:spPr>
              <a:xfrm>
                <a:off x="838200" y="1825625"/>
                <a:ext cx="10515600" cy="1446493"/>
              </a:xfrm>
              <a:blipFill>
                <a:blip r:embed="rId3"/>
                <a:stretch>
                  <a:fillRect l="-1217" t="-7143" b="-1681"/>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A133A8C-BC9E-44C8-8EC4-483A75F33DFB}"/>
                  </a:ext>
                </a:extLst>
              </p:cNvPr>
              <p:cNvSpPr txBox="1"/>
              <p:nvPr/>
            </p:nvSpPr>
            <p:spPr>
              <a:xfrm>
                <a:off x="838200" y="3272118"/>
                <a:ext cx="3751729" cy="19900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ko-KR" i="1" smtClean="0">
                              <a:latin typeface="Cambria Math" panose="02040503050406030204" pitchFamily="18" charset="0"/>
                            </a:rPr>
                          </m:ctrlPr>
                        </m:accPr>
                        <m:e>
                          <m:r>
                            <a:rPr lang="ko-KR" altLang="en-US" i="1">
                              <a:latin typeface="Cambria Math" panose="02040503050406030204" pitchFamily="18" charset="0"/>
                            </a:rPr>
                            <m:t>𝛼</m:t>
                          </m:r>
                        </m:e>
                      </m:acc>
                      <m:d>
                        <m:dPr>
                          <m:ctrlPr>
                            <a:rPr lang="en-US" altLang="ko-KR" i="1">
                              <a:latin typeface="Cambria Math" panose="02040503050406030204" pitchFamily="18" charset="0"/>
                            </a:rPr>
                          </m:ctrlPr>
                        </m:dPr>
                        <m:e>
                          <m:acc>
                            <m:accPr>
                              <m:chr m:val="̂"/>
                              <m:ctrlPr>
                                <a:rPr lang="en-US" altLang="ko-KR" i="1">
                                  <a:latin typeface="Cambria Math" panose="02040503050406030204" pitchFamily="18" charset="0"/>
                                </a:rPr>
                              </m:ctrlPr>
                            </m:accPr>
                            <m:e>
                              <m:r>
                                <a:rPr lang="ko-KR" altLang="en-US" i="1">
                                  <a:latin typeface="Cambria Math" panose="02040503050406030204" pitchFamily="18" charset="0"/>
                                </a:rPr>
                                <m:t>𝜃</m:t>
                              </m:r>
                            </m:e>
                          </m:acc>
                        </m:e>
                      </m:d>
                      <m:r>
                        <a:rPr lang="en-US" altLang="ko-KR" i="1">
                          <a:latin typeface="Cambria Math" panose="02040503050406030204" pitchFamily="18" charset="0"/>
                        </a:rPr>
                        <m:t>=</m:t>
                      </m:r>
                      <m:sSup>
                        <m:sSupPr>
                          <m:ctrlPr>
                            <a:rPr lang="en-US" altLang="ko-KR" i="1">
                              <a:latin typeface="Cambria Math" panose="02040503050406030204" pitchFamily="18" charset="0"/>
                            </a:rPr>
                          </m:ctrlPr>
                        </m:sSupPr>
                        <m:e>
                          <m:d>
                            <m:dPr>
                              <m:ctrlPr>
                                <a:rPr lang="en-US" altLang="ko-KR" i="1">
                                  <a:latin typeface="Cambria Math" panose="02040503050406030204" pitchFamily="18" charset="0"/>
                                </a:rPr>
                              </m:ctrlPr>
                            </m:dPr>
                            <m:e>
                              <m:nary>
                                <m:naryPr>
                                  <m:chr m:val="∑"/>
                                  <m:ctrlPr>
                                    <a:rPr lang="en-US" altLang="ko-KR" i="1">
                                      <a:latin typeface="Cambria Math" panose="02040503050406030204" pitchFamily="18" charset="0"/>
                                    </a:rPr>
                                  </m:ctrlPr>
                                </m:naryPr>
                                <m:sub>
                                  <m:r>
                                    <m:rPr>
                                      <m:brk m:alnAt="23"/>
                                    </m:rPr>
                                    <a:rPr lang="en-US" altLang="ko-KR" i="1">
                                      <a:latin typeface="Cambria Math" panose="02040503050406030204" pitchFamily="18" charset="0"/>
                                    </a:rPr>
                                    <m:t>𝑖</m:t>
                                  </m:r>
                                  <m:r>
                                    <a:rPr lang="en-US" altLang="ko-KR" i="1">
                                      <a:latin typeface="Cambria Math" panose="02040503050406030204" pitchFamily="18" charset="0"/>
                                    </a:rPr>
                                    <m:t>=1</m:t>
                                  </m:r>
                                </m:sub>
                                <m:sup>
                                  <m:r>
                                    <a:rPr lang="en-US" altLang="ko-KR" i="1">
                                      <a:latin typeface="Cambria Math" panose="02040503050406030204" pitchFamily="18" charset="0"/>
                                    </a:rPr>
                                    <m:t>𝑚</m:t>
                                  </m:r>
                                </m:sup>
                                <m:e>
                                  <m:sSub>
                                    <m:sSubPr>
                                      <m:ctrlPr>
                                        <a:rPr lang="en-US" altLang="ko-KR" i="1">
                                          <a:latin typeface="Cambria Math" panose="02040503050406030204" pitchFamily="18" charset="0"/>
                                        </a:rPr>
                                      </m:ctrlPr>
                                    </m:sSubPr>
                                    <m:e>
                                      <m:r>
                                        <a:rPr lang="en-US" altLang="ko-KR" i="1">
                                          <a:latin typeface="Cambria Math" panose="02040503050406030204" pitchFamily="18" charset="0"/>
                                        </a:rPr>
                                        <m:t>𝑋</m:t>
                                      </m:r>
                                    </m:e>
                                    <m:sub>
                                      <m:r>
                                        <a:rPr lang="en-US" altLang="ko-KR" i="1">
                                          <a:latin typeface="Cambria Math" panose="02040503050406030204" pitchFamily="18" charset="0"/>
                                        </a:rPr>
                                        <m:t>𝑖</m:t>
                                      </m:r>
                                    </m:sub>
                                  </m:sSub>
                                  <m:r>
                                    <a:rPr lang="en-US" altLang="ko-KR" i="1">
                                      <a:latin typeface="Cambria Math" panose="02040503050406030204" pitchFamily="18" charset="0"/>
                                    </a:rPr>
                                    <m:t>′</m:t>
                                  </m:r>
                                  <m:acc>
                                    <m:accPr>
                                      <m:chr m:val="̂"/>
                                      <m:ctrlPr>
                                        <a:rPr lang="en-US" altLang="ko-KR" i="1">
                                          <a:latin typeface="Cambria Math" panose="02040503050406030204" pitchFamily="18" charset="0"/>
                                        </a:rPr>
                                      </m:ctrlPr>
                                    </m:accPr>
                                    <m:e>
                                      <m:sSub>
                                        <m:sSubPr>
                                          <m:ctrlPr>
                                            <a:rPr lang="en-US" altLang="ko-KR" i="1">
                                              <a:latin typeface="Cambria Math" panose="02040503050406030204" pitchFamily="18" charset="0"/>
                                            </a:rPr>
                                          </m:ctrlPr>
                                        </m:sSubPr>
                                        <m:e>
                                          <m:r>
                                            <a:rPr lang="en-US" altLang="ko-KR" i="1">
                                              <a:latin typeface="Cambria Math" panose="02040503050406030204" pitchFamily="18" charset="0"/>
                                            </a:rPr>
                                            <m:t>𝑊</m:t>
                                          </m:r>
                                        </m:e>
                                        <m:sub>
                                          <m:r>
                                            <a:rPr lang="en-US" altLang="ko-KR" i="1">
                                              <a:latin typeface="Cambria Math" panose="02040503050406030204" pitchFamily="18" charset="0"/>
                                            </a:rPr>
                                            <m:t>𝑖</m:t>
                                          </m:r>
                                        </m:sub>
                                      </m:sSub>
                                    </m:e>
                                  </m:acc>
                                  <m:sSub>
                                    <m:sSubPr>
                                      <m:ctrlPr>
                                        <a:rPr lang="en-US" altLang="ko-KR" i="1">
                                          <a:latin typeface="Cambria Math" panose="02040503050406030204" pitchFamily="18" charset="0"/>
                                        </a:rPr>
                                      </m:ctrlPr>
                                    </m:sSubPr>
                                    <m:e>
                                      <m:r>
                                        <a:rPr lang="en-US" altLang="ko-KR" i="1">
                                          <a:latin typeface="Cambria Math" panose="02040503050406030204" pitchFamily="18" charset="0"/>
                                        </a:rPr>
                                        <m:t>𝑋</m:t>
                                      </m:r>
                                    </m:e>
                                    <m:sub>
                                      <m:r>
                                        <a:rPr lang="en-US" altLang="ko-KR" i="1">
                                          <a:latin typeface="Cambria Math" panose="02040503050406030204" pitchFamily="18" charset="0"/>
                                        </a:rPr>
                                        <m:t>𝑖</m:t>
                                      </m:r>
                                    </m:sub>
                                  </m:sSub>
                                </m:e>
                              </m:nary>
                            </m:e>
                          </m:d>
                        </m:e>
                        <m:sup>
                          <m:r>
                            <a:rPr lang="en-US" altLang="ko-KR" i="1">
                              <a:latin typeface="Cambria Math" panose="02040503050406030204" pitchFamily="18" charset="0"/>
                            </a:rPr>
                            <m:t>−1</m:t>
                          </m:r>
                        </m:sup>
                      </m:sSup>
                      <m:nary>
                        <m:naryPr>
                          <m:chr m:val="∑"/>
                          <m:ctrlPr>
                            <a:rPr lang="en-US" altLang="ko-KR" i="1">
                              <a:latin typeface="Cambria Math" panose="02040503050406030204" pitchFamily="18" charset="0"/>
                            </a:rPr>
                          </m:ctrlPr>
                        </m:naryPr>
                        <m:sub>
                          <m:r>
                            <m:rPr>
                              <m:brk m:alnAt="23"/>
                            </m:rPr>
                            <a:rPr lang="en-US" altLang="ko-KR" i="1">
                              <a:latin typeface="Cambria Math" panose="02040503050406030204" pitchFamily="18" charset="0"/>
                            </a:rPr>
                            <m:t>𝑖</m:t>
                          </m:r>
                          <m:r>
                            <a:rPr lang="en-US" altLang="ko-KR" i="1">
                              <a:latin typeface="Cambria Math" panose="02040503050406030204" pitchFamily="18" charset="0"/>
                            </a:rPr>
                            <m:t>=1</m:t>
                          </m:r>
                        </m:sub>
                        <m:sup>
                          <m:r>
                            <a:rPr lang="en-US" altLang="ko-KR" i="1">
                              <a:latin typeface="Cambria Math" panose="02040503050406030204" pitchFamily="18" charset="0"/>
                            </a:rPr>
                            <m:t>𝑚</m:t>
                          </m:r>
                        </m:sup>
                        <m:e>
                          <m:sSub>
                            <m:sSubPr>
                              <m:ctrlPr>
                                <a:rPr lang="en-US" altLang="ko-KR" i="1">
                                  <a:latin typeface="Cambria Math" panose="02040503050406030204" pitchFamily="18" charset="0"/>
                                </a:rPr>
                              </m:ctrlPr>
                            </m:sSubPr>
                            <m:e>
                              <m:r>
                                <a:rPr lang="en-US" altLang="ko-KR" i="1">
                                  <a:latin typeface="Cambria Math" panose="02040503050406030204" pitchFamily="18" charset="0"/>
                                </a:rPr>
                                <m:t>𝑋</m:t>
                              </m:r>
                            </m:e>
                            <m:sub>
                              <m:r>
                                <a:rPr lang="en-US" altLang="ko-KR" i="1">
                                  <a:latin typeface="Cambria Math" panose="02040503050406030204" pitchFamily="18" charset="0"/>
                                </a:rPr>
                                <m:t>𝑖</m:t>
                              </m:r>
                            </m:sub>
                          </m:sSub>
                          <m:r>
                            <a:rPr lang="en-US" altLang="ko-KR" i="1">
                              <a:latin typeface="Cambria Math" panose="02040503050406030204" pitchFamily="18" charset="0"/>
                            </a:rPr>
                            <m:t>′</m:t>
                          </m:r>
                          <m:acc>
                            <m:accPr>
                              <m:chr m:val="̂"/>
                              <m:ctrlPr>
                                <a:rPr lang="en-US" altLang="ko-KR" i="1">
                                  <a:latin typeface="Cambria Math" panose="02040503050406030204" pitchFamily="18" charset="0"/>
                                </a:rPr>
                              </m:ctrlPr>
                            </m:accPr>
                            <m:e>
                              <m:sSub>
                                <m:sSubPr>
                                  <m:ctrlPr>
                                    <a:rPr lang="en-US" altLang="ko-KR" i="1">
                                      <a:latin typeface="Cambria Math" panose="02040503050406030204" pitchFamily="18" charset="0"/>
                                    </a:rPr>
                                  </m:ctrlPr>
                                </m:sSubPr>
                                <m:e>
                                  <m:r>
                                    <a:rPr lang="en-US" altLang="ko-KR" i="1">
                                      <a:latin typeface="Cambria Math" panose="02040503050406030204" pitchFamily="18" charset="0"/>
                                    </a:rPr>
                                    <m:t>𝑊</m:t>
                                  </m:r>
                                </m:e>
                                <m:sub>
                                  <m:r>
                                    <a:rPr lang="en-US" altLang="ko-KR" i="1">
                                      <a:latin typeface="Cambria Math" panose="02040503050406030204" pitchFamily="18" charset="0"/>
                                    </a:rPr>
                                    <m:t>𝑖</m:t>
                                  </m:r>
                                </m:sub>
                              </m:sSub>
                            </m:e>
                          </m:acc>
                          <m:sSub>
                            <m:sSubPr>
                              <m:ctrlPr>
                                <a:rPr lang="en-US" altLang="ko-KR" i="1">
                                  <a:latin typeface="Cambria Math" panose="02040503050406030204" pitchFamily="18" charset="0"/>
                                </a:rPr>
                              </m:ctrlPr>
                            </m:sSubPr>
                            <m:e>
                              <m:r>
                                <a:rPr lang="en-US" altLang="ko-KR" i="1">
                                  <a:latin typeface="Cambria Math" panose="02040503050406030204" pitchFamily="18" charset="0"/>
                                </a:rPr>
                                <m:t>𝑦</m:t>
                              </m:r>
                            </m:e>
                            <m:sub>
                              <m:r>
                                <a:rPr lang="en-US" altLang="ko-KR" i="1">
                                  <a:latin typeface="Cambria Math" panose="02040503050406030204" pitchFamily="18" charset="0"/>
                                </a:rPr>
                                <m:t>𝑖</m:t>
                              </m:r>
                            </m:sub>
                          </m:sSub>
                        </m:e>
                      </m:nary>
                    </m:oMath>
                  </m:oMathPara>
                </a14:m>
                <a:endParaRPr lang="en-US" altLang="ko-KR" dirty="0"/>
              </a:p>
              <a:p>
                <a:pPr/>
                <a14:m>
                  <m:oMathPara xmlns:m="http://schemas.openxmlformats.org/officeDocument/2006/math">
                    <m:oMathParaPr>
                      <m:jc m:val="centerGroup"/>
                    </m:oMathParaPr>
                    <m:oMath xmlns:m="http://schemas.openxmlformats.org/officeDocument/2006/math">
                      <m:r>
                        <a:rPr lang="en-US" altLang="ko-KR" i="1">
                          <a:latin typeface="Cambria Math" panose="02040503050406030204" pitchFamily="18" charset="0"/>
                        </a:rPr>
                        <m:t>𝑉𝑎𝑟</m:t>
                      </m:r>
                      <m:d>
                        <m:dPr>
                          <m:ctrlPr>
                            <a:rPr lang="en-US" altLang="ko-KR" i="1">
                              <a:latin typeface="Cambria Math" panose="02040503050406030204" pitchFamily="18" charset="0"/>
                            </a:rPr>
                          </m:ctrlPr>
                        </m:dPr>
                        <m:e>
                          <m:acc>
                            <m:accPr>
                              <m:chr m:val="̂"/>
                              <m:ctrlPr>
                                <a:rPr lang="en-US" altLang="ko-KR" i="1">
                                  <a:latin typeface="Cambria Math" panose="02040503050406030204" pitchFamily="18" charset="0"/>
                                </a:rPr>
                              </m:ctrlPr>
                            </m:accPr>
                            <m:e>
                              <m:r>
                                <a:rPr lang="ko-KR" altLang="en-US" i="1">
                                  <a:latin typeface="Cambria Math" panose="02040503050406030204" pitchFamily="18" charset="0"/>
                                </a:rPr>
                                <m:t>𝛼</m:t>
                              </m:r>
                            </m:e>
                          </m:acc>
                          <m:r>
                            <a:rPr lang="en-US" altLang="ko-KR" i="1">
                              <a:latin typeface="Cambria Math" panose="02040503050406030204" pitchFamily="18" charset="0"/>
                            </a:rPr>
                            <m:t>(</m:t>
                          </m:r>
                          <m:acc>
                            <m:accPr>
                              <m:chr m:val="̂"/>
                              <m:ctrlPr>
                                <a:rPr lang="en-US" altLang="ko-KR" i="1">
                                  <a:latin typeface="Cambria Math" panose="02040503050406030204" pitchFamily="18" charset="0"/>
                                </a:rPr>
                              </m:ctrlPr>
                            </m:accPr>
                            <m:e>
                              <m:r>
                                <a:rPr lang="ko-KR" altLang="en-US" i="1">
                                  <a:latin typeface="Cambria Math" panose="02040503050406030204" pitchFamily="18" charset="0"/>
                                </a:rPr>
                                <m:t>𝜃</m:t>
                              </m:r>
                            </m:e>
                          </m:acc>
                          <m:r>
                            <a:rPr lang="en-US" altLang="ko-KR" i="1">
                              <a:latin typeface="Cambria Math" panose="02040503050406030204" pitchFamily="18" charset="0"/>
                            </a:rPr>
                            <m:t>)</m:t>
                          </m:r>
                        </m:e>
                      </m:d>
                      <m:r>
                        <a:rPr lang="en-US" altLang="ko-KR" i="1">
                          <a:latin typeface="Cambria Math" panose="02040503050406030204" pitchFamily="18" charset="0"/>
                        </a:rPr>
                        <m:t>=</m:t>
                      </m:r>
                      <m:sSup>
                        <m:sSupPr>
                          <m:ctrlPr>
                            <a:rPr lang="en-US" altLang="ko-KR" i="1">
                              <a:latin typeface="Cambria Math" panose="02040503050406030204" pitchFamily="18" charset="0"/>
                            </a:rPr>
                          </m:ctrlPr>
                        </m:sSupPr>
                        <m:e>
                          <m:d>
                            <m:dPr>
                              <m:ctrlPr>
                                <a:rPr lang="en-US" altLang="ko-KR" i="1">
                                  <a:latin typeface="Cambria Math" panose="02040503050406030204" pitchFamily="18" charset="0"/>
                                </a:rPr>
                              </m:ctrlPr>
                            </m:dPr>
                            <m:e>
                              <m:nary>
                                <m:naryPr>
                                  <m:chr m:val="∑"/>
                                  <m:ctrlPr>
                                    <a:rPr lang="en-US" altLang="ko-KR" i="1">
                                      <a:latin typeface="Cambria Math" panose="02040503050406030204" pitchFamily="18" charset="0"/>
                                    </a:rPr>
                                  </m:ctrlPr>
                                </m:naryPr>
                                <m:sub>
                                  <m:r>
                                    <m:rPr>
                                      <m:brk m:alnAt="23"/>
                                    </m:rPr>
                                    <a:rPr lang="en-US" altLang="ko-KR" i="1">
                                      <a:latin typeface="Cambria Math" panose="02040503050406030204" pitchFamily="18" charset="0"/>
                                    </a:rPr>
                                    <m:t>𝑖</m:t>
                                  </m:r>
                                  <m:r>
                                    <a:rPr lang="en-US" altLang="ko-KR" i="1">
                                      <a:latin typeface="Cambria Math" panose="02040503050406030204" pitchFamily="18" charset="0"/>
                                    </a:rPr>
                                    <m:t>=1</m:t>
                                  </m:r>
                                </m:sub>
                                <m:sup>
                                  <m:r>
                                    <a:rPr lang="en-US" altLang="ko-KR" i="1">
                                      <a:latin typeface="Cambria Math" panose="02040503050406030204" pitchFamily="18" charset="0"/>
                                    </a:rPr>
                                    <m:t>𝑚</m:t>
                                  </m:r>
                                </m:sup>
                                <m:e>
                                  <m:sSub>
                                    <m:sSubPr>
                                      <m:ctrlPr>
                                        <a:rPr lang="en-US" altLang="ko-KR" i="1">
                                          <a:latin typeface="Cambria Math" panose="02040503050406030204" pitchFamily="18" charset="0"/>
                                        </a:rPr>
                                      </m:ctrlPr>
                                    </m:sSubPr>
                                    <m:e>
                                      <m:r>
                                        <a:rPr lang="en-US" altLang="ko-KR" i="1">
                                          <a:latin typeface="Cambria Math" panose="02040503050406030204" pitchFamily="18" charset="0"/>
                                        </a:rPr>
                                        <m:t>𝑋</m:t>
                                      </m:r>
                                    </m:e>
                                    <m:sub>
                                      <m:r>
                                        <a:rPr lang="en-US" altLang="ko-KR" i="1">
                                          <a:latin typeface="Cambria Math" panose="02040503050406030204" pitchFamily="18" charset="0"/>
                                        </a:rPr>
                                        <m:t>𝑖</m:t>
                                      </m:r>
                                    </m:sub>
                                  </m:sSub>
                                  <m:r>
                                    <a:rPr lang="en-US" altLang="ko-KR" i="1">
                                      <a:latin typeface="Cambria Math" panose="02040503050406030204" pitchFamily="18" charset="0"/>
                                    </a:rPr>
                                    <m:t>′</m:t>
                                  </m:r>
                                  <m:acc>
                                    <m:accPr>
                                      <m:chr m:val="̂"/>
                                      <m:ctrlPr>
                                        <a:rPr lang="en-US" altLang="ko-KR" i="1">
                                          <a:latin typeface="Cambria Math" panose="02040503050406030204" pitchFamily="18" charset="0"/>
                                        </a:rPr>
                                      </m:ctrlPr>
                                    </m:accPr>
                                    <m:e>
                                      <m:sSub>
                                        <m:sSubPr>
                                          <m:ctrlPr>
                                            <a:rPr lang="en-US" altLang="ko-KR" i="1">
                                              <a:latin typeface="Cambria Math" panose="02040503050406030204" pitchFamily="18" charset="0"/>
                                            </a:rPr>
                                          </m:ctrlPr>
                                        </m:sSubPr>
                                        <m:e>
                                          <m:r>
                                            <a:rPr lang="en-US" altLang="ko-KR" i="1">
                                              <a:latin typeface="Cambria Math" panose="02040503050406030204" pitchFamily="18" charset="0"/>
                                            </a:rPr>
                                            <m:t>𝑊</m:t>
                                          </m:r>
                                        </m:e>
                                        <m:sub>
                                          <m:r>
                                            <a:rPr lang="en-US" altLang="ko-KR" i="1">
                                              <a:latin typeface="Cambria Math" panose="02040503050406030204" pitchFamily="18" charset="0"/>
                                            </a:rPr>
                                            <m:t>𝑖</m:t>
                                          </m:r>
                                        </m:sub>
                                      </m:sSub>
                                    </m:e>
                                  </m:acc>
                                  <m:sSub>
                                    <m:sSubPr>
                                      <m:ctrlPr>
                                        <a:rPr lang="en-US" altLang="ko-KR" i="1">
                                          <a:latin typeface="Cambria Math" panose="02040503050406030204" pitchFamily="18" charset="0"/>
                                        </a:rPr>
                                      </m:ctrlPr>
                                    </m:sSubPr>
                                    <m:e>
                                      <m:r>
                                        <a:rPr lang="en-US" altLang="ko-KR" i="1">
                                          <a:latin typeface="Cambria Math" panose="02040503050406030204" pitchFamily="18" charset="0"/>
                                        </a:rPr>
                                        <m:t>𝑋</m:t>
                                      </m:r>
                                    </m:e>
                                    <m:sub>
                                      <m:r>
                                        <a:rPr lang="en-US" altLang="ko-KR" i="1">
                                          <a:latin typeface="Cambria Math" panose="02040503050406030204" pitchFamily="18" charset="0"/>
                                        </a:rPr>
                                        <m:t>𝑖</m:t>
                                      </m:r>
                                    </m:sub>
                                  </m:sSub>
                                </m:e>
                              </m:nary>
                            </m:e>
                          </m:d>
                        </m:e>
                        <m:sup>
                          <m:r>
                            <a:rPr lang="en-US" altLang="ko-KR" i="1">
                              <a:latin typeface="Cambria Math" panose="02040503050406030204" pitchFamily="18" charset="0"/>
                            </a:rPr>
                            <m:t>−1</m:t>
                          </m:r>
                        </m:sup>
                      </m:sSup>
                    </m:oMath>
                  </m:oMathPara>
                </a14:m>
                <a:endParaRPr lang="en-US" altLang="ko-KR" dirty="0"/>
              </a:p>
              <a:p>
                <a:endParaRPr lang="ko-KR" altLang="en-US" dirty="0"/>
              </a:p>
            </p:txBody>
          </p:sp>
        </mc:Choice>
        <mc:Fallback xmlns="">
          <p:sp>
            <p:nvSpPr>
              <p:cNvPr id="6" name="TextBox 5">
                <a:extLst>
                  <a:ext uri="{FF2B5EF4-FFF2-40B4-BE49-F238E27FC236}">
                    <a16:creationId xmlns:a16="http://schemas.microsoft.com/office/drawing/2014/main" id="{6A133A8C-BC9E-44C8-8EC4-483A75F33DFB}"/>
                  </a:ext>
                </a:extLst>
              </p:cNvPr>
              <p:cNvSpPr txBox="1">
                <a:spLocks noRot="1" noChangeAspect="1" noMove="1" noResize="1" noEditPoints="1" noAdjustHandles="1" noChangeArrowheads="1" noChangeShapeType="1" noTextEdit="1"/>
              </p:cNvSpPr>
              <p:nvPr/>
            </p:nvSpPr>
            <p:spPr>
              <a:xfrm>
                <a:off x="838200" y="3272118"/>
                <a:ext cx="3751729" cy="1990032"/>
              </a:xfrm>
              <a:prstGeom prst="rect">
                <a:avLst/>
              </a:prstGeom>
              <a:blipFill>
                <a:blip r:embed="rId4"/>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0D5D618-FD30-40D6-8D43-5C49A4A8A1AF}"/>
                  </a:ext>
                </a:extLst>
              </p:cNvPr>
              <p:cNvSpPr txBox="1"/>
              <p:nvPr/>
            </p:nvSpPr>
            <p:spPr>
              <a:xfrm>
                <a:off x="4410635" y="3236374"/>
                <a:ext cx="7279341" cy="149374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ko-KR" i="1">
                              <a:latin typeface="Cambria Math" panose="02040503050406030204" pitchFamily="18" charset="0"/>
                            </a:rPr>
                          </m:ctrlPr>
                        </m:accPr>
                        <m:e>
                          <m:sSub>
                            <m:sSubPr>
                              <m:ctrlPr>
                                <a:rPr lang="en-US" altLang="ko-KR" i="1">
                                  <a:latin typeface="Cambria Math" panose="02040503050406030204" pitchFamily="18" charset="0"/>
                                </a:rPr>
                              </m:ctrlPr>
                            </m:sSubPr>
                            <m:e>
                              <m:r>
                                <a:rPr lang="en-US" altLang="ko-KR" i="1">
                                  <a:latin typeface="Cambria Math" panose="02040503050406030204" pitchFamily="18" charset="0"/>
                                </a:rPr>
                                <m:t>𝑏</m:t>
                              </m:r>
                            </m:e>
                            <m:sub>
                              <m:r>
                                <a:rPr lang="en-US" altLang="ko-KR" i="1">
                                  <a:latin typeface="Cambria Math" panose="02040503050406030204" pitchFamily="18" charset="0"/>
                                </a:rPr>
                                <m:t>𝑖</m:t>
                              </m:r>
                            </m:sub>
                          </m:sSub>
                        </m:e>
                      </m:acc>
                      <m:r>
                        <a:rPr lang="en-US" altLang="ko-KR" i="1">
                          <a:latin typeface="Cambria Math" panose="02040503050406030204" pitchFamily="18" charset="0"/>
                        </a:rPr>
                        <m:t>(</m:t>
                      </m:r>
                      <m:acc>
                        <m:accPr>
                          <m:chr m:val="̂"/>
                          <m:ctrlPr>
                            <a:rPr lang="en-US" altLang="ko-KR" i="1">
                              <a:latin typeface="Cambria Math" panose="02040503050406030204" pitchFamily="18" charset="0"/>
                            </a:rPr>
                          </m:ctrlPr>
                        </m:accPr>
                        <m:e>
                          <m:r>
                            <a:rPr lang="ko-KR" altLang="en-US" i="1">
                              <a:latin typeface="Cambria Math" panose="02040503050406030204" pitchFamily="18" charset="0"/>
                            </a:rPr>
                            <m:t>𝜃</m:t>
                          </m:r>
                        </m:e>
                      </m:acc>
                      <m:r>
                        <a:rPr lang="en-US" altLang="ko-KR" i="1">
                          <a:latin typeface="Cambria Math" panose="02040503050406030204" pitchFamily="18" charset="0"/>
                        </a:rPr>
                        <m:t>)=</m:t>
                      </m:r>
                      <m:sSubSup>
                        <m:sSubSupPr>
                          <m:ctrlPr>
                            <a:rPr lang="en-US" altLang="ko-KR" i="1">
                              <a:latin typeface="Cambria Math" panose="02040503050406030204" pitchFamily="18" charset="0"/>
                            </a:rPr>
                          </m:ctrlPr>
                        </m:sSubSupPr>
                        <m:e>
                          <m:acc>
                            <m:accPr>
                              <m:chr m:val="̂"/>
                              <m:ctrlPr>
                                <a:rPr lang="en-US" altLang="ko-KR" i="1">
                                  <a:latin typeface="Cambria Math" panose="02040503050406030204" pitchFamily="18" charset="0"/>
                                </a:rPr>
                              </m:ctrlPr>
                            </m:accPr>
                            <m:e>
                              <m:r>
                                <a:rPr lang="en-US" altLang="ko-KR" i="1">
                                  <a:latin typeface="Cambria Math" panose="02040503050406030204" pitchFamily="18" charset="0"/>
                                </a:rPr>
                                <m:t>𝐷</m:t>
                              </m:r>
                            </m:e>
                          </m:acc>
                          <m:r>
                            <a:rPr lang="en-US" altLang="ko-KR" i="1">
                              <a:latin typeface="Cambria Math" panose="02040503050406030204" pitchFamily="18" charset="0"/>
                            </a:rPr>
                            <m:t>𝑍</m:t>
                          </m:r>
                        </m:e>
                        <m:sub>
                          <m:r>
                            <a:rPr lang="en-US" altLang="ko-KR" i="1">
                              <a:latin typeface="Cambria Math" panose="02040503050406030204" pitchFamily="18" charset="0"/>
                            </a:rPr>
                            <m:t>𝑖</m:t>
                          </m:r>
                        </m:sub>
                        <m:sup>
                          <m:r>
                            <a:rPr lang="en-US" altLang="ko-KR" i="1">
                              <a:latin typeface="Cambria Math" panose="02040503050406030204" pitchFamily="18" charset="0"/>
                            </a:rPr>
                            <m:t>′</m:t>
                          </m:r>
                        </m:sup>
                      </m:sSubSup>
                      <m:acc>
                        <m:accPr>
                          <m:chr m:val="̂"/>
                          <m:ctrlPr>
                            <a:rPr lang="en-US" altLang="ko-KR" i="1">
                              <a:latin typeface="Cambria Math" panose="02040503050406030204" pitchFamily="18" charset="0"/>
                            </a:rPr>
                          </m:ctrlPr>
                        </m:accPr>
                        <m:e>
                          <m:sSub>
                            <m:sSubPr>
                              <m:ctrlPr>
                                <a:rPr lang="en-US" altLang="ko-KR" i="1">
                                  <a:latin typeface="Cambria Math" panose="02040503050406030204" pitchFamily="18" charset="0"/>
                                </a:rPr>
                              </m:ctrlPr>
                            </m:sSubPr>
                            <m:e>
                              <m:r>
                                <a:rPr lang="en-US" altLang="ko-KR" i="1">
                                  <a:latin typeface="Cambria Math" panose="02040503050406030204" pitchFamily="18" charset="0"/>
                                </a:rPr>
                                <m:t>𝑊</m:t>
                              </m:r>
                            </m:e>
                            <m:sub>
                              <m:r>
                                <a:rPr lang="en-US" altLang="ko-KR" i="1">
                                  <a:latin typeface="Cambria Math" panose="02040503050406030204" pitchFamily="18" charset="0"/>
                                </a:rPr>
                                <m:t>𝑖</m:t>
                              </m:r>
                            </m:sub>
                          </m:sSub>
                        </m:e>
                      </m:acc>
                      <m:d>
                        <m:dPr>
                          <m:ctrlPr>
                            <a:rPr lang="en-US" altLang="ko-KR" i="1">
                              <a:latin typeface="Cambria Math" panose="02040503050406030204" pitchFamily="18" charset="0"/>
                            </a:rPr>
                          </m:ctrlPr>
                        </m:dPr>
                        <m:e>
                          <m:sSub>
                            <m:sSubPr>
                              <m:ctrlPr>
                                <a:rPr lang="en-US" altLang="ko-KR" i="1">
                                  <a:latin typeface="Cambria Math" panose="02040503050406030204" pitchFamily="18" charset="0"/>
                                </a:rPr>
                              </m:ctrlPr>
                            </m:sSubPr>
                            <m:e>
                              <m:r>
                                <a:rPr lang="en-US" altLang="ko-KR" i="1">
                                  <a:latin typeface="Cambria Math" panose="02040503050406030204" pitchFamily="18" charset="0"/>
                                </a:rPr>
                                <m:t>𝑦</m:t>
                              </m:r>
                            </m:e>
                            <m:sub>
                              <m:r>
                                <a:rPr lang="en-US" altLang="ko-KR" i="1">
                                  <a:latin typeface="Cambria Math" panose="02040503050406030204" pitchFamily="18" charset="0"/>
                                </a:rPr>
                                <m:t>𝑖</m:t>
                              </m:r>
                            </m:sub>
                          </m:sSub>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en-US" altLang="ko-KR" i="1">
                                  <a:latin typeface="Cambria Math" panose="02040503050406030204" pitchFamily="18" charset="0"/>
                                </a:rPr>
                                <m:t>𝑋</m:t>
                              </m:r>
                            </m:e>
                            <m:sub>
                              <m:r>
                                <a:rPr lang="en-US" altLang="ko-KR" i="1">
                                  <a:latin typeface="Cambria Math" panose="02040503050406030204" pitchFamily="18" charset="0"/>
                                </a:rPr>
                                <m:t>𝑖</m:t>
                              </m:r>
                            </m:sub>
                          </m:sSub>
                          <m:acc>
                            <m:accPr>
                              <m:chr m:val="̂"/>
                              <m:ctrlPr>
                                <a:rPr lang="en-US" altLang="ko-KR" i="1">
                                  <a:latin typeface="Cambria Math" panose="02040503050406030204" pitchFamily="18" charset="0"/>
                                </a:rPr>
                              </m:ctrlPr>
                            </m:accPr>
                            <m:e>
                              <m:r>
                                <a:rPr lang="ko-KR" altLang="en-US" i="1">
                                  <a:latin typeface="Cambria Math" panose="02040503050406030204" pitchFamily="18" charset="0"/>
                                </a:rPr>
                                <m:t>𝛼</m:t>
                              </m:r>
                            </m:e>
                          </m:acc>
                          <m:r>
                            <a:rPr lang="en-US" altLang="ko-KR" i="1">
                              <a:latin typeface="Cambria Math" panose="02040503050406030204" pitchFamily="18" charset="0"/>
                            </a:rPr>
                            <m:t>(</m:t>
                          </m:r>
                          <m:acc>
                            <m:accPr>
                              <m:chr m:val="̂"/>
                              <m:ctrlPr>
                                <a:rPr lang="en-US" altLang="ko-KR" i="1">
                                  <a:latin typeface="Cambria Math" panose="02040503050406030204" pitchFamily="18" charset="0"/>
                                </a:rPr>
                              </m:ctrlPr>
                            </m:accPr>
                            <m:e>
                              <m:r>
                                <a:rPr lang="ko-KR" altLang="en-US" i="1">
                                  <a:latin typeface="Cambria Math" panose="02040503050406030204" pitchFamily="18" charset="0"/>
                                </a:rPr>
                                <m:t>𝜃</m:t>
                              </m:r>
                            </m:e>
                          </m:acc>
                          <m:r>
                            <a:rPr lang="en-US" altLang="ko-KR" i="1">
                              <a:latin typeface="Cambria Math" panose="02040503050406030204" pitchFamily="18" charset="0"/>
                            </a:rPr>
                            <m:t>)</m:t>
                          </m:r>
                        </m:e>
                      </m:d>
                    </m:oMath>
                  </m:oMathPara>
                </a14:m>
                <a:endParaRPr lang="en-US" altLang="ko-KR"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ko-KR" i="1">
                          <a:latin typeface="Cambria Math" panose="02040503050406030204" pitchFamily="18" charset="0"/>
                        </a:rPr>
                        <m:t>𝑉𝑎𝑟</m:t>
                      </m:r>
                      <m:d>
                        <m:dPr>
                          <m:ctrlPr>
                            <a:rPr lang="en-US" altLang="ko-KR" i="1">
                              <a:latin typeface="Cambria Math" panose="02040503050406030204" pitchFamily="18" charset="0"/>
                            </a:rPr>
                          </m:ctrlPr>
                        </m:dPr>
                        <m:e>
                          <m:r>
                            <m:rPr>
                              <m:nor/>
                            </m:rPr>
                            <a:rPr lang="en-US" altLang="ko-KR" sz="100" dirty="0"/>
                            <m:t> </m:t>
                          </m:r>
                          <m:acc>
                            <m:accPr>
                              <m:chr m:val="̂"/>
                              <m:ctrlPr>
                                <a:rPr lang="en-US" altLang="ko-KR" i="1">
                                  <a:latin typeface="Cambria Math" panose="02040503050406030204" pitchFamily="18" charset="0"/>
                                </a:rPr>
                              </m:ctrlPr>
                            </m:accPr>
                            <m:e>
                              <m:sSub>
                                <m:sSubPr>
                                  <m:ctrlPr>
                                    <a:rPr lang="en-US" altLang="ko-KR" i="1">
                                      <a:latin typeface="Cambria Math" panose="02040503050406030204" pitchFamily="18" charset="0"/>
                                    </a:rPr>
                                  </m:ctrlPr>
                                </m:sSubPr>
                                <m:e>
                                  <m:r>
                                    <a:rPr lang="en-US" altLang="ko-KR" i="1">
                                      <a:latin typeface="Cambria Math" panose="02040503050406030204" pitchFamily="18" charset="0"/>
                                    </a:rPr>
                                    <m:t>𝑏</m:t>
                                  </m:r>
                                </m:e>
                                <m:sub>
                                  <m:r>
                                    <a:rPr lang="en-US" altLang="ko-KR" i="1">
                                      <a:latin typeface="Cambria Math" panose="02040503050406030204" pitchFamily="18" charset="0"/>
                                    </a:rPr>
                                    <m:t>𝑖</m:t>
                                  </m:r>
                                </m:sub>
                              </m:sSub>
                            </m:e>
                          </m:acc>
                          <m:r>
                            <a:rPr lang="en-US" altLang="ko-KR" i="1">
                              <a:latin typeface="Cambria Math" panose="02040503050406030204" pitchFamily="18" charset="0"/>
                            </a:rPr>
                            <m:t>(</m:t>
                          </m:r>
                          <m:acc>
                            <m:accPr>
                              <m:chr m:val="̂"/>
                              <m:ctrlPr>
                                <a:rPr lang="en-US" altLang="ko-KR" i="1">
                                  <a:latin typeface="Cambria Math" panose="02040503050406030204" pitchFamily="18" charset="0"/>
                                </a:rPr>
                              </m:ctrlPr>
                            </m:accPr>
                            <m:e>
                              <m:r>
                                <a:rPr lang="ko-KR" altLang="en-US" i="1">
                                  <a:latin typeface="Cambria Math" panose="02040503050406030204" pitchFamily="18" charset="0"/>
                                </a:rPr>
                                <m:t>𝜃</m:t>
                              </m:r>
                            </m:e>
                          </m:acc>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en-US" altLang="ko-KR" i="1">
                                  <a:latin typeface="Cambria Math" panose="02040503050406030204" pitchFamily="18" charset="0"/>
                                </a:rPr>
                                <m:t>𝑏</m:t>
                              </m:r>
                            </m:e>
                            <m:sub>
                              <m:r>
                                <a:rPr lang="en-US" altLang="ko-KR" i="1">
                                  <a:latin typeface="Cambria Math" panose="02040503050406030204" pitchFamily="18" charset="0"/>
                                </a:rPr>
                                <m:t>𝑖</m:t>
                              </m:r>
                            </m:sub>
                          </m:sSub>
                        </m:e>
                      </m:d>
                      <m:r>
                        <a:rPr lang="en-US" altLang="ko-KR" i="1">
                          <a:latin typeface="Cambria Math" panose="02040503050406030204" pitchFamily="18" charset="0"/>
                        </a:rPr>
                        <m:t>=</m:t>
                      </m:r>
                      <m:acc>
                        <m:accPr>
                          <m:chr m:val="̂"/>
                          <m:ctrlPr>
                            <a:rPr lang="en-US" altLang="ko-KR" i="1">
                              <a:latin typeface="Cambria Math" panose="02040503050406030204" pitchFamily="18" charset="0"/>
                            </a:rPr>
                          </m:ctrlPr>
                        </m:accPr>
                        <m:e>
                          <m:r>
                            <a:rPr lang="en-US" altLang="ko-KR" i="1">
                              <a:latin typeface="Cambria Math" panose="02040503050406030204" pitchFamily="18" charset="0"/>
                            </a:rPr>
                            <m:t>𝐷</m:t>
                          </m:r>
                        </m:e>
                      </m:acc>
                      <m:r>
                        <a:rPr lang="en-US" altLang="ko-KR" i="1">
                          <a:latin typeface="Cambria Math" panose="02040503050406030204" pitchFamily="18" charset="0"/>
                        </a:rPr>
                        <m:t>−</m:t>
                      </m:r>
                      <m:sSubSup>
                        <m:sSubSupPr>
                          <m:ctrlPr>
                            <a:rPr lang="en-US" altLang="ko-KR" i="1">
                              <a:latin typeface="Cambria Math" panose="02040503050406030204" pitchFamily="18" charset="0"/>
                            </a:rPr>
                          </m:ctrlPr>
                        </m:sSubSupPr>
                        <m:e>
                          <m:acc>
                            <m:accPr>
                              <m:chr m:val="̂"/>
                              <m:ctrlPr>
                                <a:rPr lang="en-US" altLang="ko-KR" i="1">
                                  <a:latin typeface="Cambria Math" panose="02040503050406030204" pitchFamily="18" charset="0"/>
                                </a:rPr>
                              </m:ctrlPr>
                            </m:accPr>
                            <m:e>
                              <m:r>
                                <a:rPr lang="en-US" altLang="ko-KR" i="1">
                                  <a:latin typeface="Cambria Math" panose="02040503050406030204" pitchFamily="18" charset="0"/>
                                </a:rPr>
                                <m:t>𝐷</m:t>
                              </m:r>
                            </m:e>
                          </m:acc>
                          <m:r>
                            <a:rPr lang="en-US" altLang="ko-KR" i="1">
                              <a:latin typeface="Cambria Math" panose="02040503050406030204" pitchFamily="18" charset="0"/>
                            </a:rPr>
                            <m:t>𝑍</m:t>
                          </m:r>
                        </m:e>
                        <m:sub>
                          <m:r>
                            <a:rPr lang="en-US" altLang="ko-KR" i="1">
                              <a:latin typeface="Cambria Math" panose="02040503050406030204" pitchFamily="18" charset="0"/>
                            </a:rPr>
                            <m:t>𝑖</m:t>
                          </m:r>
                        </m:sub>
                        <m:sup>
                          <m:r>
                            <a:rPr lang="en-US" altLang="ko-KR" i="1">
                              <a:latin typeface="Cambria Math" panose="02040503050406030204" pitchFamily="18" charset="0"/>
                            </a:rPr>
                            <m:t>′</m:t>
                          </m:r>
                        </m:sup>
                      </m:sSubSup>
                      <m:acc>
                        <m:accPr>
                          <m:chr m:val="̂"/>
                          <m:ctrlPr>
                            <a:rPr lang="en-US" altLang="ko-KR" i="1">
                              <a:latin typeface="Cambria Math" panose="02040503050406030204" pitchFamily="18" charset="0"/>
                            </a:rPr>
                          </m:ctrlPr>
                        </m:accPr>
                        <m:e>
                          <m:sSub>
                            <m:sSubPr>
                              <m:ctrlPr>
                                <a:rPr lang="en-US" altLang="ko-KR" i="1">
                                  <a:latin typeface="Cambria Math" panose="02040503050406030204" pitchFamily="18" charset="0"/>
                                </a:rPr>
                              </m:ctrlPr>
                            </m:sSubPr>
                            <m:e>
                              <m:r>
                                <a:rPr lang="en-US" altLang="ko-KR" i="1">
                                  <a:latin typeface="Cambria Math" panose="02040503050406030204" pitchFamily="18" charset="0"/>
                                </a:rPr>
                                <m:t>𝑊</m:t>
                              </m:r>
                            </m:e>
                            <m:sub>
                              <m:r>
                                <a:rPr lang="en-US" altLang="ko-KR" i="1">
                                  <a:latin typeface="Cambria Math" panose="02040503050406030204" pitchFamily="18" charset="0"/>
                                </a:rPr>
                                <m:t>𝑖</m:t>
                              </m:r>
                            </m:sub>
                          </m:sSub>
                        </m:e>
                      </m:acc>
                      <m:sSub>
                        <m:sSubPr>
                          <m:ctrlPr>
                            <a:rPr lang="en-US" altLang="ko-KR" i="1">
                              <a:latin typeface="Cambria Math" panose="02040503050406030204" pitchFamily="18" charset="0"/>
                            </a:rPr>
                          </m:ctrlPr>
                        </m:sSubPr>
                        <m:e>
                          <m:r>
                            <a:rPr lang="en-US" altLang="ko-KR" i="1">
                              <a:latin typeface="Cambria Math" panose="02040503050406030204" pitchFamily="18" charset="0"/>
                            </a:rPr>
                            <m:t>𝑍</m:t>
                          </m:r>
                        </m:e>
                        <m:sub>
                          <m:r>
                            <a:rPr lang="en-US" altLang="ko-KR" i="1">
                              <a:latin typeface="Cambria Math" panose="02040503050406030204" pitchFamily="18" charset="0"/>
                            </a:rPr>
                            <m:t>𝑖</m:t>
                          </m:r>
                        </m:sub>
                      </m:sSub>
                      <m:acc>
                        <m:accPr>
                          <m:chr m:val="̂"/>
                          <m:ctrlPr>
                            <a:rPr lang="en-US" altLang="ko-KR" i="1">
                              <a:latin typeface="Cambria Math" panose="02040503050406030204" pitchFamily="18" charset="0"/>
                            </a:rPr>
                          </m:ctrlPr>
                        </m:accPr>
                        <m:e>
                          <m:r>
                            <a:rPr lang="en-US" altLang="ko-KR" i="1">
                              <a:latin typeface="Cambria Math" panose="02040503050406030204" pitchFamily="18" charset="0"/>
                            </a:rPr>
                            <m:t>𝐷</m:t>
                          </m:r>
                        </m:e>
                      </m:acc>
                      <m:r>
                        <a:rPr lang="en-US" altLang="ko-KR" i="1">
                          <a:latin typeface="Cambria Math" panose="02040503050406030204" pitchFamily="18" charset="0"/>
                        </a:rPr>
                        <m:t>+</m:t>
                      </m:r>
                      <m:sSubSup>
                        <m:sSubSupPr>
                          <m:ctrlPr>
                            <a:rPr lang="en-US" altLang="ko-KR" i="1">
                              <a:latin typeface="Cambria Math" panose="02040503050406030204" pitchFamily="18" charset="0"/>
                            </a:rPr>
                          </m:ctrlPr>
                        </m:sSubSupPr>
                        <m:e>
                          <m:acc>
                            <m:accPr>
                              <m:chr m:val="̂"/>
                              <m:ctrlPr>
                                <a:rPr lang="en-US" altLang="ko-KR" i="1">
                                  <a:latin typeface="Cambria Math" panose="02040503050406030204" pitchFamily="18" charset="0"/>
                                </a:rPr>
                              </m:ctrlPr>
                            </m:accPr>
                            <m:e>
                              <m:r>
                                <a:rPr lang="en-US" altLang="ko-KR" i="1">
                                  <a:latin typeface="Cambria Math" panose="02040503050406030204" pitchFamily="18" charset="0"/>
                                </a:rPr>
                                <m:t>𝐷</m:t>
                              </m:r>
                            </m:e>
                          </m:acc>
                          <m:r>
                            <a:rPr lang="en-US" altLang="ko-KR" i="1">
                              <a:latin typeface="Cambria Math" panose="02040503050406030204" pitchFamily="18" charset="0"/>
                            </a:rPr>
                            <m:t>𝑍</m:t>
                          </m:r>
                        </m:e>
                        <m:sub>
                          <m:r>
                            <a:rPr lang="en-US" altLang="ko-KR" i="1">
                              <a:latin typeface="Cambria Math" panose="02040503050406030204" pitchFamily="18" charset="0"/>
                            </a:rPr>
                            <m:t>𝑖</m:t>
                          </m:r>
                        </m:sub>
                        <m:sup>
                          <m:r>
                            <a:rPr lang="en-US" altLang="ko-KR" i="1">
                              <a:latin typeface="Cambria Math" panose="02040503050406030204" pitchFamily="18" charset="0"/>
                            </a:rPr>
                            <m:t>′</m:t>
                          </m:r>
                        </m:sup>
                      </m:sSubSup>
                      <m:acc>
                        <m:accPr>
                          <m:chr m:val="̂"/>
                          <m:ctrlPr>
                            <a:rPr lang="en-US" altLang="ko-KR" i="1">
                              <a:latin typeface="Cambria Math" panose="02040503050406030204" pitchFamily="18" charset="0"/>
                            </a:rPr>
                          </m:ctrlPr>
                        </m:accPr>
                        <m:e>
                          <m:sSub>
                            <m:sSubPr>
                              <m:ctrlPr>
                                <a:rPr lang="en-US" altLang="ko-KR" i="1">
                                  <a:latin typeface="Cambria Math" panose="02040503050406030204" pitchFamily="18" charset="0"/>
                                </a:rPr>
                              </m:ctrlPr>
                            </m:sSubPr>
                            <m:e>
                              <m:r>
                                <a:rPr lang="en-US" altLang="ko-KR" i="1">
                                  <a:latin typeface="Cambria Math" panose="02040503050406030204" pitchFamily="18" charset="0"/>
                                </a:rPr>
                                <m:t>𝑊</m:t>
                              </m:r>
                            </m:e>
                            <m:sub>
                              <m:r>
                                <a:rPr lang="en-US" altLang="ko-KR" i="1">
                                  <a:latin typeface="Cambria Math" panose="02040503050406030204" pitchFamily="18" charset="0"/>
                                </a:rPr>
                                <m:t>𝑖</m:t>
                              </m:r>
                            </m:sub>
                          </m:sSub>
                        </m:e>
                      </m:acc>
                      <m:sSub>
                        <m:sSubPr>
                          <m:ctrlPr>
                            <a:rPr lang="en-US" altLang="ko-KR" i="1">
                              <a:latin typeface="Cambria Math" panose="02040503050406030204" pitchFamily="18" charset="0"/>
                            </a:rPr>
                          </m:ctrlPr>
                        </m:sSubPr>
                        <m:e>
                          <m:r>
                            <a:rPr lang="en-US" altLang="ko-KR" i="1">
                              <a:latin typeface="Cambria Math" panose="02040503050406030204" pitchFamily="18" charset="0"/>
                            </a:rPr>
                            <m:t>𝑋</m:t>
                          </m:r>
                        </m:e>
                        <m:sub>
                          <m:r>
                            <a:rPr lang="en-US" altLang="ko-KR" i="1">
                              <a:latin typeface="Cambria Math" panose="02040503050406030204" pitchFamily="18" charset="0"/>
                            </a:rPr>
                            <m:t>𝑖</m:t>
                          </m:r>
                        </m:sub>
                      </m:sSub>
                      <m:sSup>
                        <m:sSupPr>
                          <m:ctrlPr>
                            <a:rPr lang="en-US" altLang="ko-KR" i="1">
                              <a:latin typeface="Cambria Math" panose="02040503050406030204" pitchFamily="18" charset="0"/>
                            </a:rPr>
                          </m:ctrlPr>
                        </m:sSupPr>
                        <m:e>
                          <m:d>
                            <m:dPr>
                              <m:ctrlPr>
                                <a:rPr lang="en-US" altLang="ko-KR" i="1">
                                  <a:latin typeface="Cambria Math" panose="02040503050406030204" pitchFamily="18" charset="0"/>
                                </a:rPr>
                              </m:ctrlPr>
                            </m:dPr>
                            <m:e>
                              <m:nary>
                                <m:naryPr>
                                  <m:chr m:val="∑"/>
                                  <m:ctrlPr>
                                    <a:rPr lang="en-US" altLang="ko-KR" i="1">
                                      <a:latin typeface="Cambria Math" panose="02040503050406030204" pitchFamily="18" charset="0"/>
                                    </a:rPr>
                                  </m:ctrlPr>
                                </m:naryPr>
                                <m:sub>
                                  <m:r>
                                    <m:rPr>
                                      <m:brk m:alnAt="23"/>
                                    </m:rPr>
                                    <a:rPr lang="en-US" altLang="ko-KR" i="1">
                                      <a:latin typeface="Cambria Math" panose="02040503050406030204" pitchFamily="18" charset="0"/>
                                    </a:rPr>
                                    <m:t>𝑖</m:t>
                                  </m:r>
                                  <m:r>
                                    <a:rPr lang="en-US" altLang="ko-KR" i="1">
                                      <a:latin typeface="Cambria Math" panose="02040503050406030204" pitchFamily="18" charset="0"/>
                                    </a:rPr>
                                    <m:t>=1</m:t>
                                  </m:r>
                                </m:sub>
                                <m:sup>
                                  <m:r>
                                    <a:rPr lang="en-US" altLang="ko-KR" i="1">
                                      <a:latin typeface="Cambria Math" panose="02040503050406030204" pitchFamily="18" charset="0"/>
                                    </a:rPr>
                                    <m:t>𝑚</m:t>
                                  </m:r>
                                </m:sup>
                                <m:e>
                                  <m:sSub>
                                    <m:sSubPr>
                                      <m:ctrlPr>
                                        <a:rPr lang="en-US" altLang="ko-KR" i="1">
                                          <a:latin typeface="Cambria Math" panose="02040503050406030204" pitchFamily="18" charset="0"/>
                                        </a:rPr>
                                      </m:ctrlPr>
                                    </m:sSubPr>
                                    <m:e>
                                      <m:r>
                                        <a:rPr lang="en-US" altLang="ko-KR" i="1">
                                          <a:latin typeface="Cambria Math" panose="02040503050406030204" pitchFamily="18" charset="0"/>
                                        </a:rPr>
                                        <m:t>𝑋</m:t>
                                      </m:r>
                                    </m:e>
                                    <m:sub>
                                      <m:r>
                                        <a:rPr lang="en-US" altLang="ko-KR" i="1">
                                          <a:latin typeface="Cambria Math" panose="02040503050406030204" pitchFamily="18" charset="0"/>
                                        </a:rPr>
                                        <m:t>𝑖</m:t>
                                      </m:r>
                                    </m:sub>
                                  </m:sSub>
                                  <m:r>
                                    <a:rPr lang="en-US" altLang="ko-KR" i="1">
                                      <a:latin typeface="Cambria Math" panose="02040503050406030204" pitchFamily="18" charset="0"/>
                                    </a:rPr>
                                    <m:t>′</m:t>
                                  </m:r>
                                  <m:acc>
                                    <m:accPr>
                                      <m:chr m:val="̂"/>
                                      <m:ctrlPr>
                                        <a:rPr lang="en-US" altLang="ko-KR" i="1">
                                          <a:latin typeface="Cambria Math" panose="02040503050406030204" pitchFamily="18" charset="0"/>
                                        </a:rPr>
                                      </m:ctrlPr>
                                    </m:accPr>
                                    <m:e>
                                      <m:sSub>
                                        <m:sSubPr>
                                          <m:ctrlPr>
                                            <a:rPr lang="en-US" altLang="ko-KR" i="1">
                                              <a:latin typeface="Cambria Math" panose="02040503050406030204" pitchFamily="18" charset="0"/>
                                            </a:rPr>
                                          </m:ctrlPr>
                                        </m:sSubPr>
                                        <m:e>
                                          <m:r>
                                            <a:rPr lang="en-US" altLang="ko-KR" i="1">
                                              <a:latin typeface="Cambria Math" panose="02040503050406030204" pitchFamily="18" charset="0"/>
                                            </a:rPr>
                                            <m:t>𝑊</m:t>
                                          </m:r>
                                        </m:e>
                                        <m:sub>
                                          <m:r>
                                            <a:rPr lang="en-US" altLang="ko-KR" i="1">
                                              <a:latin typeface="Cambria Math" panose="02040503050406030204" pitchFamily="18" charset="0"/>
                                            </a:rPr>
                                            <m:t>𝑖</m:t>
                                          </m:r>
                                        </m:sub>
                                      </m:sSub>
                                    </m:e>
                                  </m:acc>
                                  <m:sSub>
                                    <m:sSubPr>
                                      <m:ctrlPr>
                                        <a:rPr lang="en-US" altLang="ko-KR" i="1">
                                          <a:latin typeface="Cambria Math" panose="02040503050406030204" pitchFamily="18" charset="0"/>
                                        </a:rPr>
                                      </m:ctrlPr>
                                    </m:sSubPr>
                                    <m:e>
                                      <m:r>
                                        <a:rPr lang="en-US" altLang="ko-KR" i="1">
                                          <a:latin typeface="Cambria Math" panose="02040503050406030204" pitchFamily="18" charset="0"/>
                                        </a:rPr>
                                        <m:t>𝑋</m:t>
                                      </m:r>
                                    </m:e>
                                    <m:sub>
                                      <m:r>
                                        <a:rPr lang="en-US" altLang="ko-KR" i="1">
                                          <a:latin typeface="Cambria Math" panose="02040503050406030204" pitchFamily="18" charset="0"/>
                                        </a:rPr>
                                        <m:t>𝑖</m:t>
                                      </m:r>
                                    </m:sub>
                                  </m:sSub>
                                </m:e>
                              </m:nary>
                            </m:e>
                          </m:d>
                        </m:e>
                        <m:sup>
                          <m:r>
                            <a:rPr lang="en-US" altLang="ko-KR" i="1">
                              <a:latin typeface="Cambria Math" panose="02040503050406030204" pitchFamily="18" charset="0"/>
                            </a:rPr>
                            <m:t>−1</m:t>
                          </m:r>
                        </m:sup>
                      </m:sSup>
                      <m:sSubSup>
                        <m:sSubSupPr>
                          <m:ctrlPr>
                            <a:rPr lang="en-US" altLang="ko-KR" i="1">
                              <a:latin typeface="Cambria Math" panose="02040503050406030204" pitchFamily="18" charset="0"/>
                            </a:rPr>
                          </m:ctrlPr>
                        </m:sSubSupPr>
                        <m:e>
                          <m:r>
                            <a:rPr lang="en-US" altLang="ko-KR" i="1">
                              <a:latin typeface="Cambria Math" panose="02040503050406030204" pitchFamily="18" charset="0"/>
                            </a:rPr>
                            <m:t>𝑋</m:t>
                          </m:r>
                        </m:e>
                        <m:sub>
                          <m:r>
                            <a:rPr lang="en-US" altLang="ko-KR" i="1">
                              <a:latin typeface="Cambria Math" panose="02040503050406030204" pitchFamily="18" charset="0"/>
                            </a:rPr>
                            <m:t>𝑖</m:t>
                          </m:r>
                        </m:sub>
                        <m:sup>
                          <m:r>
                            <a:rPr lang="en-US" altLang="ko-KR" i="1">
                              <a:latin typeface="Cambria Math" panose="02040503050406030204" pitchFamily="18" charset="0"/>
                            </a:rPr>
                            <m:t>′</m:t>
                          </m:r>
                        </m:sup>
                      </m:sSubSup>
                      <m:acc>
                        <m:accPr>
                          <m:chr m:val="̂"/>
                          <m:ctrlPr>
                            <a:rPr lang="en-US" altLang="ko-KR" i="1">
                              <a:latin typeface="Cambria Math" panose="02040503050406030204" pitchFamily="18" charset="0"/>
                            </a:rPr>
                          </m:ctrlPr>
                        </m:accPr>
                        <m:e>
                          <m:sSub>
                            <m:sSubPr>
                              <m:ctrlPr>
                                <a:rPr lang="en-US" altLang="ko-KR" i="1">
                                  <a:latin typeface="Cambria Math" panose="02040503050406030204" pitchFamily="18" charset="0"/>
                                </a:rPr>
                              </m:ctrlPr>
                            </m:sSubPr>
                            <m:e>
                              <m:r>
                                <a:rPr lang="en-US" altLang="ko-KR" i="1">
                                  <a:latin typeface="Cambria Math" panose="02040503050406030204" pitchFamily="18" charset="0"/>
                                </a:rPr>
                                <m:t>𝑊</m:t>
                              </m:r>
                            </m:e>
                            <m:sub>
                              <m:r>
                                <a:rPr lang="en-US" altLang="ko-KR" i="1">
                                  <a:latin typeface="Cambria Math" panose="02040503050406030204" pitchFamily="18" charset="0"/>
                                </a:rPr>
                                <m:t>𝑖</m:t>
                              </m:r>
                            </m:sub>
                          </m:sSub>
                        </m:e>
                      </m:acc>
                      <m:sSub>
                        <m:sSubPr>
                          <m:ctrlPr>
                            <a:rPr lang="en-US" altLang="ko-KR" i="1">
                              <a:latin typeface="Cambria Math" panose="02040503050406030204" pitchFamily="18" charset="0"/>
                            </a:rPr>
                          </m:ctrlPr>
                        </m:sSubPr>
                        <m:e>
                          <m:r>
                            <a:rPr lang="en-US" altLang="ko-KR" i="1">
                              <a:latin typeface="Cambria Math" panose="02040503050406030204" pitchFamily="18" charset="0"/>
                            </a:rPr>
                            <m:t>𝑍</m:t>
                          </m:r>
                        </m:e>
                        <m:sub>
                          <m:r>
                            <a:rPr lang="en-US" altLang="ko-KR" i="1">
                              <a:latin typeface="Cambria Math" panose="02040503050406030204" pitchFamily="18" charset="0"/>
                            </a:rPr>
                            <m:t>𝑖</m:t>
                          </m:r>
                        </m:sub>
                      </m:sSub>
                      <m:acc>
                        <m:accPr>
                          <m:chr m:val="̂"/>
                          <m:ctrlPr>
                            <a:rPr lang="en-US" altLang="ko-KR" i="1">
                              <a:latin typeface="Cambria Math" panose="02040503050406030204" pitchFamily="18" charset="0"/>
                            </a:rPr>
                          </m:ctrlPr>
                        </m:accPr>
                        <m:e>
                          <m:r>
                            <a:rPr lang="en-US" altLang="ko-KR" i="1">
                              <a:latin typeface="Cambria Math" panose="02040503050406030204" pitchFamily="18" charset="0"/>
                            </a:rPr>
                            <m:t>𝐷</m:t>
                          </m:r>
                        </m:e>
                      </m:acc>
                    </m:oMath>
                  </m:oMathPara>
                </a14:m>
                <a:endParaRPr lang="en-US" altLang="ko-KR" i="1" dirty="0">
                  <a:latin typeface="Cambria Math" panose="02040503050406030204" pitchFamily="18" charset="0"/>
                </a:endParaRPr>
              </a:p>
              <a:p>
                <a:endParaRPr lang="ko-KR" altLang="en-US" dirty="0"/>
              </a:p>
            </p:txBody>
          </p:sp>
        </mc:Choice>
        <mc:Fallback xmlns="">
          <p:sp>
            <p:nvSpPr>
              <p:cNvPr id="7" name="TextBox 6">
                <a:extLst>
                  <a:ext uri="{FF2B5EF4-FFF2-40B4-BE49-F238E27FC236}">
                    <a16:creationId xmlns:a16="http://schemas.microsoft.com/office/drawing/2014/main" id="{B0D5D618-FD30-40D6-8D43-5C49A4A8A1AF}"/>
                  </a:ext>
                </a:extLst>
              </p:cNvPr>
              <p:cNvSpPr txBox="1">
                <a:spLocks noRot="1" noChangeAspect="1" noMove="1" noResize="1" noEditPoints="1" noAdjustHandles="1" noChangeArrowheads="1" noChangeShapeType="1" noTextEdit="1"/>
              </p:cNvSpPr>
              <p:nvPr/>
            </p:nvSpPr>
            <p:spPr>
              <a:xfrm>
                <a:off x="4410635" y="3236374"/>
                <a:ext cx="7279341" cy="1493742"/>
              </a:xfrm>
              <a:prstGeom prst="rect">
                <a:avLst/>
              </a:prstGeom>
              <a:blipFill>
                <a:blip r:embed="rId5"/>
                <a:stretch>
                  <a:fillRect t="-1224"/>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4800007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A638DC3-0FE6-41EE-BE08-53AB51B4A11B}"/>
              </a:ext>
            </a:extLst>
          </p:cNvPr>
          <p:cNvSpPr>
            <a:spLocks noGrp="1"/>
          </p:cNvSpPr>
          <p:nvPr>
            <p:ph type="title"/>
          </p:nvPr>
        </p:nvSpPr>
        <p:spPr/>
        <p:txBody>
          <a:bodyPr>
            <a:normAutofit/>
          </a:bodyPr>
          <a:lstStyle/>
          <a:p>
            <a:r>
              <a:rPr lang="en-US" altLang="ko-KR" sz="3000" dirty="0"/>
              <a:t>3.Estimation and Inference with Measured Response Data</a:t>
            </a:r>
            <a:endParaRPr lang="ko-KR" altLang="en-US" sz="3000" dirty="0"/>
          </a:p>
        </p:txBody>
      </p:sp>
      <p:sp>
        <p:nvSpPr>
          <p:cNvPr id="3" name="내용 개체 틀 2">
            <a:extLst>
              <a:ext uri="{FF2B5EF4-FFF2-40B4-BE49-F238E27FC236}">
                <a16:creationId xmlns:a16="http://schemas.microsoft.com/office/drawing/2014/main" id="{97B6C903-9535-4AA1-82A7-8F986A950D77}"/>
              </a:ext>
            </a:extLst>
          </p:cNvPr>
          <p:cNvSpPr>
            <a:spLocks noGrp="1"/>
          </p:cNvSpPr>
          <p:nvPr>
            <p:ph idx="1"/>
          </p:nvPr>
        </p:nvSpPr>
        <p:spPr>
          <a:xfrm>
            <a:off x="838200" y="2393200"/>
            <a:ext cx="5257800" cy="3783763"/>
          </a:xfrm>
        </p:spPr>
        <p:txBody>
          <a:bodyPr>
            <a:normAutofit/>
          </a:bodyPr>
          <a:lstStyle/>
          <a:p>
            <a:pPr marL="0" indent="0">
              <a:buNone/>
            </a:pPr>
            <a:r>
              <a:rPr lang="en-US" altLang="ko-KR" sz="2400" dirty="0"/>
              <a:t>Here we focus on two competitive estimates </a:t>
            </a:r>
          </a:p>
          <a:p>
            <a:pPr marL="514350" indent="-514350">
              <a:buAutoNum type="arabicPeriod"/>
            </a:pPr>
            <a:r>
              <a:rPr lang="en-US" altLang="ko-KR" sz="2400" dirty="0"/>
              <a:t>ML estimate</a:t>
            </a:r>
          </a:p>
          <a:p>
            <a:pPr marL="514350" indent="-514350">
              <a:buAutoNum type="arabicPeriod"/>
            </a:pPr>
            <a:endParaRPr lang="en-US" altLang="ko-KR" sz="2400" dirty="0"/>
          </a:p>
          <a:p>
            <a:pPr marL="514350" indent="-514350">
              <a:buAutoNum type="arabicPeriod"/>
            </a:pPr>
            <a:r>
              <a:rPr lang="en-US" altLang="ko-KR" sz="2400" dirty="0"/>
              <a:t>REML(restricted ML, residual ML)</a:t>
            </a:r>
          </a:p>
          <a:p>
            <a:pPr marL="514350" indent="-514350">
              <a:buAutoNum type="arabicPeriod"/>
            </a:pPr>
            <a:endParaRPr lang="en-US" altLang="ko-KR" dirty="0"/>
          </a:p>
        </p:txBody>
      </p:sp>
      <mc:AlternateContent xmlns:mc="http://schemas.openxmlformats.org/markup-compatibility/2006">
        <mc:Choice xmlns:a14="http://schemas.microsoft.com/office/drawing/2010/main" Requires="a14">
          <p:sp>
            <p:nvSpPr>
              <p:cNvPr id="7" name="내용 개체 틀 2">
                <a:extLst>
                  <a:ext uri="{FF2B5EF4-FFF2-40B4-BE49-F238E27FC236}">
                    <a16:creationId xmlns:a16="http://schemas.microsoft.com/office/drawing/2014/main" id="{B9BFC9BF-B2BB-47B4-9278-267088855F0D}"/>
                  </a:ext>
                </a:extLst>
              </p:cNvPr>
              <p:cNvSpPr txBox="1">
                <a:spLocks/>
              </p:cNvSpPr>
              <p:nvPr/>
            </p:nvSpPr>
            <p:spPr>
              <a:xfrm>
                <a:off x="6096000" y="2393199"/>
                <a:ext cx="5257800" cy="3783763"/>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ko-KR" sz="2200" dirty="0"/>
                  <a:t>Because of two following</a:t>
                </a:r>
              </a:p>
              <a:p>
                <a:pPr marL="514350" indent="-514350">
                  <a:buFont typeface="+mj-lt"/>
                  <a:buAutoNum type="romanUcPeriod"/>
                </a:pPr>
                <a:r>
                  <a:rPr lang="en-US" altLang="ko-KR" sz="2200" dirty="0"/>
                  <a:t>ML, REML</a:t>
                </a:r>
                <a:r>
                  <a:rPr lang="ko-KR" altLang="en-US" sz="2200" dirty="0"/>
                  <a:t>두 방법 모두 </a:t>
                </a:r>
                <a14:m>
                  <m:oMath xmlns:m="http://schemas.openxmlformats.org/officeDocument/2006/math">
                    <m:r>
                      <a:rPr lang="ko-KR" altLang="en-US" sz="2200" i="1">
                        <a:latin typeface="Cambria Math" panose="02040503050406030204" pitchFamily="18" charset="0"/>
                      </a:rPr>
                      <m:t>𝛼</m:t>
                    </m:r>
                    <m:r>
                      <a:rPr lang="en-US" altLang="ko-KR" sz="2200" i="1">
                        <a:latin typeface="Cambria Math" panose="02040503050406030204" pitchFamily="18" charset="0"/>
                      </a:rPr>
                      <m:t>,</m:t>
                    </m:r>
                    <m:r>
                      <a:rPr lang="en-US" altLang="ko-KR" sz="2200" i="1">
                        <a:latin typeface="Cambria Math" panose="02040503050406030204" pitchFamily="18" charset="0"/>
                      </a:rPr>
                      <m:t>𝑏</m:t>
                    </m:r>
                    <m:r>
                      <a:rPr lang="en-US" altLang="ko-KR" sz="2200" b="0" i="1" smtClean="0">
                        <a:latin typeface="Cambria Math" panose="02040503050406030204" pitchFamily="18" charset="0"/>
                      </a:rPr>
                      <m:t>,</m:t>
                    </m:r>
                    <m:r>
                      <a:rPr lang="en-US" altLang="ko-KR" sz="2200" i="1">
                        <a:latin typeface="Cambria Math" panose="02040503050406030204" pitchFamily="18" charset="0"/>
                      </a:rPr>
                      <m:t> </m:t>
                    </m:r>
                    <m:r>
                      <a:rPr lang="ko-KR" altLang="en-US" sz="2200" i="1">
                        <a:latin typeface="Cambria Math" panose="02040503050406030204" pitchFamily="18" charset="0"/>
                      </a:rPr>
                      <m:t>𝜃</m:t>
                    </m:r>
                  </m:oMath>
                </a14:m>
                <a:r>
                  <a:rPr lang="ko-KR" altLang="en-US" sz="2200" dirty="0"/>
                  <a:t>를 추정하는 방법은 동일하고</a:t>
                </a:r>
                <a:r>
                  <a:rPr lang="en-US" altLang="ko-KR" sz="2200" dirty="0"/>
                  <a:t>, </a:t>
                </a:r>
                <a14:m>
                  <m:oMath xmlns:m="http://schemas.openxmlformats.org/officeDocument/2006/math">
                    <m:r>
                      <a:rPr lang="ko-KR" altLang="en-US" sz="2200" i="1">
                        <a:latin typeface="Cambria Math" panose="02040503050406030204" pitchFamily="18" charset="0"/>
                      </a:rPr>
                      <m:t>𝜃</m:t>
                    </m:r>
                  </m:oMath>
                </a14:m>
                <a:r>
                  <a:rPr lang="ko-KR" altLang="en-US" sz="2200" dirty="0"/>
                  <a:t>추정에서만 약간의 차이가 존재함</a:t>
                </a:r>
                <a:r>
                  <a:rPr lang="en-US" altLang="ko-KR" sz="2200" dirty="0"/>
                  <a:t>.</a:t>
                </a:r>
              </a:p>
              <a:p>
                <a:pPr marL="514350" indent="-514350">
                  <a:buFont typeface="+mj-lt"/>
                  <a:buAutoNum type="romanUcPeriod"/>
                </a:pPr>
                <a:endParaRPr lang="en-US" altLang="ko-KR" sz="2200" dirty="0"/>
              </a:p>
              <a:p>
                <a:pPr marL="514350" indent="-514350">
                  <a:buFont typeface="+mj-lt"/>
                  <a:buAutoNum type="romanUcPeriod"/>
                </a:pPr>
                <a:r>
                  <a:rPr lang="en-US" altLang="ko-KR" sz="2200" dirty="0"/>
                  <a:t>EM</a:t>
                </a:r>
                <a:r>
                  <a:rPr lang="ko-KR" altLang="en-US" sz="2200" dirty="0"/>
                  <a:t>알고리즘을 이용해서 </a:t>
                </a:r>
                <a14:m>
                  <m:oMath xmlns:m="http://schemas.openxmlformats.org/officeDocument/2006/math">
                    <m:acc>
                      <m:accPr>
                        <m:chr m:val="̂"/>
                        <m:ctrlPr>
                          <a:rPr lang="en-US" altLang="ko-KR" sz="2200" i="1">
                            <a:latin typeface="Cambria Math" panose="02040503050406030204" pitchFamily="18" charset="0"/>
                          </a:rPr>
                        </m:ctrlPr>
                      </m:accPr>
                      <m:e>
                        <m:r>
                          <a:rPr lang="ko-KR" altLang="en-US" sz="2200" i="1">
                            <a:latin typeface="Cambria Math" panose="02040503050406030204" pitchFamily="18" charset="0"/>
                          </a:rPr>
                          <m:t>𝛼</m:t>
                        </m:r>
                      </m:e>
                    </m:acc>
                    <m:r>
                      <a:rPr lang="en-US" altLang="ko-KR" sz="2200" i="1">
                        <a:latin typeface="Cambria Math" panose="02040503050406030204" pitchFamily="18" charset="0"/>
                      </a:rPr>
                      <m:t>,</m:t>
                    </m:r>
                    <m:r>
                      <a:rPr lang="en-US" altLang="ko-KR" sz="2200" i="1">
                        <a:latin typeface="Cambria Math" panose="02040503050406030204" pitchFamily="18" charset="0"/>
                      </a:rPr>
                      <m:t> </m:t>
                    </m:r>
                    <m:acc>
                      <m:accPr>
                        <m:chr m:val="̂"/>
                        <m:ctrlPr>
                          <a:rPr lang="en-US" altLang="ko-KR" sz="2200" i="1">
                            <a:latin typeface="Cambria Math" panose="02040503050406030204" pitchFamily="18" charset="0"/>
                          </a:rPr>
                        </m:ctrlPr>
                      </m:accPr>
                      <m:e>
                        <m:r>
                          <a:rPr lang="en-US" altLang="ko-KR" sz="2200" i="1">
                            <a:latin typeface="Cambria Math" panose="02040503050406030204" pitchFamily="18" charset="0"/>
                          </a:rPr>
                          <m:t>𝑏</m:t>
                        </m:r>
                      </m:e>
                    </m:acc>
                    <m:r>
                      <a:rPr lang="en-US" altLang="ko-KR" sz="2200" b="0" i="1" smtClean="0">
                        <a:latin typeface="Cambria Math" panose="02040503050406030204" pitchFamily="18" charset="0"/>
                      </a:rPr>
                      <m:t>,</m:t>
                    </m:r>
                    <m:acc>
                      <m:accPr>
                        <m:chr m:val="̂"/>
                        <m:ctrlPr>
                          <a:rPr lang="en-US" altLang="ko-KR" sz="2200" i="1">
                            <a:latin typeface="Cambria Math" panose="02040503050406030204" pitchFamily="18" charset="0"/>
                          </a:rPr>
                        </m:ctrlPr>
                      </m:accPr>
                      <m:e>
                        <m:r>
                          <a:rPr lang="ko-KR" altLang="en-US" sz="2200" i="1">
                            <a:latin typeface="Cambria Math" panose="02040503050406030204" pitchFamily="18" charset="0"/>
                          </a:rPr>
                          <m:t>𝜃</m:t>
                        </m:r>
                      </m:e>
                    </m:acc>
                    <m:r>
                      <a:rPr lang="ko-KR" altLang="en-US" sz="2200" i="1">
                        <a:latin typeface="Cambria Math" panose="02040503050406030204" pitchFamily="18" charset="0"/>
                      </a:rPr>
                      <m:t>을</m:t>
                    </m:r>
                  </m:oMath>
                </a14:m>
                <a:r>
                  <a:rPr lang="ko-KR" altLang="en-US" sz="2200" dirty="0"/>
                  <a:t> 계산할 때 각각 계산할 때</a:t>
                </a:r>
                <a:r>
                  <a:rPr lang="en-US" altLang="ko-KR" sz="2200" dirty="0"/>
                  <a:t>, ML</a:t>
                </a:r>
                <a:r>
                  <a:rPr lang="ko-KR" altLang="en-US" sz="2200" dirty="0"/>
                  <a:t>이던 </a:t>
                </a:r>
                <a:r>
                  <a:rPr lang="en-US" altLang="ko-KR" sz="2200" dirty="0"/>
                  <a:t>REML</a:t>
                </a:r>
                <a:r>
                  <a:rPr lang="ko-KR" altLang="en-US" sz="2200" dirty="0"/>
                  <a:t>이던 상관없이 각각 계산할 필요가 없다</a:t>
                </a:r>
                <a:r>
                  <a:rPr lang="en-US" altLang="ko-KR" sz="2200" dirty="0"/>
                  <a:t>.</a:t>
                </a:r>
                <a:r>
                  <a:rPr lang="ko-KR" altLang="en-US" sz="2200" dirty="0"/>
                  <a:t>즉</a:t>
                </a:r>
                <a:r>
                  <a:rPr lang="en-US" altLang="ko-KR" sz="2200" dirty="0"/>
                  <a:t> EM</a:t>
                </a:r>
                <a:r>
                  <a:rPr lang="ko-KR" altLang="en-US" sz="2200" dirty="0"/>
                  <a:t>알고리즘으로 </a:t>
                </a:r>
                <a:r>
                  <a:rPr lang="en-US" altLang="ko-KR" sz="2200" dirty="0"/>
                  <a:t>3</a:t>
                </a:r>
                <a:r>
                  <a:rPr lang="ko-KR" altLang="en-US" sz="2200" dirty="0"/>
                  <a:t>가지 모두 계산 가능</a:t>
                </a:r>
                <a:r>
                  <a:rPr lang="en-US" altLang="ko-KR" sz="2200" dirty="0"/>
                  <a:t>.</a:t>
                </a:r>
              </a:p>
            </p:txBody>
          </p:sp>
        </mc:Choice>
        <mc:Fallback>
          <p:sp>
            <p:nvSpPr>
              <p:cNvPr id="7" name="내용 개체 틀 2">
                <a:extLst>
                  <a:ext uri="{FF2B5EF4-FFF2-40B4-BE49-F238E27FC236}">
                    <a16:creationId xmlns:a16="http://schemas.microsoft.com/office/drawing/2014/main" id="{B9BFC9BF-B2BB-47B4-9278-267088855F0D}"/>
                  </a:ext>
                </a:extLst>
              </p:cNvPr>
              <p:cNvSpPr txBox="1">
                <a:spLocks noRot="1" noChangeAspect="1" noMove="1" noResize="1" noEditPoints="1" noAdjustHandles="1" noChangeArrowheads="1" noChangeShapeType="1" noTextEdit="1"/>
              </p:cNvSpPr>
              <p:nvPr/>
            </p:nvSpPr>
            <p:spPr>
              <a:xfrm>
                <a:off x="6096000" y="2393199"/>
                <a:ext cx="5257800" cy="3783763"/>
              </a:xfrm>
              <a:prstGeom prst="rect">
                <a:avLst/>
              </a:prstGeom>
              <a:blipFill>
                <a:blip r:embed="rId3"/>
                <a:stretch>
                  <a:fillRect l="-1854" t="-1935" r="-1043"/>
                </a:stretch>
              </a:blipFill>
            </p:spPr>
            <p:txBody>
              <a:bodyPr/>
              <a:lstStyle/>
              <a:p>
                <a:r>
                  <a:rPr lang="ko-KR" altLang="en-US">
                    <a:noFill/>
                  </a:rPr>
                  <a:t> </a:t>
                </a:r>
              </a:p>
            </p:txBody>
          </p:sp>
        </mc:Fallback>
      </mc:AlternateContent>
      <p:sp>
        <p:nvSpPr>
          <p:cNvPr id="8" name="TextBox 7">
            <a:extLst>
              <a:ext uri="{FF2B5EF4-FFF2-40B4-BE49-F238E27FC236}">
                <a16:creationId xmlns:a16="http://schemas.microsoft.com/office/drawing/2014/main" id="{278E6D9A-CCAF-4464-B310-71F73D93FBE9}"/>
              </a:ext>
            </a:extLst>
          </p:cNvPr>
          <p:cNvSpPr txBox="1"/>
          <p:nvPr/>
        </p:nvSpPr>
        <p:spPr>
          <a:xfrm>
            <a:off x="838200" y="1780334"/>
            <a:ext cx="10515600" cy="523220"/>
          </a:xfrm>
          <a:prstGeom prst="rect">
            <a:avLst/>
          </a:prstGeom>
          <a:noFill/>
        </p:spPr>
        <p:txBody>
          <a:bodyPr wrap="square" rtlCol="0">
            <a:spAutoFit/>
          </a:bodyPr>
          <a:lstStyle/>
          <a:p>
            <a:r>
              <a:rPr lang="en-US" altLang="ko-KR" sz="2800" dirty="0"/>
              <a:t>3 Estimating the</a:t>
            </a:r>
            <a:r>
              <a:rPr lang="ko-KR" altLang="en-US" sz="2800" dirty="0"/>
              <a:t> </a:t>
            </a:r>
            <a:r>
              <a:rPr lang="en-US" altLang="ko-KR" sz="2800" dirty="0"/>
              <a:t>Covariance</a:t>
            </a:r>
            <a:endParaRPr lang="ko-KR" altLang="en-US" sz="2800" dirty="0"/>
          </a:p>
        </p:txBody>
      </p:sp>
    </p:spTree>
    <p:extLst>
      <p:ext uri="{BB962C8B-B14F-4D97-AF65-F5344CB8AC3E}">
        <p14:creationId xmlns:p14="http://schemas.microsoft.com/office/powerpoint/2010/main" val="367571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A638DC3-0FE6-41EE-BE08-53AB51B4A11B}"/>
              </a:ext>
            </a:extLst>
          </p:cNvPr>
          <p:cNvSpPr>
            <a:spLocks noGrp="1"/>
          </p:cNvSpPr>
          <p:nvPr>
            <p:ph type="title"/>
          </p:nvPr>
        </p:nvSpPr>
        <p:spPr/>
        <p:txBody>
          <a:bodyPr>
            <a:normAutofit/>
          </a:bodyPr>
          <a:lstStyle/>
          <a:p>
            <a:r>
              <a:rPr lang="en-US" altLang="ko-KR" sz="3000" dirty="0"/>
              <a:t>3.Estimation and Inference with Measured Response Data</a:t>
            </a:r>
            <a:endParaRPr lang="ko-KR" altLang="en-US" sz="3000" dirty="0"/>
          </a:p>
        </p:txBody>
      </p:sp>
      <mc:AlternateContent xmlns:mc="http://schemas.openxmlformats.org/markup-compatibility/2006">
        <mc:Choice xmlns:a14="http://schemas.microsoft.com/office/drawing/2010/main" Requires="a14">
          <p:sp>
            <p:nvSpPr>
              <p:cNvPr id="3" name="내용 개체 틀 2">
                <a:extLst>
                  <a:ext uri="{FF2B5EF4-FFF2-40B4-BE49-F238E27FC236}">
                    <a16:creationId xmlns:a16="http://schemas.microsoft.com/office/drawing/2014/main" id="{97B6C903-9535-4AA1-82A7-8F986A950D77}"/>
                  </a:ext>
                </a:extLst>
              </p:cNvPr>
              <p:cNvSpPr>
                <a:spLocks noGrp="1"/>
              </p:cNvSpPr>
              <p:nvPr>
                <p:ph idx="1"/>
              </p:nvPr>
            </p:nvSpPr>
            <p:spPr>
              <a:xfrm>
                <a:off x="838200" y="1825625"/>
                <a:ext cx="10515600" cy="4351338"/>
              </a:xfrm>
            </p:spPr>
            <p:txBody>
              <a:bodyPr>
                <a:normAutofit/>
              </a:bodyPr>
              <a:lstStyle/>
              <a:p>
                <a:pPr marL="0" indent="0">
                  <a:buNone/>
                </a:pPr>
                <a:r>
                  <a:rPr lang="en-US" altLang="ko-KR" dirty="0"/>
                  <a:t>3.1 ML estimate</a:t>
                </a:r>
              </a:p>
              <a:p>
                <a:pPr marL="0" indent="0">
                  <a:buNone/>
                </a:pPr>
                <a14:m>
                  <m:oMath xmlns:m="http://schemas.openxmlformats.org/officeDocument/2006/math">
                    <m:acc>
                      <m:accPr>
                        <m:chr m:val="̂"/>
                        <m:ctrlPr>
                          <a:rPr lang="en-US" altLang="ko-KR" i="1">
                            <a:latin typeface="Cambria Math" panose="02040503050406030204" pitchFamily="18" charset="0"/>
                          </a:rPr>
                        </m:ctrlPr>
                      </m:accPr>
                      <m:e>
                        <m:r>
                          <a:rPr lang="ko-KR" altLang="en-US" i="1">
                            <a:latin typeface="Cambria Math" panose="02040503050406030204" pitchFamily="18" charset="0"/>
                          </a:rPr>
                          <m:t>𝛼</m:t>
                        </m:r>
                      </m:e>
                    </m:acc>
                    <m:d>
                      <m:dPr>
                        <m:ctrlPr>
                          <a:rPr lang="en-US" altLang="ko-KR" i="1">
                            <a:latin typeface="Cambria Math" panose="02040503050406030204" pitchFamily="18" charset="0"/>
                          </a:rPr>
                        </m:ctrlPr>
                      </m:dPr>
                      <m:e>
                        <m:sSub>
                          <m:sSubPr>
                            <m:ctrlPr>
                              <a:rPr lang="en-US" altLang="ko-KR" i="1" smtClean="0">
                                <a:latin typeface="Cambria Math" panose="02040503050406030204" pitchFamily="18" charset="0"/>
                              </a:rPr>
                            </m:ctrlPr>
                          </m:sSubPr>
                          <m:e>
                            <m:acc>
                              <m:accPr>
                                <m:chr m:val="̂"/>
                                <m:ctrlPr>
                                  <a:rPr lang="en-US" altLang="ko-KR" i="1">
                                    <a:latin typeface="Cambria Math" panose="02040503050406030204" pitchFamily="18" charset="0"/>
                                  </a:rPr>
                                </m:ctrlPr>
                              </m:accPr>
                              <m:e>
                                <m:r>
                                  <a:rPr lang="ko-KR" altLang="en-US" i="1">
                                    <a:latin typeface="Cambria Math" panose="02040503050406030204" pitchFamily="18" charset="0"/>
                                  </a:rPr>
                                  <m:t>𝜃</m:t>
                                </m:r>
                              </m:e>
                            </m:acc>
                          </m:e>
                          <m:sub>
                            <m:r>
                              <a:rPr lang="en-US" altLang="ko-KR" b="0" i="1" smtClean="0">
                                <a:latin typeface="Cambria Math" panose="02040503050406030204" pitchFamily="18" charset="0"/>
                              </a:rPr>
                              <m:t>𝑀</m:t>
                            </m:r>
                          </m:sub>
                        </m:sSub>
                      </m:e>
                    </m:d>
                    <m:r>
                      <a:rPr lang="en-US" altLang="ko-KR" b="0" i="0" smtClean="0">
                        <a:latin typeface="Cambria Math" panose="02040503050406030204" pitchFamily="18" charset="0"/>
                      </a:rPr>
                      <m:t>,</m:t>
                    </m:r>
                    <m:sSub>
                      <m:sSubPr>
                        <m:ctrlPr>
                          <a:rPr lang="en-US" altLang="ko-KR" i="1">
                            <a:latin typeface="Cambria Math" panose="02040503050406030204" pitchFamily="18" charset="0"/>
                          </a:rPr>
                        </m:ctrlPr>
                      </m:sSubPr>
                      <m:e>
                        <m:acc>
                          <m:accPr>
                            <m:chr m:val="̂"/>
                            <m:ctrlPr>
                              <a:rPr lang="en-US" altLang="ko-KR" i="1">
                                <a:latin typeface="Cambria Math" panose="02040503050406030204" pitchFamily="18" charset="0"/>
                              </a:rPr>
                            </m:ctrlPr>
                          </m:accPr>
                          <m:e>
                            <m:r>
                              <a:rPr lang="ko-KR" altLang="en-US" i="1">
                                <a:latin typeface="Cambria Math" panose="02040503050406030204" pitchFamily="18" charset="0"/>
                              </a:rPr>
                              <m:t>𝜃</m:t>
                            </m:r>
                          </m:e>
                        </m:acc>
                      </m:e>
                      <m:sub>
                        <m:r>
                          <a:rPr lang="en-US" altLang="ko-KR" i="1">
                            <a:latin typeface="Cambria Math" panose="02040503050406030204" pitchFamily="18" charset="0"/>
                          </a:rPr>
                          <m:t>𝑀</m:t>
                        </m:r>
                      </m:sub>
                    </m:sSub>
                  </m:oMath>
                </a14:m>
                <a:r>
                  <a:rPr lang="en-US" altLang="ko-KR" dirty="0"/>
                  <a:t> : (</a:t>
                </a:r>
                <a14:m>
                  <m:oMath xmlns:m="http://schemas.openxmlformats.org/officeDocument/2006/math">
                    <m:r>
                      <a:rPr lang="ko-KR" altLang="en-US" i="1" smtClean="0">
                        <a:latin typeface="Cambria Math" panose="02040503050406030204" pitchFamily="18" charset="0"/>
                      </a:rPr>
                      <m:t>𝛼</m:t>
                    </m:r>
                  </m:oMath>
                </a14:m>
                <a:r>
                  <a:rPr lang="en-US" altLang="ko-KR" dirty="0"/>
                  <a:t>,</a:t>
                </a:r>
                <a:r>
                  <a:rPr lang="ko-KR" altLang="en-US" dirty="0"/>
                  <a:t> </a:t>
                </a:r>
                <a14:m>
                  <m:oMath xmlns:m="http://schemas.openxmlformats.org/officeDocument/2006/math">
                    <m:r>
                      <a:rPr lang="ko-KR" altLang="en-US" i="1">
                        <a:latin typeface="Cambria Math" panose="02040503050406030204" pitchFamily="18" charset="0"/>
                      </a:rPr>
                      <m:t>𝜃</m:t>
                    </m:r>
                  </m:oMath>
                </a14:m>
                <a:r>
                  <a:rPr lang="en-US" altLang="ko-KR" dirty="0"/>
                  <a:t>)</a:t>
                </a:r>
                <a:r>
                  <a:rPr lang="ko-KR" altLang="en-US" dirty="0"/>
                  <a:t>의 </a:t>
                </a:r>
                <a:r>
                  <a:rPr lang="en-US" altLang="ko-KR" dirty="0"/>
                  <a:t>marginal likelihood</a:t>
                </a:r>
                <a:r>
                  <a:rPr lang="ko-KR" altLang="en-US" dirty="0"/>
                  <a:t>를 이용하여 </a:t>
                </a:r>
                <a:r>
                  <a:rPr lang="en-US" altLang="ko-KR" dirty="0"/>
                  <a:t>MLE </a:t>
                </a:r>
                <a:r>
                  <a:rPr lang="ko-KR" altLang="en-US" dirty="0"/>
                  <a:t>계산</a:t>
                </a:r>
                <a:endParaRPr lang="en-US" altLang="ko-KR" dirty="0"/>
              </a:p>
              <a:p>
                <a:pPr marL="0" indent="0">
                  <a:buNone/>
                </a:pPr>
                <a14:m>
                  <m:oMath xmlns:m="http://schemas.openxmlformats.org/officeDocument/2006/math">
                    <m:acc>
                      <m:accPr>
                        <m:chr m:val="̂"/>
                        <m:ctrlPr>
                          <a:rPr lang="en-US" altLang="ko-KR" i="1">
                            <a:latin typeface="Cambria Math" panose="02040503050406030204" pitchFamily="18" charset="0"/>
                          </a:rPr>
                        </m:ctrlPr>
                      </m:accPr>
                      <m:e>
                        <m:r>
                          <a:rPr lang="en-US" altLang="ko-KR" b="0" i="1" smtClean="0">
                            <a:latin typeface="Cambria Math" panose="02040503050406030204" pitchFamily="18" charset="0"/>
                          </a:rPr>
                          <m:t>𝑏</m:t>
                        </m:r>
                      </m:e>
                    </m:acc>
                    <m:d>
                      <m:dPr>
                        <m:ctrlPr>
                          <a:rPr lang="en-US" altLang="ko-KR" i="1">
                            <a:latin typeface="Cambria Math" panose="02040503050406030204" pitchFamily="18" charset="0"/>
                          </a:rPr>
                        </m:ctrlPr>
                      </m:dPr>
                      <m:e>
                        <m:sSub>
                          <m:sSubPr>
                            <m:ctrlPr>
                              <a:rPr lang="en-US" altLang="ko-KR" i="1">
                                <a:latin typeface="Cambria Math" panose="02040503050406030204" pitchFamily="18" charset="0"/>
                              </a:rPr>
                            </m:ctrlPr>
                          </m:sSubPr>
                          <m:e>
                            <m:acc>
                              <m:accPr>
                                <m:chr m:val="̂"/>
                                <m:ctrlPr>
                                  <a:rPr lang="en-US" altLang="ko-KR" i="1">
                                    <a:latin typeface="Cambria Math" panose="02040503050406030204" pitchFamily="18" charset="0"/>
                                  </a:rPr>
                                </m:ctrlPr>
                              </m:accPr>
                              <m:e>
                                <m:r>
                                  <a:rPr lang="ko-KR" altLang="en-US" i="1">
                                    <a:latin typeface="Cambria Math" panose="02040503050406030204" pitchFamily="18" charset="0"/>
                                  </a:rPr>
                                  <m:t>𝜃</m:t>
                                </m:r>
                              </m:e>
                            </m:acc>
                          </m:e>
                          <m:sub>
                            <m:r>
                              <a:rPr lang="en-US" altLang="ko-KR" i="1">
                                <a:latin typeface="Cambria Math" panose="02040503050406030204" pitchFamily="18" charset="0"/>
                              </a:rPr>
                              <m:t>𝑀</m:t>
                            </m:r>
                          </m:sub>
                        </m:sSub>
                      </m:e>
                    </m:d>
                  </m:oMath>
                </a14:m>
                <a:r>
                  <a:rPr lang="en-US" altLang="ko-KR" dirty="0"/>
                  <a:t> : Empirical Bayes estimate</a:t>
                </a:r>
                <a:r>
                  <a:rPr lang="ko-KR" altLang="en-US" dirty="0"/>
                  <a:t>를</a:t>
                </a:r>
                <a:r>
                  <a:rPr lang="en-US" altLang="ko-KR" dirty="0"/>
                  <a:t> </a:t>
                </a:r>
                <a:r>
                  <a:rPr lang="ko-KR" altLang="en-US" dirty="0"/>
                  <a:t>이용</a:t>
                </a:r>
                <a:endParaRPr lang="en-US" altLang="ko-KR" dirty="0"/>
              </a:p>
              <a:p>
                <a:pPr marL="0" indent="0">
                  <a:buNone/>
                </a:pPr>
                <a:endParaRPr lang="en-US" altLang="ko-KR" dirty="0"/>
              </a:p>
              <a:p>
                <a:pPr marL="0" indent="0">
                  <a:buNone/>
                </a:pPr>
                <a:r>
                  <a:rPr lang="en-US" altLang="ko-KR" dirty="0"/>
                  <a:t>Thus using ML for </a:t>
                </a:r>
                <a14:m>
                  <m:oMath xmlns:m="http://schemas.openxmlformats.org/officeDocument/2006/math">
                    <m:r>
                      <a:rPr lang="ko-KR" altLang="en-US" i="1">
                        <a:latin typeface="Cambria Math" panose="02040503050406030204" pitchFamily="18" charset="0"/>
                      </a:rPr>
                      <m:t>𝜃</m:t>
                    </m:r>
                  </m:oMath>
                </a14:m>
                <a:r>
                  <a:rPr lang="en-US" altLang="ko-KR" dirty="0"/>
                  <a:t> leads to a unified approach for estimating </a:t>
                </a:r>
                <a14:m>
                  <m:oMath xmlns:m="http://schemas.openxmlformats.org/officeDocument/2006/math">
                    <m:r>
                      <a:rPr lang="ko-KR" altLang="en-US" i="1">
                        <a:latin typeface="Cambria Math" panose="02040503050406030204" pitchFamily="18" charset="0"/>
                      </a:rPr>
                      <m:t>𝛼</m:t>
                    </m:r>
                  </m:oMath>
                </a14:m>
                <a:r>
                  <a:rPr lang="en-US" altLang="ko-KR" dirty="0"/>
                  <a:t> and b</a:t>
                </a:r>
              </a:p>
            </p:txBody>
          </p:sp>
        </mc:Choice>
        <mc:Fallback>
          <p:sp>
            <p:nvSpPr>
              <p:cNvPr id="3" name="내용 개체 틀 2">
                <a:extLst>
                  <a:ext uri="{FF2B5EF4-FFF2-40B4-BE49-F238E27FC236}">
                    <a16:creationId xmlns:a16="http://schemas.microsoft.com/office/drawing/2014/main" id="{97B6C903-9535-4AA1-82A7-8F986A950D77}"/>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l="-1217" t="-2381" r="-1565"/>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7349929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A638DC3-0FE6-41EE-BE08-53AB51B4A11B}"/>
              </a:ext>
            </a:extLst>
          </p:cNvPr>
          <p:cNvSpPr>
            <a:spLocks noGrp="1"/>
          </p:cNvSpPr>
          <p:nvPr>
            <p:ph type="title"/>
          </p:nvPr>
        </p:nvSpPr>
        <p:spPr/>
        <p:txBody>
          <a:bodyPr>
            <a:normAutofit/>
          </a:bodyPr>
          <a:lstStyle/>
          <a:p>
            <a:r>
              <a:rPr lang="en-US" altLang="ko-KR" sz="3000" dirty="0"/>
              <a:t>3.Estimation and Inference with Measured Response Data</a:t>
            </a:r>
            <a:endParaRPr lang="ko-KR" altLang="en-US" sz="3000" dirty="0"/>
          </a:p>
        </p:txBody>
      </p:sp>
      <mc:AlternateContent xmlns:mc="http://schemas.openxmlformats.org/markup-compatibility/2006">
        <mc:Choice xmlns:a14="http://schemas.microsoft.com/office/drawing/2010/main" Requires="a14">
          <p:sp>
            <p:nvSpPr>
              <p:cNvPr id="3" name="내용 개체 틀 2">
                <a:extLst>
                  <a:ext uri="{FF2B5EF4-FFF2-40B4-BE49-F238E27FC236}">
                    <a16:creationId xmlns:a16="http://schemas.microsoft.com/office/drawing/2014/main" id="{97B6C903-9535-4AA1-82A7-8F986A950D77}"/>
                  </a:ext>
                </a:extLst>
              </p:cNvPr>
              <p:cNvSpPr>
                <a:spLocks noGrp="1"/>
              </p:cNvSpPr>
              <p:nvPr>
                <p:ph idx="1"/>
              </p:nvPr>
            </p:nvSpPr>
            <p:spPr>
              <a:xfrm>
                <a:off x="838200" y="1825625"/>
                <a:ext cx="10515600" cy="1603376"/>
              </a:xfrm>
            </p:spPr>
            <p:txBody>
              <a:bodyPr>
                <a:normAutofit/>
              </a:bodyPr>
              <a:lstStyle/>
              <a:p>
                <a:pPr marL="0" indent="0">
                  <a:buNone/>
                </a:pPr>
                <a:r>
                  <a:rPr lang="en-US" altLang="ko-KR" dirty="0"/>
                  <a:t>3.1 ML estimate</a:t>
                </a:r>
              </a:p>
              <a:p>
                <a:pPr marL="0" indent="0">
                  <a:buNone/>
                </a:pPr>
                <a:r>
                  <a:rPr lang="ko-KR" altLang="en-US" dirty="0"/>
                  <a:t>균형적인 </a:t>
                </a:r>
                <a:r>
                  <a:rPr lang="en-US" altLang="ko-KR" dirty="0"/>
                  <a:t>ANOVA</a:t>
                </a:r>
                <a:r>
                  <a:rPr lang="ko-KR" altLang="en-US" dirty="0"/>
                  <a:t>모델에서 </a:t>
                </a:r>
                <a:r>
                  <a:rPr lang="en-US" altLang="ko-KR" dirty="0"/>
                  <a:t>, MLE</a:t>
                </a:r>
                <a:r>
                  <a:rPr lang="ko-KR" altLang="en-US" dirty="0"/>
                  <a:t>로 분산을 추정할 때 </a:t>
                </a:r>
                <a14:m>
                  <m:oMath xmlns:m="http://schemas.openxmlformats.org/officeDocument/2006/math">
                    <m:r>
                      <a:rPr lang="ko-KR" altLang="en-US" i="1">
                        <a:latin typeface="Cambria Math" panose="02040503050406030204" pitchFamily="18" charset="0"/>
                      </a:rPr>
                      <m:t>𝛼</m:t>
                    </m:r>
                    <m:r>
                      <a:rPr lang="ko-KR" altLang="en-US" i="1">
                        <a:latin typeface="Cambria Math" panose="02040503050406030204" pitchFamily="18" charset="0"/>
                      </a:rPr>
                      <m:t> </m:t>
                    </m:r>
                  </m:oMath>
                </a14:m>
                <a:r>
                  <a:rPr lang="ko-KR" altLang="en-US" dirty="0"/>
                  <a:t>때문에 줄어드는 자유도를 고려하지 않는 단점이 존재</a:t>
                </a:r>
                <a:r>
                  <a:rPr lang="en-US" altLang="ko-KR" dirty="0"/>
                  <a:t>.</a:t>
                </a:r>
              </a:p>
            </p:txBody>
          </p:sp>
        </mc:Choice>
        <mc:Fallback>
          <p:sp>
            <p:nvSpPr>
              <p:cNvPr id="3" name="내용 개체 틀 2">
                <a:extLst>
                  <a:ext uri="{FF2B5EF4-FFF2-40B4-BE49-F238E27FC236}">
                    <a16:creationId xmlns:a16="http://schemas.microsoft.com/office/drawing/2014/main" id="{97B6C903-9535-4AA1-82A7-8F986A950D77}"/>
                  </a:ext>
                </a:extLst>
              </p:cNvPr>
              <p:cNvSpPr>
                <a:spLocks noGrp="1" noRot="1" noChangeAspect="1" noMove="1" noResize="1" noEditPoints="1" noAdjustHandles="1" noChangeArrowheads="1" noChangeShapeType="1" noTextEdit="1"/>
              </p:cNvSpPr>
              <p:nvPr>
                <p:ph idx="1"/>
              </p:nvPr>
            </p:nvSpPr>
            <p:spPr>
              <a:xfrm>
                <a:off x="838200" y="1825625"/>
                <a:ext cx="10515600" cy="1603376"/>
              </a:xfrm>
              <a:blipFill>
                <a:blip r:embed="rId3"/>
                <a:stretch>
                  <a:fillRect l="-1217" t="-6439"/>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7AC665A9-B598-4500-9E85-3F6072FA4B9A}"/>
                  </a:ext>
                </a:extLst>
              </p:cNvPr>
              <p:cNvSpPr txBox="1"/>
              <p:nvPr/>
            </p:nvSpPr>
            <p:spPr>
              <a:xfrm>
                <a:off x="838200" y="3429000"/>
                <a:ext cx="10165977" cy="231383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ko-KR" sz="2800" i="1" smtClean="0">
                              <a:latin typeface="Cambria Math" panose="02040503050406030204" pitchFamily="18" charset="0"/>
                            </a:rPr>
                          </m:ctrlPr>
                        </m:sSubPr>
                        <m:e>
                          <m:r>
                            <a:rPr lang="en-US" altLang="ko-KR" sz="2800" b="0" i="1" smtClean="0">
                              <a:latin typeface="Cambria Math" panose="02040503050406030204" pitchFamily="18" charset="0"/>
                            </a:rPr>
                            <m:t>𝑋</m:t>
                          </m:r>
                        </m:e>
                        <m:sub>
                          <m:r>
                            <a:rPr lang="en-US" altLang="ko-KR" sz="2800" b="0" i="1" smtClean="0">
                              <a:latin typeface="Cambria Math" panose="02040503050406030204" pitchFamily="18" charset="0"/>
                            </a:rPr>
                            <m:t>1</m:t>
                          </m:r>
                        </m:sub>
                      </m:sSub>
                      <m:r>
                        <a:rPr lang="en-US" altLang="ko-KR" sz="2800" b="0" i="1" smtClean="0">
                          <a:latin typeface="Cambria Math" panose="02040503050406030204" pitchFamily="18" charset="0"/>
                        </a:rPr>
                        <m:t>,…,</m:t>
                      </m:r>
                      <m:sSub>
                        <m:sSubPr>
                          <m:ctrlPr>
                            <a:rPr lang="en-US" altLang="ko-KR" sz="2800" i="1">
                              <a:latin typeface="Cambria Math" panose="02040503050406030204" pitchFamily="18" charset="0"/>
                            </a:rPr>
                          </m:ctrlPr>
                        </m:sSubPr>
                        <m:e>
                          <m:r>
                            <a:rPr lang="en-US" altLang="ko-KR" sz="2800" i="1">
                              <a:latin typeface="Cambria Math" panose="02040503050406030204" pitchFamily="18" charset="0"/>
                            </a:rPr>
                            <m:t>𝑋</m:t>
                          </m:r>
                        </m:e>
                        <m:sub>
                          <m:r>
                            <a:rPr lang="en-US" altLang="ko-KR" sz="2800" b="0" i="1" smtClean="0">
                              <a:latin typeface="Cambria Math" panose="02040503050406030204" pitchFamily="18" charset="0"/>
                            </a:rPr>
                            <m:t>𝑛</m:t>
                          </m:r>
                        </m:sub>
                      </m:sSub>
                      <m:r>
                        <a:rPr lang="en-US" altLang="ko-KR" sz="2800" b="0" i="1" smtClean="0">
                          <a:latin typeface="Cambria Math" panose="02040503050406030204" pitchFamily="18" charset="0"/>
                        </a:rPr>
                        <m:t>~</m:t>
                      </m:r>
                      <m:r>
                        <a:rPr lang="en-US" altLang="ko-KR" sz="2800" b="0" i="1" smtClean="0">
                          <a:latin typeface="Cambria Math" panose="02040503050406030204" pitchFamily="18" charset="0"/>
                        </a:rPr>
                        <m:t>𝑖</m:t>
                      </m:r>
                      <m:r>
                        <a:rPr lang="en-US" altLang="ko-KR" sz="2800" b="0" i="1" smtClean="0">
                          <a:latin typeface="Cambria Math" panose="02040503050406030204" pitchFamily="18" charset="0"/>
                        </a:rPr>
                        <m:t>.</m:t>
                      </m:r>
                      <m:r>
                        <a:rPr lang="en-US" altLang="ko-KR" sz="2800" b="0" i="1" smtClean="0">
                          <a:latin typeface="Cambria Math" panose="02040503050406030204" pitchFamily="18" charset="0"/>
                        </a:rPr>
                        <m:t>𝑖</m:t>
                      </m:r>
                      <m:r>
                        <a:rPr lang="en-US" altLang="ko-KR" sz="2800" b="0" i="1" smtClean="0">
                          <a:latin typeface="Cambria Math" panose="02040503050406030204" pitchFamily="18" charset="0"/>
                        </a:rPr>
                        <m:t>.</m:t>
                      </m:r>
                      <m:r>
                        <a:rPr lang="en-US" altLang="ko-KR" sz="2800" b="0" i="1" smtClean="0">
                          <a:latin typeface="Cambria Math" panose="02040503050406030204" pitchFamily="18" charset="0"/>
                        </a:rPr>
                        <m:t>𝑑</m:t>
                      </m:r>
                      <m:r>
                        <a:rPr lang="en-US" altLang="ko-KR" sz="2800" b="0" i="1" smtClean="0">
                          <a:latin typeface="Cambria Math" panose="02040503050406030204" pitchFamily="18" charset="0"/>
                        </a:rPr>
                        <m:t> </m:t>
                      </m:r>
                      <m:r>
                        <a:rPr lang="en-US" altLang="ko-KR" sz="2800" b="0" i="1" smtClean="0">
                          <a:latin typeface="Cambria Math" panose="02040503050406030204" pitchFamily="18" charset="0"/>
                        </a:rPr>
                        <m:t>𝑁</m:t>
                      </m:r>
                      <m:d>
                        <m:dPr>
                          <m:ctrlPr>
                            <a:rPr lang="en-US" altLang="ko-KR" sz="2800" b="0" i="1" smtClean="0">
                              <a:latin typeface="Cambria Math" panose="02040503050406030204" pitchFamily="18" charset="0"/>
                            </a:rPr>
                          </m:ctrlPr>
                        </m:dPr>
                        <m:e>
                          <m:r>
                            <a:rPr lang="ko-KR" altLang="en-US" sz="2800" b="0" i="1" smtClean="0">
                              <a:latin typeface="Cambria Math" panose="02040503050406030204" pitchFamily="18" charset="0"/>
                            </a:rPr>
                            <m:t>𝜇</m:t>
                          </m:r>
                          <m:r>
                            <a:rPr lang="en-US" altLang="ko-KR" sz="2800" b="0" i="1" smtClean="0">
                              <a:latin typeface="Cambria Math" panose="02040503050406030204" pitchFamily="18" charset="0"/>
                            </a:rPr>
                            <m:t>,</m:t>
                          </m:r>
                          <m:sSup>
                            <m:sSupPr>
                              <m:ctrlPr>
                                <a:rPr lang="en-US" altLang="ko-KR" sz="2800" b="0" i="1" smtClean="0">
                                  <a:latin typeface="Cambria Math" panose="02040503050406030204" pitchFamily="18" charset="0"/>
                                </a:rPr>
                              </m:ctrlPr>
                            </m:sSupPr>
                            <m:e>
                              <m:r>
                                <a:rPr lang="ko-KR" altLang="en-US" sz="2800" b="0" i="1" smtClean="0">
                                  <a:latin typeface="Cambria Math" panose="02040503050406030204" pitchFamily="18" charset="0"/>
                                </a:rPr>
                                <m:t>𝜎</m:t>
                              </m:r>
                            </m:e>
                            <m:sup>
                              <m:r>
                                <a:rPr lang="en-US" altLang="ko-KR" sz="2800" b="0" i="1" smtClean="0">
                                  <a:latin typeface="Cambria Math" panose="02040503050406030204" pitchFamily="18" charset="0"/>
                                </a:rPr>
                                <m:t>2</m:t>
                              </m:r>
                            </m:sup>
                          </m:sSup>
                        </m:e>
                      </m:d>
                    </m:oMath>
                  </m:oMathPara>
                </a14:m>
                <a:endParaRPr lang="en-US" altLang="ko-KR" sz="2800" b="0" dirty="0"/>
              </a:p>
              <a:p>
                <a:pPr/>
                <a:endParaRPr lang="en-US" altLang="ko-KR" sz="200" b="0" dirty="0"/>
              </a:p>
              <a:p>
                <a:pPr/>
                <a:endParaRPr lang="en-US" altLang="ko-KR" sz="200" dirty="0"/>
              </a:p>
              <a:p>
                <a:pPr/>
                <a14:m>
                  <m:oMathPara xmlns:m="http://schemas.openxmlformats.org/officeDocument/2006/math">
                    <m:oMathParaPr>
                      <m:jc m:val="centerGroup"/>
                    </m:oMathParaPr>
                    <m:oMath xmlns:m="http://schemas.openxmlformats.org/officeDocument/2006/math">
                      <m:sSup>
                        <m:sSupPr>
                          <m:ctrlPr>
                            <a:rPr lang="en-US" altLang="ko-KR" sz="2800" i="1" smtClean="0">
                              <a:latin typeface="Cambria Math" panose="02040503050406030204" pitchFamily="18" charset="0"/>
                            </a:rPr>
                          </m:ctrlPr>
                        </m:sSupPr>
                        <m:e>
                          <m:acc>
                            <m:accPr>
                              <m:chr m:val="̂"/>
                              <m:ctrlPr>
                                <a:rPr lang="en-US" altLang="ko-KR" sz="2800" i="1">
                                  <a:latin typeface="Cambria Math" panose="02040503050406030204" pitchFamily="18" charset="0"/>
                                </a:rPr>
                              </m:ctrlPr>
                            </m:accPr>
                            <m:e>
                              <m:r>
                                <a:rPr lang="ko-KR" altLang="en-US" sz="2800" i="1">
                                  <a:latin typeface="Cambria Math" panose="02040503050406030204" pitchFamily="18" charset="0"/>
                                </a:rPr>
                                <m:t>𝜎</m:t>
                              </m:r>
                            </m:e>
                          </m:acc>
                          <m:r>
                            <m:rPr>
                              <m:nor/>
                            </m:rPr>
                            <a:rPr lang="ko-KR" altLang="en-US" sz="2800" dirty="0"/>
                            <m:t> </m:t>
                          </m:r>
                        </m:e>
                        <m:sup>
                          <m:r>
                            <a:rPr lang="en-US" altLang="ko-KR" sz="2800" b="0" i="1" smtClean="0">
                              <a:latin typeface="Cambria Math" panose="02040503050406030204" pitchFamily="18" charset="0"/>
                            </a:rPr>
                            <m:t>2</m:t>
                          </m:r>
                        </m:sup>
                      </m:sSup>
                      <m:r>
                        <a:rPr lang="en-US" altLang="ko-KR" sz="2800" b="0" i="1" smtClean="0">
                          <a:latin typeface="Cambria Math" panose="02040503050406030204" pitchFamily="18" charset="0"/>
                        </a:rPr>
                        <m:t>=</m:t>
                      </m:r>
                      <m:f>
                        <m:fPr>
                          <m:ctrlPr>
                            <a:rPr lang="en-US" altLang="ko-KR" sz="2800" b="0" i="1" smtClean="0">
                              <a:latin typeface="Cambria Math" panose="02040503050406030204" pitchFamily="18" charset="0"/>
                            </a:rPr>
                          </m:ctrlPr>
                        </m:fPr>
                        <m:num>
                          <m:nary>
                            <m:naryPr>
                              <m:chr m:val="∑"/>
                              <m:ctrlPr>
                                <a:rPr lang="en-US" altLang="ko-KR" sz="2800" b="0" i="1" smtClean="0">
                                  <a:latin typeface="Cambria Math" panose="02040503050406030204" pitchFamily="18" charset="0"/>
                                </a:rPr>
                              </m:ctrlPr>
                            </m:naryPr>
                            <m:sub>
                              <m:r>
                                <m:rPr>
                                  <m:brk m:alnAt="23"/>
                                </m:rPr>
                                <a:rPr lang="en-US" altLang="ko-KR" sz="2800" b="0" i="1" smtClean="0">
                                  <a:latin typeface="Cambria Math" panose="02040503050406030204" pitchFamily="18" charset="0"/>
                                </a:rPr>
                                <m:t>𝑖</m:t>
                              </m:r>
                              <m:r>
                                <a:rPr lang="en-US" altLang="ko-KR" sz="2800" b="0" i="1" smtClean="0">
                                  <a:latin typeface="Cambria Math" panose="02040503050406030204" pitchFamily="18" charset="0"/>
                                </a:rPr>
                                <m:t>=</m:t>
                              </m:r>
                              <m:r>
                                <m:rPr>
                                  <m:brk m:alnAt="23"/>
                                </m:rPr>
                                <a:rPr lang="en-US" altLang="ko-KR" sz="2800" b="0" i="1" smtClean="0">
                                  <a:latin typeface="Cambria Math" panose="02040503050406030204" pitchFamily="18" charset="0"/>
                                </a:rPr>
                                <m:t>1</m:t>
                              </m:r>
                            </m:sub>
                            <m:sup>
                              <m:r>
                                <a:rPr lang="en-US" altLang="ko-KR" sz="2800" b="0" i="1" smtClean="0">
                                  <a:latin typeface="Cambria Math" panose="02040503050406030204" pitchFamily="18" charset="0"/>
                                </a:rPr>
                                <m:t>𝑛</m:t>
                              </m:r>
                            </m:sup>
                            <m:e>
                              <m:sSup>
                                <m:sSupPr>
                                  <m:ctrlPr>
                                    <a:rPr lang="en-US" altLang="ko-KR" sz="2800" b="0" i="1" smtClean="0">
                                      <a:latin typeface="Cambria Math" panose="02040503050406030204" pitchFamily="18" charset="0"/>
                                    </a:rPr>
                                  </m:ctrlPr>
                                </m:sSupPr>
                                <m:e>
                                  <m:d>
                                    <m:dPr>
                                      <m:ctrlPr>
                                        <a:rPr lang="en-US" altLang="ko-KR" sz="2800" i="1">
                                          <a:latin typeface="Cambria Math" panose="02040503050406030204" pitchFamily="18" charset="0"/>
                                        </a:rPr>
                                      </m:ctrlPr>
                                    </m:dPr>
                                    <m:e>
                                      <m:sSub>
                                        <m:sSubPr>
                                          <m:ctrlPr>
                                            <a:rPr lang="en-US" altLang="ko-KR" sz="2800" i="1">
                                              <a:latin typeface="Cambria Math" panose="02040503050406030204" pitchFamily="18" charset="0"/>
                                            </a:rPr>
                                          </m:ctrlPr>
                                        </m:sSubPr>
                                        <m:e>
                                          <m:r>
                                            <a:rPr lang="en-US" altLang="ko-KR" sz="2800" i="1">
                                              <a:latin typeface="Cambria Math" panose="02040503050406030204" pitchFamily="18" charset="0"/>
                                            </a:rPr>
                                            <m:t>𝑋</m:t>
                                          </m:r>
                                        </m:e>
                                        <m:sub>
                                          <m:r>
                                            <a:rPr lang="en-US" altLang="ko-KR" sz="2800" i="1">
                                              <a:latin typeface="Cambria Math" panose="02040503050406030204" pitchFamily="18" charset="0"/>
                                            </a:rPr>
                                            <m:t>𝑖</m:t>
                                          </m:r>
                                        </m:sub>
                                      </m:sSub>
                                      <m:r>
                                        <a:rPr lang="en-US" altLang="ko-KR" sz="2800" i="1">
                                          <a:latin typeface="Cambria Math" panose="02040503050406030204" pitchFamily="18" charset="0"/>
                                        </a:rPr>
                                        <m:t>−</m:t>
                                      </m:r>
                                      <m:r>
                                        <a:rPr lang="ko-KR" altLang="en-US" sz="2800" i="1">
                                          <a:latin typeface="Cambria Math" panose="02040503050406030204" pitchFamily="18" charset="0"/>
                                        </a:rPr>
                                        <m:t>𝜇</m:t>
                                      </m:r>
                                    </m:e>
                                  </m:d>
                                </m:e>
                                <m:sup>
                                  <m:r>
                                    <a:rPr lang="en-US" altLang="ko-KR" sz="2800" b="0" i="1" smtClean="0">
                                      <a:latin typeface="Cambria Math" panose="02040503050406030204" pitchFamily="18" charset="0"/>
                                    </a:rPr>
                                    <m:t>2</m:t>
                                  </m:r>
                                </m:sup>
                              </m:sSup>
                            </m:e>
                          </m:nary>
                        </m:num>
                        <m:den>
                          <m:r>
                            <a:rPr lang="en-US" altLang="ko-KR" sz="2800" b="0" i="1" smtClean="0">
                              <a:latin typeface="Cambria Math" panose="02040503050406030204" pitchFamily="18" charset="0"/>
                            </a:rPr>
                            <m:t>𝑛</m:t>
                          </m:r>
                        </m:den>
                      </m:f>
                      <m:r>
                        <a:rPr lang="en-US" altLang="ko-KR" sz="2800" b="0" i="1" smtClean="0">
                          <a:latin typeface="Cambria Math" panose="02040503050406030204" pitchFamily="18" charset="0"/>
                        </a:rPr>
                        <m:t> :</m:t>
                      </m:r>
                      <m:r>
                        <a:rPr lang="en-US" altLang="ko-KR" sz="2800" b="0" i="1" smtClean="0">
                          <a:latin typeface="Cambria Math" panose="02040503050406030204" pitchFamily="18" charset="0"/>
                        </a:rPr>
                        <m:t>𝑏𝑖𝑎𝑠𝑒𝑑</m:t>
                      </m:r>
                      <m:r>
                        <a:rPr lang="en-US" altLang="ko-KR" sz="2800" b="0" i="1" smtClean="0">
                          <a:latin typeface="Cambria Math" panose="02040503050406030204" pitchFamily="18" charset="0"/>
                        </a:rPr>
                        <m:t> </m:t>
                      </m:r>
                      <m:r>
                        <a:rPr lang="en-US" altLang="ko-KR" sz="2800" b="0" i="1" smtClean="0">
                          <a:latin typeface="Cambria Math" panose="02040503050406030204" pitchFamily="18" charset="0"/>
                        </a:rPr>
                        <m:t>𝑒𝑠𝑡</m:t>
                      </m:r>
                      <m:r>
                        <a:rPr lang="en-US" altLang="ko-KR" sz="2800" b="0" i="1" smtClean="0">
                          <a:latin typeface="Cambria Math" panose="02040503050406030204" pitchFamily="18" charset="0"/>
                        </a:rPr>
                        <m:t>.  </m:t>
                      </m:r>
                      <m:r>
                        <a:rPr lang="en-US" altLang="ko-KR" sz="2800" b="0" i="1" smtClean="0">
                          <a:latin typeface="Cambria Math" panose="02040503050406030204" pitchFamily="18" charset="0"/>
                        </a:rPr>
                        <m:t>𝑜𝑓</m:t>
                      </m:r>
                      <m:r>
                        <a:rPr lang="en-US" altLang="ko-KR" sz="2800" b="0" i="1" smtClean="0">
                          <a:latin typeface="Cambria Math" panose="02040503050406030204" pitchFamily="18" charset="0"/>
                        </a:rPr>
                        <m:t> </m:t>
                      </m:r>
                      <m:sSup>
                        <m:sSupPr>
                          <m:ctrlPr>
                            <a:rPr lang="en-US" altLang="ko-KR" sz="2800" i="1">
                              <a:latin typeface="Cambria Math" panose="02040503050406030204" pitchFamily="18" charset="0"/>
                            </a:rPr>
                          </m:ctrlPr>
                        </m:sSupPr>
                        <m:e>
                          <m:r>
                            <a:rPr lang="ko-KR" altLang="en-US" sz="2800" i="1">
                              <a:latin typeface="Cambria Math" panose="02040503050406030204" pitchFamily="18" charset="0"/>
                            </a:rPr>
                            <m:t>𝜎</m:t>
                          </m:r>
                        </m:e>
                        <m:sup>
                          <m:r>
                            <a:rPr lang="en-US" altLang="ko-KR" sz="2800" i="1">
                              <a:latin typeface="Cambria Math" panose="02040503050406030204" pitchFamily="18" charset="0"/>
                            </a:rPr>
                            <m:t>2</m:t>
                          </m:r>
                        </m:sup>
                      </m:sSup>
                      <m:r>
                        <a:rPr lang="en-US" altLang="ko-KR" sz="2800" b="0" i="1" smtClean="0">
                          <a:latin typeface="Cambria Math" panose="02040503050406030204" pitchFamily="18" charset="0"/>
                        </a:rPr>
                        <m:t> (</m:t>
                      </m:r>
                      <m:r>
                        <a:rPr lang="en-US" altLang="ko-KR" sz="2800" b="0" i="1" smtClean="0">
                          <a:latin typeface="Cambria Math" panose="02040503050406030204" pitchFamily="18" charset="0"/>
                        </a:rPr>
                        <m:t>𝑀𝐿𝐸</m:t>
                      </m:r>
                      <m:r>
                        <a:rPr lang="en-US" altLang="ko-KR" sz="2800" b="0" i="1" smtClean="0">
                          <a:latin typeface="Cambria Math" panose="02040503050406030204" pitchFamily="18" charset="0"/>
                        </a:rPr>
                        <m:t>)</m:t>
                      </m:r>
                    </m:oMath>
                  </m:oMathPara>
                </a14:m>
                <a:endParaRPr lang="en-US" altLang="ko-KR" sz="2800" b="0" dirty="0"/>
              </a:p>
              <a:p>
                <a:pPr/>
                <a14:m>
                  <m:oMathPara xmlns:m="http://schemas.openxmlformats.org/officeDocument/2006/math">
                    <m:oMathParaPr>
                      <m:jc m:val="centerGroup"/>
                    </m:oMathParaPr>
                    <m:oMath xmlns:m="http://schemas.openxmlformats.org/officeDocument/2006/math">
                      <m:sSup>
                        <m:sSupPr>
                          <m:ctrlPr>
                            <a:rPr lang="en-US" altLang="ko-KR" sz="2800" i="1">
                              <a:latin typeface="Cambria Math" panose="02040503050406030204" pitchFamily="18" charset="0"/>
                            </a:rPr>
                          </m:ctrlPr>
                        </m:sSupPr>
                        <m:e>
                          <m:acc>
                            <m:accPr>
                              <m:chr m:val="̂"/>
                              <m:ctrlPr>
                                <a:rPr lang="en-US" altLang="ko-KR" sz="2800" i="1">
                                  <a:latin typeface="Cambria Math" panose="02040503050406030204" pitchFamily="18" charset="0"/>
                                </a:rPr>
                              </m:ctrlPr>
                            </m:accPr>
                            <m:e>
                              <m:r>
                                <a:rPr lang="en-US" altLang="ko-KR" sz="2800" b="0" i="1" smtClean="0">
                                  <a:latin typeface="Cambria Math" panose="02040503050406030204" pitchFamily="18" charset="0"/>
                                </a:rPr>
                                <m:t>𝑠</m:t>
                              </m:r>
                            </m:e>
                          </m:acc>
                          <m:r>
                            <m:rPr>
                              <m:nor/>
                            </m:rPr>
                            <a:rPr lang="ko-KR" altLang="en-US" sz="2800" dirty="0"/>
                            <m:t> </m:t>
                          </m:r>
                        </m:e>
                        <m:sup>
                          <m:r>
                            <a:rPr lang="en-US" altLang="ko-KR" sz="2800" i="1">
                              <a:latin typeface="Cambria Math" panose="02040503050406030204" pitchFamily="18" charset="0"/>
                            </a:rPr>
                            <m:t>2</m:t>
                          </m:r>
                        </m:sup>
                      </m:sSup>
                      <m:r>
                        <a:rPr lang="en-US" altLang="ko-KR" sz="2800" i="1">
                          <a:latin typeface="Cambria Math" panose="02040503050406030204" pitchFamily="18" charset="0"/>
                        </a:rPr>
                        <m:t>=</m:t>
                      </m:r>
                      <m:f>
                        <m:fPr>
                          <m:ctrlPr>
                            <a:rPr lang="en-US" altLang="ko-KR" sz="2800" i="1">
                              <a:latin typeface="Cambria Math" panose="02040503050406030204" pitchFamily="18" charset="0"/>
                            </a:rPr>
                          </m:ctrlPr>
                        </m:fPr>
                        <m:num>
                          <m:nary>
                            <m:naryPr>
                              <m:chr m:val="∑"/>
                              <m:ctrlPr>
                                <a:rPr lang="en-US" altLang="ko-KR" sz="2800" i="1">
                                  <a:latin typeface="Cambria Math" panose="02040503050406030204" pitchFamily="18" charset="0"/>
                                </a:rPr>
                              </m:ctrlPr>
                            </m:naryPr>
                            <m:sub>
                              <m:r>
                                <m:rPr>
                                  <m:brk m:alnAt="23"/>
                                </m:rPr>
                                <a:rPr lang="en-US" altLang="ko-KR" sz="2800" i="1">
                                  <a:latin typeface="Cambria Math" panose="02040503050406030204" pitchFamily="18" charset="0"/>
                                </a:rPr>
                                <m:t>𝑖</m:t>
                              </m:r>
                              <m:r>
                                <a:rPr lang="en-US" altLang="ko-KR" sz="2800" i="1">
                                  <a:latin typeface="Cambria Math" panose="02040503050406030204" pitchFamily="18" charset="0"/>
                                </a:rPr>
                                <m:t>=1</m:t>
                              </m:r>
                            </m:sub>
                            <m:sup>
                              <m:r>
                                <a:rPr lang="en-US" altLang="ko-KR" sz="2800" i="1">
                                  <a:latin typeface="Cambria Math" panose="02040503050406030204" pitchFamily="18" charset="0"/>
                                </a:rPr>
                                <m:t>𝑛</m:t>
                              </m:r>
                            </m:sup>
                            <m:e>
                              <m:sSup>
                                <m:sSupPr>
                                  <m:ctrlPr>
                                    <a:rPr lang="en-US" altLang="ko-KR" sz="2800" i="1">
                                      <a:latin typeface="Cambria Math" panose="02040503050406030204" pitchFamily="18" charset="0"/>
                                    </a:rPr>
                                  </m:ctrlPr>
                                </m:sSupPr>
                                <m:e>
                                  <m:d>
                                    <m:dPr>
                                      <m:ctrlPr>
                                        <a:rPr lang="en-US" altLang="ko-KR" sz="2800" i="1">
                                          <a:latin typeface="Cambria Math" panose="02040503050406030204" pitchFamily="18" charset="0"/>
                                        </a:rPr>
                                      </m:ctrlPr>
                                    </m:dPr>
                                    <m:e>
                                      <m:sSub>
                                        <m:sSubPr>
                                          <m:ctrlPr>
                                            <a:rPr lang="en-US" altLang="ko-KR" sz="2800" i="1">
                                              <a:latin typeface="Cambria Math" panose="02040503050406030204" pitchFamily="18" charset="0"/>
                                            </a:rPr>
                                          </m:ctrlPr>
                                        </m:sSubPr>
                                        <m:e>
                                          <m:r>
                                            <a:rPr lang="en-US" altLang="ko-KR" sz="2800" i="1">
                                              <a:latin typeface="Cambria Math" panose="02040503050406030204" pitchFamily="18" charset="0"/>
                                            </a:rPr>
                                            <m:t>𝑋</m:t>
                                          </m:r>
                                        </m:e>
                                        <m:sub>
                                          <m:r>
                                            <a:rPr lang="en-US" altLang="ko-KR" sz="2800" i="1">
                                              <a:latin typeface="Cambria Math" panose="02040503050406030204" pitchFamily="18" charset="0"/>
                                            </a:rPr>
                                            <m:t>𝑖</m:t>
                                          </m:r>
                                        </m:sub>
                                      </m:sSub>
                                      <m:r>
                                        <a:rPr lang="en-US" altLang="ko-KR" sz="2800" i="1">
                                          <a:latin typeface="Cambria Math" panose="02040503050406030204" pitchFamily="18" charset="0"/>
                                        </a:rPr>
                                        <m:t>−</m:t>
                                      </m:r>
                                      <m:r>
                                        <a:rPr lang="ko-KR" altLang="en-US" sz="2800" i="1">
                                          <a:latin typeface="Cambria Math" panose="02040503050406030204" pitchFamily="18" charset="0"/>
                                        </a:rPr>
                                        <m:t>𝜇</m:t>
                                      </m:r>
                                    </m:e>
                                  </m:d>
                                </m:e>
                                <m:sup>
                                  <m:r>
                                    <a:rPr lang="en-US" altLang="ko-KR" sz="2800" i="1">
                                      <a:latin typeface="Cambria Math" panose="02040503050406030204" pitchFamily="18" charset="0"/>
                                    </a:rPr>
                                    <m:t>2</m:t>
                                  </m:r>
                                </m:sup>
                              </m:sSup>
                            </m:e>
                          </m:nary>
                        </m:num>
                        <m:den>
                          <m:r>
                            <a:rPr lang="en-US" altLang="ko-KR" sz="2800" i="1">
                              <a:latin typeface="Cambria Math" panose="02040503050406030204" pitchFamily="18" charset="0"/>
                            </a:rPr>
                            <m:t>𝑛</m:t>
                          </m:r>
                          <m:r>
                            <a:rPr lang="en-US" altLang="ko-KR" sz="2800" b="0" i="1" smtClean="0">
                              <a:latin typeface="Cambria Math" panose="02040503050406030204" pitchFamily="18" charset="0"/>
                            </a:rPr>
                            <m:t>−1</m:t>
                          </m:r>
                        </m:den>
                      </m:f>
                      <m:r>
                        <a:rPr lang="en-US" altLang="ko-KR" sz="2800" b="0" i="1" smtClean="0">
                          <a:latin typeface="Cambria Math" panose="02040503050406030204" pitchFamily="18" charset="0"/>
                        </a:rPr>
                        <m:t> :</m:t>
                      </m:r>
                      <m:r>
                        <a:rPr lang="en-US" altLang="ko-KR" sz="2800" b="0" i="1" smtClean="0">
                          <a:latin typeface="Cambria Math" panose="02040503050406030204" pitchFamily="18" charset="0"/>
                        </a:rPr>
                        <m:t>𝑢</m:t>
                      </m:r>
                      <m:r>
                        <a:rPr lang="en-US" altLang="ko-KR" sz="2800" b="0" i="1" smtClean="0">
                          <a:latin typeface="Cambria Math" panose="02040503050406030204" pitchFamily="18" charset="0"/>
                        </a:rPr>
                        <m:t>.</m:t>
                      </m:r>
                      <m:r>
                        <a:rPr lang="en-US" altLang="ko-KR" sz="2800" b="0" i="1" smtClean="0">
                          <a:latin typeface="Cambria Math" panose="02040503050406030204" pitchFamily="18" charset="0"/>
                        </a:rPr>
                        <m:t>𝑒</m:t>
                      </m:r>
                      <m:r>
                        <a:rPr lang="en-US" altLang="ko-KR" sz="2800" b="0" i="1" smtClean="0">
                          <a:latin typeface="Cambria Math" panose="02040503050406030204" pitchFamily="18" charset="0"/>
                        </a:rPr>
                        <m:t> </m:t>
                      </m:r>
                      <m:r>
                        <a:rPr lang="en-US" altLang="ko-KR" sz="2800" b="0" i="1" smtClean="0">
                          <a:latin typeface="Cambria Math" panose="02040503050406030204" pitchFamily="18" charset="0"/>
                        </a:rPr>
                        <m:t>𝑜𝑓</m:t>
                      </m:r>
                      <m:r>
                        <a:rPr lang="en-US" altLang="ko-KR" sz="2800" b="0" i="1" smtClean="0">
                          <a:latin typeface="Cambria Math" panose="02040503050406030204" pitchFamily="18" charset="0"/>
                        </a:rPr>
                        <m:t> </m:t>
                      </m:r>
                      <m:sSup>
                        <m:sSupPr>
                          <m:ctrlPr>
                            <a:rPr lang="en-US" altLang="ko-KR" sz="2800" i="1">
                              <a:latin typeface="Cambria Math" panose="02040503050406030204" pitchFamily="18" charset="0"/>
                            </a:rPr>
                          </m:ctrlPr>
                        </m:sSupPr>
                        <m:e>
                          <m:r>
                            <a:rPr lang="ko-KR" altLang="en-US" sz="2800" i="1">
                              <a:latin typeface="Cambria Math" panose="02040503050406030204" pitchFamily="18" charset="0"/>
                            </a:rPr>
                            <m:t>𝜎</m:t>
                          </m:r>
                        </m:e>
                        <m:sup>
                          <m:r>
                            <a:rPr lang="en-US" altLang="ko-KR" sz="2800" i="1">
                              <a:latin typeface="Cambria Math" panose="02040503050406030204" pitchFamily="18" charset="0"/>
                            </a:rPr>
                            <m:t>2</m:t>
                          </m:r>
                        </m:sup>
                      </m:sSup>
                      <m:r>
                        <a:rPr lang="en-US" altLang="ko-KR" sz="2800" b="0" i="1" smtClean="0">
                          <a:latin typeface="Cambria Math" panose="02040503050406030204" pitchFamily="18" charset="0"/>
                        </a:rPr>
                        <m:t> (</m:t>
                      </m:r>
                      <m:r>
                        <a:rPr lang="en-US" altLang="ko-KR" sz="2800" b="0" i="1" smtClean="0">
                          <a:latin typeface="Cambria Math" panose="02040503050406030204" pitchFamily="18" charset="0"/>
                        </a:rPr>
                        <m:t>𝑅𝐸𝑀𝐿</m:t>
                      </m:r>
                      <m:r>
                        <a:rPr lang="en-US" altLang="ko-KR" sz="2800" b="0" i="1" smtClean="0">
                          <a:latin typeface="Cambria Math" panose="02040503050406030204" pitchFamily="18" charset="0"/>
                        </a:rPr>
                        <m:t>)</m:t>
                      </m:r>
                    </m:oMath>
                  </m:oMathPara>
                </a14:m>
                <a:endParaRPr lang="ko-KR" altLang="en-US" sz="2800" dirty="0"/>
              </a:p>
            </p:txBody>
          </p:sp>
        </mc:Choice>
        <mc:Fallback>
          <p:sp>
            <p:nvSpPr>
              <p:cNvPr id="6" name="TextBox 5">
                <a:extLst>
                  <a:ext uri="{FF2B5EF4-FFF2-40B4-BE49-F238E27FC236}">
                    <a16:creationId xmlns:a16="http://schemas.microsoft.com/office/drawing/2014/main" id="{7AC665A9-B598-4500-9E85-3F6072FA4B9A}"/>
                  </a:ext>
                </a:extLst>
              </p:cNvPr>
              <p:cNvSpPr txBox="1">
                <a:spLocks noRot="1" noChangeAspect="1" noMove="1" noResize="1" noEditPoints="1" noAdjustHandles="1" noChangeArrowheads="1" noChangeShapeType="1" noTextEdit="1"/>
              </p:cNvSpPr>
              <p:nvPr/>
            </p:nvSpPr>
            <p:spPr>
              <a:xfrm>
                <a:off x="838200" y="3429000"/>
                <a:ext cx="10165977" cy="2313839"/>
              </a:xfrm>
              <a:prstGeom prst="rect">
                <a:avLst/>
              </a:prstGeom>
              <a:blipFill>
                <a:blip r:embed="rId4"/>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4601055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A638DC3-0FE6-41EE-BE08-53AB51B4A11B}"/>
              </a:ext>
            </a:extLst>
          </p:cNvPr>
          <p:cNvSpPr>
            <a:spLocks noGrp="1"/>
          </p:cNvSpPr>
          <p:nvPr>
            <p:ph type="title"/>
          </p:nvPr>
        </p:nvSpPr>
        <p:spPr/>
        <p:txBody>
          <a:bodyPr>
            <a:normAutofit/>
          </a:bodyPr>
          <a:lstStyle/>
          <a:p>
            <a:r>
              <a:rPr lang="en-US" altLang="ko-KR" sz="3000" dirty="0"/>
              <a:t>3.Estimation and Inference with Measured Response Data</a:t>
            </a:r>
            <a:endParaRPr lang="ko-KR" altLang="en-US" sz="3000" dirty="0"/>
          </a:p>
        </p:txBody>
      </p:sp>
      <mc:AlternateContent xmlns:mc="http://schemas.openxmlformats.org/markup-compatibility/2006">
        <mc:Choice xmlns:a14="http://schemas.microsoft.com/office/drawing/2010/main" Requires="a14">
          <p:sp>
            <p:nvSpPr>
              <p:cNvPr id="3" name="내용 개체 틀 2">
                <a:extLst>
                  <a:ext uri="{FF2B5EF4-FFF2-40B4-BE49-F238E27FC236}">
                    <a16:creationId xmlns:a16="http://schemas.microsoft.com/office/drawing/2014/main" id="{97B6C903-9535-4AA1-82A7-8F986A950D77}"/>
                  </a:ext>
                </a:extLst>
              </p:cNvPr>
              <p:cNvSpPr>
                <a:spLocks noGrp="1"/>
              </p:cNvSpPr>
              <p:nvPr>
                <p:ph idx="1"/>
              </p:nvPr>
            </p:nvSpPr>
            <p:spPr>
              <a:xfrm>
                <a:off x="838200" y="1825625"/>
                <a:ext cx="10515600" cy="4351338"/>
              </a:xfrm>
            </p:spPr>
            <p:txBody>
              <a:bodyPr>
                <a:normAutofit/>
              </a:bodyPr>
              <a:lstStyle/>
              <a:p>
                <a:pPr marL="0" indent="0">
                  <a:buNone/>
                </a:pPr>
                <a:r>
                  <a:rPr lang="en-US" altLang="ko-KR" dirty="0"/>
                  <a:t>3.2 REML estimate</a:t>
                </a:r>
              </a:p>
              <a:p>
                <a:pPr marL="0" indent="0">
                  <a:buNone/>
                </a:pPr>
                <a:r>
                  <a:rPr lang="en-US" altLang="ko-KR" b="0" dirty="0"/>
                  <a:t>REML</a:t>
                </a:r>
                <a:r>
                  <a:rPr lang="ko-KR" altLang="en-US" b="0" dirty="0"/>
                  <a:t> </a:t>
                </a:r>
                <a:r>
                  <a:rPr lang="en-US" altLang="ko-KR" b="0" dirty="0"/>
                  <a:t>estimator</a:t>
                </a:r>
                <a:r>
                  <a:rPr lang="ko-KR" altLang="en-US" b="0" dirty="0"/>
                  <a:t>는 </a:t>
                </a:r>
                <a:r>
                  <a:rPr lang="en-US" altLang="ko-KR" b="0" dirty="0"/>
                  <a:t>MLE</a:t>
                </a:r>
                <a:r>
                  <a:rPr lang="ko-KR" altLang="en-US" b="0" dirty="0"/>
                  <a:t>와는 다르게 불편 </a:t>
                </a:r>
                <a:r>
                  <a:rPr lang="ko-KR" altLang="en-US" dirty="0" err="1"/>
                  <a:t>추정량이며</a:t>
                </a:r>
                <a:r>
                  <a:rPr lang="en-US" altLang="ko-KR" dirty="0"/>
                  <a:t>, y</a:t>
                </a:r>
                <a:r>
                  <a:rPr lang="ko-KR" altLang="en-US" dirty="0"/>
                  <a:t>의</a:t>
                </a:r>
                <a:r>
                  <a:rPr lang="en-US" altLang="ko-KR" dirty="0"/>
                  <a:t>likelihood</a:t>
                </a:r>
                <a:r>
                  <a:rPr lang="ko-KR" altLang="en-US" dirty="0"/>
                  <a:t>가 아니라 </a:t>
                </a:r>
                <a:r>
                  <a:rPr lang="en-US" altLang="ko-KR" dirty="0"/>
                  <a:t>, </a:t>
                </a:r>
                <a:r>
                  <a:rPr lang="ko-KR" altLang="en-US" dirty="0"/>
                  <a:t>평균을 </a:t>
                </a:r>
                <a:r>
                  <a:rPr lang="en-US" altLang="ko-KR" dirty="0"/>
                  <a:t>0</a:t>
                </a:r>
                <a:r>
                  <a:rPr lang="ko-KR" altLang="en-US" dirty="0"/>
                  <a:t>으로 </a:t>
                </a:r>
                <a:r>
                  <a:rPr lang="en-US" altLang="ko-KR" dirty="0"/>
                  <a:t>transform</a:t>
                </a:r>
                <a:r>
                  <a:rPr lang="ko-KR" altLang="en-US" dirty="0"/>
                  <a:t>시킨 </a:t>
                </a:r>
                <a14:m>
                  <m:oMath xmlns:m="http://schemas.openxmlformats.org/officeDocument/2006/math">
                    <m:sSup>
                      <m:sSupPr>
                        <m:ctrlPr>
                          <a:rPr lang="en-US" altLang="ko-KR" i="1" smtClean="0">
                            <a:latin typeface="Cambria Math" panose="02040503050406030204" pitchFamily="18" charset="0"/>
                          </a:rPr>
                        </m:ctrlPr>
                      </m:sSupPr>
                      <m:e>
                        <m:r>
                          <a:rPr lang="en-US" altLang="ko-KR" b="0" i="1" smtClean="0">
                            <a:latin typeface="Cambria Math" panose="02040503050406030204" pitchFamily="18" charset="0"/>
                          </a:rPr>
                          <m:t>𝑢</m:t>
                        </m:r>
                      </m:e>
                      <m:sup>
                        <m:r>
                          <a:rPr lang="en-US" altLang="ko-KR" b="0" i="1" smtClean="0">
                            <a:latin typeface="Cambria Math" panose="02040503050406030204" pitchFamily="18" charset="0"/>
                          </a:rPr>
                          <m:t>𝑇</m:t>
                        </m:r>
                      </m:sup>
                    </m:sSup>
                    <m:r>
                      <a:rPr lang="en-US" altLang="ko-KR" b="0" i="1" smtClean="0">
                        <a:latin typeface="Cambria Math" panose="02040503050406030204" pitchFamily="18" charset="0"/>
                      </a:rPr>
                      <m:t>𝑦</m:t>
                    </m:r>
                  </m:oMath>
                </a14:m>
                <a:r>
                  <a:rPr lang="ko-KR" altLang="en-US" b="0" dirty="0"/>
                  <a:t>의</a:t>
                </a:r>
                <a:r>
                  <a:rPr lang="en-US" altLang="ko-KR" b="0" dirty="0"/>
                  <a:t> likelihood</a:t>
                </a:r>
                <a:r>
                  <a:rPr lang="ko-KR" altLang="en-US" b="0" dirty="0"/>
                  <a:t>를 </a:t>
                </a:r>
                <a:r>
                  <a:rPr lang="ko-KR" altLang="en-US" dirty="0"/>
                  <a:t>최대화하는 </a:t>
                </a:r>
                <a14:m>
                  <m:oMath xmlns:m="http://schemas.openxmlformats.org/officeDocument/2006/math">
                    <m:r>
                      <a:rPr lang="ko-KR" altLang="en-US" i="1">
                        <a:latin typeface="Cambria Math" panose="02040503050406030204" pitchFamily="18" charset="0"/>
                      </a:rPr>
                      <m:t>𝜃</m:t>
                    </m:r>
                  </m:oMath>
                </a14:m>
                <a:r>
                  <a:rPr lang="ko-KR" altLang="en-US" b="0" dirty="0"/>
                  <a:t>를 분산에 대한 </a:t>
                </a:r>
                <a:r>
                  <a:rPr lang="ko-KR" altLang="en-US" b="0" dirty="0" err="1"/>
                  <a:t>추정량으로</a:t>
                </a:r>
                <a:r>
                  <a:rPr lang="ko-KR" altLang="en-US" b="0" dirty="0"/>
                  <a:t> 사용한다</a:t>
                </a:r>
                <a:r>
                  <a:rPr lang="en-US" altLang="ko-KR" b="0" dirty="0"/>
                  <a:t>.</a:t>
                </a:r>
              </a:p>
              <a:p>
                <a:pPr marL="0" indent="0">
                  <a:buNone/>
                </a:pPr>
                <a:endParaRPr lang="en-US" altLang="ko-KR"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p>
                        <m:sSupPr>
                          <m:ctrlPr>
                            <a:rPr lang="en-US" altLang="ko-KR" i="1">
                              <a:latin typeface="Cambria Math" panose="02040503050406030204" pitchFamily="18" charset="0"/>
                            </a:rPr>
                          </m:ctrlPr>
                        </m:sSupPr>
                        <m:e>
                          <m:r>
                            <a:rPr lang="en-US" altLang="ko-KR" i="1">
                              <a:latin typeface="Cambria Math" panose="02040503050406030204" pitchFamily="18" charset="0"/>
                            </a:rPr>
                            <m:t>𝐸</m:t>
                          </m:r>
                          <m:r>
                            <a:rPr lang="en-US" altLang="ko-KR" i="1">
                              <a:latin typeface="Cambria Math" panose="02040503050406030204" pitchFamily="18" charset="0"/>
                            </a:rPr>
                            <m:t>(</m:t>
                          </m:r>
                          <m:r>
                            <a:rPr lang="en-US" altLang="ko-KR" i="1">
                              <a:latin typeface="Cambria Math" panose="02040503050406030204" pitchFamily="18" charset="0"/>
                            </a:rPr>
                            <m:t>𝑢</m:t>
                          </m:r>
                        </m:e>
                        <m:sup>
                          <m:r>
                            <a:rPr lang="en-US" altLang="ko-KR" i="1">
                              <a:latin typeface="Cambria Math" panose="02040503050406030204" pitchFamily="18" charset="0"/>
                            </a:rPr>
                            <m:t>𝑇</m:t>
                          </m:r>
                        </m:sup>
                      </m:sSup>
                      <m:r>
                        <a:rPr lang="en-US" altLang="ko-KR" i="1">
                          <a:latin typeface="Cambria Math" panose="02040503050406030204" pitchFamily="18" charset="0"/>
                        </a:rPr>
                        <m:t>𝑦</m:t>
                      </m:r>
                      <m:r>
                        <a:rPr lang="en-US" altLang="ko-KR" i="1">
                          <a:latin typeface="Cambria Math" panose="02040503050406030204" pitchFamily="18" charset="0"/>
                        </a:rPr>
                        <m:t>)=0</m:t>
                      </m:r>
                    </m:oMath>
                  </m:oMathPara>
                </a14:m>
                <a:endParaRPr lang="en-US" altLang="ko-KR" dirty="0"/>
              </a:p>
              <a:p>
                <a:pPr marL="0" indent="0">
                  <a:buNone/>
                </a:pPr>
                <a:endParaRPr lang="en-US" altLang="ko-KR" b="0" dirty="0"/>
              </a:p>
            </p:txBody>
          </p:sp>
        </mc:Choice>
        <mc:Fallback>
          <p:sp>
            <p:nvSpPr>
              <p:cNvPr id="3" name="내용 개체 틀 2">
                <a:extLst>
                  <a:ext uri="{FF2B5EF4-FFF2-40B4-BE49-F238E27FC236}">
                    <a16:creationId xmlns:a16="http://schemas.microsoft.com/office/drawing/2014/main" id="{97B6C903-9535-4AA1-82A7-8F986A950D77}"/>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l="-1217" t="-2381"/>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1919519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A638DC3-0FE6-41EE-BE08-53AB51B4A11B}"/>
              </a:ext>
            </a:extLst>
          </p:cNvPr>
          <p:cNvSpPr>
            <a:spLocks noGrp="1"/>
          </p:cNvSpPr>
          <p:nvPr>
            <p:ph type="title"/>
          </p:nvPr>
        </p:nvSpPr>
        <p:spPr/>
        <p:txBody>
          <a:bodyPr>
            <a:normAutofit/>
          </a:bodyPr>
          <a:lstStyle/>
          <a:p>
            <a:r>
              <a:rPr lang="en-US" altLang="ko-KR" sz="3000" dirty="0"/>
              <a:t>3.Estimation and Inference with Measured Response Data</a:t>
            </a:r>
            <a:endParaRPr lang="ko-KR" altLang="en-US" sz="3000" dirty="0"/>
          </a:p>
        </p:txBody>
      </p:sp>
      <p:sp>
        <p:nvSpPr>
          <p:cNvPr id="3" name="내용 개체 틀 2">
            <a:extLst>
              <a:ext uri="{FF2B5EF4-FFF2-40B4-BE49-F238E27FC236}">
                <a16:creationId xmlns:a16="http://schemas.microsoft.com/office/drawing/2014/main" id="{97B6C903-9535-4AA1-82A7-8F986A950D77}"/>
              </a:ext>
            </a:extLst>
          </p:cNvPr>
          <p:cNvSpPr>
            <a:spLocks noGrp="1"/>
          </p:cNvSpPr>
          <p:nvPr>
            <p:ph idx="1"/>
          </p:nvPr>
        </p:nvSpPr>
        <p:spPr>
          <a:xfrm>
            <a:off x="838200" y="1825625"/>
            <a:ext cx="10515600" cy="4351338"/>
          </a:xfrm>
        </p:spPr>
        <p:txBody>
          <a:bodyPr>
            <a:normAutofit/>
          </a:bodyPr>
          <a:lstStyle/>
          <a:p>
            <a:pPr marL="0" indent="0">
              <a:buNone/>
            </a:pPr>
            <a:r>
              <a:rPr lang="en-US" altLang="ko-KR" dirty="0"/>
              <a:t>3.2 REML estimate</a:t>
            </a:r>
          </a:p>
          <a:p>
            <a:pPr marL="0" indent="0">
              <a:buNone/>
            </a:pPr>
            <a:r>
              <a:rPr lang="en-US" altLang="ko-KR" sz="3200" dirty="0"/>
              <a:t>1</a:t>
            </a:r>
            <a:r>
              <a:rPr lang="en-US" altLang="ko-KR" sz="3200" baseline="30000" dirty="0"/>
              <a:t>st</a:t>
            </a:r>
            <a:r>
              <a:rPr lang="en-US" altLang="ko-KR" sz="3200" dirty="0"/>
              <a:t>  Relying on the sampling theoretic arguments </a:t>
            </a:r>
          </a:p>
          <a:p>
            <a:pPr marL="0" indent="0">
              <a:buNone/>
            </a:pPr>
            <a:endParaRPr lang="en-US" altLang="ko-KR" sz="3200" b="0" dirty="0"/>
          </a:p>
          <a:p>
            <a:pPr marL="0" indent="0">
              <a:buNone/>
            </a:pPr>
            <a:r>
              <a:rPr lang="en-US" altLang="ko-KR" sz="3200" b="0" dirty="0"/>
              <a:t>2</a:t>
            </a:r>
            <a:r>
              <a:rPr lang="en-US" altLang="ko-KR" sz="3200" b="0" baseline="30000" dirty="0"/>
              <a:t>nd</a:t>
            </a:r>
            <a:r>
              <a:rPr lang="en-US" altLang="ko-KR" sz="3200" b="0" dirty="0"/>
              <a:t> Bayesian appro</a:t>
            </a:r>
            <a:r>
              <a:rPr lang="en-US" altLang="ko-KR" sz="3200" dirty="0"/>
              <a:t>ach</a:t>
            </a:r>
            <a:endParaRPr lang="en-US" altLang="ko-KR" sz="3200" b="0" dirty="0"/>
          </a:p>
        </p:txBody>
      </p:sp>
    </p:spTree>
    <p:extLst>
      <p:ext uri="{BB962C8B-B14F-4D97-AF65-F5344CB8AC3E}">
        <p14:creationId xmlns:p14="http://schemas.microsoft.com/office/powerpoint/2010/main" val="2499090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2A658CC-AB46-4C96-98FD-676B6392CCC1}"/>
              </a:ext>
            </a:extLst>
          </p:cNvPr>
          <p:cNvSpPr>
            <a:spLocks noGrp="1"/>
          </p:cNvSpPr>
          <p:nvPr>
            <p:ph type="title"/>
          </p:nvPr>
        </p:nvSpPr>
        <p:spPr/>
        <p:txBody>
          <a:bodyPr/>
          <a:lstStyle/>
          <a:p>
            <a:r>
              <a:rPr lang="en-US" altLang="ko-KR" dirty="0"/>
              <a:t>1.Introduction</a:t>
            </a:r>
            <a:endParaRPr lang="ko-KR" altLang="en-US" dirty="0"/>
          </a:p>
        </p:txBody>
      </p:sp>
      <p:sp>
        <p:nvSpPr>
          <p:cNvPr id="3" name="내용 개체 틀 2">
            <a:extLst>
              <a:ext uri="{FF2B5EF4-FFF2-40B4-BE49-F238E27FC236}">
                <a16:creationId xmlns:a16="http://schemas.microsoft.com/office/drawing/2014/main" id="{5F62B804-95E2-42B7-A5A2-3CD3CEA333B9}"/>
              </a:ext>
            </a:extLst>
          </p:cNvPr>
          <p:cNvSpPr>
            <a:spLocks noGrp="1"/>
          </p:cNvSpPr>
          <p:nvPr>
            <p:ph idx="1"/>
          </p:nvPr>
        </p:nvSpPr>
        <p:spPr/>
        <p:txBody>
          <a:bodyPr/>
          <a:lstStyle/>
          <a:p>
            <a:r>
              <a:rPr lang="en-US" altLang="ko-KR" dirty="0"/>
              <a:t>Longitudinal Data(</a:t>
            </a:r>
            <a:r>
              <a:rPr lang="ko-KR" altLang="en-US" dirty="0"/>
              <a:t>종적 데이터</a:t>
            </a:r>
            <a:r>
              <a:rPr lang="en-US" altLang="ko-KR" dirty="0"/>
              <a:t>)</a:t>
            </a:r>
          </a:p>
          <a:p>
            <a:pPr marL="457200" lvl="1" indent="0">
              <a:buNone/>
            </a:pPr>
            <a:r>
              <a:rPr lang="en-US" altLang="ko-KR" dirty="0"/>
              <a:t>-</a:t>
            </a:r>
            <a:r>
              <a:rPr lang="ko-KR" altLang="en-US" dirty="0"/>
              <a:t> 실험 참가자를 시간을 들여 여러 번 반복하여 측정한 데이터</a:t>
            </a:r>
            <a:endParaRPr lang="en-US" altLang="ko-KR" dirty="0"/>
          </a:p>
          <a:p>
            <a:pPr marL="0" indent="0">
              <a:buNone/>
            </a:pPr>
            <a:endParaRPr lang="en-US" altLang="ko-KR" sz="2000" dirty="0"/>
          </a:p>
          <a:p>
            <a:pPr marL="0" indent="0">
              <a:buNone/>
            </a:pPr>
            <a:r>
              <a:rPr lang="en-US" altLang="ko-KR" sz="2400" dirty="0"/>
              <a:t>     - </a:t>
            </a:r>
            <a:r>
              <a:rPr lang="ko-KR" altLang="en-US" sz="2400" dirty="0"/>
              <a:t>각 객체들이 서로 다른 시간에 측정되거나 연구가 진행됨에 따라 사라질 수도 있음</a:t>
            </a:r>
            <a:endParaRPr lang="en-US" altLang="ko-KR" sz="2400" dirty="0"/>
          </a:p>
          <a:p>
            <a:pPr marL="0" indent="0">
              <a:buNone/>
            </a:pPr>
            <a:endParaRPr lang="en-US" altLang="ko-KR" sz="2400" dirty="0"/>
          </a:p>
          <a:p>
            <a:pPr marL="0" indent="0">
              <a:buNone/>
            </a:pPr>
            <a:r>
              <a:rPr lang="en-US" altLang="ko-KR" sz="2400" dirty="0"/>
              <a:t>     - longitudinal data</a:t>
            </a:r>
            <a:r>
              <a:rPr lang="ko-KR" altLang="en-US" sz="2400" dirty="0"/>
              <a:t>는 일반적으로 </a:t>
            </a:r>
            <a:r>
              <a:rPr lang="en-US" altLang="ko-KR" sz="2400" dirty="0"/>
              <a:t>unbalanced data</a:t>
            </a:r>
            <a:r>
              <a:rPr lang="ko-KR" altLang="en-US" sz="2400" dirty="0"/>
              <a:t>인 경우가 많음</a:t>
            </a:r>
          </a:p>
          <a:p>
            <a:pPr marL="0" indent="0">
              <a:buNone/>
            </a:pPr>
            <a:endParaRPr lang="en-US" altLang="ko-KR" sz="2400" dirty="0"/>
          </a:p>
          <a:p>
            <a:pPr marL="0" indent="0">
              <a:buNone/>
            </a:pPr>
            <a:r>
              <a:rPr lang="en-US" altLang="ko-KR" sz="2000" dirty="0"/>
              <a:t>Ex) </a:t>
            </a:r>
            <a:r>
              <a:rPr lang="ko-KR" altLang="en-US" sz="2000" dirty="0"/>
              <a:t>환자들의 혈압</a:t>
            </a:r>
            <a:r>
              <a:rPr lang="en-US" altLang="ko-KR" sz="2000" dirty="0"/>
              <a:t>, </a:t>
            </a:r>
            <a:r>
              <a:rPr lang="ko-KR" altLang="en-US" sz="2000" dirty="0"/>
              <a:t>콜레스테롤 수준</a:t>
            </a:r>
            <a:r>
              <a:rPr lang="en-US" altLang="ko-KR" sz="2000" dirty="0"/>
              <a:t>, </a:t>
            </a:r>
            <a:r>
              <a:rPr lang="ko-KR" altLang="en-US" sz="2000" dirty="0"/>
              <a:t>폐활량</a:t>
            </a:r>
            <a:r>
              <a:rPr lang="en-US" altLang="ko-KR" sz="2000" dirty="0"/>
              <a:t>, </a:t>
            </a:r>
            <a:r>
              <a:rPr lang="ko-KR" altLang="en-US" sz="2000" dirty="0"/>
              <a:t>혈청 포도당 등을 </a:t>
            </a:r>
            <a:r>
              <a:rPr lang="en-US" altLang="ko-KR" sz="2000" dirty="0"/>
              <a:t>3</a:t>
            </a:r>
            <a:r>
              <a:rPr lang="ko-KR" altLang="en-US" sz="2000" dirty="0"/>
              <a:t>개월 마다 측정한 데이터</a:t>
            </a:r>
            <a:endParaRPr lang="en-US" altLang="ko-KR" sz="2000" dirty="0"/>
          </a:p>
          <a:p>
            <a:pPr marL="0" indent="0">
              <a:buNone/>
            </a:pPr>
            <a:endParaRPr lang="en-US" altLang="ko-KR" sz="2000" dirty="0"/>
          </a:p>
        </p:txBody>
      </p:sp>
    </p:spTree>
    <p:extLst>
      <p:ext uri="{BB962C8B-B14F-4D97-AF65-F5344CB8AC3E}">
        <p14:creationId xmlns:p14="http://schemas.microsoft.com/office/powerpoint/2010/main" val="16665594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A638DC3-0FE6-41EE-BE08-53AB51B4A11B}"/>
              </a:ext>
            </a:extLst>
          </p:cNvPr>
          <p:cNvSpPr>
            <a:spLocks noGrp="1"/>
          </p:cNvSpPr>
          <p:nvPr>
            <p:ph type="title"/>
          </p:nvPr>
        </p:nvSpPr>
        <p:spPr/>
        <p:txBody>
          <a:bodyPr>
            <a:normAutofit/>
          </a:bodyPr>
          <a:lstStyle/>
          <a:p>
            <a:r>
              <a:rPr lang="en-US" altLang="ko-KR" sz="3000" dirty="0"/>
              <a:t>3.Estimation and Inference with Measured Response Data</a:t>
            </a:r>
            <a:endParaRPr lang="ko-KR" altLang="en-US" sz="3000" dirty="0"/>
          </a:p>
        </p:txBody>
      </p:sp>
      <p:sp>
        <p:nvSpPr>
          <p:cNvPr id="3" name="내용 개체 틀 2">
            <a:extLst>
              <a:ext uri="{FF2B5EF4-FFF2-40B4-BE49-F238E27FC236}">
                <a16:creationId xmlns:a16="http://schemas.microsoft.com/office/drawing/2014/main" id="{97B6C903-9535-4AA1-82A7-8F986A950D77}"/>
              </a:ext>
            </a:extLst>
          </p:cNvPr>
          <p:cNvSpPr>
            <a:spLocks noGrp="1"/>
          </p:cNvSpPr>
          <p:nvPr>
            <p:ph idx="1"/>
          </p:nvPr>
        </p:nvSpPr>
        <p:spPr>
          <a:xfrm>
            <a:off x="838200" y="1825625"/>
            <a:ext cx="10515600" cy="4351338"/>
          </a:xfrm>
        </p:spPr>
        <p:txBody>
          <a:bodyPr>
            <a:normAutofit/>
          </a:bodyPr>
          <a:lstStyle/>
          <a:p>
            <a:pPr marL="0" indent="0">
              <a:buNone/>
            </a:pPr>
            <a:r>
              <a:rPr lang="en-US" altLang="ko-KR" dirty="0"/>
              <a:t>3.2 REML estimate</a:t>
            </a:r>
          </a:p>
          <a:p>
            <a:pPr marL="0" indent="0">
              <a:buNone/>
            </a:pPr>
            <a:r>
              <a:rPr lang="en-US" altLang="ko-KR" b="0" dirty="0"/>
              <a:t>Bayesian approach leads to the unified treatment of estimation and computation.</a:t>
            </a:r>
          </a:p>
          <a:p>
            <a:pPr marL="0" indent="0">
              <a:buNone/>
            </a:pPr>
            <a:r>
              <a:rPr lang="en-US" altLang="ko-KR" dirty="0"/>
              <a:t>And it leads to a simplified derivation of the</a:t>
            </a:r>
            <a:r>
              <a:rPr lang="ko-KR" altLang="en-US" dirty="0"/>
              <a:t> </a:t>
            </a:r>
            <a:r>
              <a:rPr lang="en-US" altLang="ko-KR" dirty="0"/>
              <a:t>likelihood equations and shows how to</a:t>
            </a:r>
            <a:r>
              <a:rPr lang="ko-KR" altLang="en-US" dirty="0"/>
              <a:t> </a:t>
            </a:r>
            <a:r>
              <a:rPr lang="en-US" altLang="ko-KR" dirty="0"/>
              <a:t>handle</a:t>
            </a:r>
            <a:r>
              <a:rPr lang="ko-KR" altLang="en-US" dirty="0"/>
              <a:t> </a:t>
            </a:r>
            <a:r>
              <a:rPr lang="en-US" altLang="ko-KR" dirty="0"/>
              <a:t>their</a:t>
            </a:r>
            <a:r>
              <a:rPr lang="ko-KR" altLang="en-US" dirty="0"/>
              <a:t> </a:t>
            </a:r>
            <a:r>
              <a:rPr lang="en-US" altLang="ko-KR" dirty="0"/>
              <a:t>computation.</a:t>
            </a:r>
            <a:endParaRPr lang="en-US" altLang="ko-KR" b="0" dirty="0"/>
          </a:p>
        </p:txBody>
      </p:sp>
    </p:spTree>
    <p:extLst>
      <p:ext uri="{BB962C8B-B14F-4D97-AF65-F5344CB8AC3E}">
        <p14:creationId xmlns:p14="http://schemas.microsoft.com/office/powerpoint/2010/main" val="605203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35D6161-B1CD-40A9-AEF4-033839D6CDAF}"/>
              </a:ext>
            </a:extLst>
          </p:cNvPr>
          <p:cNvSpPr>
            <a:spLocks noGrp="1"/>
          </p:cNvSpPr>
          <p:nvPr>
            <p:ph type="ctrTitle"/>
          </p:nvPr>
        </p:nvSpPr>
        <p:spPr/>
        <p:txBody>
          <a:bodyPr>
            <a:normAutofit fontScale="90000"/>
          </a:bodyPr>
          <a:lstStyle/>
          <a:p>
            <a:r>
              <a:rPr lang="en-US" altLang="ko-KR" dirty="0"/>
              <a:t>4. Using the EM algorithm for ML estimation</a:t>
            </a:r>
            <a:endParaRPr lang="ko-KR" altLang="en-US" dirty="0"/>
          </a:p>
        </p:txBody>
      </p:sp>
    </p:spTree>
    <p:extLst>
      <p:ext uri="{BB962C8B-B14F-4D97-AF65-F5344CB8AC3E}">
        <p14:creationId xmlns:p14="http://schemas.microsoft.com/office/powerpoint/2010/main" val="21032326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A638DC3-0FE6-41EE-BE08-53AB51B4A11B}"/>
              </a:ext>
            </a:extLst>
          </p:cNvPr>
          <p:cNvSpPr>
            <a:spLocks noGrp="1"/>
          </p:cNvSpPr>
          <p:nvPr>
            <p:ph type="title"/>
          </p:nvPr>
        </p:nvSpPr>
        <p:spPr/>
        <p:txBody>
          <a:bodyPr>
            <a:normAutofit/>
          </a:bodyPr>
          <a:lstStyle/>
          <a:p>
            <a:r>
              <a:rPr lang="en-US" altLang="ko-KR" sz="4000" dirty="0"/>
              <a:t>4.Using the EM algorithm for ML estimation</a:t>
            </a:r>
            <a:endParaRPr lang="ko-KR" altLang="en-US" sz="4000" dirty="0"/>
          </a:p>
        </p:txBody>
      </p:sp>
      <mc:AlternateContent xmlns:mc="http://schemas.openxmlformats.org/markup-compatibility/2006">
        <mc:Choice xmlns:a14="http://schemas.microsoft.com/office/drawing/2010/main" Requires="a14">
          <p:sp>
            <p:nvSpPr>
              <p:cNvPr id="3" name="내용 개체 틀 2">
                <a:extLst>
                  <a:ext uri="{FF2B5EF4-FFF2-40B4-BE49-F238E27FC236}">
                    <a16:creationId xmlns:a16="http://schemas.microsoft.com/office/drawing/2014/main" id="{97B6C903-9535-4AA1-82A7-8F986A950D77}"/>
                  </a:ext>
                </a:extLst>
              </p:cNvPr>
              <p:cNvSpPr>
                <a:spLocks noGrp="1"/>
              </p:cNvSpPr>
              <p:nvPr>
                <p:ph idx="1"/>
              </p:nvPr>
            </p:nvSpPr>
            <p:spPr>
              <a:xfrm>
                <a:off x="838200" y="1825625"/>
                <a:ext cx="10515600" cy="4351338"/>
              </a:xfrm>
            </p:spPr>
            <p:txBody>
              <a:bodyPr>
                <a:normAutofit/>
              </a:bodyPr>
              <a:lstStyle/>
              <a:p>
                <a:pPr marL="0" indent="0">
                  <a:buNone/>
                </a:pPr>
                <a:r>
                  <a:rPr lang="en-US" altLang="ko-KR" sz="2600" dirty="0"/>
                  <a:t>EM</a:t>
                </a:r>
                <a:r>
                  <a:rPr lang="ko-KR" altLang="en-US" sz="2600" dirty="0"/>
                  <a:t>알</a:t>
                </a:r>
                <a14:m>
                  <m:oMath xmlns:m="http://schemas.openxmlformats.org/officeDocument/2006/math">
                    <m:r>
                      <a:rPr lang="ko-KR" altLang="en-US" sz="2600" i="1">
                        <a:latin typeface="Cambria Math" panose="02040503050406030204" pitchFamily="18" charset="0"/>
                      </a:rPr>
                      <m:t>고</m:t>
                    </m:r>
                    <m:r>
                      <a:rPr lang="ko-KR" altLang="en-US" sz="2600" i="1" smtClean="0">
                        <a:latin typeface="Cambria Math" panose="02040503050406030204" pitchFamily="18" charset="0"/>
                      </a:rPr>
                      <m:t>리</m:t>
                    </m:r>
                    <m:r>
                      <a:rPr lang="ko-KR" altLang="en-US" sz="2600" i="1">
                        <a:latin typeface="Cambria Math" panose="02040503050406030204" pitchFamily="18" charset="0"/>
                      </a:rPr>
                      <m:t>즘</m:t>
                    </m:r>
                    <m:r>
                      <a:rPr lang="ko-KR" altLang="en-US" sz="2600" i="1" smtClean="0">
                        <a:latin typeface="Cambria Math" panose="02040503050406030204" pitchFamily="18" charset="0"/>
                      </a:rPr>
                      <m:t>을</m:t>
                    </m:r>
                    <m:r>
                      <a:rPr lang="en-US" altLang="ko-KR" sz="2600" b="0" i="1" smtClean="0">
                        <a:latin typeface="Cambria Math" panose="02040503050406030204" pitchFamily="18" charset="0"/>
                      </a:rPr>
                      <m:t> </m:t>
                    </m:r>
                    <m:r>
                      <a:rPr lang="ko-KR" altLang="en-US" sz="2600" i="1">
                        <a:latin typeface="Cambria Math" panose="02040503050406030204" pitchFamily="18" charset="0"/>
                      </a:rPr>
                      <m:t>사</m:t>
                    </m:r>
                    <m:r>
                      <a:rPr lang="ko-KR" altLang="en-US" sz="2600" i="1" smtClean="0">
                        <a:latin typeface="Cambria Math" panose="02040503050406030204" pitchFamily="18" charset="0"/>
                      </a:rPr>
                      <m:t>용</m:t>
                    </m:r>
                    <m:r>
                      <a:rPr lang="ko-KR" altLang="en-US" sz="2600" i="1">
                        <a:latin typeface="Cambria Math" panose="02040503050406030204" pitchFamily="18" charset="0"/>
                      </a:rPr>
                      <m:t>할</m:t>
                    </m:r>
                    <m:r>
                      <a:rPr lang="en-US" altLang="ko-KR" sz="2600" b="0" i="1" smtClean="0">
                        <a:latin typeface="Cambria Math" panose="02040503050406030204" pitchFamily="18" charset="0"/>
                      </a:rPr>
                      <m:t> </m:t>
                    </m:r>
                    <m:r>
                      <a:rPr lang="ko-KR" altLang="en-US" sz="2600" i="1">
                        <a:latin typeface="Cambria Math" panose="02040503050406030204" pitchFamily="18" charset="0"/>
                      </a:rPr>
                      <m:t>때</m:t>
                    </m:r>
                    <m:r>
                      <a:rPr lang="en-US" altLang="ko-KR" sz="2600" b="0" i="1" smtClean="0">
                        <a:latin typeface="Cambria Math" panose="02040503050406030204" pitchFamily="18" charset="0"/>
                      </a:rPr>
                      <m:t> </m:t>
                    </m:r>
                    <m:sSub>
                      <m:sSubPr>
                        <m:ctrlPr>
                          <a:rPr lang="en-US" altLang="ko-KR" sz="2600" i="1" smtClean="0">
                            <a:latin typeface="Cambria Math" panose="02040503050406030204" pitchFamily="18" charset="0"/>
                          </a:rPr>
                        </m:ctrlPr>
                      </m:sSubPr>
                      <m:e>
                        <m:r>
                          <a:rPr lang="en-US" altLang="ko-KR" sz="2600" b="0" i="1" smtClean="0">
                            <a:latin typeface="Cambria Math" panose="02040503050406030204" pitchFamily="18" charset="0"/>
                          </a:rPr>
                          <m:t>𝑅</m:t>
                        </m:r>
                      </m:e>
                      <m:sub>
                        <m:r>
                          <a:rPr lang="en-US" altLang="ko-KR" sz="2600" b="0" i="1" smtClean="0">
                            <a:latin typeface="Cambria Math" panose="02040503050406030204" pitchFamily="18" charset="0"/>
                          </a:rPr>
                          <m:t>𝑖</m:t>
                        </m:r>
                      </m:sub>
                    </m:sSub>
                    <m:r>
                      <a:rPr lang="en-US" altLang="ko-KR" sz="2600" b="0" i="1" smtClean="0">
                        <a:latin typeface="Cambria Math" panose="02040503050406030204" pitchFamily="18" charset="0"/>
                      </a:rPr>
                      <m:t>=</m:t>
                    </m:r>
                    <m:sSup>
                      <m:sSupPr>
                        <m:ctrlPr>
                          <a:rPr lang="en-US" altLang="ko-KR" sz="2600" b="0" i="1" smtClean="0">
                            <a:latin typeface="Cambria Math" panose="02040503050406030204" pitchFamily="18" charset="0"/>
                          </a:rPr>
                        </m:ctrlPr>
                      </m:sSupPr>
                      <m:e>
                        <m:r>
                          <a:rPr lang="ko-KR" altLang="en-US" sz="2600" i="1">
                            <a:latin typeface="Cambria Math" panose="02040503050406030204" pitchFamily="18" charset="0"/>
                          </a:rPr>
                          <m:t>𝜎</m:t>
                        </m:r>
                      </m:e>
                      <m:sup>
                        <m:r>
                          <a:rPr lang="en-US" altLang="ko-KR" sz="2600" b="0" i="1" smtClean="0">
                            <a:latin typeface="Cambria Math" panose="02040503050406030204" pitchFamily="18" charset="0"/>
                          </a:rPr>
                          <m:t>2</m:t>
                        </m:r>
                      </m:sup>
                    </m:sSup>
                    <m:r>
                      <a:rPr lang="en-US" altLang="ko-KR" sz="2600" b="0" i="1" smtClean="0">
                        <a:latin typeface="Cambria Math" panose="02040503050406030204" pitchFamily="18" charset="0"/>
                      </a:rPr>
                      <m:t>𝐼</m:t>
                    </m:r>
                    <m:r>
                      <a:rPr lang="en-US" altLang="ko-KR" sz="2600" b="0" i="1" smtClean="0">
                        <a:latin typeface="Cambria Math" panose="02040503050406030204" pitchFamily="18" charset="0"/>
                      </a:rPr>
                      <m:t> </m:t>
                    </m:r>
                    <m:r>
                      <a:rPr lang="en-US" altLang="ko-KR" sz="2600" b="0" i="1" smtClean="0">
                        <a:latin typeface="Cambria Math" panose="02040503050406030204" pitchFamily="18" charset="0"/>
                      </a:rPr>
                      <m:t>𝑎𝑛𝑑</m:t>
                    </m:r>
                    <m:r>
                      <a:rPr lang="en-US" altLang="ko-KR" sz="2600" b="0" i="1" smtClean="0">
                        <a:latin typeface="Cambria Math" panose="02040503050406030204" pitchFamily="18" charset="0"/>
                      </a:rPr>
                      <m:t> </m:t>
                    </m:r>
                    <m:r>
                      <a:rPr lang="en-US" altLang="ko-KR" sz="2600" b="0" i="1" smtClean="0">
                        <a:latin typeface="Cambria Math" panose="02040503050406030204" pitchFamily="18" charset="0"/>
                      </a:rPr>
                      <m:t>𝐷</m:t>
                    </m:r>
                    <m:r>
                      <a:rPr lang="en-US" altLang="ko-KR" sz="2600" b="0" i="1" smtClean="0">
                        <a:latin typeface="Cambria Math" panose="02040503050406030204" pitchFamily="18" charset="0"/>
                      </a:rPr>
                      <m:t> </m:t>
                    </m:r>
                    <m:r>
                      <a:rPr lang="en-US" altLang="ko-KR" sz="2600" b="0" i="1" smtClean="0">
                        <a:latin typeface="Cambria Math" panose="02040503050406030204" pitchFamily="18" charset="0"/>
                      </a:rPr>
                      <m:t>𝑖𝑠</m:t>
                    </m:r>
                    <m:r>
                      <a:rPr lang="en-US" altLang="ko-KR" sz="2600" b="0" i="1" smtClean="0">
                        <a:latin typeface="Cambria Math" panose="02040503050406030204" pitchFamily="18" charset="0"/>
                      </a:rPr>
                      <m:t> </m:t>
                    </m:r>
                    <m:r>
                      <a:rPr lang="en-US" altLang="ko-KR" sz="2600" b="0" i="1" smtClean="0">
                        <a:latin typeface="Cambria Math" panose="02040503050406030204" pitchFamily="18" charset="0"/>
                      </a:rPr>
                      <m:t>𝑑𝑖𝑎𝑔𝑜𝑛𝑎𝑙</m:t>
                    </m:r>
                    <m:r>
                      <a:rPr lang="ko-KR" altLang="en-US" sz="2600" i="1">
                        <a:latin typeface="Cambria Math" panose="02040503050406030204" pitchFamily="18" charset="0"/>
                      </a:rPr>
                      <m:t>인</m:t>
                    </m:r>
                  </m:oMath>
                </a14:m>
                <a:r>
                  <a:rPr lang="en-US" altLang="ko-KR" sz="2600" dirty="0"/>
                  <a:t> </a:t>
                </a:r>
                <a:r>
                  <a:rPr lang="ko-KR" altLang="en-US" sz="2600" dirty="0"/>
                  <a:t>경우만 확인해도 충분하다</a:t>
                </a:r>
                <a:r>
                  <a:rPr lang="en-US" altLang="ko-KR" sz="2600" dirty="0"/>
                  <a:t>.</a:t>
                </a:r>
              </a:p>
              <a:p>
                <a:pPr marL="0" indent="0">
                  <a:buNone/>
                </a:pPr>
                <a:r>
                  <a:rPr lang="en-US" altLang="ko-KR" sz="2400" dirty="0"/>
                  <a:t>1) Special derivations are not required for other cases, such as covariance-components models</a:t>
                </a:r>
              </a:p>
              <a:p>
                <a:pPr marL="0" indent="0">
                  <a:buNone/>
                </a:pPr>
                <a:endParaRPr lang="en-US" altLang="ko-KR" sz="2400" dirty="0"/>
              </a:p>
              <a:p>
                <a:pPr marL="0" indent="0">
                  <a:buNone/>
                </a:pPr>
                <a:r>
                  <a:rPr lang="en-US" altLang="ko-KR" sz="2400" dirty="0"/>
                  <a:t>2) Each iteration increase the likelihood</a:t>
                </a:r>
              </a:p>
              <a:p>
                <a:pPr marL="0" indent="0">
                  <a:buNone/>
                </a:pPr>
                <a:endParaRPr lang="en-US" altLang="ko-KR" sz="2400" dirty="0"/>
              </a:p>
              <a:p>
                <a:pPr marL="0" indent="0">
                  <a:buNone/>
                </a:pPr>
                <a:r>
                  <a:rPr lang="en-US" altLang="ko-KR" sz="2400" dirty="0"/>
                  <a:t>3) The general expressions for defining the iterative steps of the algorithm have meaningful statistical interpretations</a:t>
                </a:r>
              </a:p>
              <a:p>
                <a:pPr marL="0" indent="0">
                  <a:buNone/>
                </a:pPr>
                <a:endParaRPr lang="en-US" altLang="ko-KR" sz="3000" dirty="0"/>
              </a:p>
            </p:txBody>
          </p:sp>
        </mc:Choice>
        <mc:Fallback>
          <p:sp>
            <p:nvSpPr>
              <p:cNvPr id="3" name="내용 개체 틀 2">
                <a:extLst>
                  <a:ext uri="{FF2B5EF4-FFF2-40B4-BE49-F238E27FC236}">
                    <a16:creationId xmlns:a16="http://schemas.microsoft.com/office/drawing/2014/main" id="{97B6C903-9535-4AA1-82A7-8F986A950D77}"/>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l="-1043" t="-1961"/>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2369878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58FCC39-6DFC-422A-9DC7-207E790A75A4}"/>
              </a:ext>
            </a:extLst>
          </p:cNvPr>
          <p:cNvSpPr>
            <a:spLocks noGrp="1"/>
          </p:cNvSpPr>
          <p:nvPr>
            <p:ph type="title"/>
          </p:nvPr>
        </p:nvSpPr>
        <p:spPr/>
        <p:txBody>
          <a:bodyPr>
            <a:normAutofit/>
          </a:bodyPr>
          <a:lstStyle/>
          <a:p>
            <a:r>
              <a:rPr lang="en-US" altLang="ko-KR" sz="4000" dirty="0"/>
              <a:t>4.Using the EM algorithm for ML estimation</a:t>
            </a:r>
            <a:endParaRPr lang="ko-KR" altLang="en-US" sz="4000" dirty="0"/>
          </a:p>
        </p:txBody>
      </p:sp>
      <mc:AlternateContent xmlns:mc="http://schemas.openxmlformats.org/markup-compatibility/2006">
        <mc:Choice xmlns:a14="http://schemas.microsoft.com/office/drawing/2010/main" Requires="a14">
          <p:sp>
            <p:nvSpPr>
              <p:cNvPr id="3" name="내용 개체 틀 2">
                <a:extLst>
                  <a:ext uri="{FF2B5EF4-FFF2-40B4-BE49-F238E27FC236}">
                    <a16:creationId xmlns:a16="http://schemas.microsoft.com/office/drawing/2014/main" id="{B55C1C1A-6EF9-45F9-9DDD-A1C281B7C201}"/>
                  </a:ext>
                </a:extLst>
              </p:cNvPr>
              <p:cNvSpPr>
                <a:spLocks noGrp="1"/>
              </p:cNvSpPr>
              <p:nvPr>
                <p:ph idx="1"/>
              </p:nvPr>
            </p:nvSpPr>
            <p:spPr/>
            <p:txBody>
              <a:bodyPr/>
              <a:lstStyle/>
              <a:p>
                <a:pPr marL="0" indent="0">
                  <a:buNone/>
                </a:pPr>
                <a:r>
                  <a:rPr lang="en-US" altLang="ko-KR" dirty="0"/>
                  <a:t>When </a:t>
                </a:r>
                <a14:m>
                  <m:oMath xmlns:m="http://schemas.openxmlformats.org/officeDocument/2006/math">
                    <m:sSub>
                      <m:sSubPr>
                        <m:ctrlPr>
                          <a:rPr lang="en-US" altLang="ko-KR" i="1" smtClean="0">
                            <a:latin typeface="Cambria Math" panose="02040503050406030204" pitchFamily="18" charset="0"/>
                          </a:rPr>
                        </m:ctrlPr>
                      </m:sSubPr>
                      <m:e>
                        <m:r>
                          <a:rPr lang="en-US" altLang="ko-KR" i="1">
                            <a:latin typeface="Cambria Math" panose="02040503050406030204" pitchFamily="18" charset="0"/>
                          </a:rPr>
                          <m:t>𝑅</m:t>
                        </m:r>
                      </m:e>
                      <m:sub>
                        <m:r>
                          <a:rPr lang="en-US" altLang="ko-KR" i="1">
                            <a:latin typeface="Cambria Math" panose="02040503050406030204" pitchFamily="18" charset="0"/>
                          </a:rPr>
                          <m:t>𝑖</m:t>
                        </m:r>
                      </m:sub>
                    </m:sSub>
                    <m:r>
                      <a:rPr lang="en-US" altLang="ko-KR" i="1">
                        <a:latin typeface="Cambria Math" panose="02040503050406030204" pitchFamily="18" charset="0"/>
                      </a:rPr>
                      <m:t>=</m:t>
                    </m:r>
                    <m:sSup>
                      <m:sSupPr>
                        <m:ctrlPr>
                          <a:rPr lang="en-US" altLang="ko-KR" i="1">
                            <a:latin typeface="Cambria Math" panose="02040503050406030204" pitchFamily="18" charset="0"/>
                          </a:rPr>
                        </m:ctrlPr>
                      </m:sSupPr>
                      <m:e>
                        <m:r>
                          <a:rPr lang="ko-KR" altLang="en-US" i="1">
                            <a:latin typeface="Cambria Math" panose="02040503050406030204" pitchFamily="18" charset="0"/>
                          </a:rPr>
                          <m:t>𝜎</m:t>
                        </m:r>
                      </m:e>
                      <m:sup>
                        <m:r>
                          <a:rPr lang="en-US" altLang="ko-KR" i="1">
                            <a:latin typeface="Cambria Math" panose="02040503050406030204" pitchFamily="18" charset="0"/>
                          </a:rPr>
                          <m:t>2</m:t>
                        </m:r>
                      </m:sup>
                    </m:sSup>
                    <m:r>
                      <a:rPr lang="en-US" altLang="ko-KR" i="1">
                        <a:latin typeface="Cambria Math" panose="02040503050406030204" pitchFamily="18" charset="0"/>
                      </a:rPr>
                      <m:t>𝐼</m:t>
                    </m:r>
                  </m:oMath>
                </a14:m>
                <a:r>
                  <a:rPr lang="en-US" altLang="ko-KR" dirty="0">
                    <a:latin typeface="Cambria Math" panose="02040503050406030204" pitchFamily="18" charset="0"/>
                    <a:ea typeface="Cambria Math" panose="02040503050406030204" pitchFamily="18" charset="0"/>
                  </a:rPr>
                  <a:t> and </a:t>
                </a:r>
                <a14:m>
                  <m:oMath xmlns:m="http://schemas.openxmlformats.org/officeDocument/2006/math">
                    <m:r>
                      <a:rPr lang="en-US" altLang="ko-KR" b="0" i="1" smtClean="0">
                        <a:latin typeface="Cambria Math" panose="02040503050406030204" pitchFamily="18" charset="0"/>
                        <a:ea typeface="Cambria Math" panose="02040503050406030204" pitchFamily="18" charset="0"/>
                      </a:rPr>
                      <m:t>𝐷</m:t>
                    </m:r>
                    <m:r>
                      <a:rPr lang="en-US" altLang="ko-KR" b="0" i="1" smtClean="0">
                        <a:latin typeface="Cambria Math" panose="02040503050406030204" pitchFamily="18" charset="0"/>
                        <a:ea typeface="Cambria Math" panose="02040503050406030204" pitchFamily="18" charset="0"/>
                      </a:rPr>
                      <m:t> </m:t>
                    </m:r>
                    <m:r>
                      <a:rPr lang="en-US" altLang="ko-KR" b="0" i="1" smtClean="0">
                        <a:latin typeface="Cambria Math" panose="02040503050406030204" pitchFamily="18" charset="0"/>
                        <a:ea typeface="Cambria Math" panose="02040503050406030204" pitchFamily="18" charset="0"/>
                      </a:rPr>
                      <m:t>𝑖𝑠</m:t>
                    </m:r>
                    <m:r>
                      <a:rPr lang="en-US" altLang="ko-KR" b="0" i="1" smtClean="0">
                        <a:latin typeface="Cambria Math" panose="02040503050406030204" pitchFamily="18" charset="0"/>
                        <a:ea typeface="Cambria Math" panose="02040503050406030204" pitchFamily="18" charset="0"/>
                      </a:rPr>
                      <m:t> </m:t>
                    </m:r>
                    <m:r>
                      <a:rPr lang="en-US" altLang="ko-KR" b="0" i="1" smtClean="0">
                        <a:latin typeface="Cambria Math" panose="02040503050406030204" pitchFamily="18" charset="0"/>
                        <a:ea typeface="Cambria Math" panose="02040503050406030204" pitchFamily="18" charset="0"/>
                      </a:rPr>
                      <m:t>𝑎𝑛</m:t>
                    </m:r>
                    <m:r>
                      <a:rPr lang="en-US" altLang="ko-KR" b="0" i="1" smtClean="0">
                        <a:latin typeface="Cambria Math" panose="02040503050406030204" pitchFamily="18" charset="0"/>
                        <a:ea typeface="Cambria Math" panose="02040503050406030204" pitchFamily="18" charset="0"/>
                      </a:rPr>
                      <m:t> </m:t>
                    </m:r>
                    <m:r>
                      <a:rPr lang="en-US" altLang="ko-KR" b="0" i="1" smtClean="0">
                        <a:latin typeface="Cambria Math" panose="02040503050406030204" pitchFamily="18" charset="0"/>
                        <a:ea typeface="Cambria Math" panose="02040503050406030204" pitchFamily="18" charset="0"/>
                      </a:rPr>
                      <m:t>𝑘</m:t>
                    </m:r>
                    <m:r>
                      <a:rPr lang="en-US" altLang="ko-KR" b="0" i="1" smtClean="0">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𝑘</m:t>
                    </m:r>
                    <m:r>
                      <a:rPr lang="en-US" altLang="ko-KR" b="0" i="1" smtClean="0">
                        <a:latin typeface="Cambria Math" panose="02040503050406030204" pitchFamily="18" charset="0"/>
                        <a:ea typeface="Cambria Math" panose="02040503050406030204" pitchFamily="18" charset="0"/>
                      </a:rPr>
                      <m:t>  </m:t>
                    </m:r>
                    <m:r>
                      <a:rPr lang="en-US" altLang="ko-KR" b="0" i="1" smtClean="0">
                        <a:latin typeface="Cambria Math" panose="02040503050406030204" pitchFamily="18" charset="0"/>
                        <a:ea typeface="Cambria Math" panose="02040503050406030204" pitchFamily="18" charset="0"/>
                      </a:rPr>
                      <m:t>𝑛</m:t>
                    </m:r>
                    <m:r>
                      <a:rPr lang="en-US" altLang="ko-KR" b="0" i="1" smtClean="0">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𝑛</m:t>
                    </m:r>
                    <m:r>
                      <a:rPr lang="en-US" altLang="ko-KR" b="0" i="1" smtClean="0">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𝑑</m:t>
                    </m:r>
                    <m:r>
                      <a:rPr lang="en-US" altLang="ko-KR" b="0" i="1" smtClean="0">
                        <a:latin typeface="Cambria Math" panose="02040503050406030204" pitchFamily="18" charset="0"/>
                        <a:ea typeface="Cambria Math" panose="02040503050406030204" pitchFamily="18" charset="0"/>
                      </a:rPr>
                      <m:t> </m:t>
                    </m:r>
                    <m:r>
                      <a:rPr lang="en-US" altLang="ko-KR" b="0" i="1" smtClean="0">
                        <a:latin typeface="Cambria Math" panose="02040503050406030204" pitchFamily="18" charset="0"/>
                        <a:ea typeface="Cambria Math" panose="02040503050406030204" pitchFamily="18" charset="0"/>
                      </a:rPr>
                      <m:t>𝑚𝑎𝑡𝑟𝑖𝑥</m:t>
                    </m:r>
                  </m:oMath>
                </a14:m>
                <a:endParaRPr lang="en-US" altLang="ko-KR" b="0" dirty="0">
                  <a:latin typeface="Cambria Math" panose="02040503050406030204" pitchFamily="18" charset="0"/>
                  <a:ea typeface="Cambria Math" panose="02040503050406030204" pitchFamily="18" charset="0"/>
                </a:endParaRPr>
              </a:p>
              <a:p>
                <a:pPr marL="0" indent="0">
                  <a:buNone/>
                </a:pPr>
                <a:r>
                  <a:rPr lang="en-US" altLang="ko-KR" dirty="0">
                    <a:ea typeface="Cambria Math" panose="02040503050406030204" pitchFamily="18" charset="0"/>
                  </a:rPr>
                  <a:t>we would use </a:t>
                </a:r>
              </a:p>
              <a:p>
                <a:pPr marL="0" indent="0">
                  <a:buNone/>
                </a:pPr>
                <a:endParaRPr lang="en-US" altLang="ko-KR" sz="400" b="0"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p>
                        <m:sSupPr>
                          <m:ctrlPr>
                            <a:rPr lang="en-US" altLang="ko-KR" b="0" i="1" smtClean="0">
                              <a:latin typeface="Cambria Math" panose="02040503050406030204" pitchFamily="18" charset="0"/>
                              <a:ea typeface="Cambria Math" panose="02040503050406030204" pitchFamily="18" charset="0"/>
                            </a:rPr>
                          </m:ctrlPr>
                        </m:sSupPr>
                        <m:e>
                          <m:acc>
                            <m:accPr>
                              <m:chr m:val="̂"/>
                              <m:ctrlPr>
                                <a:rPr lang="en-US" altLang="ko-KR" b="0" i="1" smtClean="0">
                                  <a:latin typeface="Cambria Math" panose="02040503050406030204" pitchFamily="18" charset="0"/>
                                  <a:ea typeface="Cambria Math" panose="02040503050406030204" pitchFamily="18" charset="0"/>
                                </a:rPr>
                              </m:ctrlPr>
                            </m:accPr>
                            <m:e>
                              <m:r>
                                <a:rPr lang="ko-KR" altLang="en-US" b="0" i="1" smtClean="0">
                                  <a:latin typeface="Cambria Math" panose="02040503050406030204" pitchFamily="18" charset="0"/>
                                  <a:ea typeface="Cambria Math" panose="02040503050406030204" pitchFamily="18" charset="0"/>
                                </a:rPr>
                                <m:t>𝜎</m:t>
                              </m:r>
                            </m:e>
                          </m:acc>
                        </m:e>
                        <m:sup>
                          <m:r>
                            <a:rPr lang="en-US" altLang="ko-KR" b="0" i="1" smtClean="0">
                              <a:latin typeface="Cambria Math" panose="02040503050406030204" pitchFamily="18" charset="0"/>
                              <a:ea typeface="Cambria Math" panose="02040503050406030204" pitchFamily="18" charset="0"/>
                            </a:rPr>
                            <m:t>2</m:t>
                          </m:r>
                        </m:sup>
                      </m:sSup>
                      <m:r>
                        <a:rPr lang="en-US" altLang="ko-KR" b="0" i="1" smtClean="0">
                          <a:latin typeface="Cambria Math" panose="02040503050406030204" pitchFamily="18" charset="0"/>
                          <a:ea typeface="Cambria Math" panose="02040503050406030204" pitchFamily="18" charset="0"/>
                        </a:rPr>
                        <m:t>=</m:t>
                      </m:r>
                      <m:f>
                        <m:fPr>
                          <m:ctrlPr>
                            <a:rPr lang="en-US" altLang="ko-KR" b="0" i="1" smtClean="0">
                              <a:latin typeface="Cambria Math" panose="02040503050406030204" pitchFamily="18" charset="0"/>
                              <a:ea typeface="Cambria Math" panose="02040503050406030204" pitchFamily="18" charset="0"/>
                            </a:rPr>
                          </m:ctrlPr>
                        </m:fPr>
                        <m:num>
                          <m:nary>
                            <m:naryPr>
                              <m:chr m:val="∑"/>
                              <m:ctrlPr>
                                <a:rPr lang="en-US" altLang="ko-KR" b="0" i="1" smtClean="0">
                                  <a:latin typeface="Cambria Math" panose="02040503050406030204" pitchFamily="18" charset="0"/>
                                  <a:ea typeface="Cambria Math" panose="02040503050406030204" pitchFamily="18" charset="0"/>
                                </a:rPr>
                              </m:ctrlPr>
                            </m:naryPr>
                            <m:sub>
                              <m:r>
                                <m:rPr>
                                  <m:brk m:alnAt="23"/>
                                </m:rPr>
                                <a:rPr lang="en-US" altLang="ko-KR" b="0" i="1" smtClean="0">
                                  <a:latin typeface="Cambria Math" panose="02040503050406030204" pitchFamily="18" charset="0"/>
                                  <a:ea typeface="Cambria Math" panose="02040503050406030204" pitchFamily="18" charset="0"/>
                                </a:rPr>
                                <m:t>𝑖</m:t>
                              </m:r>
                              <m:r>
                                <a:rPr lang="en-US" altLang="ko-KR" b="0" i="1" smtClean="0">
                                  <a:latin typeface="Cambria Math" panose="02040503050406030204" pitchFamily="18" charset="0"/>
                                  <a:ea typeface="Cambria Math" panose="02040503050406030204" pitchFamily="18" charset="0"/>
                                </a:rPr>
                                <m:t>=</m:t>
                              </m:r>
                              <m:r>
                                <m:rPr>
                                  <m:brk m:alnAt="23"/>
                                </m:rPr>
                                <a:rPr lang="en-US" altLang="ko-KR" b="0" i="1" smtClean="0">
                                  <a:latin typeface="Cambria Math" panose="02040503050406030204" pitchFamily="18" charset="0"/>
                                  <a:ea typeface="Cambria Math" panose="02040503050406030204" pitchFamily="18" charset="0"/>
                                </a:rPr>
                                <m:t>1</m:t>
                              </m:r>
                            </m:sub>
                            <m:sup>
                              <m:r>
                                <a:rPr lang="en-US" altLang="ko-KR" b="0" i="1" smtClean="0">
                                  <a:latin typeface="Cambria Math" panose="02040503050406030204" pitchFamily="18" charset="0"/>
                                  <a:ea typeface="Cambria Math" panose="02040503050406030204" pitchFamily="18" charset="0"/>
                                </a:rPr>
                                <m:t>𝑚</m:t>
                              </m:r>
                            </m:sup>
                            <m:e>
                              <m:sSub>
                                <m:sSubPr>
                                  <m:ctrlPr>
                                    <a:rPr lang="en-US" altLang="ko-KR" b="0" i="1" smtClean="0">
                                      <a:latin typeface="Cambria Math" panose="02040503050406030204" pitchFamily="18" charset="0"/>
                                      <a:ea typeface="Cambria Math" panose="02040503050406030204" pitchFamily="18" charset="0"/>
                                    </a:rPr>
                                  </m:ctrlPr>
                                </m:sSubPr>
                                <m:e>
                                  <m:r>
                                    <a:rPr lang="en-US" altLang="ko-KR" b="0" i="1" smtClean="0">
                                      <a:latin typeface="Cambria Math" panose="02040503050406030204" pitchFamily="18" charset="0"/>
                                      <a:ea typeface="Cambria Math" panose="02040503050406030204" pitchFamily="18" charset="0"/>
                                    </a:rPr>
                                    <m:t>𝑒</m:t>
                                  </m:r>
                                </m:e>
                                <m:sub>
                                  <m:r>
                                    <a:rPr lang="en-US" altLang="ko-KR" b="0" i="1" smtClean="0">
                                      <a:latin typeface="Cambria Math" panose="02040503050406030204" pitchFamily="18" charset="0"/>
                                      <a:ea typeface="Cambria Math" panose="02040503050406030204" pitchFamily="18" charset="0"/>
                                    </a:rPr>
                                    <m:t>𝑖</m:t>
                                  </m:r>
                                </m:sub>
                              </m:sSub>
                              <m:r>
                                <a:rPr lang="en-US" altLang="ko-KR" b="0" i="1" smtClean="0">
                                  <a:latin typeface="Cambria Math" panose="02040503050406030204" pitchFamily="18" charset="0"/>
                                  <a:ea typeface="Cambria Math" panose="02040503050406030204" pitchFamily="18" charset="0"/>
                                </a:rPr>
                                <m:t>′</m:t>
                              </m:r>
                              <m:sSub>
                                <m:sSubPr>
                                  <m:ctrlPr>
                                    <a:rPr lang="en-US" altLang="ko-KR" b="0" i="1" smtClean="0">
                                      <a:latin typeface="Cambria Math" panose="02040503050406030204" pitchFamily="18" charset="0"/>
                                      <a:ea typeface="Cambria Math" panose="02040503050406030204" pitchFamily="18" charset="0"/>
                                    </a:rPr>
                                  </m:ctrlPr>
                                </m:sSubPr>
                                <m:e>
                                  <m:r>
                                    <a:rPr lang="en-US" altLang="ko-KR" b="0" i="1" smtClean="0">
                                      <a:latin typeface="Cambria Math" panose="02040503050406030204" pitchFamily="18" charset="0"/>
                                      <a:ea typeface="Cambria Math" panose="02040503050406030204" pitchFamily="18" charset="0"/>
                                    </a:rPr>
                                    <m:t>𝑒</m:t>
                                  </m:r>
                                </m:e>
                                <m:sub>
                                  <m:r>
                                    <a:rPr lang="en-US" altLang="ko-KR" b="0" i="1" smtClean="0">
                                      <a:latin typeface="Cambria Math" panose="02040503050406030204" pitchFamily="18" charset="0"/>
                                      <a:ea typeface="Cambria Math" panose="02040503050406030204" pitchFamily="18" charset="0"/>
                                    </a:rPr>
                                    <m:t>𝑖</m:t>
                                  </m:r>
                                </m:sub>
                              </m:sSub>
                            </m:e>
                          </m:nary>
                        </m:num>
                        <m:den>
                          <m:nary>
                            <m:naryPr>
                              <m:chr m:val="∑"/>
                              <m:ctrlPr>
                                <a:rPr lang="en-US" altLang="ko-KR" b="0" i="1" smtClean="0">
                                  <a:latin typeface="Cambria Math" panose="02040503050406030204" pitchFamily="18" charset="0"/>
                                  <a:ea typeface="Cambria Math" panose="02040503050406030204" pitchFamily="18" charset="0"/>
                                </a:rPr>
                              </m:ctrlPr>
                            </m:naryPr>
                            <m:sub>
                              <m:r>
                                <m:rPr>
                                  <m:brk m:alnAt="23"/>
                                </m:rPr>
                                <a:rPr lang="en-US" altLang="ko-KR" b="0" i="1" smtClean="0">
                                  <a:latin typeface="Cambria Math" panose="02040503050406030204" pitchFamily="18" charset="0"/>
                                  <a:ea typeface="Cambria Math" panose="02040503050406030204" pitchFamily="18" charset="0"/>
                                </a:rPr>
                                <m:t>𝑖</m:t>
                              </m:r>
                              <m:r>
                                <a:rPr lang="en-US" altLang="ko-KR" b="0" i="1" smtClean="0">
                                  <a:latin typeface="Cambria Math" panose="02040503050406030204" pitchFamily="18" charset="0"/>
                                  <a:ea typeface="Cambria Math" panose="02040503050406030204" pitchFamily="18" charset="0"/>
                                </a:rPr>
                                <m:t>=</m:t>
                              </m:r>
                              <m:r>
                                <m:rPr>
                                  <m:brk m:alnAt="23"/>
                                </m:rPr>
                                <a:rPr lang="en-US" altLang="ko-KR" b="0" i="1" smtClean="0">
                                  <a:latin typeface="Cambria Math" panose="02040503050406030204" pitchFamily="18" charset="0"/>
                                  <a:ea typeface="Cambria Math" panose="02040503050406030204" pitchFamily="18" charset="0"/>
                                </a:rPr>
                                <m:t>1</m:t>
                              </m:r>
                            </m:sub>
                            <m:sup>
                              <m:r>
                                <a:rPr lang="en-US" altLang="ko-KR" b="0" i="1" smtClean="0">
                                  <a:latin typeface="Cambria Math" panose="02040503050406030204" pitchFamily="18" charset="0"/>
                                  <a:ea typeface="Cambria Math" panose="02040503050406030204" pitchFamily="18" charset="0"/>
                                </a:rPr>
                                <m:t>𝑚</m:t>
                              </m:r>
                            </m:sup>
                            <m:e>
                              <m:sSub>
                                <m:sSubPr>
                                  <m:ctrlPr>
                                    <a:rPr lang="en-US" altLang="ko-KR" b="0" i="1" smtClean="0">
                                      <a:latin typeface="Cambria Math" panose="02040503050406030204" pitchFamily="18" charset="0"/>
                                      <a:ea typeface="Cambria Math" panose="02040503050406030204" pitchFamily="18" charset="0"/>
                                    </a:rPr>
                                  </m:ctrlPr>
                                </m:sSubPr>
                                <m:e>
                                  <m:r>
                                    <a:rPr lang="en-US" altLang="ko-KR" b="0" i="1" smtClean="0">
                                      <a:latin typeface="Cambria Math" panose="02040503050406030204" pitchFamily="18" charset="0"/>
                                      <a:ea typeface="Cambria Math" panose="02040503050406030204" pitchFamily="18" charset="0"/>
                                    </a:rPr>
                                    <m:t>𝑛</m:t>
                                  </m:r>
                                </m:e>
                                <m:sub>
                                  <m:r>
                                    <a:rPr lang="en-US" altLang="ko-KR" b="0" i="1" smtClean="0">
                                      <a:latin typeface="Cambria Math" panose="02040503050406030204" pitchFamily="18" charset="0"/>
                                      <a:ea typeface="Cambria Math" panose="02040503050406030204" pitchFamily="18" charset="0"/>
                                    </a:rPr>
                                    <m:t>𝑖</m:t>
                                  </m:r>
                                </m:sub>
                              </m:sSub>
                            </m:e>
                          </m:nary>
                        </m:den>
                      </m:f>
                      <m:r>
                        <a:rPr lang="en-US" altLang="ko-KR" b="0" i="1" smtClean="0">
                          <a:latin typeface="Cambria Math" panose="02040503050406030204" pitchFamily="18" charset="0"/>
                          <a:ea typeface="Cambria Math" panose="02040503050406030204" pitchFamily="18" charset="0"/>
                        </a:rPr>
                        <m:t>=</m:t>
                      </m:r>
                      <m:f>
                        <m:fPr>
                          <m:ctrlPr>
                            <a:rPr lang="en-US" altLang="ko-KR" b="0" i="1" smtClean="0">
                              <a:latin typeface="Cambria Math" panose="02040503050406030204" pitchFamily="18" charset="0"/>
                              <a:ea typeface="Cambria Math" panose="02040503050406030204" pitchFamily="18" charset="0"/>
                            </a:rPr>
                          </m:ctrlPr>
                        </m:fPr>
                        <m:num>
                          <m:sSub>
                            <m:sSubPr>
                              <m:ctrlPr>
                                <a:rPr lang="en-US" altLang="ko-KR" b="0" i="1" smtClean="0">
                                  <a:latin typeface="Cambria Math" panose="02040503050406030204" pitchFamily="18" charset="0"/>
                                  <a:ea typeface="Cambria Math" panose="02040503050406030204" pitchFamily="18" charset="0"/>
                                </a:rPr>
                              </m:ctrlPr>
                            </m:sSubPr>
                            <m:e>
                              <m:r>
                                <a:rPr lang="en-US" altLang="ko-KR" b="0" i="1" smtClean="0">
                                  <a:latin typeface="Cambria Math" panose="02040503050406030204" pitchFamily="18" charset="0"/>
                                  <a:ea typeface="Cambria Math" panose="02040503050406030204" pitchFamily="18" charset="0"/>
                                </a:rPr>
                                <m:t>𝑡</m:t>
                              </m:r>
                            </m:e>
                            <m:sub>
                              <m:r>
                                <a:rPr lang="en-US" altLang="ko-KR" b="0" i="1" smtClean="0">
                                  <a:latin typeface="Cambria Math" panose="02040503050406030204" pitchFamily="18" charset="0"/>
                                  <a:ea typeface="Cambria Math" panose="02040503050406030204" pitchFamily="18" charset="0"/>
                                </a:rPr>
                                <m:t>1</m:t>
                              </m:r>
                            </m:sub>
                          </m:sSub>
                        </m:num>
                        <m:den>
                          <m:nary>
                            <m:naryPr>
                              <m:chr m:val="∑"/>
                              <m:ctrlPr>
                                <a:rPr lang="en-US" altLang="ko-KR" i="1">
                                  <a:latin typeface="Cambria Math" panose="02040503050406030204" pitchFamily="18" charset="0"/>
                                  <a:ea typeface="Cambria Math" panose="02040503050406030204" pitchFamily="18" charset="0"/>
                                </a:rPr>
                              </m:ctrlPr>
                            </m:naryPr>
                            <m:sub>
                              <m:r>
                                <m:rPr>
                                  <m:brk m:alnAt="23"/>
                                </m:rPr>
                                <a:rPr lang="en-US" altLang="ko-KR" i="1">
                                  <a:latin typeface="Cambria Math" panose="02040503050406030204" pitchFamily="18" charset="0"/>
                                  <a:ea typeface="Cambria Math" panose="02040503050406030204" pitchFamily="18" charset="0"/>
                                </a:rPr>
                                <m:t>𝑖</m:t>
                              </m:r>
                              <m:r>
                                <a:rPr lang="en-US" altLang="ko-KR" i="1">
                                  <a:latin typeface="Cambria Math" panose="02040503050406030204" pitchFamily="18" charset="0"/>
                                  <a:ea typeface="Cambria Math" panose="02040503050406030204" pitchFamily="18" charset="0"/>
                                </a:rPr>
                                <m:t>=1</m:t>
                              </m:r>
                            </m:sub>
                            <m:sup>
                              <m:r>
                                <a:rPr lang="en-US" altLang="ko-KR" i="1">
                                  <a:latin typeface="Cambria Math" panose="02040503050406030204" pitchFamily="18" charset="0"/>
                                  <a:ea typeface="Cambria Math" panose="02040503050406030204" pitchFamily="18" charset="0"/>
                                </a:rPr>
                                <m:t>𝑚</m:t>
                              </m:r>
                            </m:sup>
                            <m:e>
                              <m:sSub>
                                <m:sSubPr>
                                  <m:ctrlPr>
                                    <a:rPr lang="en-US" altLang="ko-KR" i="1">
                                      <a:latin typeface="Cambria Math" panose="02040503050406030204" pitchFamily="18" charset="0"/>
                                      <a:ea typeface="Cambria Math" panose="02040503050406030204" pitchFamily="18" charset="0"/>
                                    </a:rPr>
                                  </m:ctrlPr>
                                </m:sSubPr>
                                <m:e>
                                  <m:r>
                                    <a:rPr lang="en-US" altLang="ko-KR" i="1">
                                      <a:latin typeface="Cambria Math" panose="02040503050406030204" pitchFamily="18" charset="0"/>
                                      <a:ea typeface="Cambria Math" panose="02040503050406030204" pitchFamily="18" charset="0"/>
                                    </a:rPr>
                                    <m:t>𝑛</m:t>
                                  </m:r>
                                </m:e>
                                <m:sub>
                                  <m:r>
                                    <a:rPr lang="en-US" altLang="ko-KR" i="1">
                                      <a:latin typeface="Cambria Math" panose="02040503050406030204" pitchFamily="18" charset="0"/>
                                      <a:ea typeface="Cambria Math" panose="02040503050406030204" pitchFamily="18" charset="0"/>
                                    </a:rPr>
                                    <m:t>𝑖</m:t>
                                  </m:r>
                                </m:sub>
                              </m:sSub>
                            </m:e>
                          </m:nary>
                        </m:den>
                      </m:f>
                    </m:oMath>
                  </m:oMathPara>
                </a14:m>
                <a:endParaRPr lang="en-US" altLang="ko-KR" dirty="0">
                  <a:ea typeface="Cambria Math" panose="02040503050406030204" pitchFamily="18" charset="0"/>
                </a:endParaRPr>
              </a:p>
              <a:p>
                <a:pPr marL="0" indent="0">
                  <a:buNone/>
                </a:pPr>
                <a:endParaRPr lang="en-US" altLang="ko-KR" sz="200" dirty="0">
                  <a:ea typeface="Cambria Math" panose="02040503050406030204" pitchFamily="18" charset="0"/>
                </a:endParaRPr>
              </a:p>
              <a:p>
                <a:pPr marL="0" indent="0">
                  <a:buNone/>
                </a:pPr>
                <a:endParaRPr lang="en-US" altLang="ko-KR" sz="20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acc>
                        <m:accPr>
                          <m:chr m:val="̂"/>
                          <m:ctrlPr>
                            <a:rPr lang="en-US" altLang="ko-KR" b="0" i="1" smtClean="0">
                              <a:latin typeface="Cambria Math" panose="02040503050406030204" pitchFamily="18" charset="0"/>
                              <a:ea typeface="Cambria Math" panose="02040503050406030204" pitchFamily="18" charset="0"/>
                            </a:rPr>
                          </m:ctrlPr>
                        </m:accPr>
                        <m:e>
                          <m:r>
                            <a:rPr lang="en-US" altLang="ko-KR" b="0" i="1" smtClean="0">
                              <a:latin typeface="Cambria Math" panose="02040503050406030204" pitchFamily="18" charset="0"/>
                              <a:ea typeface="Cambria Math" panose="02040503050406030204" pitchFamily="18" charset="0"/>
                            </a:rPr>
                            <m:t>𝐷</m:t>
                          </m:r>
                        </m:e>
                      </m:acc>
                      <m:r>
                        <a:rPr lang="en-US" altLang="ko-KR" b="0" i="1" smtClean="0">
                          <a:latin typeface="Cambria Math" panose="02040503050406030204" pitchFamily="18" charset="0"/>
                          <a:ea typeface="Cambria Math" panose="02040503050406030204" pitchFamily="18" charset="0"/>
                        </a:rPr>
                        <m:t>=</m:t>
                      </m:r>
                      <m:f>
                        <m:fPr>
                          <m:ctrlPr>
                            <a:rPr lang="en-US" altLang="ko-KR" b="0" i="1" smtClean="0">
                              <a:latin typeface="Cambria Math" panose="02040503050406030204" pitchFamily="18" charset="0"/>
                              <a:ea typeface="Cambria Math" panose="02040503050406030204" pitchFamily="18" charset="0"/>
                            </a:rPr>
                          </m:ctrlPr>
                        </m:fPr>
                        <m:num>
                          <m:nary>
                            <m:naryPr>
                              <m:chr m:val="∑"/>
                              <m:ctrlPr>
                                <a:rPr lang="en-US" altLang="ko-KR" b="0" i="1" smtClean="0">
                                  <a:latin typeface="Cambria Math" panose="02040503050406030204" pitchFamily="18" charset="0"/>
                                  <a:ea typeface="Cambria Math" panose="02040503050406030204" pitchFamily="18" charset="0"/>
                                </a:rPr>
                              </m:ctrlPr>
                            </m:naryPr>
                            <m:sub>
                              <m:r>
                                <m:rPr>
                                  <m:brk m:alnAt="23"/>
                                </m:rPr>
                                <a:rPr lang="en-US" altLang="ko-KR" b="0" i="1" smtClean="0">
                                  <a:latin typeface="Cambria Math" panose="02040503050406030204" pitchFamily="18" charset="0"/>
                                  <a:ea typeface="Cambria Math" panose="02040503050406030204" pitchFamily="18" charset="0"/>
                                </a:rPr>
                                <m:t>𝑖</m:t>
                              </m:r>
                              <m:r>
                                <a:rPr lang="en-US" altLang="ko-KR" b="0" i="1" smtClean="0">
                                  <a:latin typeface="Cambria Math" panose="02040503050406030204" pitchFamily="18" charset="0"/>
                                  <a:ea typeface="Cambria Math" panose="02040503050406030204" pitchFamily="18" charset="0"/>
                                </a:rPr>
                                <m:t>=</m:t>
                              </m:r>
                              <m:r>
                                <m:rPr>
                                  <m:brk m:alnAt="23"/>
                                </m:rPr>
                                <a:rPr lang="en-US" altLang="ko-KR" b="0" i="1" smtClean="0">
                                  <a:latin typeface="Cambria Math" panose="02040503050406030204" pitchFamily="18" charset="0"/>
                                  <a:ea typeface="Cambria Math" panose="02040503050406030204" pitchFamily="18" charset="0"/>
                                </a:rPr>
                                <m:t>1</m:t>
                              </m:r>
                            </m:sub>
                            <m:sup>
                              <m:r>
                                <a:rPr lang="en-US" altLang="ko-KR" b="0" i="1" smtClean="0">
                                  <a:latin typeface="Cambria Math" panose="02040503050406030204" pitchFamily="18" charset="0"/>
                                  <a:ea typeface="Cambria Math" panose="02040503050406030204" pitchFamily="18" charset="0"/>
                                </a:rPr>
                                <m:t>𝑚</m:t>
                              </m:r>
                            </m:sup>
                            <m:e>
                              <m:sSub>
                                <m:sSubPr>
                                  <m:ctrlPr>
                                    <a:rPr lang="en-US" altLang="ko-KR" b="0" i="1" smtClean="0">
                                      <a:latin typeface="Cambria Math" panose="02040503050406030204" pitchFamily="18" charset="0"/>
                                      <a:ea typeface="Cambria Math" panose="02040503050406030204" pitchFamily="18" charset="0"/>
                                    </a:rPr>
                                  </m:ctrlPr>
                                </m:sSubPr>
                                <m:e>
                                  <m:r>
                                    <a:rPr lang="en-US" altLang="ko-KR" b="0" i="1" smtClean="0">
                                      <a:latin typeface="Cambria Math" panose="02040503050406030204" pitchFamily="18" charset="0"/>
                                      <a:ea typeface="Cambria Math" panose="02040503050406030204" pitchFamily="18" charset="0"/>
                                    </a:rPr>
                                    <m:t>𝑏</m:t>
                                  </m:r>
                                </m:e>
                                <m:sub>
                                  <m:r>
                                    <a:rPr lang="en-US" altLang="ko-KR" b="0" i="1" smtClean="0">
                                      <a:latin typeface="Cambria Math" panose="02040503050406030204" pitchFamily="18" charset="0"/>
                                      <a:ea typeface="Cambria Math" panose="02040503050406030204" pitchFamily="18" charset="0"/>
                                    </a:rPr>
                                    <m:t>𝑖</m:t>
                                  </m:r>
                                </m:sub>
                              </m:sSub>
                              <m:sSub>
                                <m:sSubPr>
                                  <m:ctrlPr>
                                    <a:rPr lang="en-US" altLang="ko-KR" b="0" i="1" smtClean="0">
                                      <a:latin typeface="Cambria Math" panose="02040503050406030204" pitchFamily="18" charset="0"/>
                                      <a:ea typeface="Cambria Math" panose="02040503050406030204" pitchFamily="18" charset="0"/>
                                    </a:rPr>
                                  </m:ctrlPr>
                                </m:sSubPr>
                                <m:e>
                                  <m:r>
                                    <a:rPr lang="en-US" altLang="ko-KR" b="0" i="1" smtClean="0">
                                      <a:latin typeface="Cambria Math" panose="02040503050406030204" pitchFamily="18" charset="0"/>
                                      <a:ea typeface="Cambria Math" panose="02040503050406030204" pitchFamily="18" charset="0"/>
                                    </a:rPr>
                                    <m:t>𝑏</m:t>
                                  </m:r>
                                </m:e>
                                <m:sub>
                                  <m:r>
                                    <a:rPr lang="en-US" altLang="ko-KR" b="0" i="1" smtClean="0">
                                      <a:latin typeface="Cambria Math" panose="02040503050406030204" pitchFamily="18" charset="0"/>
                                      <a:ea typeface="Cambria Math" panose="02040503050406030204" pitchFamily="18" charset="0"/>
                                    </a:rPr>
                                    <m:t>𝑖</m:t>
                                  </m:r>
                                </m:sub>
                              </m:sSub>
                              <m:r>
                                <a:rPr lang="en-US" altLang="ko-KR" b="0" i="1" smtClean="0">
                                  <a:latin typeface="Cambria Math" panose="02040503050406030204" pitchFamily="18" charset="0"/>
                                  <a:ea typeface="Cambria Math" panose="02040503050406030204" pitchFamily="18" charset="0"/>
                                </a:rPr>
                                <m:t>′</m:t>
                              </m:r>
                            </m:e>
                          </m:nary>
                        </m:num>
                        <m:den>
                          <m:r>
                            <a:rPr lang="en-US" altLang="ko-KR" b="0" i="1" smtClean="0">
                              <a:latin typeface="Cambria Math" panose="02040503050406030204" pitchFamily="18" charset="0"/>
                              <a:ea typeface="Cambria Math" panose="02040503050406030204" pitchFamily="18" charset="0"/>
                            </a:rPr>
                            <m:t>𝑚</m:t>
                          </m:r>
                        </m:den>
                      </m:f>
                      <m:r>
                        <a:rPr lang="en-US" altLang="ko-KR" b="0" i="1" smtClean="0">
                          <a:latin typeface="Cambria Math" panose="02040503050406030204" pitchFamily="18" charset="0"/>
                          <a:ea typeface="Cambria Math" panose="02040503050406030204" pitchFamily="18" charset="0"/>
                        </a:rPr>
                        <m:t>=</m:t>
                      </m:r>
                      <m:f>
                        <m:fPr>
                          <m:ctrlPr>
                            <a:rPr lang="en-US" altLang="ko-KR" b="0" i="1" smtClean="0">
                              <a:latin typeface="Cambria Math" panose="02040503050406030204" pitchFamily="18" charset="0"/>
                              <a:ea typeface="Cambria Math" panose="02040503050406030204" pitchFamily="18" charset="0"/>
                            </a:rPr>
                          </m:ctrlPr>
                        </m:fPr>
                        <m:num>
                          <m:sSub>
                            <m:sSubPr>
                              <m:ctrlPr>
                                <a:rPr lang="en-US" altLang="ko-KR" i="1">
                                  <a:latin typeface="Cambria Math" panose="02040503050406030204" pitchFamily="18" charset="0"/>
                                  <a:ea typeface="Cambria Math" panose="02040503050406030204" pitchFamily="18" charset="0"/>
                                </a:rPr>
                              </m:ctrlPr>
                            </m:sSubPr>
                            <m:e>
                              <m:r>
                                <a:rPr lang="en-US" altLang="ko-KR" i="1">
                                  <a:latin typeface="Cambria Math" panose="02040503050406030204" pitchFamily="18" charset="0"/>
                                  <a:ea typeface="Cambria Math" panose="02040503050406030204" pitchFamily="18" charset="0"/>
                                </a:rPr>
                                <m:t>𝑡</m:t>
                              </m:r>
                            </m:e>
                            <m:sub>
                              <m:r>
                                <a:rPr lang="en-US" altLang="ko-KR" b="0" i="1" smtClean="0">
                                  <a:latin typeface="Cambria Math" panose="02040503050406030204" pitchFamily="18" charset="0"/>
                                  <a:ea typeface="Cambria Math" panose="02040503050406030204" pitchFamily="18" charset="0"/>
                                </a:rPr>
                                <m:t>2</m:t>
                              </m:r>
                            </m:sub>
                          </m:sSub>
                        </m:num>
                        <m:den>
                          <m:r>
                            <a:rPr lang="en-US" altLang="ko-KR" b="0" i="1" smtClean="0">
                              <a:latin typeface="Cambria Math" panose="02040503050406030204" pitchFamily="18" charset="0"/>
                              <a:ea typeface="Cambria Math" panose="02040503050406030204" pitchFamily="18" charset="0"/>
                            </a:rPr>
                            <m:t>𝑚</m:t>
                          </m:r>
                        </m:den>
                      </m:f>
                    </m:oMath>
                  </m:oMathPara>
                </a14:m>
                <a:endParaRPr lang="en-US" altLang="ko-KR" b="0" dirty="0">
                  <a:ea typeface="Cambria Math" panose="02040503050406030204" pitchFamily="18" charset="0"/>
                </a:endParaRPr>
              </a:p>
              <a:p>
                <a:pPr marL="0" indent="0">
                  <a:buNone/>
                </a:pPr>
                <a:endParaRPr lang="en-US" altLang="ko-KR" b="0" dirty="0">
                  <a:ea typeface="Cambria Math" panose="02040503050406030204" pitchFamily="18" charset="0"/>
                </a:endParaRPr>
              </a:p>
            </p:txBody>
          </p:sp>
        </mc:Choice>
        <mc:Fallback>
          <p:sp>
            <p:nvSpPr>
              <p:cNvPr id="3" name="내용 개체 틀 2">
                <a:extLst>
                  <a:ext uri="{FF2B5EF4-FFF2-40B4-BE49-F238E27FC236}">
                    <a16:creationId xmlns:a16="http://schemas.microsoft.com/office/drawing/2014/main" id="{B55C1C1A-6EF9-45F9-9DDD-A1C281B7C201}"/>
                  </a:ext>
                </a:extLst>
              </p:cNvPr>
              <p:cNvSpPr>
                <a:spLocks noGrp="1" noRot="1" noChangeAspect="1" noMove="1" noResize="1" noEditPoints="1" noAdjustHandles="1" noChangeArrowheads="1" noChangeShapeType="1" noTextEdit="1"/>
              </p:cNvSpPr>
              <p:nvPr>
                <p:ph idx="1"/>
              </p:nvPr>
            </p:nvSpPr>
            <p:spPr>
              <a:blipFill>
                <a:blip r:embed="rId2"/>
                <a:stretch>
                  <a:fillRect l="-1217" t="-2381"/>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493152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58FCC39-6DFC-422A-9DC7-207E790A75A4}"/>
              </a:ext>
            </a:extLst>
          </p:cNvPr>
          <p:cNvSpPr>
            <a:spLocks noGrp="1"/>
          </p:cNvSpPr>
          <p:nvPr>
            <p:ph type="title"/>
          </p:nvPr>
        </p:nvSpPr>
        <p:spPr/>
        <p:txBody>
          <a:bodyPr>
            <a:normAutofit/>
          </a:bodyPr>
          <a:lstStyle/>
          <a:p>
            <a:r>
              <a:rPr lang="en-US" altLang="ko-KR" sz="4000" dirty="0"/>
              <a:t>4.Using the EM algorithm for ML estimation</a:t>
            </a:r>
            <a:endParaRPr lang="ko-KR" altLang="en-US" sz="4000"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B55C1C1A-6EF9-45F9-9DDD-A1C281B7C201}"/>
                  </a:ext>
                </a:extLst>
              </p:cNvPr>
              <p:cNvSpPr>
                <a:spLocks noGrp="1"/>
              </p:cNvSpPr>
              <p:nvPr>
                <p:ph idx="1"/>
              </p:nvPr>
            </p:nvSpPr>
            <p:spPr>
              <a:xfrm>
                <a:off x="838200" y="1825625"/>
                <a:ext cx="5257800" cy="2262281"/>
              </a:xfrm>
            </p:spPr>
            <p:txBody>
              <a:bodyPr>
                <a:normAutofit/>
              </a:bodyPr>
              <a:lstStyle/>
              <a:p>
                <a:pPr marL="0" indent="0">
                  <a:buNone/>
                </a:pPr>
                <a:r>
                  <a:rPr lang="en-US" altLang="ko-KR" sz="2400" dirty="0"/>
                  <a:t>If an estimate of </a:t>
                </a:r>
                <a14:m>
                  <m:oMath xmlns:m="http://schemas.openxmlformats.org/officeDocument/2006/math">
                    <m:r>
                      <a:rPr lang="ko-KR" altLang="en-US" sz="2400" i="1">
                        <a:latin typeface="Cambria Math" panose="02040503050406030204" pitchFamily="18" charset="0"/>
                        <a:ea typeface="Cambria Math" panose="02040503050406030204" pitchFamily="18" charset="0"/>
                      </a:rPr>
                      <m:t>𝜃</m:t>
                    </m:r>
                  </m:oMath>
                </a14:m>
                <a:r>
                  <a:rPr lang="en-US" altLang="ko-KR" sz="2400" b="0" dirty="0">
                    <a:ea typeface="Cambria Math" panose="02040503050406030204" pitchFamily="18" charset="0"/>
                  </a:rPr>
                  <a:t> is available</a:t>
                </a:r>
              </a:p>
              <a:p>
                <a:pPr marL="0" indent="0">
                  <a:buNone/>
                </a:pPr>
                <a:endParaRPr lang="en-US" altLang="ko-KR" sz="200"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acc>
                        <m:accPr>
                          <m:chr m:val="̂"/>
                          <m:ctrlPr>
                            <a:rPr lang="en-US" altLang="ko-KR" sz="2400" b="0" i="1" smtClean="0">
                              <a:latin typeface="Cambria Math" panose="02040503050406030204" pitchFamily="18" charset="0"/>
                              <a:ea typeface="Cambria Math" panose="02040503050406030204" pitchFamily="18" charset="0"/>
                            </a:rPr>
                          </m:ctrlPr>
                        </m:accPr>
                        <m:e>
                          <m:sSub>
                            <m:sSubPr>
                              <m:ctrlPr>
                                <a:rPr lang="en-US" altLang="ko-KR" sz="2400" i="1">
                                  <a:latin typeface="Cambria Math" panose="02040503050406030204" pitchFamily="18" charset="0"/>
                                  <a:ea typeface="Cambria Math" panose="02040503050406030204" pitchFamily="18" charset="0"/>
                                </a:rPr>
                              </m:ctrlPr>
                            </m:sSubPr>
                            <m:e>
                              <m:r>
                                <a:rPr lang="en-US" altLang="ko-KR" sz="2400" i="1">
                                  <a:latin typeface="Cambria Math" panose="02040503050406030204" pitchFamily="18" charset="0"/>
                                  <a:ea typeface="Cambria Math" panose="02040503050406030204" pitchFamily="18" charset="0"/>
                                </a:rPr>
                                <m:t>𝑡</m:t>
                              </m:r>
                            </m:e>
                            <m:sub>
                              <m:r>
                                <a:rPr lang="en-US" altLang="ko-KR" sz="2400" i="1">
                                  <a:latin typeface="Cambria Math" panose="02040503050406030204" pitchFamily="18" charset="0"/>
                                  <a:ea typeface="Cambria Math" panose="02040503050406030204" pitchFamily="18" charset="0"/>
                                </a:rPr>
                                <m:t>1</m:t>
                              </m:r>
                            </m:sub>
                          </m:sSub>
                        </m:e>
                      </m:acc>
                      <m:r>
                        <a:rPr lang="en-US" altLang="ko-KR" sz="2400" b="0" i="1" smtClean="0">
                          <a:latin typeface="Cambria Math" panose="02040503050406030204" pitchFamily="18" charset="0"/>
                          <a:ea typeface="Cambria Math" panose="02040503050406030204" pitchFamily="18" charset="0"/>
                        </a:rPr>
                        <m:t>=</m:t>
                      </m:r>
                      <m:r>
                        <a:rPr lang="en-US" altLang="ko-KR" sz="2400" b="0" i="1" smtClean="0">
                          <a:latin typeface="Cambria Math" panose="02040503050406030204" pitchFamily="18" charset="0"/>
                          <a:ea typeface="Cambria Math" panose="02040503050406030204" pitchFamily="18" charset="0"/>
                        </a:rPr>
                        <m:t>𝐸</m:t>
                      </m:r>
                      <m:d>
                        <m:dPr>
                          <m:begChr m:val="["/>
                          <m:endChr m:val="]"/>
                          <m:ctrlPr>
                            <a:rPr lang="en-US" altLang="ko-KR" sz="2400" b="0" i="1" smtClean="0">
                              <a:latin typeface="Cambria Math" panose="02040503050406030204" pitchFamily="18" charset="0"/>
                              <a:ea typeface="Cambria Math" panose="02040503050406030204" pitchFamily="18" charset="0"/>
                            </a:rPr>
                          </m:ctrlPr>
                        </m:dPr>
                        <m:e>
                          <m:nary>
                            <m:naryPr>
                              <m:chr m:val="∑"/>
                              <m:ctrlPr>
                                <a:rPr lang="en-US" altLang="ko-KR" sz="2400" i="1">
                                  <a:latin typeface="Cambria Math" panose="02040503050406030204" pitchFamily="18" charset="0"/>
                                  <a:ea typeface="Cambria Math" panose="02040503050406030204" pitchFamily="18" charset="0"/>
                                </a:rPr>
                              </m:ctrlPr>
                            </m:naryPr>
                            <m:sub>
                              <m:r>
                                <m:rPr>
                                  <m:brk m:alnAt="23"/>
                                </m:rPr>
                                <a:rPr lang="en-US" altLang="ko-KR" sz="2400" i="1">
                                  <a:latin typeface="Cambria Math" panose="02040503050406030204" pitchFamily="18" charset="0"/>
                                  <a:ea typeface="Cambria Math" panose="02040503050406030204" pitchFamily="18" charset="0"/>
                                </a:rPr>
                                <m:t>1</m:t>
                              </m:r>
                            </m:sub>
                            <m:sup>
                              <m:r>
                                <a:rPr lang="en-US" altLang="ko-KR" sz="2400" i="1">
                                  <a:latin typeface="Cambria Math" panose="02040503050406030204" pitchFamily="18" charset="0"/>
                                  <a:ea typeface="Cambria Math" panose="02040503050406030204" pitchFamily="18" charset="0"/>
                                </a:rPr>
                                <m:t>𝑚</m:t>
                              </m:r>
                            </m:sup>
                            <m:e>
                              <m:sSub>
                                <m:sSubPr>
                                  <m:ctrlPr>
                                    <a:rPr lang="en-US" altLang="ko-KR" sz="2400" i="1">
                                      <a:latin typeface="Cambria Math" panose="02040503050406030204" pitchFamily="18" charset="0"/>
                                      <a:ea typeface="Cambria Math" panose="02040503050406030204" pitchFamily="18" charset="0"/>
                                    </a:rPr>
                                  </m:ctrlPr>
                                </m:sSubPr>
                                <m:e>
                                  <m:r>
                                    <a:rPr lang="en-US" altLang="ko-KR" sz="2400" i="1">
                                      <a:latin typeface="Cambria Math" panose="02040503050406030204" pitchFamily="18" charset="0"/>
                                      <a:ea typeface="Cambria Math" panose="02040503050406030204" pitchFamily="18" charset="0"/>
                                    </a:rPr>
                                    <m:t>𝑒</m:t>
                                  </m:r>
                                </m:e>
                                <m:sub>
                                  <m:r>
                                    <a:rPr lang="en-US" altLang="ko-KR" sz="2400" i="1">
                                      <a:latin typeface="Cambria Math" panose="02040503050406030204" pitchFamily="18" charset="0"/>
                                      <a:ea typeface="Cambria Math" panose="02040503050406030204" pitchFamily="18" charset="0"/>
                                    </a:rPr>
                                    <m:t>𝑖</m:t>
                                  </m:r>
                                </m:sub>
                              </m:sSub>
                              <m:r>
                                <a:rPr lang="en-US" altLang="ko-KR" sz="2400" i="1">
                                  <a:latin typeface="Cambria Math" panose="02040503050406030204" pitchFamily="18" charset="0"/>
                                  <a:ea typeface="Cambria Math" panose="02040503050406030204" pitchFamily="18" charset="0"/>
                                </a:rPr>
                                <m:t>′</m:t>
                              </m:r>
                              <m:sSub>
                                <m:sSubPr>
                                  <m:ctrlPr>
                                    <a:rPr lang="en-US" altLang="ko-KR" sz="2400" i="1">
                                      <a:latin typeface="Cambria Math" panose="02040503050406030204" pitchFamily="18" charset="0"/>
                                      <a:ea typeface="Cambria Math" panose="02040503050406030204" pitchFamily="18" charset="0"/>
                                    </a:rPr>
                                  </m:ctrlPr>
                                </m:sSubPr>
                                <m:e>
                                  <m:r>
                                    <a:rPr lang="en-US" altLang="ko-KR" sz="2400" i="1">
                                      <a:latin typeface="Cambria Math" panose="02040503050406030204" pitchFamily="18" charset="0"/>
                                      <a:ea typeface="Cambria Math" panose="02040503050406030204" pitchFamily="18" charset="0"/>
                                    </a:rPr>
                                    <m:t>𝑒</m:t>
                                  </m:r>
                                </m:e>
                                <m:sub>
                                  <m:r>
                                    <a:rPr lang="en-US" altLang="ko-KR" sz="2400" i="1">
                                      <a:latin typeface="Cambria Math" panose="02040503050406030204" pitchFamily="18" charset="0"/>
                                      <a:ea typeface="Cambria Math" panose="02040503050406030204" pitchFamily="18" charset="0"/>
                                    </a:rPr>
                                    <m:t>𝑖</m:t>
                                  </m:r>
                                </m:sub>
                              </m:sSub>
                            </m:e>
                          </m:nary>
                          <m:r>
                            <a:rPr lang="en-US" altLang="ko-KR" sz="2400" i="1">
                              <a:latin typeface="Cambria Math" panose="02040503050406030204" pitchFamily="18" charset="0"/>
                              <a:ea typeface="Cambria Math" panose="02040503050406030204" pitchFamily="18" charset="0"/>
                            </a:rPr>
                            <m:t>|</m:t>
                          </m:r>
                          <m:sSub>
                            <m:sSubPr>
                              <m:ctrlPr>
                                <a:rPr lang="en-US" altLang="ko-KR" sz="2400" i="1">
                                  <a:latin typeface="Cambria Math" panose="02040503050406030204" pitchFamily="18" charset="0"/>
                                  <a:ea typeface="Cambria Math" panose="02040503050406030204" pitchFamily="18" charset="0"/>
                                </a:rPr>
                              </m:ctrlPr>
                            </m:sSubPr>
                            <m:e>
                              <m:r>
                                <a:rPr lang="en-US" altLang="ko-KR" sz="2400" i="1">
                                  <a:latin typeface="Cambria Math" panose="02040503050406030204" pitchFamily="18" charset="0"/>
                                  <a:ea typeface="Cambria Math" panose="02040503050406030204" pitchFamily="18" charset="0"/>
                                </a:rPr>
                                <m:t>𝑦</m:t>
                              </m:r>
                            </m:e>
                            <m:sub>
                              <m:r>
                                <a:rPr lang="en-US" altLang="ko-KR" sz="2400" i="1">
                                  <a:latin typeface="Cambria Math" panose="02040503050406030204" pitchFamily="18" charset="0"/>
                                  <a:ea typeface="Cambria Math" panose="02040503050406030204" pitchFamily="18" charset="0"/>
                                </a:rPr>
                                <m:t>𝑖</m:t>
                              </m:r>
                            </m:sub>
                          </m:sSub>
                          <m:r>
                            <a:rPr lang="en-US" altLang="ko-KR" sz="2400" i="1">
                              <a:latin typeface="Cambria Math" panose="02040503050406030204" pitchFamily="18" charset="0"/>
                              <a:ea typeface="Cambria Math" panose="02040503050406030204" pitchFamily="18" charset="0"/>
                            </a:rPr>
                            <m:t>,</m:t>
                          </m:r>
                          <m:acc>
                            <m:accPr>
                              <m:chr m:val="̂"/>
                              <m:ctrlPr>
                                <a:rPr lang="en-US" altLang="ko-KR" sz="2400" i="1">
                                  <a:latin typeface="Cambria Math" panose="02040503050406030204" pitchFamily="18" charset="0"/>
                                  <a:ea typeface="Cambria Math" panose="02040503050406030204" pitchFamily="18" charset="0"/>
                                </a:rPr>
                              </m:ctrlPr>
                            </m:accPr>
                            <m:e>
                              <m:r>
                                <a:rPr lang="ko-KR" altLang="en-US" sz="2400" i="1">
                                  <a:latin typeface="Cambria Math" panose="02040503050406030204" pitchFamily="18" charset="0"/>
                                  <a:ea typeface="Cambria Math" panose="02040503050406030204" pitchFamily="18" charset="0"/>
                                </a:rPr>
                                <m:t>𝛼</m:t>
                              </m:r>
                            </m:e>
                          </m:acc>
                          <m:d>
                            <m:dPr>
                              <m:ctrlPr>
                                <a:rPr lang="en-US" altLang="ko-KR" sz="2400" i="1">
                                  <a:latin typeface="Cambria Math" panose="02040503050406030204" pitchFamily="18" charset="0"/>
                                  <a:ea typeface="Cambria Math" panose="02040503050406030204" pitchFamily="18" charset="0"/>
                                </a:rPr>
                              </m:ctrlPr>
                            </m:dPr>
                            <m:e>
                              <m:acc>
                                <m:accPr>
                                  <m:chr m:val="̂"/>
                                  <m:ctrlPr>
                                    <a:rPr lang="en-US" altLang="ko-KR" sz="2400" i="1">
                                      <a:latin typeface="Cambria Math" panose="02040503050406030204" pitchFamily="18" charset="0"/>
                                      <a:ea typeface="Cambria Math" panose="02040503050406030204" pitchFamily="18" charset="0"/>
                                    </a:rPr>
                                  </m:ctrlPr>
                                </m:accPr>
                                <m:e>
                                  <m:r>
                                    <a:rPr lang="ko-KR" altLang="en-US" sz="2400" i="1">
                                      <a:latin typeface="Cambria Math" panose="02040503050406030204" pitchFamily="18" charset="0"/>
                                      <a:ea typeface="Cambria Math" panose="02040503050406030204" pitchFamily="18" charset="0"/>
                                    </a:rPr>
                                    <m:t>𝜃</m:t>
                                  </m:r>
                                </m:e>
                              </m:acc>
                            </m:e>
                          </m:d>
                          <m:r>
                            <a:rPr lang="en-US" altLang="ko-KR" sz="2400" i="1">
                              <a:latin typeface="Cambria Math" panose="02040503050406030204" pitchFamily="18" charset="0"/>
                              <a:ea typeface="Cambria Math" panose="02040503050406030204" pitchFamily="18" charset="0"/>
                            </a:rPr>
                            <m:t>,</m:t>
                          </m:r>
                          <m:acc>
                            <m:accPr>
                              <m:chr m:val="̂"/>
                              <m:ctrlPr>
                                <a:rPr lang="en-US" altLang="ko-KR" sz="2400" i="1">
                                  <a:latin typeface="Cambria Math" panose="02040503050406030204" pitchFamily="18" charset="0"/>
                                  <a:ea typeface="Cambria Math" panose="02040503050406030204" pitchFamily="18" charset="0"/>
                                </a:rPr>
                              </m:ctrlPr>
                            </m:accPr>
                            <m:e>
                              <m:r>
                                <a:rPr lang="ko-KR" altLang="en-US" sz="2400" i="1">
                                  <a:latin typeface="Cambria Math" panose="02040503050406030204" pitchFamily="18" charset="0"/>
                                  <a:ea typeface="Cambria Math" panose="02040503050406030204" pitchFamily="18" charset="0"/>
                                </a:rPr>
                                <m:t>𝜃</m:t>
                              </m:r>
                            </m:e>
                          </m:acc>
                        </m:e>
                      </m:d>
                    </m:oMath>
                  </m:oMathPara>
                </a14:m>
                <a:endParaRPr lang="en-US" altLang="ko-KR" sz="2400" b="0"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ko-KR" sz="2100" b="0" i="1" smtClean="0">
                          <a:latin typeface="Cambria Math" panose="02040503050406030204" pitchFamily="18" charset="0"/>
                          <a:ea typeface="Cambria Math" panose="02040503050406030204" pitchFamily="18" charset="0"/>
                        </a:rPr>
                        <m:t>=</m:t>
                      </m:r>
                      <m:nary>
                        <m:naryPr>
                          <m:chr m:val="∑"/>
                          <m:ctrlPr>
                            <a:rPr lang="en-US" altLang="ko-KR" sz="2100" i="1" smtClean="0">
                              <a:latin typeface="Cambria Math" panose="02040503050406030204" pitchFamily="18" charset="0"/>
                              <a:ea typeface="Cambria Math" panose="02040503050406030204" pitchFamily="18" charset="0"/>
                            </a:rPr>
                          </m:ctrlPr>
                        </m:naryPr>
                        <m:sub>
                          <m:r>
                            <m:rPr>
                              <m:brk m:alnAt="23"/>
                            </m:rPr>
                            <a:rPr lang="en-US" altLang="ko-KR" sz="2100" i="1">
                              <a:latin typeface="Cambria Math" panose="02040503050406030204" pitchFamily="18" charset="0"/>
                              <a:ea typeface="Cambria Math" panose="02040503050406030204" pitchFamily="18" charset="0"/>
                            </a:rPr>
                            <m:t>1</m:t>
                          </m:r>
                        </m:sub>
                        <m:sup>
                          <m:r>
                            <a:rPr lang="en-US" altLang="ko-KR" sz="2100" i="1">
                              <a:latin typeface="Cambria Math" panose="02040503050406030204" pitchFamily="18" charset="0"/>
                              <a:ea typeface="Cambria Math" panose="02040503050406030204" pitchFamily="18" charset="0"/>
                            </a:rPr>
                            <m:t>𝑚</m:t>
                          </m:r>
                        </m:sup>
                        <m:e>
                          <m:d>
                            <m:dPr>
                              <m:begChr m:val="["/>
                              <m:endChr m:val="]"/>
                              <m:ctrlPr>
                                <a:rPr lang="en-US" altLang="ko-KR" sz="2100" i="1">
                                  <a:latin typeface="Cambria Math" panose="02040503050406030204" pitchFamily="18" charset="0"/>
                                  <a:ea typeface="Cambria Math" panose="02040503050406030204" pitchFamily="18" charset="0"/>
                                </a:rPr>
                              </m:ctrlPr>
                            </m:dPr>
                            <m:e>
                              <m:sSup>
                                <m:sSupPr>
                                  <m:ctrlPr>
                                    <a:rPr lang="en-US" altLang="ko-KR" sz="2100" b="0" i="1" smtClean="0">
                                      <a:latin typeface="Cambria Math" panose="02040503050406030204" pitchFamily="18" charset="0"/>
                                      <a:ea typeface="Cambria Math" panose="02040503050406030204" pitchFamily="18" charset="0"/>
                                    </a:rPr>
                                  </m:ctrlPr>
                                </m:sSupPr>
                                <m:e>
                                  <m:acc>
                                    <m:accPr>
                                      <m:chr m:val="̂"/>
                                      <m:ctrlPr>
                                        <a:rPr lang="en-US" altLang="ko-KR" sz="2100" i="1">
                                          <a:latin typeface="Cambria Math" panose="02040503050406030204" pitchFamily="18" charset="0"/>
                                          <a:ea typeface="Cambria Math" panose="02040503050406030204" pitchFamily="18" charset="0"/>
                                        </a:rPr>
                                      </m:ctrlPr>
                                    </m:accPr>
                                    <m:e>
                                      <m:sSub>
                                        <m:sSubPr>
                                          <m:ctrlPr>
                                            <a:rPr lang="en-US" altLang="ko-KR" sz="2100" i="1">
                                              <a:latin typeface="Cambria Math" panose="02040503050406030204" pitchFamily="18" charset="0"/>
                                              <a:ea typeface="Cambria Math" panose="02040503050406030204" pitchFamily="18" charset="0"/>
                                            </a:rPr>
                                          </m:ctrlPr>
                                        </m:sSubPr>
                                        <m:e>
                                          <m:r>
                                            <a:rPr lang="en-US" altLang="ko-KR" sz="2100" i="1">
                                              <a:latin typeface="Cambria Math" panose="02040503050406030204" pitchFamily="18" charset="0"/>
                                              <a:ea typeface="Cambria Math" panose="02040503050406030204" pitchFamily="18" charset="0"/>
                                            </a:rPr>
                                            <m:t>𝑒</m:t>
                                          </m:r>
                                        </m:e>
                                        <m:sub>
                                          <m:r>
                                            <a:rPr lang="en-US" altLang="ko-KR" sz="2100" i="1">
                                              <a:latin typeface="Cambria Math" panose="02040503050406030204" pitchFamily="18" charset="0"/>
                                              <a:ea typeface="Cambria Math" panose="02040503050406030204" pitchFamily="18" charset="0"/>
                                            </a:rPr>
                                            <m:t>𝑖</m:t>
                                          </m:r>
                                        </m:sub>
                                      </m:sSub>
                                    </m:e>
                                  </m:acc>
                                  <m:d>
                                    <m:dPr>
                                      <m:ctrlPr>
                                        <a:rPr lang="en-US" altLang="ko-KR" sz="2100" i="1" smtClean="0">
                                          <a:latin typeface="Cambria Math" panose="02040503050406030204" pitchFamily="18" charset="0"/>
                                          <a:ea typeface="Cambria Math" panose="02040503050406030204" pitchFamily="18" charset="0"/>
                                        </a:rPr>
                                      </m:ctrlPr>
                                    </m:dPr>
                                    <m:e>
                                      <m:acc>
                                        <m:accPr>
                                          <m:chr m:val="̂"/>
                                          <m:ctrlPr>
                                            <a:rPr lang="en-US" altLang="ko-KR" sz="2100" i="1">
                                              <a:latin typeface="Cambria Math" panose="02040503050406030204" pitchFamily="18" charset="0"/>
                                              <a:ea typeface="Cambria Math" panose="02040503050406030204" pitchFamily="18" charset="0"/>
                                            </a:rPr>
                                          </m:ctrlPr>
                                        </m:accPr>
                                        <m:e>
                                          <m:r>
                                            <a:rPr lang="ko-KR" altLang="en-US" sz="2100" i="1">
                                              <a:latin typeface="Cambria Math" panose="02040503050406030204" pitchFamily="18" charset="0"/>
                                              <a:ea typeface="Cambria Math" panose="02040503050406030204" pitchFamily="18" charset="0"/>
                                            </a:rPr>
                                            <m:t>𝜃</m:t>
                                          </m:r>
                                        </m:e>
                                      </m:acc>
                                    </m:e>
                                  </m:d>
                                </m:e>
                                <m:sup>
                                  <m:r>
                                    <a:rPr lang="en-US" altLang="ko-KR" sz="2100" b="0" i="1" smtClean="0">
                                      <a:latin typeface="Cambria Math" panose="02040503050406030204" pitchFamily="18" charset="0"/>
                                      <a:ea typeface="Cambria Math" panose="02040503050406030204" pitchFamily="18" charset="0"/>
                                    </a:rPr>
                                    <m:t>′</m:t>
                                  </m:r>
                                </m:sup>
                              </m:sSup>
                              <m:acc>
                                <m:accPr>
                                  <m:chr m:val="̂"/>
                                  <m:ctrlPr>
                                    <a:rPr lang="en-US" altLang="ko-KR" sz="2100" i="1">
                                      <a:latin typeface="Cambria Math" panose="02040503050406030204" pitchFamily="18" charset="0"/>
                                      <a:ea typeface="Cambria Math" panose="02040503050406030204" pitchFamily="18" charset="0"/>
                                    </a:rPr>
                                  </m:ctrlPr>
                                </m:accPr>
                                <m:e>
                                  <m:sSub>
                                    <m:sSubPr>
                                      <m:ctrlPr>
                                        <a:rPr lang="en-US" altLang="ko-KR" sz="2100" i="1">
                                          <a:latin typeface="Cambria Math" panose="02040503050406030204" pitchFamily="18" charset="0"/>
                                          <a:ea typeface="Cambria Math" panose="02040503050406030204" pitchFamily="18" charset="0"/>
                                        </a:rPr>
                                      </m:ctrlPr>
                                    </m:sSubPr>
                                    <m:e>
                                      <m:r>
                                        <a:rPr lang="en-US" altLang="ko-KR" sz="2100" i="1">
                                          <a:latin typeface="Cambria Math" panose="02040503050406030204" pitchFamily="18" charset="0"/>
                                          <a:ea typeface="Cambria Math" panose="02040503050406030204" pitchFamily="18" charset="0"/>
                                        </a:rPr>
                                        <m:t>𝑒</m:t>
                                      </m:r>
                                    </m:e>
                                    <m:sub>
                                      <m:r>
                                        <a:rPr lang="en-US" altLang="ko-KR" sz="2100" i="1">
                                          <a:latin typeface="Cambria Math" panose="02040503050406030204" pitchFamily="18" charset="0"/>
                                          <a:ea typeface="Cambria Math" panose="02040503050406030204" pitchFamily="18" charset="0"/>
                                        </a:rPr>
                                        <m:t>𝑖</m:t>
                                      </m:r>
                                    </m:sub>
                                  </m:sSub>
                                </m:e>
                              </m:acc>
                              <m:d>
                                <m:dPr>
                                  <m:ctrlPr>
                                    <a:rPr lang="en-US" altLang="ko-KR" sz="2100" i="1">
                                      <a:latin typeface="Cambria Math" panose="02040503050406030204" pitchFamily="18" charset="0"/>
                                      <a:ea typeface="Cambria Math" panose="02040503050406030204" pitchFamily="18" charset="0"/>
                                    </a:rPr>
                                  </m:ctrlPr>
                                </m:dPr>
                                <m:e>
                                  <m:acc>
                                    <m:accPr>
                                      <m:chr m:val="̂"/>
                                      <m:ctrlPr>
                                        <a:rPr lang="en-US" altLang="ko-KR" sz="2100" i="1">
                                          <a:latin typeface="Cambria Math" panose="02040503050406030204" pitchFamily="18" charset="0"/>
                                          <a:ea typeface="Cambria Math" panose="02040503050406030204" pitchFamily="18" charset="0"/>
                                        </a:rPr>
                                      </m:ctrlPr>
                                    </m:accPr>
                                    <m:e>
                                      <m:r>
                                        <a:rPr lang="ko-KR" altLang="en-US" sz="2100" i="1">
                                          <a:latin typeface="Cambria Math" panose="02040503050406030204" pitchFamily="18" charset="0"/>
                                          <a:ea typeface="Cambria Math" panose="02040503050406030204" pitchFamily="18" charset="0"/>
                                        </a:rPr>
                                        <m:t>𝜃</m:t>
                                      </m:r>
                                    </m:e>
                                  </m:acc>
                                </m:e>
                              </m:d>
                              <m:r>
                                <a:rPr lang="en-US" altLang="ko-KR" sz="2100" b="0" i="1" smtClean="0">
                                  <a:latin typeface="Cambria Math" panose="02040503050406030204" pitchFamily="18" charset="0"/>
                                  <a:ea typeface="Cambria Math" panose="02040503050406030204" pitchFamily="18" charset="0"/>
                                </a:rPr>
                                <m:t>+</m:t>
                              </m:r>
                              <m:r>
                                <a:rPr lang="en-US" altLang="ko-KR" sz="2100" b="0" i="1" smtClean="0">
                                  <a:latin typeface="Cambria Math" panose="02040503050406030204" pitchFamily="18" charset="0"/>
                                  <a:ea typeface="Cambria Math" panose="02040503050406030204" pitchFamily="18" charset="0"/>
                                </a:rPr>
                                <m:t>𝑡𝑟</m:t>
                              </m:r>
                              <m:d>
                                <m:dPr>
                                  <m:ctrlPr>
                                    <a:rPr lang="en-US" altLang="ko-KR" sz="2100" b="0" i="1" smtClean="0">
                                      <a:latin typeface="Cambria Math" panose="02040503050406030204" pitchFamily="18" charset="0"/>
                                      <a:ea typeface="Cambria Math" panose="02040503050406030204" pitchFamily="18" charset="0"/>
                                    </a:rPr>
                                  </m:ctrlPr>
                                </m:dPr>
                                <m:e>
                                  <m:r>
                                    <a:rPr lang="en-US" altLang="ko-KR" sz="2100" b="0" i="1" smtClean="0">
                                      <a:latin typeface="Cambria Math" panose="02040503050406030204" pitchFamily="18" charset="0"/>
                                      <a:ea typeface="Cambria Math" panose="02040503050406030204" pitchFamily="18" charset="0"/>
                                    </a:rPr>
                                    <m:t>𝑣𝑎𝑟</m:t>
                                  </m:r>
                                  <m:d>
                                    <m:dPr>
                                      <m:begChr m:val="{"/>
                                      <m:endChr m:val="}"/>
                                      <m:ctrlPr>
                                        <a:rPr lang="en-US" altLang="ko-KR" sz="2100" b="0" i="1" smtClean="0">
                                          <a:latin typeface="Cambria Math" panose="02040503050406030204" pitchFamily="18" charset="0"/>
                                          <a:ea typeface="Cambria Math" panose="02040503050406030204" pitchFamily="18" charset="0"/>
                                        </a:rPr>
                                      </m:ctrlPr>
                                    </m:dPr>
                                    <m:e>
                                      <m:sSub>
                                        <m:sSubPr>
                                          <m:ctrlPr>
                                            <a:rPr lang="en-US" altLang="ko-KR" sz="2100" b="0" i="1" smtClean="0">
                                              <a:latin typeface="Cambria Math" panose="02040503050406030204" pitchFamily="18" charset="0"/>
                                              <a:ea typeface="Cambria Math" panose="02040503050406030204" pitchFamily="18" charset="0"/>
                                            </a:rPr>
                                          </m:ctrlPr>
                                        </m:sSubPr>
                                        <m:e>
                                          <m:r>
                                            <a:rPr lang="en-US" altLang="ko-KR" sz="2100" b="0" i="1" smtClean="0">
                                              <a:latin typeface="Cambria Math" panose="02040503050406030204" pitchFamily="18" charset="0"/>
                                              <a:ea typeface="Cambria Math" panose="02040503050406030204" pitchFamily="18" charset="0"/>
                                            </a:rPr>
                                            <m:t>𝑒</m:t>
                                          </m:r>
                                        </m:e>
                                        <m:sub>
                                          <m:r>
                                            <a:rPr lang="en-US" altLang="ko-KR" sz="2100" b="0" i="1" smtClean="0">
                                              <a:latin typeface="Cambria Math" panose="02040503050406030204" pitchFamily="18" charset="0"/>
                                              <a:ea typeface="Cambria Math" panose="02040503050406030204" pitchFamily="18" charset="0"/>
                                            </a:rPr>
                                            <m:t>𝑖</m:t>
                                          </m:r>
                                        </m:sub>
                                      </m:sSub>
                                      <m:r>
                                        <a:rPr lang="en-US" altLang="ko-KR" sz="2100" b="0" i="1" smtClean="0">
                                          <a:latin typeface="Cambria Math" panose="02040503050406030204" pitchFamily="18" charset="0"/>
                                          <a:ea typeface="Cambria Math" panose="02040503050406030204" pitchFamily="18" charset="0"/>
                                        </a:rPr>
                                        <m:t>|</m:t>
                                      </m:r>
                                      <m:sSub>
                                        <m:sSubPr>
                                          <m:ctrlPr>
                                            <a:rPr lang="en-US" altLang="ko-KR" sz="2100" i="1">
                                              <a:latin typeface="Cambria Math" panose="02040503050406030204" pitchFamily="18" charset="0"/>
                                              <a:ea typeface="Cambria Math" panose="02040503050406030204" pitchFamily="18" charset="0"/>
                                            </a:rPr>
                                          </m:ctrlPr>
                                        </m:sSubPr>
                                        <m:e>
                                          <m:r>
                                            <a:rPr lang="en-US" altLang="ko-KR" sz="2100" i="1">
                                              <a:latin typeface="Cambria Math" panose="02040503050406030204" pitchFamily="18" charset="0"/>
                                              <a:ea typeface="Cambria Math" panose="02040503050406030204" pitchFamily="18" charset="0"/>
                                            </a:rPr>
                                            <m:t>𝑦</m:t>
                                          </m:r>
                                        </m:e>
                                        <m:sub>
                                          <m:r>
                                            <a:rPr lang="en-US" altLang="ko-KR" sz="2100" i="1">
                                              <a:latin typeface="Cambria Math" panose="02040503050406030204" pitchFamily="18" charset="0"/>
                                              <a:ea typeface="Cambria Math" panose="02040503050406030204" pitchFamily="18" charset="0"/>
                                            </a:rPr>
                                            <m:t>𝑖</m:t>
                                          </m:r>
                                        </m:sub>
                                      </m:sSub>
                                      <m:r>
                                        <a:rPr lang="en-US" altLang="ko-KR" sz="2100" i="1">
                                          <a:latin typeface="Cambria Math" panose="02040503050406030204" pitchFamily="18" charset="0"/>
                                          <a:ea typeface="Cambria Math" panose="02040503050406030204" pitchFamily="18" charset="0"/>
                                        </a:rPr>
                                        <m:t>,</m:t>
                                      </m:r>
                                      <m:acc>
                                        <m:accPr>
                                          <m:chr m:val="̂"/>
                                          <m:ctrlPr>
                                            <a:rPr lang="en-US" altLang="ko-KR" sz="2100" i="1">
                                              <a:latin typeface="Cambria Math" panose="02040503050406030204" pitchFamily="18" charset="0"/>
                                              <a:ea typeface="Cambria Math" panose="02040503050406030204" pitchFamily="18" charset="0"/>
                                            </a:rPr>
                                          </m:ctrlPr>
                                        </m:accPr>
                                        <m:e>
                                          <m:r>
                                            <a:rPr lang="ko-KR" altLang="en-US" sz="2100" i="1">
                                              <a:latin typeface="Cambria Math" panose="02040503050406030204" pitchFamily="18" charset="0"/>
                                              <a:ea typeface="Cambria Math" panose="02040503050406030204" pitchFamily="18" charset="0"/>
                                            </a:rPr>
                                            <m:t>𝛼</m:t>
                                          </m:r>
                                        </m:e>
                                      </m:acc>
                                      <m:d>
                                        <m:dPr>
                                          <m:ctrlPr>
                                            <a:rPr lang="en-US" altLang="ko-KR" sz="2100" i="1">
                                              <a:latin typeface="Cambria Math" panose="02040503050406030204" pitchFamily="18" charset="0"/>
                                              <a:ea typeface="Cambria Math" panose="02040503050406030204" pitchFamily="18" charset="0"/>
                                            </a:rPr>
                                          </m:ctrlPr>
                                        </m:dPr>
                                        <m:e>
                                          <m:acc>
                                            <m:accPr>
                                              <m:chr m:val="̂"/>
                                              <m:ctrlPr>
                                                <a:rPr lang="en-US" altLang="ko-KR" sz="2100" i="1">
                                                  <a:latin typeface="Cambria Math" panose="02040503050406030204" pitchFamily="18" charset="0"/>
                                                  <a:ea typeface="Cambria Math" panose="02040503050406030204" pitchFamily="18" charset="0"/>
                                                </a:rPr>
                                              </m:ctrlPr>
                                            </m:accPr>
                                            <m:e>
                                              <m:r>
                                                <a:rPr lang="ko-KR" altLang="en-US" sz="2100" i="1">
                                                  <a:latin typeface="Cambria Math" panose="02040503050406030204" pitchFamily="18" charset="0"/>
                                                  <a:ea typeface="Cambria Math" panose="02040503050406030204" pitchFamily="18" charset="0"/>
                                                </a:rPr>
                                                <m:t>𝜃</m:t>
                                              </m:r>
                                            </m:e>
                                          </m:acc>
                                        </m:e>
                                      </m:d>
                                      <m:r>
                                        <a:rPr lang="en-US" altLang="ko-KR" sz="2100" i="1">
                                          <a:latin typeface="Cambria Math" panose="02040503050406030204" pitchFamily="18" charset="0"/>
                                          <a:ea typeface="Cambria Math" panose="02040503050406030204" pitchFamily="18" charset="0"/>
                                        </a:rPr>
                                        <m:t>,</m:t>
                                      </m:r>
                                      <m:acc>
                                        <m:accPr>
                                          <m:chr m:val="̂"/>
                                          <m:ctrlPr>
                                            <a:rPr lang="en-US" altLang="ko-KR" sz="2100" i="1">
                                              <a:latin typeface="Cambria Math" panose="02040503050406030204" pitchFamily="18" charset="0"/>
                                              <a:ea typeface="Cambria Math" panose="02040503050406030204" pitchFamily="18" charset="0"/>
                                            </a:rPr>
                                          </m:ctrlPr>
                                        </m:accPr>
                                        <m:e>
                                          <m:r>
                                            <a:rPr lang="ko-KR" altLang="en-US" sz="2100" i="1">
                                              <a:latin typeface="Cambria Math" panose="02040503050406030204" pitchFamily="18" charset="0"/>
                                              <a:ea typeface="Cambria Math" panose="02040503050406030204" pitchFamily="18" charset="0"/>
                                            </a:rPr>
                                            <m:t>𝜃</m:t>
                                          </m:r>
                                        </m:e>
                                      </m:acc>
                                    </m:e>
                                  </m:d>
                                </m:e>
                              </m:d>
                            </m:e>
                          </m:d>
                        </m:e>
                      </m:nary>
                    </m:oMath>
                  </m:oMathPara>
                </a14:m>
                <a:endParaRPr lang="en-US" altLang="ko-KR" sz="2100" b="0" dirty="0">
                  <a:ea typeface="Cambria Math" panose="02040503050406030204" pitchFamily="18" charset="0"/>
                </a:endParaRPr>
              </a:p>
            </p:txBody>
          </p:sp>
        </mc:Choice>
        <mc:Fallback xmlns="">
          <p:sp>
            <p:nvSpPr>
              <p:cNvPr id="3" name="내용 개체 틀 2">
                <a:extLst>
                  <a:ext uri="{FF2B5EF4-FFF2-40B4-BE49-F238E27FC236}">
                    <a16:creationId xmlns:a16="http://schemas.microsoft.com/office/drawing/2014/main" id="{B55C1C1A-6EF9-45F9-9DDD-A1C281B7C201}"/>
                  </a:ext>
                </a:extLst>
              </p:cNvPr>
              <p:cNvSpPr>
                <a:spLocks noGrp="1" noRot="1" noChangeAspect="1" noMove="1" noResize="1" noEditPoints="1" noAdjustHandles="1" noChangeArrowheads="1" noChangeShapeType="1" noTextEdit="1"/>
              </p:cNvSpPr>
              <p:nvPr>
                <p:ph idx="1"/>
              </p:nvPr>
            </p:nvSpPr>
            <p:spPr>
              <a:xfrm>
                <a:off x="838200" y="1825625"/>
                <a:ext cx="5257800" cy="2262281"/>
              </a:xfrm>
              <a:blipFill>
                <a:blip r:embed="rId2"/>
                <a:stretch>
                  <a:fillRect l="-1856" t="-3763"/>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5" name="내용 개체 틀 2">
                <a:extLst>
                  <a:ext uri="{FF2B5EF4-FFF2-40B4-BE49-F238E27FC236}">
                    <a16:creationId xmlns:a16="http://schemas.microsoft.com/office/drawing/2014/main" id="{622E4A60-05BD-43C0-9D96-32C11EF44B79}"/>
                  </a:ext>
                </a:extLst>
              </p:cNvPr>
              <p:cNvSpPr txBox="1">
                <a:spLocks/>
              </p:cNvSpPr>
              <p:nvPr/>
            </p:nvSpPr>
            <p:spPr>
              <a:xfrm>
                <a:off x="6096000" y="1825625"/>
                <a:ext cx="5257800" cy="2513293"/>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ko-KR" i="1" dirty="0">
                  <a:latin typeface="Cambria Math" panose="02040503050406030204" pitchFamily="18" charset="0"/>
                  <a:ea typeface="Cambria Math" panose="02040503050406030204" pitchFamily="18" charset="0"/>
                </a:endParaRP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acc>
                        <m:accPr>
                          <m:chr m:val="̂"/>
                          <m:ctrlPr>
                            <a:rPr lang="en-US" altLang="ko-KR" i="1" smtClean="0">
                              <a:latin typeface="Cambria Math" panose="02040503050406030204" pitchFamily="18" charset="0"/>
                              <a:ea typeface="Cambria Math" panose="02040503050406030204" pitchFamily="18" charset="0"/>
                            </a:rPr>
                          </m:ctrlPr>
                        </m:accPr>
                        <m:e>
                          <m:sSub>
                            <m:sSubPr>
                              <m:ctrlPr>
                                <a:rPr lang="en-US" altLang="ko-KR" i="1">
                                  <a:latin typeface="Cambria Math" panose="02040503050406030204" pitchFamily="18" charset="0"/>
                                  <a:ea typeface="Cambria Math" panose="02040503050406030204" pitchFamily="18" charset="0"/>
                                </a:rPr>
                              </m:ctrlPr>
                            </m:sSubPr>
                            <m:e>
                              <m:r>
                                <a:rPr lang="en-US" altLang="ko-KR" i="1">
                                  <a:latin typeface="Cambria Math" panose="02040503050406030204" pitchFamily="18" charset="0"/>
                                  <a:ea typeface="Cambria Math" panose="02040503050406030204" pitchFamily="18" charset="0"/>
                                </a:rPr>
                                <m:t>𝑡</m:t>
                              </m:r>
                            </m:e>
                            <m:sub>
                              <m:r>
                                <a:rPr lang="en-US" altLang="ko-KR" i="1" smtClean="0">
                                  <a:latin typeface="Cambria Math" panose="02040503050406030204" pitchFamily="18" charset="0"/>
                                  <a:ea typeface="Cambria Math" panose="02040503050406030204" pitchFamily="18" charset="0"/>
                                </a:rPr>
                                <m:t>2</m:t>
                              </m:r>
                            </m:sub>
                          </m:sSub>
                        </m:e>
                      </m:acc>
                      <m:r>
                        <a:rPr lang="en-US" altLang="ko-KR" i="1" smtClean="0">
                          <a:latin typeface="Cambria Math" panose="02040503050406030204" pitchFamily="18" charset="0"/>
                          <a:ea typeface="Cambria Math" panose="02040503050406030204" pitchFamily="18" charset="0"/>
                        </a:rPr>
                        <m:t>=</m:t>
                      </m:r>
                      <m:r>
                        <a:rPr lang="en-US" altLang="ko-KR" i="1" smtClean="0">
                          <a:latin typeface="Cambria Math" panose="02040503050406030204" pitchFamily="18" charset="0"/>
                          <a:ea typeface="Cambria Math" panose="02040503050406030204" pitchFamily="18" charset="0"/>
                        </a:rPr>
                        <m:t>𝐸</m:t>
                      </m:r>
                      <m:d>
                        <m:dPr>
                          <m:begChr m:val="{"/>
                          <m:endChr m:val="}"/>
                          <m:ctrlPr>
                            <a:rPr lang="en-US" altLang="ko-KR" i="1" smtClean="0">
                              <a:latin typeface="Cambria Math" panose="02040503050406030204" pitchFamily="18" charset="0"/>
                              <a:ea typeface="Cambria Math" panose="02040503050406030204" pitchFamily="18" charset="0"/>
                            </a:rPr>
                          </m:ctrlPr>
                        </m:dPr>
                        <m:e>
                          <m:nary>
                            <m:naryPr>
                              <m:chr m:val="∑"/>
                              <m:ctrlPr>
                                <a:rPr lang="en-US" altLang="ko-KR" i="1" smtClean="0">
                                  <a:latin typeface="Cambria Math" panose="02040503050406030204" pitchFamily="18" charset="0"/>
                                  <a:ea typeface="Cambria Math" panose="02040503050406030204" pitchFamily="18" charset="0"/>
                                </a:rPr>
                              </m:ctrlPr>
                            </m:naryPr>
                            <m:sub>
                              <m:r>
                                <m:rPr>
                                  <m:brk m:alnAt="23"/>
                                </m:rPr>
                                <a:rPr lang="en-US" altLang="ko-KR" i="1" smtClean="0">
                                  <a:latin typeface="Cambria Math" panose="02040503050406030204" pitchFamily="18" charset="0"/>
                                  <a:ea typeface="Cambria Math" panose="02040503050406030204" pitchFamily="18" charset="0"/>
                                </a:rPr>
                                <m:t>1</m:t>
                              </m:r>
                            </m:sub>
                            <m:sup>
                              <m:r>
                                <a:rPr lang="en-US" altLang="ko-KR" i="1" smtClean="0">
                                  <a:latin typeface="Cambria Math" panose="02040503050406030204" pitchFamily="18" charset="0"/>
                                  <a:ea typeface="Cambria Math" panose="02040503050406030204" pitchFamily="18" charset="0"/>
                                </a:rPr>
                                <m:t>𝑚</m:t>
                              </m:r>
                            </m:sup>
                            <m:e>
                              <m:sSub>
                                <m:sSubPr>
                                  <m:ctrlPr>
                                    <a:rPr lang="en-US" altLang="ko-KR" i="1">
                                      <a:latin typeface="Cambria Math" panose="02040503050406030204" pitchFamily="18" charset="0"/>
                                      <a:ea typeface="Cambria Math" panose="02040503050406030204" pitchFamily="18" charset="0"/>
                                    </a:rPr>
                                  </m:ctrlPr>
                                </m:sSubPr>
                                <m:e>
                                  <m:r>
                                    <a:rPr lang="en-US" altLang="ko-KR" i="1" smtClean="0">
                                      <a:latin typeface="Cambria Math" panose="02040503050406030204" pitchFamily="18" charset="0"/>
                                      <a:ea typeface="Cambria Math" panose="02040503050406030204" pitchFamily="18" charset="0"/>
                                    </a:rPr>
                                    <m:t>𝑏</m:t>
                                  </m:r>
                                </m:e>
                                <m:sub>
                                  <m:r>
                                    <a:rPr lang="en-US" altLang="ko-KR" i="1">
                                      <a:latin typeface="Cambria Math" panose="02040503050406030204" pitchFamily="18" charset="0"/>
                                      <a:ea typeface="Cambria Math" panose="02040503050406030204" pitchFamily="18" charset="0"/>
                                    </a:rPr>
                                    <m:t>𝑖</m:t>
                                  </m:r>
                                </m:sub>
                              </m:sSub>
                              <m:sSub>
                                <m:sSubPr>
                                  <m:ctrlPr>
                                    <a:rPr lang="en-US" altLang="ko-KR" i="1">
                                      <a:latin typeface="Cambria Math" panose="02040503050406030204" pitchFamily="18" charset="0"/>
                                      <a:ea typeface="Cambria Math" panose="02040503050406030204" pitchFamily="18" charset="0"/>
                                    </a:rPr>
                                  </m:ctrlPr>
                                </m:sSubPr>
                                <m:e>
                                  <m:r>
                                    <a:rPr lang="en-US" altLang="ko-KR" i="1" smtClean="0">
                                      <a:latin typeface="Cambria Math" panose="02040503050406030204" pitchFamily="18" charset="0"/>
                                      <a:ea typeface="Cambria Math" panose="02040503050406030204" pitchFamily="18" charset="0"/>
                                    </a:rPr>
                                    <m:t>𝑏</m:t>
                                  </m:r>
                                </m:e>
                                <m:sub>
                                  <m:r>
                                    <a:rPr lang="en-US" altLang="ko-KR" i="1">
                                      <a:latin typeface="Cambria Math" panose="02040503050406030204" pitchFamily="18" charset="0"/>
                                      <a:ea typeface="Cambria Math" panose="02040503050406030204" pitchFamily="18" charset="0"/>
                                    </a:rPr>
                                    <m:t>𝑖</m:t>
                                  </m:r>
                                </m:sub>
                              </m:sSub>
                              <m:r>
                                <a:rPr lang="en-US" altLang="ko-KR" i="1" smtClean="0">
                                  <a:latin typeface="Cambria Math" panose="02040503050406030204" pitchFamily="18" charset="0"/>
                                  <a:ea typeface="Cambria Math" panose="02040503050406030204" pitchFamily="18" charset="0"/>
                                </a:rPr>
                                <m:t>′</m:t>
                              </m:r>
                            </m:e>
                          </m:nary>
                          <m:r>
                            <a:rPr lang="en-US" altLang="ko-KR" i="1" smtClean="0">
                              <a:latin typeface="Cambria Math" panose="02040503050406030204" pitchFamily="18" charset="0"/>
                              <a:ea typeface="Cambria Math" panose="02040503050406030204" pitchFamily="18" charset="0"/>
                            </a:rPr>
                            <m:t>|</m:t>
                          </m:r>
                          <m:sSub>
                            <m:sSubPr>
                              <m:ctrlPr>
                                <a:rPr lang="en-US" altLang="ko-KR" i="1" smtClean="0">
                                  <a:latin typeface="Cambria Math" panose="02040503050406030204" pitchFamily="18" charset="0"/>
                                  <a:ea typeface="Cambria Math" panose="02040503050406030204" pitchFamily="18" charset="0"/>
                                </a:rPr>
                              </m:ctrlPr>
                            </m:sSubPr>
                            <m:e>
                              <m:r>
                                <a:rPr lang="en-US" altLang="ko-KR" i="1" smtClean="0">
                                  <a:latin typeface="Cambria Math" panose="02040503050406030204" pitchFamily="18" charset="0"/>
                                  <a:ea typeface="Cambria Math" panose="02040503050406030204" pitchFamily="18" charset="0"/>
                                </a:rPr>
                                <m:t>𝑦</m:t>
                              </m:r>
                            </m:e>
                            <m:sub>
                              <m:r>
                                <a:rPr lang="en-US" altLang="ko-KR" i="1" smtClean="0">
                                  <a:latin typeface="Cambria Math" panose="02040503050406030204" pitchFamily="18" charset="0"/>
                                  <a:ea typeface="Cambria Math" panose="02040503050406030204" pitchFamily="18" charset="0"/>
                                </a:rPr>
                                <m:t>𝑖</m:t>
                              </m:r>
                            </m:sub>
                          </m:sSub>
                          <m:r>
                            <a:rPr lang="en-US" altLang="ko-KR" i="1" smtClean="0">
                              <a:latin typeface="Cambria Math" panose="02040503050406030204" pitchFamily="18" charset="0"/>
                              <a:ea typeface="Cambria Math" panose="02040503050406030204" pitchFamily="18" charset="0"/>
                            </a:rPr>
                            <m:t>,</m:t>
                          </m:r>
                          <m:acc>
                            <m:accPr>
                              <m:chr m:val="̂"/>
                              <m:ctrlPr>
                                <a:rPr lang="en-US" altLang="ko-KR" i="1" smtClean="0">
                                  <a:latin typeface="Cambria Math" panose="02040503050406030204" pitchFamily="18" charset="0"/>
                                  <a:ea typeface="Cambria Math" panose="02040503050406030204" pitchFamily="18" charset="0"/>
                                </a:rPr>
                              </m:ctrlPr>
                            </m:accPr>
                            <m:e>
                              <m:r>
                                <a:rPr lang="ko-KR" altLang="en-US" i="1" smtClean="0">
                                  <a:latin typeface="Cambria Math" panose="02040503050406030204" pitchFamily="18" charset="0"/>
                                  <a:ea typeface="Cambria Math" panose="02040503050406030204" pitchFamily="18" charset="0"/>
                                </a:rPr>
                                <m:t>𝛼</m:t>
                              </m:r>
                            </m:e>
                          </m:acc>
                          <m:d>
                            <m:dPr>
                              <m:ctrlPr>
                                <a:rPr lang="en-US" altLang="ko-KR" i="1" smtClean="0">
                                  <a:latin typeface="Cambria Math" panose="02040503050406030204" pitchFamily="18" charset="0"/>
                                  <a:ea typeface="Cambria Math" panose="02040503050406030204" pitchFamily="18" charset="0"/>
                                </a:rPr>
                              </m:ctrlPr>
                            </m:dPr>
                            <m:e>
                              <m:acc>
                                <m:accPr>
                                  <m:chr m:val="̂"/>
                                  <m:ctrlPr>
                                    <a:rPr lang="en-US" altLang="ko-KR" i="1">
                                      <a:latin typeface="Cambria Math" panose="02040503050406030204" pitchFamily="18" charset="0"/>
                                      <a:ea typeface="Cambria Math" panose="02040503050406030204" pitchFamily="18" charset="0"/>
                                    </a:rPr>
                                  </m:ctrlPr>
                                </m:accPr>
                                <m:e>
                                  <m:r>
                                    <a:rPr lang="ko-KR" altLang="en-US" i="1">
                                      <a:latin typeface="Cambria Math" panose="02040503050406030204" pitchFamily="18" charset="0"/>
                                      <a:ea typeface="Cambria Math" panose="02040503050406030204" pitchFamily="18" charset="0"/>
                                    </a:rPr>
                                    <m:t>𝜃</m:t>
                                  </m:r>
                                </m:e>
                              </m:acc>
                            </m:e>
                          </m:d>
                          <m:r>
                            <a:rPr lang="en-US" altLang="ko-KR" i="1" smtClean="0">
                              <a:latin typeface="Cambria Math" panose="02040503050406030204" pitchFamily="18" charset="0"/>
                              <a:ea typeface="Cambria Math" panose="02040503050406030204" pitchFamily="18" charset="0"/>
                            </a:rPr>
                            <m:t>,</m:t>
                          </m:r>
                          <m:acc>
                            <m:accPr>
                              <m:chr m:val="̂"/>
                              <m:ctrlPr>
                                <a:rPr lang="en-US" altLang="ko-KR" i="1">
                                  <a:latin typeface="Cambria Math" panose="02040503050406030204" pitchFamily="18" charset="0"/>
                                  <a:ea typeface="Cambria Math" panose="02040503050406030204" pitchFamily="18" charset="0"/>
                                </a:rPr>
                              </m:ctrlPr>
                            </m:accPr>
                            <m:e>
                              <m:r>
                                <a:rPr lang="ko-KR" altLang="en-US" i="1">
                                  <a:latin typeface="Cambria Math" panose="02040503050406030204" pitchFamily="18" charset="0"/>
                                  <a:ea typeface="Cambria Math" panose="02040503050406030204" pitchFamily="18" charset="0"/>
                                </a:rPr>
                                <m:t>𝜃</m:t>
                              </m:r>
                            </m:e>
                          </m:acc>
                        </m:e>
                      </m:d>
                    </m:oMath>
                  </m:oMathPara>
                </a14:m>
                <a:endParaRPr lang="en-US" altLang="ko-KR" i="1" dirty="0">
                  <a:latin typeface="Cambria Math" panose="02040503050406030204" pitchFamily="18" charset="0"/>
                  <a:ea typeface="Cambria Math" panose="02040503050406030204" pitchFamily="18" charset="0"/>
                </a:endParaRP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ko-KR" sz="2200" i="1" smtClean="0">
                          <a:latin typeface="Cambria Math" panose="02040503050406030204" pitchFamily="18" charset="0"/>
                          <a:ea typeface="Cambria Math" panose="02040503050406030204" pitchFamily="18" charset="0"/>
                        </a:rPr>
                        <m:t>=</m:t>
                      </m:r>
                      <m:nary>
                        <m:naryPr>
                          <m:chr m:val="∑"/>
                          <m:ctrlPr>
                            <a:rPr lang="en-US" altLang="ko-KR" sz="2200" i="1" smtClean="0">
                              <a:latin typeface="Cambria Math" panose="02040503050406030204" pitchFamily="18" charset="0"/>
                              <a:ea typeface="Cambria Math" panose="02040503050406030204" pitchFamily="18" charset="0"/>
                            </a:rPr>
                          </m:ctrlPr>
                        </m:naryPr>
                        <m:sub>
                          <m:r>
                            <m:rPr>
                              <m:brk m:alnAt="23"/>
                            </m:rPr>
                            <a:rPr lang="en-US" altLang="ko-KR" sz="2200" i="1">
                              <a:latin typeface="Cambria Math" panose="02040503050406030204" pitchFamily="18" charset="0"/>
                              <a:ea typeface="Cambria Math" panose="02040503050406030204" pitchFamily="18" charset="0"/>
                            </a:rPr>
                            <m:t>1</m:t>
                          </m:r>
                        </m:sub>
                        <m:sup>
                          <m:r>
                            <a:rPr lang="en-US" altLang="ko-KR" sz="2200" i="1">
                              <a:latin typeface="Cambria Math" panose="02040503050406030204" pitchFamily="18" charset="0"/>
                              <a:ea typeface="Cambria Math" panose="02040503050406030204" pitchFamily="18" charset="0"/>
                            </a:rPr>
                            <m:t>𝑚</m:t>
                          </m:r>
                        </m:sup>
                        <m:e>
                          <m:d>
                            <m:dPr>
                              <m:begChr m:val="["/>
                              <m:endChr m:val="]"/>
                              <m:ctrlPr>
                                <a:rPr lang="en-US" altLang="ko-KR" sz="2200" i="1">
                                  <a:latin typeface="Cambria Math" panose="02040503050406030204" pitchFamily="18" charset="0"/>
                                  <a:ea typeface="Cambria Math" panose="02040503050406030204" pitchFamily="18" charset="0"/>
                                </a:rPr>
                              </m:ctrlPr>
                            </m:dPr>
                            <m:e>
                              <m:acc>
                                <m:accPr>
                                  <m:chr m:val="̂"/>
                                  <m:ctrlPr>
                                    <a:rPr lang="en-US" altLang="ko-KR" sz="2200" i="1">
                                      <a:latin typeface="Cambria Math" panose="02040503050406030204" pitchFamily="18" charset="0"/>
                                      <a:ea typeface="Cambria Math" panose="02040503050406030204" pitchFamily="18" charset="0"/>
                                    </a:rPr>
                                  </m:ctrlPr>
                                </m:accPr>
                                <m:e>
                                  <m:sSub>
                                    <m:sSubPr>
                                      <m:ctrlPr>
                                        <a:rPr lang="en-US" altLang="ko-KR" sz="2200" i="1">
                                          <a:latin typeface="Cambria Math" panose="02040503050406030204" pitchFamily="18" charset="0"/>
                                          <a:ea typeface="Cambria Math" panose="02040503050406030204" pitchFamily="18" charset="0"/>
                                        </a:rPr>
                                      </m:ctrlPr>
                                    </m:sSubPr>
                                    <m:e>
                                      <m:r>
                                        <a:rPr lang="en-US" altLang="ko-KR" sz="2200" i="1">
                                          <a:latin typeface="Cambria Math" panose="02040503050406030204" pitchFamily="18" charset="0"/>
                                          <a:ea typeface="Cambria Math" panose="02040503050406030204" pitchFamily="18" charset="0"/>
                                        </a:rPr>
                                        <m:t>𝑏</m:t>
                                      </m:r>
                                    </m:e>
                                    <m:sub>
                                      <m:r>
                                        <a:rPr lang="en-US" altLang="ko-KR" sz="2200" i="1">
                                          <a:latin typeface="Cambria Math" panose="02040503050406030204" pitchFamily="18" charset="0"/>
                                          <a:ea typeface="Cambria Math" panose="02040503050406030204" pitchFamily="18" charset="0"/>
                                        </a:rPr>
                                        <m:t>𝑖</m:t>
                                      </m:r>
                                    </m:sub>
                                  </m:sSub>
                                </m:e>
                              </m:acc>
                              <m:d>
                                <m:dPr>
                                  <m:ctrlPr>
                                    <a:rPr lang="en-US" altLang="ko-KR" sz="2200" i="1">
                                      <a:latin typeface="Cambria Math" panose="02040503050406030204" pitchFamily="18" charset="0"/>
                                      <a:ea typeface="Cambria Math" panose="02040503050406030204" pitchFamily="18" charset="0"/>
                                    </a:rPr>
                                  </m:ctrlPr>
                                </m:dPr>
                                <m:e>
                                  <m:acc>
                                    <m:accPr>
                                      <m:chr m:val="̂"/>
                                      <m:ctrlPr>
                                        <a:rPr lang="en-US" altLang="ko-KR" sz="2200" i="1">
                                          <a:latin typeface="Cambria Math" panose="02040503050406030204" pitchFamily="18" charset="0"/>
                                          <a:ea typeface="Cambria Math" panose="02040503050406030204" pitchFamily="18" charset="0"/>
                                        </a:rPr>
                                      </m:ctrlPr>
                                    </m:accPr>
                                    <m:e>
                                      <m:r>
                                        <a:rPr lang="ko-KR" altLang="en-US" sz="2200" i="1">
                                          <a:latin typeface="Cambria Math" panose="02040503050406030204" pitchFamily="18" charset="0"/>
                                          <a:ea typeface="Cambria Math" panose="02040503050406030204" pitchFamily="18" charset="0"/>
                                        </a:rPr>
                                        <m:t>𝜃</m:t>
                                      </m:r>
                                    </m:e>
                                  </m:acc>
                                </m:e>
                              </m:d>
                              <m:acc>
                                <m:accPr>
                                  <m:chr m:val="̂"/>
                                  <m:ctrlPr>
                                    <a:rPr lang="en-US" altLang="ko-KR" sz="2200" i="1">
                                      <a:latin typeface="Cambria Math" panose="02040503050406030204" pitchFamily="18" charset="0"/>
                                      <a:ea typeface="Cambria Math" panose="02040503050406030204" pitchFamily="18" charset="0"/>
                                    </a:rPr>
                                  </m:ctrlPr>
                                </m:accPr>
                                <m:e>
                                  <m:sSub>
                                    <m:sSubPr>
                                      <m:ctrlPr>
                                        <a:rPr lang="en-US" altLang="ko-KR" sz="2200" i="1">
                                          <a:latin typeface="Cambria Math" panose="02040503050406030204" pitchFamily="18" charset="0"/>
                                          <a:ea typeface="Cambria Math" panose="02040503050406030204" pitchFamily="18" charset="0"/>
                                        </a:rPr>
                                      </m:ctrlPr>
                                    </m:sSubPr>
                                    <m:e>
                                      <m:r>
                                        <a:rPr lang="en-US" altLang="ko-KR" sz="2200" i="1">
                                          <a:latin typeface="Cambria Math" panose="02040503050406030204" pitchFamily="18" charset="0"/>
                                          <a:ea typeface="Cambria Math" panose="02040503050406030204" pitchFamily="18" charset="0"/>
                                        </a:rPr>
                                        <m:t>𝑏</m:t>
                                      </m:r>
                                    </m:e>
                                    <m:sub>
                                      <m:r>
                                        <a:rPr lang="en-US" altLang="ko-KR" sz="2200" i="1">
                                          <a:latin typeface="Cambria Math" panose="02040503050406030204" pitchFamily="18" charset="0"/>
                                          <a:ea typeface="Cambria Math" panose="02040503050406030204" pitchFamily="18" charset="0"/>
                                        </a:rPr>
                                        <m:t>𝑖</m:t>
                                      </m:r>
                                    </m:sub>
                                  </m:sSub>
                                </m:e>
                              </m:acc>
                              <m:d>
                                <m:dPr>
                                  <m:ctrlPr>
                                    <a:rPr lang="en-US" altLang="ko-KR" sz="2200" i="1">
                                      <a:latin typeface="Cambria Math" panose="02040503050406030204" pitchFamily="18" charset="0"/>
                                      <a:ea typeface="Cambria Math" panose="02040503050406030204" pitchFamily="18" charset="0"/>
                                    </a:rPr>
                                  </m:ctrlPr>
                                </m:dPr>
                                <m:e>
                                  <m:acc>
                                    <m:accPr>
                                      <m:chr m:val="̂"/>
                                      <m:ctrlPr>
                                        <a:rPr lang="en-US" altLang="ko-KR" sz="2200" i="1">
                                          <a:latin typeface="Cambria Math" panose="02040503050406030204" pitchFamily="18" charset="0"/>
                                          <a:ea typeface="Cambria Math" panose="02040503050406030204" pitchFamily="18" charset="0"/>
                                        </a:rPr>
                                      </m:ctrlPr>
                                    </m:accPr>
                                    <m:e>
                                      <m:r>
                                        <a:rPr lang="ko-KR" altLang="en-US" sz="2200" i="1">
                                          <a:latin typeface="Cambria Math" panose="02040503050406030204" pitchFamily="18" charset="0"/>
                                          <a:ea typeface="Cambria Math" panose="02040503050406030204" pitchFamily="18" charset="0"/>
                                        </a:rPr>
                                        <m:t>𝜃</m:t>
                                      </m:r>
                                    </m:e>
                                  </m:acc>
                                </m:e>
                              </m:d>
                              <m:r>
                                <a:rPr lang="en-US" altLang="ko-KR" sz="2200" i="1" smtClean="0">
                                  <a:latin typeface="Cambria Math" panose="02040503050406030204" pitchFamily="18" charset="0"/>
                                  <a:ea typeface="Cambria Math" panose="02040503050406030204" pitchFamily="18" charset="0"/>
                                </a:rPr>
                                <m:t>′+</m:t>
                              </m:r>
                              <m:r>
                                <a:rPr lang="en-US" altLang="ko-KR" sz="2200" i="1">
                                  <a:latin typeface="Cambria Math" panose="02040503050406030204" pitchFamily="18" charset="0"/>
                                  <a:ea typeface="Cambria Math" panose="02040503050406030204" pitchFamily="18" charset="0"/>
                                </a:rPr>
                                <m:t>𝑣𝑎𝑟</m:t>
                              </m:r>
                              <m:d>
                                <m:dPr>
                                  <m:begChr m:val="{"/>
                                  <m:endChr m:val="}"/>
                                  <m:ctrlPr>
                                    <a:rPr lang="en-US" altLang="ko-KR" sz="2200" i="1">
                                      <a:latin typeface="Cambria Math" panose="02040503050406030204" pitchFamily="18" charset="0"/>
                                      <a:ea typeface="Cambria Math" panose="02040503050406030204" pitchFamily="18" charset="0"/>
                                    </a:rPr>
                                  </m:ctrlPr>
                                </m:dPr>
                                <m:e>
                                  <m:sSub>
                                    <m:sSubPr>
                                      <m:ctrlPr>
                                        <a:rPr lang="en-US" altLang="ko-KR" sz="2200" i="1" smtClean="0">
                                          <a:latin typeface="Cambria Math" panose="02040503050406030204" pitchFamily="18" charset="0"/>
                                          <a:ea typeface="Cambria Math" panose="02040503050406030204" pitchFamily="18" charset="0"/>
                                        </a:rPr>
                                      </m:ctrlPr>
                                    </m:sSubPr>
                                    <m:e>
                                      <m:r>
                                        <a:rPr lang="en-US" altLang="ko-KR" sz="2200" i="1" smtClean="0">
                                          <a:latin typeface="Cambria Math" panose="02040503050406030204" pitchFamily="18" charset="0"/>
                                          <a:ea typeface="Cambria Math" panose="02040503050406030204" pitchFamily="18" charset="0"/>
                                        </a:rPr>
                                        <m:t>𝑏</m:t>
                                      </m:r>
                                    </m:e>
                                    <m:sub>
                                      <m:r>
                                        <a:rPr lang="en-US" altLang="ko-KR" sz="2200" i="1" smtClean="0">
                                          <a:latin typeface="Cambria Math" panose="02040503050406030204" pitchFamily="18" charset="0"/>
                                          <a:ea typeface="Cambria Math" panose="02040503050406030204" pitchFamily="18" charset="0"/>
                                        </a:rPr>
                                        <m:t>𝑖</m:t>
                                      </m:r>
                                    </m:sub>
                                  </m:sSub>
                                  <m:r>
                                    <a:rPr lang="en-US" altLang="ko-KR" sz="2200" i="1">
                                      <a:latin typeface="Cambria Math" panose="02040503050406030204" pitchFamily="18" charset="0"/>
                                      <a:ea typeface="Cambria Math" panose="02040503050406030204" pitchFamily="18" charset="0"/>
                                    </a:rPr>
                                    <m:t>|</m:t>
                                  </m:r>
                                  <m:sSub>
                                    <m:sSubPr>
                                      <m:ctrlPr>
                                        <a:rPr lang="en-US" altLang="ko-KR" sz="2200" i="1">
                                          <a:latin typeface="Cambria Math" panose="02040503050406030204" pitchFamily="18" charset="0"/>
                                          <a:ea typeface="Cambria Math" panose="02040503050406030204" pitchFamily="18" charset="0"/>
                                        </a:rPr>
                                      </m:ctrlPr>
                                    </m:sSubPr>
                                    <m:e>
                                      <m:r>
                                        <a:rPr lang="en-US" altLang="ko-KR" sz="2200" i="1">
                                          <a:latin typeface="Cambria Math" panose="02040503050406030204" pitchFamily="18" charset="0"/>
                                          <a:ea typeface="Cambria Math" panose="02040503050406030204" pitchFamily="18" charset="0"/>
                                        </a:rPr>
                                        <m:t>𝑦</m:t>
                                      </m:r>
                                    </m:e>
                                    <m:sub>
                                      <m:r>
                                        <a:rPr lang="en-US" altLang="ko-KR" sz="2200" i="1">
                                          <a:latin typeface="Cambria Math" panose="02040503050406030204" pitchFamily="18" charset="0"/>
                                          <a:ea typeface="Cambria Math" panose="02040503050406030204" pitchFamily="18" charset="0"/>
                                        </a:rPr>
                                        <m:t>𝑖</m:t>
                                      </m:r>
                                    </m:sub>
                                  </m:sSub>
                                  <m:r>
                                    <a:rPr lang="en-US" altLang="ko-KR" sz="2200" i="1">
                                      <a:latin typeface="Cambria Math" panose="02040503050406030204" pitchFamily="18" charset="0"/>
                                      <a:ea typeface="Cambria Math" panose="02040503050406030204" pitchFamily="18" charset="0"/>
                                    </a:rPr>
                                    <m:t>,</m:t>
                                  </m:r>
                                  <m:acc>
                                    <m:accPr>
                                      <m:chr m:val="̂"/>
                                      <m:ctrlPr>
                                        <a:rPr lang="en-US" altLang="ko-KR" sz="2200" i="1">
                                          <a:latin typeface="Cambria Math" panose="02040503050406030204" pitchFamily="18" charset="0"/>
                                          <a:ea typeface="Cambria Math" panose="02040503050406030204" pitchFamily="18" charset="0"/>
                                        </a:rPr>
                                      </m:ctrlPr>
                                    </m:accPr>
                                    <m:e>
                                      <m:r>
                                        <a:rPr lang="ko-KR" altLang="en-US" sz="2200" i="1">
                                          <a:latin typeface="Cambria Math" panose="02040503050406030204" pitchFamily="18" charset="0"/>
                                          <a:ea typeface="Cambria Math" panose="02040503050406030204" pitchFamily="18" charset="0"/>
                                        </a:rPr>
                                        <m:t>𝛼</m:t>
                                      </m:r>
                                    </m:e>
                                  </m:acc>
                                  <m:d>
                                    <m:dPr>
                                      <m:ctrlPr>
                                        <a:rPr lang="en-US" altLang="ko-KR" sz="2200" i="1">
                                          <a:latin typeface="Cambria Math" panose="02040503050406030204" pitchFamily="18" charset="0"/>
                                          <a:ea typeface="Cambria Math" panose="02040503050406030204" pitchFamily="18" charset="0"/>
                                        </a:rPr>
                                      </m:ctrlPr>
                                    </m:dPr>
                                    <m:e>
                                      <m:acc>
                                        <m:accPr>
                                          <m:chr m:val="̂"/>
                                          <m:ctrlPr>
                                            <a:rPr lang="en-US" altLang="ko-KR" sz="2200" i="1">
                                              <a:latin typeface="Cambria Math" panose="02040503050406030204" pitchFamily="18" charset="0"/>
                                              <a:ea typeface="Cambria Math" panose="02040503050406030204" pitchFamily="18" charset="0"/>
                                            </a:rPr>
                                          </m:ctrlPr>
                                        </m:accPr>
                                        <m:e>
                                          <m:r>
                                            <a:rPr lang="ko-KR" altLang="en-US" sz="2200" i="1">
                                              <a:latin typeface="Cambria Math" panose="02040503050406030204" pitchFamily="18" charset="0"/>
                                              <a:ea typeface="Cambria Math" panose="02040503050406030204" pitchFamily="18" charset="0"/>
                                            </a:rPr>
                                            <m:t>𝜃</m:t>
                                          </m:r>
                                        </m:e>
                                      </m:acc>
                                    </m:e>
                                  </m:d>
                                  <m:r>
                                    <a:rPr lang="en-US" altLang="ko-KR" sz="2200" i="1">
                                      <a:latin typeface="Cambria Math" panose="02040503050406030204" pitchFamily="18" charset="0"/>
                                      <a:ea typeface="Cambria Math" panose="02040503050406030204" pitchFamily="18" charset="0"/>
                                    </a:rPr>
                                    <m:t>,</m:t>
                                  </m:r>
                                  <m:acc>
                                    <m:accPr>
                                      <m:chr m:val="̂"/>
                                      <m:ctrlPr>
                                        <a:rPr lang="en-US" altLang="ko-KR" sz="2200" i="1">
                                          <a:latin typeface="Cambria Math" panose="02040503050406030204" pitchFamily="18" charset="0"/>
                                          <a:ea typeface="Cambria Math" panose="02040503050406030204" pitchFamily="18" charset="0"/>
                                        </a:rPr>
                                      </m:ctrlPr>
                                    </m:accPr>
                                    <m:e>
                                      <m:r>
                                        <a:rPr lang="ko-KR" altLang="en-US" sz="2200" i="1">
                                          <a:latin typeface="Cambria Math" panose="02040503050406030204" pitchFamily="18" charset="0"/>
                                          <a:ea typeface="Cambria Math" panose="02040503050406030204" pitchFamily="18" charset="0"/>
                                        </a:rPr>
                                        <m:t>𝜃</m:t>
                                      </m:r>
                                    </m:e>
                                  </m:acc>
                                </m:e>
                              </m:d>
                            </m:e>
                          </m:d>
                        </m:e>
                      </m:nary>
                    </m:oMath>
                  </m:oMathPara>
                </a14:m>
                <a:endParaRPr lang="en-US" altLang="ko-KR" sz="2200" dirty="0">
                  <a:ea typeface="Cambria Math" panose="02040503050406030204" pitchFamily="18" charset="0"/>
                </a:endParaRPr>
              </a:p>
            </p:txBody>
          </p:sp>
        </mc:Choice>
        <mc:Fallback xmlns="">
          <p:sp>
            <p:nvSpPr>
              <p:cNvPr id="5" name="내용 개체 틀 2">
                <a:extLst>
                  <a:ext uri="{FF2B5EF4-FFF2-40B4-BE49-F238E27FC236}">
                    <a16:creationId xmlns:a16="http://schemas.microsoft.com/office/drawing/2014/main" id="{622E4A60-05BD-43C0-9D96-32C11EF44B79}"/>
                  </a:ext>
                </a:extLst>
              </p:cNvPr>
              <p:cNvSpPr txBox="1">
                <a:spLocks noRot="1" noChangeAspect="1" noMove="1" noResize="1" noEditPoints="1" noAdjustHandles="1" noChangeArrowheads="1" noChangeShapeType="1" noTextEdit="1"/>
              </p:cNvSpPr>
              <p:nvPr/>
            </p:nvSpPr>
            <p:spPr>
              <a:xfrm>
                <a:off x="6096000" y="1825625"/>
                <a:ext cx="5257800" cy="2513293"/>
              </a:xfrm>
              <a:prstGeom prst="rect">
                <a:avLst/>
              </a:prstGeom>
              <a:blipFill>
                <a:blip r:embed="rId3"/>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02F08E8-56A5-4D77-96E3-A87AD3480EA6}"/>
                  </a:ext>
                </a:extLst>
              </p:cNvPr>
              <p:cNvSpPr txBox="1"/>
              <p:nvPr/>
            </p:nvSpPr>
            <p:spPr>
              <a:xfrm>
                <a:off x="838200" y="4617291"/>
                <a:ext cx="10515600" cy="5109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ko-KR" sz="2400" i="1">
                          <a:latin typeface="Cambria Math" panose="02040503050406030204" pitchFamily="18" charset="0"/>
                          <a:ea typeface="Cambria Math" panose="02040503050406030204" pitchFamily="18" charset="0"/>
                        </a:rPr>
                        <m:t>𝑤h𝑒𝑟𝑒</m:t>
                      </m:r>
                      <m:r>
                        <a:rPr lang="en-US" altLang="ko-KR" sz="2400" i="1">
                          <a:latin typeface="Cambria Math" panose="02040503050406030204" pitchFamily="18" charset="0"/>
                          <a:ea typeface="Cambria Math" panose="02040503050406030204" pitchFamily="18" charset="0"/>
                        </a:rPr>
                        <m:t> </m:t>
                      </m:r>
                      <m:acc>
                        <m:accPr>
                          <m:chr m:val="̂"/>
                          <m:ctrlPr>
                            <a:rPr lang="en-US" altLang="ko-KR" sz="2400" i="1">
                              <a:latin typeface="Cambria Math" panose="02040503050406030204" pitchFamily="18" charset="0"/>
                              <a:ea typeface="Cambria Math" panose="02040503050406030204" pitchFamily="18" charset="0"/>
                            </a:rPr>
                          </m:ctrlPr>
                        </m:accPr>
                        <m:e>
                          <m:sSub>
                            <m:sSubPr>
                              <m:ctrlPr>
                                <a:rPr lang="en-US" altLang="ko-KR" sz="2400" i="1">
                                  <a:latin typeface="Cambria Math" panose="02040503050406030204" pitchFamily="18" charset="0"/>
                                  <a:ea typeface="Cambria Math" panose="02040503050406030204" pitchFamily="18" charset="0"/>
                                </a:rPr>
                              </m:ctrlPr>
                            </m:sSubPr>
                            <m:e>
                              <m:r>
                                <a:rPr lang="en-US" altLang="ko-KR" sz="2400" i="1">
                                  <a:latin typeface="Cambria Math" panose="02040503050406030204" pitchFamily="18" charset="0"/>
                                  <a:ea typeface="Cambria Math" panose="02040503050406030204" pitchFamily="18" charset="0"/>
                                </a:rPr>
                                <m:t>𝑒</m:t>
                              </m:r>
                            </m:e>
                            <m:sub>
                              <m:r>
                                <a:rPr lang="en-US" altLang="ko-KR" sz="2400" i="1">
                                  <a:latin typeface="Cambria Math" panose="02040503050406030204" pitchFamily="18" charset="0"/>
                                  <a:ea typeface="Cambria Math" panose="02040503050406030204" pitchFamily="18" charset="0"/>
                                </a:rPr>
                                <m:t>𝑖</m:t>
                              </m:r>
                            </m:sub>
                          </m:sSub>
                        </m:e>
                      </m:acc>
                      <m:d>
                        <m:dPr>
                          <m:ctrlPr>
                            <a:rPr lang="en-US" altLang="ko-KR" sz="2400" i="1">
                              <a:latin typeface="Cambria Math" panose="02040503050406030204" pitchFamily="18" charset="0"/>
                              <a:ea typeface="Cambria Math" panose="02040503050406030204" pitchFamily="18" charset="0"/>
                            </a:rPr>
                          </m:ctrlPr>
                        </m:dPr>
                        <m:e>
                          <m:acc>
                            <m:accPr>
                              <m:chr m:val="̂"/>
                              <m:ctrlPr>
                                <a:rPr lang="en-US" altLang="ko-KR" sz="2400" i="1">
                                  <a:latin typeface="Cambria Math" panose="02040503050406030204" pitchFamily="18" charset="0"/>
                                  <a:ea typeface="Cambria Math" panose="02040503050406030204" pitchFamily="18" charset="0"/>
                                </a:rPr>
                              </m:ctrlPr>
                            </m:accPr>
                            <m:e>
                              <m:r>
                                <a:rPr lang="ko-KR" altLang="en-US" sz="2400" i="1">
                                  <a:latin typeface="Cambria Math" panose="02040503050406030204" pitchFamily="18" charset="0"/>
                                  <a:ea typeface="Cambria Math" panose="02040503050406030204" pitchFamily="18" charset="0"/>
                                </a:rPr>
                                <m:t>𝜃</m:t>
                              </m:r>
                            </m:e>
                          </m:acc>
                        </m:e>
                      </m:d>
                      <m:r>
                        <a:rPr lang="en-US" altLang="ko-KR" sz="2400" i="1">
                          <a:latin typeface="Cambria Math" panose="02040503050406030204" pitchFamily="18" charset="0"/>
                          <a:ea typeface="Cambria Math" panose="02040503050406030204" pitchFamily="18" charset="0"/>
                        </a:rPr>
                        <m:t>=</m:t>
                      </m:r>
                      <m:r>
                        <a:rPr lang="en-US" altLang="ko-KR" sz="2400" i="1">
                          <a:latin typeface="Cambria Math" panose="02040503050406030204" pitchFamily="18" charset="0"/>
                          <a:ea typeface="Cambria Math" panose="02040503050406030204" pitchFamily="18" charset="0"/>
                        </a:rPr>
                        <m:t>𝐸</m:t>
                      </m:r>
                      <m:d>
                        <m:dPr>
                          <m:ctrlPr>
                            <a:rPr lang="en-US" altLang="ko-KR" sz="2400" i="1">
                              <a:latin typeface="Cambria Math" panose="02040503050406030204" pitchFamily="18" charset="0"/>
                              <a:ea typeface="Cambria Math" panose="02040503050406030204" pitchFamily="18" charset="0"/>
                            </a:rPr>
                          </m:ctrlPr>
                        </m:dPr>
                        <m:e>
                          <m:sSub>
                            <m:sSubPr>
                              <m:ctrlPr>
                                <a:rPr lang="en-US" altLang="ko-KR" sz="2400" i="1">
                                  <a:latin typeface="Cambria Math" panose="02040503050406030204" pitchFamily="18" charset="0"/>
                                  <a:ea typeface="Cambria Math" panose="02040503050406030204" pitchFamily="18" charset="0"/>
                                </a:rPr>
                              </m:ctrlPr>
                            </m:sSubPr>
                            <m:e>
                              <m:r>
                                <a:rPr lang="en-US" altLang="ko-KR" sz="2400" i="1">
                                  <a:latin typeface="Cambria Math" panose="02040503050406030204" pitchFamily="18" charset="0"/>
                                  <a:ea typeface="Cambria Math" panose="02040503050406030204" pitchFamily="18" charset="0"/>
                                </a:rPr>
                                <m:t>𝑒</m:t>
                              </m:r>
                            </m:e>
                            <m:sub>
                              <m:r>
                                <a:rPr lang="en-US" altLang="ko-KR" sz="2400" i="1">
                                  <a:latin typeface="Cambria Math" panose="02040503050406030204" pitchFamily="18" charset="0"/>
                                  <a:ea typeface="Cambria Math" panose="02040503050406030204" pitchFamily="18" charset="0"/>
                                </a:rPr>
                                <m:t>𝑖</m:t>
                              </m:r>
                            </m:sub>
                          </m:sSub>
                        </m:e>
                        <m:e>
                          <m:sSub>
                            <m:sSubPr>
                              <m:ctrlPr>
                                <a:rPr lang="en-US" altLang="ko-KR" sz="2400" i="1">
                                  <a:latin typeface="Cambria Math" panose="02040503050406030204" pitchFamily="18" charset="0"/>
                                  <a:ea typeface="Cambria Math" panose="02040503050406030204" pitchFamily="18" charset="0"/>
                                </a:rPr>
                              </m:ctrlPr>
                            </m:sSubPr>
                            <m:e>
                              <m:r>
                                <a:rPr lang="en-US" altLang="ko-KR" sz="2400" i="1">
                                  <a:latin typeface="Cambria Math" panose="02040503050406030204" pitchFamily="18" charset="0"/>
                                  <a:ea typeface="Cambria Math" panose="02040503050406030204" pitchFamily="18" charset="0"/>
                                </a:rPr>
                                <m:t>𝑦</m:t>
                              </m:r>
                            </m:e>
                            <m:sub>
                              <m:r>
                                <a:rPr lang="en-US" altLang="ko-KR" sz="2400" i="1">
                                  <a:latin typeface="Cambria Math" panose="02040503050406030204" pitchFamily="18" charset="0"/>
                                  <a:ea typeface="Cambria Math" panose="02040503050406030204" pitchFamily="18" charset="0"/>
                                </a:rPr>
                                <m:t>𝑖</m:t>
                              </m:r>
                            </m:sub>
                          </m:sSub>
                          <m:r>
                            <a:rPr lang="en-US" altLang="ko-KR" sz="2400" i="1">
                              <a:latin typeface="Cambria Math" panose="02040503050406030204" pitchFamily="18" charset="0"/>
                              <a:ea typeface="Cambria Math" panose="02040503050406030204" pitchFamily="18" charset="0"/>
                            </a:rPr>
                            <m:t>,</m:t>
                          </m:r>
                          <m:acc>
                            <m:accPr>
                              <m:chr m:val="̂"/>
                              <m:ctrlPr>
                                <a:rPr lang="en-US" altLang="ko-KR" sz="2400" i="1">
                                  <a:latin typeface="Cambria Math" panose="02040503050406030204" pitchFamily="18" charset="0"/>
                                  <a:ea typeface="Cambria Math" panose="02040503050406030204" pitchFamily="18" charset="0"/>
                                </a:rPr>
                              </m:ctrlPr>
                            </m:accPr>
                            <m:e>
                              <m:r>
                                <a:rPr lang="ko-KR" altLang="en-US" sz="2400" i="1">
                                  <a:latin typeface="Cambria Math" panose="02040503050406030204" pitchFamily="18" charset="0"/>
                                  <a:ea typeface="Cambria Math" panose="02040503050406030204" pitchFamily="18" charset="0"/>
                                </a:rPr>
                                <m:t>𝛼</m:t>
                              </m:r>
                            </m:e>
                          </m:acc>
                          <m:d>
                            <m:dPr>
                              <m:ctrlPr>
                                <a:rPr lang="en-US" altLang="ko-KR" sz="2400" i="1">
                                  <a:latin typeface="Cambria Math" panose="02040503050406030204" pitchFamily="18" charset="0"/>
                                  <a:ea typeface="Cambria Math" panose="02040503050406030204" pitchFamily="18" charset="0"/>
                                </a:rPr>
                              </m:ctrlPr>
                            </m:dPr>
                            <m:e>
                              <m:acc>
                                <m:accPr>
                                  <m:chr m:val="̂"/>
                                  <m:ctrlPr>
                                    <a:rPr lang="en-US" altLang="ko-KR" sz="2400" i="1">
                                      <a:latin typeface="Cambria Math" panose="02040503050406030204" pitchFamily="18" charset="0"/>
                                      <a:ea typeface="Cambria Math" panose="02040503050406030204" pitchFamily="18" charset="0"/>
                                    </a:rPr>
                                  </m:ctrlPr>
                                </m:accPr>
                                <m:e>
                                  <m:r>
                                    <a:rPr lang="ko-KR" altLang="en-US" sz="2400" i="1">
                                      <a:latin typeface="Cambria Math" panose="02040503050406030204" pitchFamily="18" charset="0"/>
                                      <a:ea typeface="Cambria Math" panose="02040503050406030204" pitchFamily="18" charset="0"/>
                                    </a:rPr>
                                    <m:t>𝜃</m:t>
                                  </m:r>
                                </m:e>
                              </m:acc>
                            </m:e>
                          </m:d>
                          <m:r>
                            <a:rPr lang="en-US" altLang="ko-KR" sz="2400" i="1">
                              <a:latin typeface="Cambria Math" panose="02040503050406030204" pitchFamily="18" charset="0"/>
                              <a:ea typeface="Cambria Math" panose="02040503050406030204" pitchFamily="18" charset="0"/>
                            </a:rPr>
                            <m:t>,</m:t>
                          </m:r>
                          <m:acc>
                            <m:accPr>
                              <m:chr m:val="̂"/>
                              <m:ctrlPr>
                                <a:rPr lang="en-US" altLang="ko-KR" sz="2400" i="1">
                                  <a:latin typeface="Cambria Math" panose="02040503050406030204" pitchFamily="18" charset="0"/>
                                  <a:ea typeface="Cambria Math" panose="02040503050406030204" pitchFamily="18" charset="0"/>
                                </a:rPr>
                              </m:ctrlPr>
                            </m:accPr>
                            <m:e>
                              <m:r>
                                <a:rPr lang="ko-KR" altLang="en-US" sz="2400" i="1">
                                  <a:latin typeface="Cambria Math" panose="02040503050406030204" pitchFamily="18" charset="0"/>
                                  <a:ea typeface="Cambria Math" panose="02040503050406030204" pitchFamily="18" charset="0"/>
                                </a:rPr>
                                <m:t>𝜃</m:t>
                              </m:r>
                            </m:e>
                          </m:acc>
                        </m:e>
                      </m:d>
                      <m:r>
                        <a:rPr lang="en-US" altLang="ko-KR" sz="2400" i="1">
                          <a:latin typeface="Cambria Math" panose="02040503050406030204" pitchFamily="18" charset="0"/>
                          <a:ea typeface="Cambria Math" panose="02040503050406030204" pitchFamily="18" charset="0"/>
                        </a:rPr>
                        <m:t>=</m:t>
                      </m:r>
                      <m:sSub>
                        <m:sSubPr>
                          <m:ctrlPr>
                            <a:rPr lang="en-US" altLang="ko-KR" sz="2400" i="1">
                              <a:latin typeface="Cambria Math" panose="02040503050406030204" pitchFamily="18" charset="0"/>
                              <a:ea typeface="Cambria Math" panose="02040503050406030204" pitchFamily="18" charset="0"/>
                            </a:rPr>
                          </m:ctrlPr>
                        </m:sSubPr>
                        <m:e>
                          <m:r>
                            <a:rPr lang="en-US" altLang="ko-KR" sz="2400" i="1">
                              <a:latin typeface="Cambria Math" panose="02040503050406030204" pitchFamily="18" charset="0"/>
                              <a:ea typeface="Cambria Math" panose="02040503050406030204" pitchFamily="18" charset="0"/>
                            </a:rPr>
                            <m:t>𝑦</m:t>
                          </m:r>
                        </m:e>
                        <m:sub>
                          <m:r>
                            <a:rPr lang="en-US" altLang="ko-KR" sz="2400" i="1">
                              <a:latin typeface="Cambria Math" panose="02040503050406030204" pitchFamily="18" charset="0"/>
                              <a:ea typeface="Cambria Math" panose="02040503050406030204" pitchFamily="18" charset="0"/>
                            </a:rPr>
                            <m:t>𝑖</m:t>
                          </m:r>
                        </m:sub>
                      </m:sSub>
                      <m:r>
                        <a:rPr lang="en-US" altLang="ko-KR" sz="2400" i="1">
                          <a:latin typeface="Cambria Math" panose="02040503050406030204" pitchFamily="18" charset="0"/>
                          <a:ea typeface="Cambria Math" panose="02040503050406030204" pitchFamily="18" charset="0"/>
                        </a:rPr>
                        <m:t>−</m:t>
                      </m:r>
                      <m:r>
                        <a:rPr lang="en-US" altLang="ko-KR" sz="2400" i="1">
                          <a:latin typeface="Cambria Math" panose="02040503050406030204" pitchFamily="18" charset="0"/>
                          <a:ea typeface="Cambria Math" panose="02040503050406030204" pitchFamily="18" charset="0"/>
                        </a:rPr>
                        <m:t>𝑋</m:t>
                      </m:r>
                      <m:acc>
                        <m:accPr>
                          <m:chr m:val="̂"/>
                          <m:ctrlPr>
                            <a:rPr lang="en-US" altLang="ko-KR" sz="2400" i="1">
                              <a:latin typeface="Cambria Math" panose="02040503050406030204" pitchFamily="18" charset="0"/>
                              <a:ea typeface="Cambria Math" panose="02040503050406030204" pitchFamily="18" charset="0"/>
                            </a:rPr>
                          </m:ctrlPr>
                        </m:accPr>
                        <m:e>
                          <m:r>
                            <a:rPr lang="ko-KR" altLang="en-US" sz="2400" i="1">
                              <a:latin typeface="Cambria Math" panose="02040503050406030204" pitchFamily="18" charset="0"/>
                              <a:ea typeface="Cambria Math" panose="02040503050406030204" pitchFamily="18" charset="0"/>
                            </a:rPr>
                            <m:t>𝛼</m:t>
                          </m:r>
                        </m:e>
                      </m:acc>
                      <m:d>
                        <m:dPr>
                          <m:ctrlPr>
                            <a:rPr lang="en-US" altLang="ko-KR" sz="2400" i="1">
                              <a:latin typeface="Cambria Math" panose="02040503050406030204" pitchFamily="18" charset="0"/>
                              <a:ea typeface="Cambria Math" panose="02040503050406030204" pitchFamily="18" charset="0"/>
                            </a:rPr>
                          </m:ctrlPr>
                        </m:dPr>
                        <m:e>
                          <m:acc>
                            <m:accPr>
                              <m:chr m:val="̂"/>
                              <m:ctrlPr>
                                <a:rPr lang="en-US" altLang="ko-KR" sz="2400" i="1">
                                  <a:latin typeface="Cambria Math" panose="02040503050406030204" pitchFamily="18" charset="0"/>
                                  <a:ea typeface="Cambria Math" panose="02040503050406030204" pitchFamily="18" charset="0"/>
                                </a:rPr>
                              </m:ctrlPr>
                            </m:accPr>
                            <m:e>
                              <m:r>
                                <a:rPr lang="ko-KR" altLang="en-US" sz="2400" i="1">
                                  <a:latin typeface="Cambria Math" panose="02040503050406030204" pitchFamily="18" charset="0"/>
                                  <a:ea typeface="Cambria Math" panose="02040503050406030204" pitchFamily="18" charset="0"/>
                                </a:rPr>
                                <m:t>𝜃</m:t>
                              </m:r>
                            </m:e>
                          </m:acc>
                        </m:e>
                      </m:d>
                      <m:r>
                        <a:rPr lang="en-US" altLang="ko-KR" sz="2400" i="1">
                          <a:latin typeface="Cambria Math" panose="02040503050406030204" pitchFamily="18" charset="0"/>
                          <a:ea typeface="Cambria Math" panose="02040503050406030204" pitchFamily="18" charset="0"/>
                        </a:rPr>
                        <m:t>−</m:t>
                      </m:r>
                      <m:sSub>
                        <m:sSubPr>
                          <m:ctrlPr>
                            <a:rPr lang="en-US" altLang="ko-KR" sz="2400" i="1">
                              <a:latin typeface="Cambria Math" panose="02040503050406030204" pitchFamily="18" charset="0"/>
                              <a:ea typeface="Cambria Math" panose="02040503050406030204" pitchFamily="18" charset="0"/>
                            </a:rPr>
                          </m:ctrlPr>
                        </m:sSubPr>
                        <m:e>
                          <m:r>
                            <a:rPr lang="en-US" altLang="ko-KR" sz="2400" i="1">
                              <a:latin typeface="Cambria Math" panose="02040503050406030204" pitchFamily="18" charset="0"/>
                              <a:ea typeface="Cambria Math" panose="02040503050406030204" pitchFamily="18" charset="0"/>
                            </a:rPr>
                            <m:t>𝑍</m:t>
                          </m:r>
                        </m:e>
                        <m:sub>
                          <m:r>
                            <a:rPr lang="en-US" altLang="ko-KR" sz="2400" i="1">
                              <a:latin typeface="Cambria Math" panose="02040503050406030204" pitchFamily="18" charset="0"/>
                              <a:ea typeface="Cambria Math" panose="02040503050406030204" pitchFamily="18" charset="0"/>
                            </a:rPr>
                            <m:t>𝑖</m:t>
                          </m:r>
                        </m:sub>
                      </m:sSub>
                      <m:acc>
                        <m:accPr>
                          <m:chr m:val="̂"/>
                          <m:ctrlPr>
                            <a:rPr lang="en-US" altLang="ko-KR" sz="2400" i="1">
                              <a:latin typeface="Cambria Math" panose="02040503050406030204" pitchFamily="18" charset="0"/>
                              <a:ea typeface="Cambria Math" panose="02040503050406030204" pitchFamily="18" charset="0"/>
                            </a:rPr>
                          </m:ctrlPr>
                        </m:accPr>
                        <m:e>
                          <m:sSub>
                            <m:sSubPr>
                              <m:ctrlPr>
                                <a:rPr lang="en-US" altLang="ko-KR" sz="2400" i="1">
                                  <a:latin typeface="Cambria Math" panose="02040503050406030204" pitchFamily="18" charset="0"/>
                                  <a:ea typeface="Cambria Math" panose="02040503050406030204" pitchFamily="18" charset="0"/>
                                </a:rPr>
                              </m:ctrlPr>
                            </m:sSubPr>
                            <m:e>
                              <m:r>
                                <a:rPr lang="en-US" altLang="ko-KR" sz="2400" i="1">
                                  <a:latin typeface="Cambria Math" panose="02040503050406030204" pitchFamily="18" charset="0"/>
                                  <a:ea typeface="Cambria Math" panose="02040503050406030204" pitchFamily="18" charset="0"/>
                                </a:rPr>
                                <m:t>𝑏</m:t>
                              </m:r>
                            </m:e>
                            <m:sub>
                              <m:r>
                                <a:rPr lang="en-US" altLang="ko-KR" sz="2400" i="1">
                                  <a:latin typeface="Cambria Math" panose="02040503050406030204" pitchFamily="18" charset="0"/>
                                  <a:ea typeface="Cambria Math" panose="02040503050406030204" pitchFamily="18" charset="0"/>
                                </a:rPr>
                                <m:t>𝑖</m:t>
                              </m:r>
                            </m:sub>
                          </m:sSub>
                        </m:e>
                      </m:acc>
                      <m:d>
                        <m:dPr>
                          <m:ctrlPr>
                            <a:rPr lang="en-US" altLang="ko-KR" sz="2400" i="1">
                              <a:latin typeface="Cambria Math" panose="02040503050406030204" pitchFamily="18" charset="0"/>
                              <a:ea typeface="Cambria Math" panose="02040503050406030204" pitchFamily="18" charset="0"/>
                            </a:rPr>
                          </m:ctrlPr>
                        </m:dPr>
                        <m:e>
                          <m:acc>
                            <m:accPr>
                              <m:chr m:val="̂"/>
                              <m:ctrlPr>
                                <a:rPr lang="en-US" altLang="ko-KR" sz="2400" i="1">
                                  <a:latin typeface="Cambria Math" panose="02040503050406030204" pitchFamily="18" charset="0"/>
                                  <a:ea typeface="Cambria Math" panose="02040503050406030204" pitchFamily="18" charset="0"/>
                                </a:rPr>
                              </m:ctrlPr>
                            </m:accPr>
                            <m:e>
                              <m:r>
                                <a:rPr lang="ko-KR" altLang="en-US" sz="2400" i="1">
                                  <a:latin typeface="Cambria Math" panose="02040503050406030204" pitchFamily="18" charset="0"/>
                                  <a:ea typeface="Cambria Math" panose="02040503050406030204" pitchFamily="18" charset="0"/>
                                </a:rPr>
                                <m:t>𝜃</m:t>
                              </m:r>
                            </m:e>
                          </m:acc>
                        </m:e>
                      </m:d>
                    </m:oMath>
                  </m:oMathPara>
                </a14:m>
                <a:endParaRPr lang="en-US" altLang="ko-KR" sz="2400" dirty="0">
                  <a:ea typeface="Cambria Math" panose="02040503050406030204" pitchFamily="18" charset="0"/>
                </a:endParaRPr>
              </a:p>
            </p:txBody>
          </p:sp>
        </mc:Choice>
        <mc:Fallback xmlns="">
          <p:sp>
            <p:nvSpPr>
              <p:cNvPr id="6" name="TextBox 5">
                <a:extLst>
                  <a:ext uri="{FF2B5EF4-FFF2-40B4-BE49-F238E27FC236}">
                    <a16:creationId xmlns:a16="http://schemas.microsoft.com/office/drawing/2014/main" id="{B02F08E8-56A5-4D77-96E3-A87AD3480EA6}"/>
                  </a:ext>
                </a:extLst>
              </p:cNvPr>
              <p:cNvSpPr txBox="1">
                <a:spLocks noRot="1" noChangeAspect="1" noMove="1" noResize="1" noEditPoints="1" noAdjustHandles="1" noChangeArrowheads="1" noChangeShapeType="1" noTextEdit="1"/>
              </p:cNvSpPr>
              <p:nvPr/>
            </p:nvSpPr>
            <p:spPr>
              <a:xfrm>
                <a:off x="838200" y="4617291"/>
                <a:ext cx="10515600" cy="510974"/>
              </a:xfrm>
              <a:prstGeom prst="rect">
                <a:avLst/>
              </a:prstGeom>
              <a:blipFill>
                <a:blip r:embed="rId4"/>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41952644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58FCC39-6DFC-422A-9DC7-207E790A75A4}"/>
              </a:ext>
            </a:extLst>
          </p:cNvPr>
          <p:cNvSpPr>
            <a:spLocks noGrp="1"/>
          </p:cNvSpPr>
          <p:nvPr>
            <p:ph type="title"/>
          </p:nvPr>
        </p:nvSpPr>
        <p:spPr/>
        <p:txBody>
          <a:bodyPr>
            <a:normAutofit/>
          </a:bodyPr>
          <a:lstStyle/>
          <a:p>
            <a:r>
              <a:rPr lang="en-US" altLang="ko-KR" sz="4000" dirty="0"/>
              <a:t>4.Using the EM algorithm for ML estimation</a:t>
            </a:r>
            <a:endParaRPr lang="ko-KR" altLang="en-US" sz="4000" dirty="0"/>
          </a:p>
        </p:txBody>
      </p:sp>
      <mc:AlternateContent xmlns:mc="http://schemas.openxmlformats.org/markup-compatibility/2006">
        <mc:Choice xmlns:a14="http://schemas.microsoft.com/office/drawing/2010/main" Requires="a14">
          <p:sp>
            <p:nvSpPr>
              <p:cNvPr id="3" name="내용 개체 틀 2">
                <a:extLst>
                  <a:ext uri="{FF2B5EF4-FFF2-40B4-BE49-F238E27FC236}">
                    <a16:creationId xmlns:a16="http://schemas.microsoft.com/office/drawing/2014/main" id="{B55C1C1A-6EF9-45F9-9DDD-A1C281B7C201}"/>
                  </a:ext>
                </a:extLst>
              </p:cNvPr>
              <p:cNvSpPr>
                <a:spLocks noGrp="1"/>
              </p:cNvSpPr>
              <p:nvPr>
                <p:ph idx="1"/>
              </p:nvPr>
            </p:nvSpPr>
            <p:spPr/>
            <p:txBody>
              <a:bodyPr>
                <a:normAutofit/>
              </a:bodyPr>
              <a:lstStyle/>
              <a:p>
                <a:pPr marL="0" indent="0">
                  <a:buNone/>
                </a:pPr>
                <a:r>
                  <a:rPr lang="en-US" altLang="ko-KR" dirty="0">
                    <a:latin typeface="+mj-lt"/>
                    <a:ea typeface="Cambria Math" panose="02040503050406030204" pitchFamily="18" charset="0"/>
                  </a:rPr>
                  <a:t>MLE</a:t>
                </a:r>
                <a:r>
                  <a:rPr lang="ko-KR" altLang="en-US" dirty="0">
                    <a:latin typeface="+mj-lt"/>
                    <a:ea typeface="Cambria Math" panose="02040503050406030204" pitchFamily="18" charset="0"/>
                  </a:rPr>
                  <a:t>를 구하기 위해 알맞은 초기값 </a:t>
                </a:r>
                <a14:m>
                  <m:oMath xmlns:m="http://schemas.openxmlformats.org/officeDocument/2006/math">
                    <m:sSub>
                      <m:sSubPr>
                        <m:ctrlPr>
                          <a:rPr lang="en-US" altLang="ko-KR" i="1">
                            <a:latin typeface="+mj-lt"/>
                            <a:ea typeface="Cambria Math" panose="02040503050406030204" pitchFamily="18" charset="0"/>
                          </a:rPr>
                        </m:ctrlPr>
                      </m:sSubPr>
                      <m:e>
                        <m:acc>
                          <m:accPr>
                            <m:chr m:val="̂"/>
                            <m:ctrlPr>
                              <a:rPr lang="en-US" altLang="ko-KR" i="1">
                                <a:latin typeface="+mj-lt"/>
                                <a:ea typeface="Cambria Math" panose="02040503050406030204" pitchFamily="18" charset="0"/>
                              </a:rPr>
                            </m:ctrlPr>
                          </m:accPr>
                          <m:e>
                            <m:r>
                              <a:rPr lang="ko-KR" altLang="en-US" i="1">
                                <a:latin typeface="+mj-lt"/>
                                <a:ea typeface="Cambria Math" panose="02040503050406030204" pitchFamily="18" charset="0"/>
                              </a:rPr>
                              <m:t>𝜃</m:t>
                            </m:r>
                          </m:e>
                        </m:acc>
                      </m:e>
                      <m:sub>
                        <m:r>
                          <a:rPr lang="en-US" altLang="ko-KR" i="1">
                            <a:latin typeface="+mj-lt"/>
                            <a:ea typeface="Cambria Math" panose="02040503050406030204" pitchFamily="18" charset="0"/>
                          </a:rPr>
                          <m:t>0</m:t>
                        </m:r>
                      </m:sub>
                    </m:sSub>
                  </m:oMath>
                </a14:m>
                <a:r>
                  <a:rPr lang="ko-KR" altLang="en-US" dirty="0">
                    <a:latin typeface="+mj-lt"/>
                    <a:ea typeface="Cambria Math" panose="02040503050406030204" pitchFamily="18" charset="0"/>
                  </a:rPr>
                  <a:t>을 설정한 다음 </a:t>
                </a:r>
                <a:r>
                  <a:rPr lang="en-US" altLang="ko-KR" b="1" dirty="0">
                    <a:latin typeface="+mj-lt"/>
                    <a:ea typeface="Cambria Math" panose="02040503050406030204" pitchFamily="18" charset="0"/>
                  </a:rPr>
                  <a:t>E-step</a:t>
                </a:r>
                <a:r>
                  <a:rPr lang="ko-KR" altLang="en-US" b="1" dirty="0">
                    <a:latin typeface="+mj-lt"/>
                    <a:ea typeface="Cambria Math" panose="02040503050406030204" pitchFamily="18" charset="0"/>
                  </a:rPr>
                  <a:t>과</a:t>
                </a:r>
                <a:r>
                  <a:rPr lang="en-US" altLang="ko-KR" dirty="0">
                    <a:latin typeface="+mj-lt"/>
                    <a:ea typeface="Cambria Math" panose="02040503050406030204" pitchFamily="18" charset="0"/>
                  </a:rPr>
                  <a:t> </a:t>
                </a:r>
                <a:r>
                  <a:rPr lang="en-US" altLang="ko-KR" b="1" dirty="0">
                    <a:latin typeface="+mj-lt"/>
                    <a:ea typeface="Cambria Math" panose="02040503050406030204" pitchFamily="18" charset="0"/>
                  </a:rPr>
                  <a:t>M-step</a:t>
                </a:r>
                <a:r>
                  <a:rPr lang="ko-KR" altLang="en-US" dirty="0">
                    <a:latin typeface="+mj-lt"/>
                    <a:ea typeface="Cambria Math" panose="02040503050406030204" pitchFamily="18" charset="0"/>
                  </a:rPr>
                  <a:t>을 반복한다</a:t>
                </a:r>
                <a:r>
                  <a:rPr lang="en-US" altLang="ko-KR" dirty="0">
                    <a:latin typeface="+mj-lt"/>
                    <a:ea typeface="Cambria Math" panose="02040503050406030204" pitchFamily="18" charset="0"/>
                  </a:rPr>
                  <a:t>.</a:t>
                </a:r>
                <a:endParaRPr lang="en-US" altLang="ko-KR" b="1" dirty="0">
                  <a:ea typeface="Cambria Math" panose="02040503050406030204" pitchFamily="18" charset="0"/>
                </a:endParaRPr>
              </a:p>
              <a:p>
                <a:pPr marL="0" indent="0">
                  <a:buNone/>
                </a:pPr>
                <a:r>
                  <a:rPr lang="en-US" altLang="ko-KR" b="1" dirty="0">
                    <a:ea typeface="Cambria Math" panose="02040503050406030204" pitchFamily="18" charset="0"/>
                  </a:rPr>
                  <a:t>E-step </a:t>
                </a:r>
                <a:r>
                  <a:rPr lang="en-US" altLang="ko-KR" dirty="0">
                    <a:ea typeface="Cambria Math" panose="02040503050406030204" pitchFamily="18" charset="0"/>
                  </a:rPr>
                  <a:t>:</a:t>
                </a:r>
                <a:r>
                  <a:rPr lang="en-US" altLang="ko-KR" b="1" dirty="0">
                    <a:ea typeface="Cambria Math" panose="02040503050406030204" pitchFamily="18" charset="0"/>
                  </a:rPr>
                  <a:t> </a:t>
                </a:r>
                <a:r>
                  <a:rPr lang="en-US" altLang="ko-KR" dirty="0">
                    <a:ea typeface="Cambria Math" panose="02040503050406030204" pitchFamily="18" charset="0"/>
                  </a:rPr>
                  <a:t>obtaining </a:t>
                </a:r>
                <a14:m>
                  <m:oMath xmlns:m="http://schemas.openxmlformats.org/officeDocument/2006/math">
                    <m:acc>
                      <m:accPr>
                        <m:chr m:val="̂"/>
                        <m:ctrlPr>
                          <a:rPr lang="en-US" altLang="ko-KR" i="1">
                            <a:latin typeface="Cambria Math" panose="02040503050406030204" pitchFamily="18" charset="0"/>
                            <a:ea typeface="Cambria Math" panose="02040503050406030204" pitchFamily="18" charset="0"/>
                          </a:rPr>
                        </m:ctrlPr>
                      </m:accPr>
                      <m:e>
                        <m:sSub>
                          <m:sSubPr>
                            <m:ctrlPr>
                              <a:rPr lang="en-US" altLang="ko-KR" i="1">
                                <a:latin typeface="Cambria Math" panose="02040503050406030204" pitchFamily="18" charset="0"/>
                                <a:ea typeface="Cambria Math" panose="02040503050406030204" pitchFamily="18" charset="0"/>
                              </a:rPr>
                            </m:ctrlPr>
                          </m:sSubPr>
                          <m:e>
                            <m:r>
                              <a:rPr lang="en-US" altLang="ko-KR" i="1">
                                <a:latin typeface="Cambria Math" panose="02040503050406030204" pitchFamily="18" charset="0"/>
                                <a:ea typeface="Cambria Math" panose="02040503050406030204" pitchFamily="18" charset="0"/>
                              </a:rPr>
                              <m:t>𝑡</m:t>
                            </m:r>
                          </m:e>
                          <m:sub>
                            <m:r>
                              <a:rPr lang="en-US" altLang="ko-KR" b="0" i="1" smtClean="0">
                                <a:latin typeface="Cambria Math" panose="02040503050406030204" pitchFamily="18" charset="0"/>
                                <a:ea typeface="Cambria Math" panose="02040503050406030204" pitchFamily="18" charset="0"/>
                              </a:rPr>
                              <m:t>1</m:t>
                            </m:r>
                          </m:sub>
                        </m:sSub>
                      </m:e>
                    </m:acc>
                  </m:oMath>
                </a14:m>
                <a:r>
                  <a:rPr lang="en-US" altLang="ko-KR" dirty="0">
                    <a:ea typeface="Cambria Math" panose="02040503050406030204" pitchFamily="18" charset="0"/>
                  </a:rPr>
                  <a:t> and </a:t>
                </a:r>
                <a14:m>
                  <m:oMath xmlns:m="http://schemas.openxmlformats.org/officeDocument/2006/math">
                    <m:acc>
                      <m:accPr>
                        <m:chr m:val="̂"/>
                        <m:ctrlPr>
                          <a:rPr lang="en-US" altLang="ko-KR" i="1">
                            <a:latin typeface="Cambria Math" panose="02040503050406030204" pitchFamily="18" charset="0"/>
                            <a:ea typeface="Cambria Math" panose="02040503050406030204" pitchFamily="18" charset="0"/>
                          </a:rPr>
                        </m:ctrlPr>
                      </m:accPr>
                      <m:e>
                        <m:sSub>
                          <m:sSubPr>
                            <m:ctrlPr>
                              <a:rPr lang="en-US" altLang="ko-KR" i="1">
                                <a:latin typeface="Cambria Math" panose="02040503050406030204" pitchFamily="18" charset="0"/>
                                <a:ea typeface="Cambria Math" panose="02040503050406030204" pitchFamily="18" charset="0"/>
                              </a:rPr>
                            </m:ctrlPr>
                          </m:sSubPr>
                          <m:e>
                            <m:r>
                              <a:rPr lang="en-US" altLang="ko-KR" i="1">
                                <a:latin typeface="Cambria Math" panose="02040503050406030204" pitchFamily="18" charset="0"/>
                                <a:ea typeface="Cambria Math" panose="02040503050406030204" pitchFamily="18" charset="0"/>
                              </a:rPr>
                              <m:t>𝑡</m:t>
                            </m:r>
                          </m:e>
                          <m:sub>
                            <m:r>
                              <a:rPr lang="en-US" altLang="ko-KR" b="0" i="1" smtClean="0">
                                <a:latin typeface="Cambria Math" panose="02040503050406030204" pitchFamily="18" charset="0"/>
                                <a:ea typeface="Cambria Math" panose="02040503050406030204" pitchFamily="18" charset="0"/>
                              </a:rPr>
                              <m:t>2</m:t>
                            </m:r>
                          </m:sub>
                        </m:sSub>
                      </m:e>
                    </m:acc>
                  </m:oMath>
                </a14:m>
                <a:endParaRPr lang="en-US" altLang="ko-KR"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acc>
                        <m:accPr>
                          <m:chr m:val="̂"/>
                          <m:ctrlPr>
                            <a:rPr lang="en-US" altLang="ko-KR" b="1" i="1">
                              <a:latin typeface="Cambria Math" panose="02040503050406030204" pitchFamily="18" charset="0"/>
                            </a:rPr>
                          </m:ctrlPr>
                        </m:accPr>
                        <m:e>
                          <m:r>
                            <a:rPr lang="en-US" altLang="ko-KR" b="1" i="1">
                              <a:latin typeface="Cambria Math" panose="02040503050406030204" pitchFamily="18" charset="0"/>
                            </a:rPr>
                            <m:t>𝒕</m:t>
                          </m:r>
                        </m:e>
                      </m:acc>
                      <m:r>
                        <a:rPr lang="en-US" altLang="ko-KR" b="1" i="1">
                          <a:latin typeface="Cambria Math" panose="02040503050406030204" pitchFamily="18" charset="0"/>
                        </a:rPr>
                        <m:t>=</m:t>
                      </m:r>
                      <m:r>
                        <a:rPr lang="en-US" altLang="ko-KR" b="1" i="1">
                          <a:latin typeface="Cambria Math" panose="02040503050406030204" pitchFamily="18" charset="0"/>
                        </a:rPr>
                        <m:t>𝑬</m:t>
                      </m:r>
                      <m:r>
                        <a:rPr lang="en-US" altLang="ko-KR" b="1" i="1">
                          <a:latin typeface="Cambria Math" panose="02040503050406030204" pitchFamily="18" charset="0"/>
                        </a:rPr>
                        <m:t>{</m:t>
                      </m:r>
                      <m:r>
                        <a:rPr lang="en-US" altLang="ko-KR" b="1" i="1">
                          <a:latin typeface="Cambria Math" panose="02040503050406030204" pitchFamily="18" charset="0"/>
                        </a:rPr>
                        <m:t>𝒕</m:t>
                      </m:r>
                      <m:r>
                        <a:rPr lang="en-US" altLang="ko-KR" b="1" i="1">
                          <a:latin typeface="Cambria Math" panose="02040503050406030204" pitchFamily="18" charset="0"/>
                        </a:rPr>
                        <m:t>|</m:t>
                      </m:r>
                      <m:r>
                        <a:rPr lang="en-US" altLang="ko-KR" b="1" i="1">
                          <a:latin typeface="Cambria Math" panose="02040503050406030204" pitchFamily="18" charset="0"/>
                        </a:rPr>
                        <m:t>𝒚</m:t>
                      </m:r>
                      <m:r>
                        <a:rPr lang="en-US" altLang="ko-KR" b="1" i="1">
                          <a:latin typeface="Cambria Math" panose="02040503050406030204" pitchFamily="18" charset="0"/>
                        </a:rPr>
                        <m:t>,</m:t>
                      </m:r>
                      <m:acc>
                        <m:accPr>
                          <m:chr m:val="̂"/>
                          <m:ctrlPr>
                            <a:rPr lang="en-US" altLang="ko-KR" b="1" i="1">
                              <a:latin typeface="Cambria Math" panose="02040503050406030204" pitchFamily="18" charset="0"/>
                            </a:rPr>
                          </m:ctrlPr>
                        </m:accPr>
                        <m:e>
                          <m:r>
                            <a:rPr lang="ko-KR" altLang="en-US" b="1" i="1">
                              <a:latin typeface="Cambria Math" panose="02040503050406030204" pitchFamily="18" charset="0"/>
                            </a:rPr>
                            <m:t>𝜶</m:t>
                          </m:r>
                        </m:e>
                      </m:acc>
                      <m:d>
                        <m:dPr>
                          <m:ctrlPr>
                            <a:rPr lang="en-US" altLang="ko-KR" b="1" i="1">
                              <a:latin typeface="Cambria Math" panose="02040503050406030204" pitchFamily="18" charset="0"/>
                            </a:rPr>
                          </m:ctrlPr>
                        </m:dPr>
                        <m:e>
                          <m:acc>
                            <m:accPr>
                              <m:chr m:val="̂"/>
                              <m:ctrlPr>
                                <a:rPr lang="en-US" altLang="ko-KR" b="1" i="1">
                                  <a:latin typeface="Cambria Math" panose="02040503050406030204" pitchFamily="18" charset="0"/>
                                </a:rPr>
                              </m:ctrlPr>
                            </m:accPr>
                            <m:e>
                              <m:r>
                                <a:rPr lang="ko-KR" altLang="en-US" b="1" i="1">
                                  <a:latin typeface="Cambria Math" panose="02040503050406030204" pitchFamily="18" charset="0"/>
                                </a:rPr>
                                <m:t>𝜽</m:t>
                              </m:r>
                            </m:e>
                          </m:acc>
                        </m:e>
                      </m:d>
                      <m:r>
                        <a:rPr lang="en-US" altLang="ko-KR" b="1" i="1">
                          <a:latin typeface="Cambria Math" panose="02040503050406030204" pitchFamily="18" charset="0"/>
                        </a:rPr>
                        <m:t>,</m:t>
                      </m:r>
                      <m:acc>
                        <m:accPr>
                          <m:chr m:val="̂"/>
                          <m:ctrlPr>
                            <a:rPr lang="en-US" altLang="ko-KR" b="1" i="1">
                              <a:latin typeface="Cambria Math" panose="02040503050406030204" pitchFamily="18" charset="0"/>
                            </a:rPr>
                          </m:ctrlPr>
                        </m:accPr>
                        <m:e>
                          <m:r>
                            <a:rPr lang="ko-KR" altLang="en-US" b="1" i="1">
                              <a:latin typeface="Cambria Math" panose="02040503050406030204" pitchFamily="18" charset="0"/>
                            </a:rPr>
                            <m:t>𝜽</m:t>
                          </m:r>
                        </m:e>
                      </m:acc>
                      <m:r>
                        <a:rPr lang="en-US" altLang="ko-KR" b="1" i="1">
                          <a:latin typeface="Cambria Math" panose="02040503050406030204" pitchFamily="18" charset="0"/>
                        </a:rPr>
                        <m:t>)</m:t>
                      </m:r>
                    </m:oMath>
                  </m:oMathPara>
                </a14:m>
                <a:endParaRPr lang="en-US" altLang="ko-KR" b="1" dirty="0"/>
              </a:p>
              <a:p>
                <a:pPr marL="0" indent="0">
                  <a:buNone/>
                </a:pPr>
                <a:endParaRPr lang="en-US" altLang="ko-KR" dirty="0">
                  <a:ea typeface="Cambria Math" panose="02040503050406030204" pitchFamily="18" charset="0"/>
                </a:endParaRPr>
              </a:p>
              <a:p>
                <a:pPr marL="0" indent="0">
                  <a:buNone/>
                </a:pPr>
                <a:r>
                  <a:rPr lang="en-US" altLang="ko-KR" b="1" dirty="0">
                    <a:ea typeface="Cambria Math" panose="02040503050406030204" pitchFamily="18" charset="0"/>
                  </a:rPr>
                  <a:t>M-step </a:t>
                </a:r>
                <a:r>
                  <a:rPr lang="en-US" altLang="ko-KR" dirty="0">
                    <a:ea typeface="Cambria Math" panose="02040503050406030204" pitchFamily="18" charset="0"/>
                  </a:rPr>
                  <a:t>: obtaining </a:t>
                </a:r>
                <a14:m>
                  <m:oMath xmlns:m="http://schemas.openxmlformats.org/officeDocument/2006/math">
                    <m:sSup>
                      <m:sSupPr>
                        <m:ctrlPr>
                          <a:rPr lang="en-US" altLang="ko-KR" i="1">
                            <a:latin typeface="Cambria Math" panose="02040503050406030204" pitchFamily="18" charset="0"/>
                            <a:ea typeface="Cambria Math" panose="02040503050406030204" pitchFamily="18" charset="0"/>
                          </a:rPr>
                        </m:ctrlPr>
                      </m:sSupPr>
                      <m:e>
                        <m:acc>
                          <m:accPr>
                            <m:chr m:val="̂"/>
                            <m:ctrlPr>
                              <a:rPr lang="en-US" altLang="ko-KR" i="1">
                                <a:latin typeface="Cambria Math" panose="02040503050406030204" pitchFamily="18" charset="0"/>
                                <a:ea typeface="Cambria Math" panose="02040503050406030204" pitchFamily="18" charset="0"/>
                              </a:rPr>
                            </m:ctrlPr>
                          </m:accPr>
                          <m:e>
                            <m:r>
                              <a:rPr lang="ko-KR" altLang="en-US" i="1">
                                <a:latin typeface="Cambria Math" panose="02040503050406030204" pitchFamily="18" charset="0"/>
                                <a:ea typeface="Cambria Math" panose="02040503050406030204" pitchFamily="18" charset="0"/>
                              </a:rPr>
                              <m:t>𝜎</m:t>
                            </m:r>
                          </m:e>
                        </m:acc>
                      </m:e>
                      <m:sup>
                        <m:r>
                          <a:rPr lang="en-US" altLang="ko-KR" i="1">
                            <a:latin typeface="Cambria Math" panose="02040503050406030204" pitchFamily="18" charset="0"/>
                            <a:ea typeface="Cambria Math" panose="02040503050406030204" pitchFamily="18" charset="0"/>
                          </a:rPr>
                          <m:t>2</m:t>
                        </m:r>
                      </m:sup>
                    </m:sSup>
                  </m:oMath>
                </a14:m>
                <a:r>
                  <a:rPr lang="en-US" altLang="ko-KR" dirty="0">
                    <a:ea typeface="Cambria Math" panose="02040503050406030204" pitchFamily="18" charset="0"/>
                  </a:rPr>
                  <a:t> and </a:t>
                </a:r>
                <a14:m>
                  <m:oMath xmlns:m="http://schemas.openxmlformats.org/officeDocument/2006/math">
                    <m:acc>
                      <m:accPr>
                        <m:chr m:val="̂"/>
                        <m:ctrlPr>
                          <a:rPr lang="en-US" altLang="ko-KR" i="1">
                            <a:latin typeface="Cambria Math" panose="02040503050406030204" pitchFamily="18" charset="0"/>
                            <a:ea typeface="Cambria Math" panose="02040503050406030204" pitchFamily="18" charset="0"/>
                          </a:rPr>
                        </m:ctrlPr>
                      </m:accPr>
                      <m:e>
                        <m:r>
                          <a:rPr lang="en-US" altLang="ko-KR" i="1">
                            <a:latin typeface="Cambria Math" panose="02040503050406030204" pitchFamily="18" charset="0"/>
                            <a:ea typeface="Cambria Math" panose="02040503050406030204" pitchFamily="18" charset="0"/>
                          </a:rPr>
                          <m:t>𝐷</m:t>
                        </m:r>
                      </m:e>
                    </m:acc>
                  </m:oMath>
                </a14:m>
                <a:endParaRPr lang="en-US" altLang="ko-KR" b="1" dirty="0"/>
              </a:p>
              <a:p>
                <a:pPr marL="0" indent="0">
                  <a:buNone/>
                </a:pPr>
                <a14:m>
                  <m:oMathPara xmlns:m="http://schemas.openxmlformats.org/officeDocument/2006/math">
                    <m:oMathParaPr>
                      <m:jc m:val="centerGroup"/>
                    </m:oMathParaPr>
                    <m:oMath xmlns:m="http://schemas.openxmlformats.org/officeDocument/2006/math">
                      <m:acc>
                        <m:accPr>
                          <m:chr m:val="̂"/>
                          <m:ctrlPr>
                            <a:rPr lang="en-US" altLang="ko-KR" b="1" i="1">
                              <a:latin typeface="Cambria Math" panose="02040503050406030204" pitchFamily="18" charset="0"/>
                            </a:rPr>
                          </m:ctrlPr>
                        </m:accPr>
                        <m:e>
                          <m:r>
                            <a:rPr lang="ko-KR" altLang="en-US" b="1" i="1">
                              <a:latin typeface="Cambria Math" panose="02040503050406030204" pitchFamily="18" charset="0"/>
                            </a:rPr>
                            <m:t>𝜽</m:t>
                          </m:r>
                        </m:e>
                      </m:acc>
                      <m:r>
                        <a:rPr lang="en-US" altLang="ko-KR" b="1">
                          <a:latin typeface="Cambria Math" panose="02040503050406030204" pitchFamily="18" charset="0"/>
                        </a:rPr>
                        <m:t>=</m:t>
                      </m:r>
                      <m:r>
                        <a:rPr lang="en-US" altLang="ko-KR" b="1">
                          <a:latin typeface="Cambria Math" panose="02040503050406030204" pitchFamily="18" charset="0"/>
                        </a:rPr>
                        <m:t>𝐌</m:t>
                      </m:r>
                      <m:r>
                        <a:rPr lang="en-US" altLang="ko-KR" b="1">
                          <a:latin typeface="Cambria Math" panose="02040503050406030204" pitchFamily="18" charset="0"/>
                        </a:rPr>
                        <m:t>(</m:t>
                      </m:r>
                      <m:r>
                        <a:rPr lang="en-US" altLang="ko-KR" b="1">
                          <a:latin typeface="Cambria Math" panose="02040503050406030204" pitchFamily="18" charset="0"/>
                        </a:rPr>
                        <m:t>𝐭</m:t>
                      </m:r>
                      <m:r>
                        <a:rPr lang="en-US" altLang="ko-KR" b="1">
                          <a:latin typeface="Cambria Math" panose="02040503050406030204" pitchFamily="18" charset="0"/>
                        </a:rPr>
                        <m:t>)</m:t>
                      </m:r>
                    </m:oMath>
                  </m:oMathPara>
                </a14:m>
                <a:endParaRPr lang="en-US" altLang="ko-KR" b="1" dirty="0"/>
              </a:p>
              <a:p>
                <a:pPr marL="0" indent="0">
                  <a:buNone/>
                </a:pPr>
                <a:endParaRPr lang="en-US" altLang="ko-KR" dirty="0">
                  <a:ea typeface="Cambria Math" panose="02040503050406030204" pitchFamily="18" charset="0"/>
                </a:endParaRPr>
              </a:p>
            </p:txBody>
          </p:sp>
        </mc:Choice>
        <mc:Fallback>
          <p:sp>
            <p:nvSpPr>
              <p:cNvPr id="3" name="내용 개체 틀 2">
                <a:extLst>
                  <a:ext uri="{FF2B5EF4-FFF2-40B4-BE49-F238E27FC236}">
                    <a16:creationId xmlns:a16="http://schemas.microsoft.com/office/drawing/2014/main" id="{B55C1C1A-6EF9-45F9-9DDD-A1C281B7C201}"/>
                  </a:ext>
                </a:extLst>
              </p:cNvPr>
              <p:cNvSpPr>
                <a:spLocks noGrp="1" noRot="1" noChangeAspect="1" noMove="1" noResize="1" noEditPoints="1" noAdjustHandles="1" noChangeArrowheads="1" noChangeShapeType="1" noTextEdit="1"/>
              </p:cNvSpPr>
              <p:nvPr>
                <p:ph idx="1"/>
              </p:nvPr>
            </p:nvSpPr>
            <p:spPr>
              <a:blipFill>
                <a:blip r:embed="rId2"/>
                <a:stretch>
                  <a:fillRect l="-1217" t="-2381"/>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4416232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10F578E-7706-4050-B1C8-EC39F7177C92}"/>
              </a:ext>
            </a:extLst>
          </p:cNvPr>
          <p:cNvSpPr>
            <a:spLocks noGrp="1"/>
          </p:cNvSpPr>
          <p:nvPr>
            <p:ph type="ctrTitle"/>
          </p:nvPr>
        </p:nvSpPr>
        <p:spPr/>
        <p:txBody>
          <a:bodyPr/>
          <a:lstStyle/>
          <a:p>
            <a:r>
              <a:rPr lang="en-US" altLang="ko-KR" dirty="0"/>
              <a:t>5. REML Estimation and Computation</a:t>
            </a:r>
            <a:endParaRPr lang="ko-KR" altLang="en-US" dirty="0"/>
          </a:p>
        </p:txBody>
      </p:sp>
    </p:spTree>
    <p:extLst>
      <p:ext uri="{BB962C8B-B14F-4D97-AF65-F5344CB8AC3E}">
        <p14:creationId xmlns:p14="http://schemas.microsoft.com/office/powerpoint/2010/main" val="9852634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A9C93C3-CA66-406C-8938-2DC6DEE5C2C8}"/>
              </a:ext>
            </a:extLst>
          </p:cNvPr>
          <p:cNvSpPr>
            <a:spLocks noGrp="1"/>
          </p:cNvSpPr>
          <p:nvPr>
            <p:ph type="title"/>
          </p:nvPr>
        </p:nvSpPr>
        <p:spPr/>
        <p:txBody>
          <a:bodyPr/>
          <a:lstStyle/>
          <a:p>
            <a:r>
              <a:rPr lang="en-US" altLang="ko-KR" dirty="0"/>
              <a:t>5.REML</a:t>
            </a:r>
            <a:r>
              <a:rPr lang="ko-KR" altLang="en-US" dirty="0"/>
              <a:t> </a:t>
            </a:r>
            <a:r>
              <a:rPr lang="en-US" altLang="ko-KR" dirty="0"/>
              <a:t>Estimation</a:t>
            </a:r>
            <a:r>
              <a:rPr lang="ko-KR" altLang="en-US" dirty="0"/>
              <a:t> </a:t>
            </a:r>
            <a:r>
              <a:rPr lang="en-US" altLang="ko-KR" dirty="0"/>
              <a:t>and</a:t>
            </a:r>
            <a:r>
              <a:rPr lang="ko-KR" altLang="en-US" dirty="0"/>
              <a:t> </a:t>
            </a:r>
            <a:r>
              <a:rPr lang="en-US" altLang="ko-KR" dirty="0"/>
              <a:t>Computation</a:t>
            </a:r>
            <a:endParaRPr lang="ko-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9348D8B2-30FF-45F8-9BB3-C4F43DE524D2}"/>
                  </a:ext>
                </a:extLst>
              </p:cNvPr>
              <p:cNvSpPr>
                <a:spLocks noGrp="1"/>
              </p:cNvSpPr>
              <p:nvPr>
                <p:ph idx="1"/>
              </p:nvPr>
            </p:nvSpPr>
            <p:spPr/>
            <p:txBody>
              <a:bodyPr>
                <a:normAutofit/>
              </a:bodyPr>
              <a:lstStyle/>
              <a:p>
                <a:pPr marL="0" indent="0">
                  <a:buNone/>
                </a:pPr>
                <a:r>
                  <a:rPr lang="en-US" altLang="ko-KR" dirty="0"/>
                  <a:t>‘Bayesian formula’ for the general two-stage model</a:t>
                </a:r>
              </a:p>
              <a:p>
                <a:pPr marL="0" indent="0">
                  <a:buNone/>
                </a:pPr>
                <a:r>
                  <a:rPr lang="en-US" altLang="ko-KR" dirty="0"/>
                  <a:t>Stage1 : unchanged</a:t>
                </a:r>
              </a:p>
              <a:p>
                <a:pPr marL="0" indent="0">
                  <a:buNone/>
                </a:pPr>
                <a14:m>
                  <m:oMathPara xmlns:m="http://schemas.openxmlformats.org/officeDocument/2006/math">
                    <m:oMathParaPr>
                      <m:jc m:val="centerGroup"/>
                    </m:oMathParaPr>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𝑦</m:t>
                          </m:r>
                        </m:e>
                        <m:sub>
                          <m:r>
                            <a:rPr lang="en-US" altLang="ko-KR" b="0" i="1" smtClean="0">
                              <a:latin typeface="Cambria Math" panose="02040503050406030204" pitchFamily="18" charset="0"/>
                            </a:rPr>
                            <m:t>𝑖</m:t>
                          </m:r>
                        </m:sub>
                      </m:sSub>
                      <m:r>
                        <a:rPr lang="en-US" altLang="ko-KR" b="0" i="1" smtClean="0">
                          <a:latin typeface="Cambria Math" panose="02040503050406030204" pitchFamily="18" charset="0"/>
                        </a:rPr>
                        <m:t>|</m:t>
                      </m:r>
                      <m:r>
                        <a:rPr lang="ko-KR" altLang="en-US" b="0" i="1" smtClean="0">
                          <a:latin typeface="Cambria Math" panose="02040503050406030204" pitchFamily="18" charset="0"/>
                        </a:rPr>
                        <m:t>𝛼</m:t>
                      </m:r>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𝑏</m:t>
                          </m:r>
                        </m:e>
                        <m:sub>
                          <m:r>
                            <a:rPr lang="en-US" altLang="ko-KR" b="0" i="1" smtClean="0">
                              <a:latin typeface="Cambria Math" panose="02040503050406030204" pitchFamily="18" charset="0"/>
                            </a:rPr>
                            <m:t>𝑖</m:t>
                          </m:r>
                        </m:sub>
                      </m:sSub>
                      <m:r>
                        <a:rPr lang="en-US" altLang="ko-KR" b="0" i="1" smtClean="0">
                          <a:latin typeface="Cambria Math" panose="02040503050406030204" pitchFamily="18" charset="0"/>
                        </a:rPr>
                        <m:t>~</m:t>
                      </m:r>
                      <m:r>
                        <a:rPr lang="en-US" altLang="ko-KR" b="0" i="1" smtClean="0">
                          <a:latin typeface="Cambria Math" panose="02040503050406030204" pitchFamily="18" charset="0"/>
                        </a:rPr>
                        <m:t>𝑀𝑉𝑁</m:t>
                      </m:r>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𝑋</m:t>
                          </m:r>
                        </m:e>
                        <m:sub>
                          <m:r>
                            <a:rPr lang="en-US" altLang="ko-KR" b="0" i="1" smtClean="0">
                              <a:latin typeface="Cambria Math" panose="02040503050406030204" pitchFamily="18" charset="0"/>
                            </a:rPr>
                            <m:t>𝑖</m:t>
                          </m:r>
                        </m:sub>
                      </m:sSub>
                      <m:r>
                        <a:rPr lang="ko-KR" altLang="en-US" i="1">
                          <a:latin typeface="Cambria Math" panose="02040503050406030204" pitchFamily="18" charset="0"/>
                        </a:rPr>
                        <m:t>𝛼</m:t>
                      </m:r>
                      <m:r>
                        <a:rPr lang="en-US" altLang="ko-KR" b="0" i="1" smtClean="0">
                          <a:latin typeface="Cambria Math" panose="02040503050406030204" pitchFamily="18" charset="0"/>
                        </a:rPr>
                        <m:t>+</m:t>
                      </m:r>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𝑍</m:t>
                          </m:r>
                        </m:e>
                        <m:sub>
                          <m:r>
                            <a:rPr lang="en-US" altLang="ko-KR" i="1">
                              <a:latin typeface="Cambria Math" panose="02040503050406030204" pitchFamily="18" charset="0"/>
                            </a:rPr>
                            <m:t>𝑖</m:t>
                          </m:r>
                        </m:sub>
                      </m:sSub>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𝑏</m:t>
                          </m:r>
                        </m:e>
                        <m:sub>
                          <m:r>
                            <a:rPr lang="en-US" altLang="ko-KR" i="1">
                              <a:latin typeface="Cambria Math" panose="02040503050406030204" pitchFamily="18" charset="0"/>
                            </a:rPr>
                            <m:t>𝑖</m:t>
                          </m:r>
                        </m:sub>
                      </m:sSub>
                      <m:r>
                        <a:rPr lang="en-US" altLang="ko-KR" b="0" i="1" smtClean="0">
                          <a:latin typeface="Cambria Math" panose="02040503050406030204" pitchFamily="18" charset="0"/>
                        </a:rPr>
                        <m:t>,</m:t>
                      </m:r>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𝑅</m:t>
                          </m:r>
                        </m:e>
                        <m:sub>
                          <m:r>
                            <a:rPr lang="en-US" altLang="ko-KR" i="1">
                              <a:latin typeface="Cambria Math" panose="02040503050406030204" pitchFamily="18" charset="0"/>
                            </a:rPr>
                            <m:t>𝑖</m:t>
                          </m:r>
                        </m:sub>
                      </m:sSub>
                      <m:r>
                        <a:rPr lang="en-US" altLang="ko-KR" b="0" i="1" smtClean="0">
                          <a:latin typeface="Cambria Math" panose="02040503050406030204" pitchFamily="18" charset="0"/>
                        </a:rPr>
                        <m:t>)</m:t>
                      </m:r>
                    </m:oMath>
                  </m:oMathPara>
                </a14:m>
                <a:endParaRPr lang="en-US" altLang="ko-KR" dirty="0"/>
              </a:p>
              <a:p>
                <a:pPr marL="0" indent="0">
                  <a:buNone/>
                </a:pPr>
                <a:endParaRPr lang="en-US" altLang="ko-KR" dirty="0"/>
              </a:p>
              <a:p>
                <a:pPr marL="0" indent="0">
                  <a:buNone/>
                </a:pPr>
                <a:r>
                  <a:rPr lang="en-US" altLang="ko-KR" dirty="0"/>
                  <a:t>Stage2 : let </a:t>
                </a:r>
                <a14:m>
                  <m:oMath xmlns:m="http://schemas.openxmlformats.org/officeDocument/2006/math">
                    <m:r>
                      <a:rPr lang="ko-KR" altLang="en-US" i="1">
                        <a:latin typeface="Cambria Math" panose="02040503050406030204" pitchFamily="18" charset="0"/>
                      </a:rPr>
                      <m:t>𝛼</m:t>
                    </m:r>
                  </m:oMath>
                </a14:m>
                <a:r>
                  <a:rPr lang="en-US" altLang="ko-KR" dirty="0"/>
                  <a:t> and each </a:t>
                </a:r>
                <a14:m>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𝑏</m:t>
                        </m:r>
                      </m:e>
                      <m:sub>
                        <m:r>
                          <a:rPr lang="en-US" altLang="ko-KR" i="1">
                            <a:latin typeface="Cambria Math" panose="02040503050406030204" pitchFamily="18" charset="0"/>
                          </a:rPr>
                          <m:t>𝑖</m:t>
                        </m:r>
                      </m:sub>
                    </m:sSub>
                  </m:oMath>
                </a14:m>
                <a:r>
                  <a:rPr lang="en-US" altLang="ko-KR" dirty="0"/>
                  <a:t> be independent and normally distributed</a:t>
                </a:r>
              </a:p>
              <a:p>
                <a:pPr marL="0" indent="0">
                  <a:buNone/>
                </a:pPr>
                <a14:m>
                  <m:oMathPara xmlns:m="http://schemas.openxmlformats.org/officeDocument/2006/math">
                    <m:oMathParaPr>
                      <m:jc m:val="centerGroup"/>
                    </m:oMathParaPr>
                    <m:oMath xmlns:m="http://schemas.openxmlformats.org/officeDocument/2006/math">
                      <m:r>
                        <a:rPr lang="ko-KR" altLang="en-US" i="1" smtClean="0">
                          <a:latin typeface="Cambria Math" panose="02040503050406030204" pitchFamily="18" charset="0"/>
                        </a:rPr>
                        <m:t>𝛼</m:t>
                      </m:r>
                      <m:r>
                        <a:rPr lang="en-US" altLang="ko-KR" b="0" i="1" smtClean="0">
                          <a:latin typeface="Cambria Math" panose="02040503050406030204" pitchFamily="18" charset="0"/>
                        </a:rPr>
                        <m:t>~</m:t>
                      </m:r>
                      <m:r>
                        <a:rPr lang="en-US" altLang="ko-KR" b="0" i="1" smtClean="0">
                          <a:latin typeface="Cambria Math" panose="02040503050406030204" pitchFamily="18" charset="0"/>
                        </a:rPr>
                        <m:t>𝑀𝑉𝑁</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0, </m:t>
                          </m:r>
                          <m:r>
                            <m:rPr>
                              <m:sty m:val="p"/>
                            </m:rPr>
                            <a:rPr lang="el-GR" altLang="ko-KR" b="0" i="1" smtClean="0">
                              <a:latin typeface="Cambria Math" panose="02040503050406030204" pitchFamily="18" charset="0"/>
                            </a:rPr>
                            <m:t>Γ</m:t>
                          </m:r>
                        </m:e>
                      </m:d>
                      <m:r>
                        <a:rPr lang="en-US" altLang="ko-KR" b="0" i="1" smtClean="0">
                          <a:latin typeface="Cambria Math" panose="02040503050406030204" pitchFamily="18" charset="0"/>
                        </a:rPr>
                        <m:t>, </m:t>
                      </m:r>
                      <m:sSub>
                        <m:sSubPr>
                          <m:ctrlPr>
                            <a:rPr lang="en-US" altLang="ko-KR" i="1">
                              <a:latin typeface="Cambria Math" panose="02040503050406030204" pitchFamily="18" charset="0"/>
                            </a:rPr>
                          </m:ctrlPr>
                        </m:sSubPr>
                        <m:e>
                          <m:r>
                            <a:rPr lang="en-US" altLang="ko-KR" i="1">
                              <a:latin typeface="Cambria Math" panose="02040503050406030204" pitchFamily="18" charset="0"/>
                            </a:rPr>
                            <m:t>𝑏</m:t>
                          </m:r>
                        </m:e>
                        <m:sub>
                          <m:r>
                            <a:rPr lang="en-US" altLang="ko-KR" i="1">
                              <a:latin typeface="Cambria Math" panose="02040503050406030204" pitchFamily="18" charset="0"/>
                            </a:rPr>
                            <m:t>𝑖</m:t>
                          </m:r>
                        </m:sub>
                      </m:sSub>
                      <m:r>
                        <a:rPr lang="en-US" altLang="ko-KR" b="0" i="1" smtClean="0">
                          <a:latin typeface="Cambria Math" panose="02040503050406030204" pitchFamily="18" charset="0"/>
                        </a:rPr>
                        <m:t>~</m:t>
                      </m:r>
                      <m:r>
                        <a:rPr lang="en-US" altLang="ko-KR" b="0" i="1" smtClean="0">
                          <a:latin typeface="Cambria Math" panose="02040503050406030204" pitchFamily="18" charset="0"/>
                        </a:rPr>
                        <m:t>𝑀𝑉𝑁</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0,</m:t>
                          </m:r>
                          <m:r>
                            <a:rPr lang="en-US" altLang="ko-KR" b="0" i="1" smtClean="0">
                              <a:latin typeface="Cambria Math" panose="02040503050406030204" pitchFamily="18" charset="0"/>
                            </a:rPr>
                            <m:t>𝐷</m:t>
                          </m:r>
                        </m:e>
                      </m:d>
                      <m:r>
                        <a:rPr lang="en-US" altLang="ko-KR" b="0" i="1" smtClean="0">
                          <a:latin typeface="Cambria Math" panose="02040503050406030204" pitchFamily="18" charset="0"/>
                        </a:rPr>
                        <m:t>, </m:t>
                      </m:r>
                      <m:r>
                        <a:rPr lang="en-US" altLang="ko-KR" b="0" i="1" smtClean="0">
                          <a:latin typeface="Cambria Math" panose="02040503050406030204" pitchFamily="18" charset="0"/>
                        </a:rPr>
                        <m:t>𝐶𝑜𝑣</m:t>
                      </m:r>
                      <m:d>
                        <m:dPr>
                          <m:ctrlPr>
                            <a:rPr lang="en-US" altLang="ko-KR" b="0" i="1" smtClean="0">
                              <a:latin typeface="Cambria Math" panose="02040503050406030204" pitchFamily="18" charset="0"/>
                            </a:rPr>
                          </m:ctrlPr>
                        </m:dPr>
                        <m:e>
                          <m:r>
                            <a:rPr lang="ko-KR" altLang="en-US" i="1">
                              <a:latin typeface="Cambria Math" panose="02040503050406030204" pitchFamily="18" charset="0"/>
                            </a:rPr>
                            <m:t>𝛼</m:t>
                          </m:r>
                          <m:r>
                            <a:rPr lang="en-US" altLang="ko-KR" b="0" i="1" smtClean="0">
                              <a:latin typeface="Cambria Math" panose="02040503050406030204" pitchFamily="18" charset="0"/>
                            </a:rPr>
                            <m:t>,</m:t>
                          </m:r>
                          <m:sSub>
                            <m:sSubPr>
                              <m:ctrlPr>
                                <a:rPr lang="en-US" altLang="ko-KR" i="1">
                                  <a:latin typeface="Cambria Math" panose="02040503050406030204" pitchFamily="18" charset="0"/>
                                </a:rPr>
                              </m:ctrlPr>
                            </m:sSubPr>
                            <m:e>
                              <m:r>
                                <a:rPr lang="en-US" altLang="ko-KR" i="1">
                                  <a:latin typeface="Cambria Math" panose="02040503050406030204" pitchFamily="18" charset="0"/>
                                </a:rPr>
                                <m:t>𝑏</m:t>
                              </m:r>
                            </m:e>
                            <m:sub>
                              <m:r>
                                <a:rPr lang="en-US" altLang="ko-KR" i="1">
                                  <a:latin typeface="Cambria Math" panose="02040503050406030204" pitchFamily="18" charset="0"/>
                                </a:rPr>
                                <m:t>𝑖</m:t>
                              </m:r>
                            </m:sub>
                          </m:sSub>
                        </m:e>
                      </m:d>
                      <m:r>
                        <a:rPr lang="en-US" altLang="ko-KR" b="0" i="1" smtClean="0">
                          <a:latin typeface="Cambria Math" panose="02040503050406030204" pitchFamily="18" charset="0"/>
                        </a:rPr>
                        <m:t>=0</m:t>
                      </m:r>
                    </m:oMath>
                  </m:oMathPara>
                </a14:m>
                <a:endParaRPr lang="en-US" altLang="ko-KR" dirty="0"/>
              </a:p>
              <a:p>
                <a:pPr marL="0" indent="0">
                  <a:buNone/>
                </a:pPr>
                <a:endParaRPr lang="en-US" altLang="ko-KR" dirty="0"/>
              </a:p>
              <a:p>
                <a:pPr marL="0" indent="0">
                  <a:buNone/>
                </a:pPr>
                <a14:m>
                  <m:oMathPara xmlns:m="http://schemas.openxmlformats.org/officeDocument/2006/math">
                    <m:oMathParaPr>
                      <m:jc m:val="centerGroup"/>
                    </m:oMathParaPr>
                    <m:oMath xmlns:m="http://schemas.openxmlformats.org/officeDocument/2006/math">
                      <m:r>
                        <a:rPr lang="en-US" altLang="ko-KR" sz="3200" b="0" i="1" smtClean="0">
                          <a:latin typeface="Cambria Math" panose="02040503050406030204" pitchFamily="18" charset="0"/>
                        </a:rPr>
                        <m:t>𝑡h𝑒𝑛</m:t>
                      </m:r>
                      <m:r>
                        <a:rPr lang="en-US" altLang="ko-KR" sz="3200" b="0" i="1" smtClean="0">
                          <a:latin typeface="Cambria Math" panose="02040503050406030204" pitchFamily="18" charset="0"/>
                        </a:rPr>
                        <m:t> </m:t>
                      </m:r>
                      <m:sSub>
                        <m:sSubPr>
                          <m:ctrlPr>
                            <a:rPr lang="en-US" altLang="ko-KR" sz="3200" i="1">
                              <a:latin typeface="Cambria Math" panose="02040503050406030204" pitchFamily="18" charset="0"/>
                            </a:rPr>
                          </m:ctrlPr>
                        </m:sSubPr>
                        <m:e>
                          <m:r>
                            <a:rPr lang="en-US" altLang="ko-KR" sz="3200" i="1">
                              <a:latin typeface="Cambria Math" panose="02040503050406030204" pitchFamily="18" charset="0"/>
                            </a:rPr>
                            <m:t>𝑦</m:t>
                          </m:r>
                        </m:e>
                        <m:sub>
                          <m:r>
                            <a:rPr lang="en-US" altLang="ko-KR" sz="3200" i="1">
                              <a:latin typeface="Cambria Math" panose="02040503050406030204" pitchFamily="18" charset="0"/>
                            </a:rPr>
                            <m:t>𝑖</m:t>
                          </m:r>
                        </m:sub>
                      </m:sSub>
                      <m:r>
                        <a:rPr lang="en-US" altLang="ko-KR" sz="3200" i="1">
                          <a:latin typeface="Cambria Math" panose="02040503050406030204" pitchFamily="18" charset="0"/>
                        </a:rPr>
                        <m:t>~</m:t>
                      </m:r>
                      <m:r>
                        <a:rPr lang="en-US" altLang="ko-KR" sz="3200" i="1">
                          <a:latin typeface="Cambria Math" panose="02040503050406030204" pitchFamily="18" charset="0"/>
                        </a:rPr>
                        <m:t>𝑀𝑉𝑁</m:t>
                      </m:r>
                      <m:r>
                        <a:rPr lang="en-US" altLang="ko-KR" sz="3200" i="1">
                          <a:latin typeface="Cambria Math" panose="02040503050406030204" pitchFamily="18" charset="0"/>
                        </a:rPr>
                        <m:t>(0,</m:t>
                      </m:r>
                      <m:sSub>
                        <m:sSubPr>
                          <m:ctrlPr>
                            <a:rPr lang="en-US" altLang="ko-KR" sz="3200" i="1">
                              <a:latin typeface="Cambria Math" panose="02040503050406030204" pitchFamily="18" charset="0"/>
                            </a:rPr>
                          </m:ctrlPr>
                        </m:sSubPr>
                        <m:e>
                          <m:r>
                            <a:rPr lang="en-US" altLang="ko-KR" sz="3200" i="1">
                              <a:latin typeface="Cambria Math" panose="02040503050406030204" pitchFamily="18" charset="0"/>
                            </a:rPr>
                            <m:t>𝑋</m:t>
                          </m:r>
                        </m:e>
                        <m:sub>
                          <m:r>
                            <a:rPr lang="en-US" altLang="ko-KR" sz="3200" i="1">
                              <a:latin typeface="Cambria Math" panose="02040503050406030204" pitchFamily="18" charset="0"/>
                            </a:rPr>
                            <m:t>𝑖</m:t>
                          </m:r>
                        </m:sub>
                      </m:sSub>
                      <m:r>
                        <m:rPr>
                          <m:sty m:val="p"/>
                        </m:rPr>
                        <a:rPr lang="el-GR" altLang="ko-KR" sz="3200" i="1">
                          <a:latin typeface="Cambria Math" panose="02040503050406030204" pitchFamily="18" charset="0"/>
                        </a:rPr>
                        <m:t>Γ</m:t>
                      </m:r>
                      <m:sSubSup>
                        <m:sSubSupPr>
                          <m:ctrlPr>
                            <a:rPr lang="en-US" altLang="ko-KR" sz="3200" i="1">
                              <a:latin typeface="Cambria Math" panose="02040503050406030204" pitchFamily="18" charset="0"/>
                            </a:rPr>
                          </m:ctrlPr>
                        </m:sSubSupPr>
                        <m:e>
                          <m:r>
                            <a:rPr lang="en-US" altLang="ko-KR" sz="3200" i="1">
                              <a:latin typeface="Cambria Math" panose="02040503050406030204" pitchFamily="18" charset="0"/>
                            </a:rPr>
                            <m:t>𝑋</m:t>
                          </m:r>
                        </m:e>
                        <m:sub>
                          <m:r>
                            <a:rPr lang="en-US" altLang="ko-KR" sz="3200" i="1">
                              <a:latin typeface="Cambria Math" panose="02040503050406030204" pitchFamily="18" charset="0"/>
                            </a:rPr>
                            <m:t>𝑖</m:t>
                          </m:r>
                        </m:sub>
                        <m:sup>
                          <m:r>
                            <a:rPr lang="en-US" altLang="ko-KR" sz="3200" i="1">
                              <a:latin typeface="Cambria Math" panose="02040503050406030204" pitchFamily="18" charset="0"/>
                            </a:rPr>
                            <m:t>′</m:t>
                          </m:r>
                        </m:sup>
                      </m:sSubSup>
                      <m:r>
                        <a:rPr lang="en-US" altLang="ko-KR" sz="3200" i="1">
                          <a:latin typeface="Cambria Math" panose="02040503050406030204" pitchFamily="18" charset="0"/>
                        </a:rPr>
                        <m:t>+</m:t>
                      </m:r>
                      <m:sSub>
                        <m:sSubPr>
                          <m:ctrlPr>
                            <a:rPr lang="en-US" altLang="ko-KR" sz="3200" i="1">
                              <a:latin typeface="Cambria Math" panose="02040503050406030204" pitchFamily="18" charset="0"/>
                            </a:rPr>
                          </m:ctrlPr>
                        </m:sSubPr>
                        <m:e>
                          <m:r>
                            <a:rPr lang="en-US" altLang="ko-KR" sz="3200" i="1">
                              <a:latin typeface="Cambria Math" panose="02040503050406030204" pitchFamily="18" charset="0"/>
                            </a:rPr>
                            <m:t>𝑍</m:t>
                          </m:r>
                        </m:e>
                        <m:sub>
                          <m:r>
                            <a:rPr lang="en-US" altLang="ko-KR" sz="3200" i="1">
                              <a:latin typeface="Cambria Math" panose="02040503050406030204" pitchFamily="18" charset="0"/>
                            </a:rPr>
                            <m:t>𝑖</m:t>
                          </m:r>
                        </m:sub>
                      </m:sSub>
                      <m:r>
                        <a:rPr lang="en-US" altLang="ko-KR" sz="3200" i="1">
                          <a:latin typeface="Cambria Math" panose="02040503050406030204" pitchFamily="18" charset="0"/>
                        </a:rPr>
                        <m:t>𝐷</m:t>
                      </m:r>
                      <m:sSubSup>
                        <m:sSubSupPr>
                          <m:ctrlPr>
                            <a:rPr lang="en-US" altLang="ko-KR" sz="3200" i="1">
                              <a:latin typeface="Cambria Math" panose="02040503050406030204" pitchFamily="18" charset="0"/>
                            </a:rPr>
                          </m:ctrlPr>
                        </m:sSubSupPr>
                        <m:e>
                          <m:r>
                            <a:rPr lang="en-US" altLang="ko-KR" sz="3200" i="1">
                              <a:latin typeface="Cambria Math" panose="02040503050406030204" pitchFamily="18" charset="0"/>
                            </a:rPr>
                            <m:t>𝑍</m:t>
                          </m:r>
                        </m:e>
                        <m:sub>
                          <m:r>
                            <a:rPr lang="en-US" altLang="ko-KR" sz="3200" i="1">
                              <a:latin typeface="Cambria Math" panose="02040503050406030204" pitchFamily="18" charset="0"/>
                            </a:rPr>
                            <m:t>𝑖</m:t>
                          </m:r>
                        </m:sub>
                        <m:sup>
                          <m:r>
                            <a:rPr lang="en-US" altLang="ko-KR" sz="3200" i="1">
                              <a:latin typeface="Cambria Math" panose="02040503050406030204" pitchFamily="18" charset="0"/>
                            </a:rPr>
                            <m:t>′</m:t>
                          </m:r>
                        </m:sup>
                      </m:sSubSup>
                      <m:r>
                        <a:rPr lang="en-US" altLang="ko-KR" sz="3200" i="1">
                          <a:latin typeface="Cambria Math" panose="02040503050406030204" pitchFamily="18" charset="0"/>
                        </a:rPr>
                        <m:t>+</m:t>
                      </m:r>
                      <m:sSub>
                        <m:sSubPr>
                          <m:ctrlPr>
                            <a:rPr lang="en-US" altLang="ko-KR" sz="3200" i="1">
                              <a:latin typeface="Cambria Math" panose="02040503050406030204" pitchFamily="18" charset="0"/>
                            </a:rPr>
                          </m:ctrlPr>
                        </m:sSubPr>
                        <m:e>
                          <m:r>
                            <a:rPr lang="en-US" altLang="ko-KR" sz="3200" i="1">
                              <a:latin typeface="Cambria Math" panose="02040503050406030204" pitchFamily="18" charset="0"/>
                            </a:rPr>
                            <m:t>𝑅</m:t>
                          </m:r>
                        </m:e>
                        <m:sub>
                          <m:r>
                            <a:rPr lang="en-US" altLang="ko-KR" sz="3200" i="1">
                              <a:latin typeface="Cambria Math" panose="02040503050406030204" pitchFamily="18" charset="0"/>
                            </a:rPr>
                            <m:t>𝑖</m:t>
                          </m:r>
                        </m:sub>
                      </m:sSub>
                      <m:r>
                        <a:rPr lang="en-US" altLang="ko-KR" sz="3200" i="1">
                          <a:latin typeface="Cambria Math" panose="02040503050406030204" pitchFamily="18" charset="0"/>
                        </a:rPr>
                        <m:t>)</m:t>
                      </m:r>
                    </m:oMath>
                  </m:oMathPara>
                </a14:m>
                <a:endParaRPr lang="en-US" altLang="ko-KR" sz="3200" dirty="0"/>
              </a:p>
              <a:p>
                <a:pPr marL="0" indent="0">
                  <a:buNone/>
                </a:pPr>
                <a:endParaRPr lang="en-US" altLang="ko-KR" dirty="0"/>
              </a:p>
            </p:txBody>
          </p:sp>
        </mc:Choice>
        <mc:Fallback xmlns="">
          <p:sp>
            <p:nvSpPr>
              <p:cNvPr id="3" name="내용 개체 틀 2">
                <a:extLst>
                  <a:ext uri="{FF2B5EF4-FFF2-40B4-BE49-F238E27FC236}">
                    <a16:creationId xmlns:a16="http://schemas.microsoft.com/office/drawing/2014/main" id="{9348D8B2-30FF-45F8-9BB3-C4F43DE524D2}"/>
                  </a:ext>
                </a:extLst>
              </p:cNvPr>
              <p:cNvSpPr>
                <a:spLocks noGrp="1" noRot="1" noChangeAspect="1" noMove="1" noResize="1" noEditPoints="1" noAdjustHandles="1" noChangeArrowheads="1" noChangeShapeType="1" noTextEdit="1"/>
              </p:cNvSpPr>
              <p:nvPr>
                <p:ph idx="1"/>
              </p:nvPr>
            </p:nvSpPr>
            <p:spPr>
              <a:blipFill>
                <a:blip r:embed="rId2"/>
                <a:stretch>
                  <a:fillRect l="-1217" t="-2381"/>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7566822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A9C93C3-CA66-406C-8938-2DC6DEE5C2C8}"/>
              </a:ext>
            </a:extLst>
          </p:cNvPr>
          <p:cNvSpPr>
            <a:spLocks noGrp="1"/>
          </p:cNvSpPr>
          <p:nvPr>
            <p:ph type="title"/>
          </p:nvPr>
        </p:nvSpPr>
        <p:spPr/>
        <p:txBody>
          <a:bodyPr/>
          <a:lstStyle/>
          <a:p>
            <a:r>
              <a:rPr lang="en-US" altLang="ko-KR" dirty="0"/>
              <a:t>5.REML</a:t>
            </a:r>
            <a:r>
              <a:rPr lang="ko-KR" altLang="en-US" dirty="0"/>
              <a:t> </a:t>
            </a:r>
            <a:r>
              <a:rPr lang="en-US" altLang="ko-KR" dirty="0"/>
              <a:t>Estimation</a:t>
            </a:r>
            <a:r>
              <a:rPr lang="ko-KR" altLang="en-US" dirty="0"/>
              <a:t> </a:t>
            </a:r>
            <a:r>
              <a:rPr lang="en-US" altLang="ko-KR" dirty="0"/>
              <a:t>and</a:t>
            </a:r>
            <a:r>
              <a:rPr lang="ko-KR" altLang="en-US" dirty="0"/>
              <a:t> </a:t>
            </a:r>
            <a:r>
              <a:rPr lang="en-US" altLang="ko-KR" dirty="0"/>
              <a:t>Computation</a:t>
            </a:r>
            <a:endParaRPr lang="ko-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9348D8B2-30FF-45F8-9BB3-C4F43DE524D2}"/>
                  </a:ext>
                </a:extLst>
              </p:cNvPr>
              <p:cNvSpPr>
                <a:spLocks noGrp="1"/>
              </p:cNvSpPr>
              <p:nvPr>
                <p:ph idx="1"/>
              </p:nvPr>
            </p:nvSpPr>
            <p:spPr/>
            <p:txBody>
              <a:bodyPr>
                <a:normAutofit/>
              </a:bodyPr>
              <a:lstStyle/>
              <a:p>
                <a:pPr marL="0" indent="0">
                  <a:buNone/>
                </a:pPr>
                <a14:m>
                  <m:oMath xmlns:m="http://schemas.openxmlformats.org/officeDocument/2006/math">
                    <m:r>
                      <a:rPr lang="ko-KR" altLang="en-US" i="1" smtClean="0">
                        <a:latin typeface="Cambria Math" panose="02040503050406030204" pitchFamily="18" charset="0"/>
                      </a:rPr>
                      <m:t>𝜃</m:t>
                    </m:r>
                  </m:oMath>
                </a14:m>
                <a:r>
                  <a:rPr lang="en-US" altLang="ko-KR" dirty="0"/>
                  <a:t> and </a:t>
                </a:r>
                <a14:m>
                  <m:oMath xmlns:m="http://schemas.openxmlformats.org/officeDocument/2006/math">
                    <m:r>
                      <m:rPr>
                        <m:sty m:val="p"/>
                      </m:rPr>
                      <a:rPr lang="el-GR" altLang="ko-KR" i="1">
                        <a:latin typeface="Cambria Math" panose="02040503050406030204" pitchFamily="18" charset="0"/>
                      </a:rPr>
                      <m:t>Γ</m:t>
                    </m:r>
                    <m:r>
                      <a:rPr lang="el-GR" altLang="ko-KR" i="1">
                        <a:latin typeface="Cambria Math" panose="02040503050406030204" pitchFamily="18" charset="0"/>
                      </a:rPr>
                      <m:t> </m:t>
                    </m:r>
                  </m:oMath>
                </a14:m>
                <a:r>
                  <a:rPr lang="en-US" altLang="ko-KR" dirty="0"/>
                  <a:t> were known</a:t>
                </a:r>
              </a:p>
              <a:p>
                <a:pPr marL="0" indent="0">
                  <a:buNone/>
                </a:pPr>
                <a:r>
                  <a:rPr lang="en-US" altLang="ko-KR" sz="2400" dirty="0"/>
                  <a:t> -‘Bayesian’ estimates for </a:t>
                </a:r>
                <a14:m>
                  <m:oMath xmlns:m="http://schemas.openxmlformats.org/officeDocument/2006/math">
                    <m:r>
                      <a:rPr lang="ko-KR" altLang="en-US" sz="2400" i="1">
                        <a:latin typeface="Cambria Math" panose="02040503050406030204" pitchFamily="18" charset="0"/>
                      </a:rPr>
                      <m:t>𝛼</m:t>
                    </m:r>
                    <m:r>
                      <a:rPr lang="en-US" altLang="ko-KR" sz="2400" b="0" i="1" smtClean="0">
                        <a:latin typeface="Cambria Math" panose="02040503050406030204" pitchFamily="18" charset="0"/>
                      </a:rPr>
                      <m:t> </m:t>
                    </m:r>
                    <m:r>
                      <a:rPr lang="en-US" altLang="ko-KR" sz="2400" b="0" i="1" smtClean="0">
                        <a:latin typeface="Cambria Math" panose="02040503050406030204" pitchFamily="18" charset="0"/>
                      </a:rPr>
                      <m:t>𝑎𝑛𝑑</m:t>
                    </m:r>
                    <m:r>
                      <a:rPr lang="en-US" altLang="ko-KR" sz="2400" b="0" i="1" smtClean="0">
                        <a:latin typeface="Cambria Math" panose="02040503050406030204" pitchFamily="18" charset="0"/>
                      </a:rPr>
                      <m:t> </m:t>
                    </m:r>
                    <m:r>
                      <a:rPr lang="en-US" altLang="ko-KR" sz="2400" b="0" i="1" smtClean="0">
                        <a:latin typeface="Cambria Math" panose="02040503050406030204" pitchFamily="18" charset="0"/>
                      </a:rPr>
                      <m:t>𝑏</m:t>
                    </m:r>
                    <m:r>
                      <a:rPr lang="en-US" altLang="ko-KR" sz="2400" b="0" i="1" smtClean="0">
                        <a:latin typeface="Cambria Math" panose="02040503050406030204" pitchFamily="18" charset="0"/>
                      </a:rPr>
                      <m:t> </m:t>
                    </m:r>
                  </m:oMath>
                </a14:m>
                <a:r>
                  <a:rPr lang="en-US" altLang="ko-KR" sz="2400" dirty="0"/>
                  <a:t>could be posterior expectations given </a:t>
                </a:r>
                <a14:m>
                  <m:oMath xmlns:m="http://schemas.openxmlformats.org/officeDocument/2006/math">
                    <m:r>
                      <a:rPr lang="en-US" altLang="ko-KR" sz="2400" b="0" i="1" smtClean="0">
                        <a:latin typeface="Cambria Math" panose="02040503050406030204" pitchFamily="18" charset="0"/>
                      </a:rPr>
                      <m:t>𝑦</m:t>
                    </m:r>
                    <m:r>
                      <a:rPr lang="en-US" altLang="ko-KR" sz="2400" b="0" i="1" smtClean="0">
                        <a:latin typeface="Cambria Math" panose="02040503050406030204" pitchFamily="18" charset="0"/>
                      </a:rPr>
                      <m:t>,</m:t>
                    </m:r>
                    <m:r>
                      <a:rPr lang="ko-KR" altLang="en-US" sz="2400" i="1">
                        <a:latin typeface="Cambria Math" panose="02040503050406030204" pitchFamily="18" charset="0"/>
                      </a:rPr>
                      <m:t>𝜃</m:t>
                    </m:r>
                    <m:r>
                      <a:rPr lang="en-US" altLang="ko-KR" sz="2400" b="0" i="1" smtClean="0">
                        <a:latin typeface="Cambria Math" panose="02040503050406030204" pitchFamily="18" charset="0"/>
                      </a:rPr>
                      <m:t> </m:t>
                    </m:r>
                    <m:r>
                      <a:rPr lang="en-US" altLang="ko-KR" sz="2400" b="0" i="1" smtClean="0">
                        <a:latin typeface="Cambria Math" panose="02040503050406030204" pitchFamily="18" charset="0"/>
                      </a:rPr>
                      <m:t>𝑎𝑛𝑑</m:t>
                    </m:r>
                    <m:r>
                      <a:rPr lang="en-US" altLang="ko-KR" sz="2400" b="0" i="1" smtClean="0">
                        <a:latin typeface="Cambria Math" panose="02040503050406030204" pitchFamily="18" charset="0"/>
                      </a:rPr>
                      <m:t> </m:t>
                    </m:r>
                    <m:r>
                      <m:rPr>
                        <m:sty m:val="p"/>
                      </m:rPr>
                      <a:rPr lang="el-GR" altLang="ko-KR" sz="2400" i="1">
                        <a:latin typeface="Cambria Math" panose="02040503050406030204" pitchFamily="18" charset="0"/>
                      </a:rPr>
                      <m:t>Γ</m:t>
                    </m:r>
                    <m:r>
                      <a:rPr lang="el-GR" altLang="ko-KR" sz="2400" i="1">
                        <a:latin typeface="Cambria Math" panose="02040503050406030204" pitchFamily="18" charset="0"/>
                      </a:rPr>
                      <m:t> </m:t>
                    </m:r>
                  </m:oMath>
                </a14:m>
                <a:endParaRPr lang="en-US" altLang="ko-KR" sz="2400" dirty="0"/>
              </a:p>
              <a:p>
                <a:pPr marL="0" indent="0">
                  <a:buNone/>
                </a:pPr>
                <a:endParaRPr lang="en-US" altLang="ko-KR" dirty="0"/>
              </a:p>
              <a:p>
                <a:pPr marL="0" indent="0">
                  <a:buNone/>
                </a:pPr>
                <a14:m>
                  <m:oMath xmlns:m="http://schemas.openxmlformats.org/officeDocument/2006/math">
                    <m:r>
                      <a:rPr lang="ko-KR" altLang="en-US" i="1">
                        <a:latin typeface="Cambria Math" panose="02040503050406030204" pitchFamily="18" charset="0"/>
                      </a:rPr>
                      <m:t>𝜃</m:t>
                    </m:r>
                  </m:oMath>
                </a14:m>
                <a:r>
                  <a:rPr lang="en-US" altLang="ko-KR" dirty="0"/>
                  <a:t> and </a:t>
                </a:r>
                <a14:m>
                  <m:oMath xmlns:m="http://schemas.openxmlformats.org/officeDocument/2006/math">
                    <m:r>
                      <m:rPr>
                        <m:sty m:val="p"/>
                      </m:rPr>
                      <a:rPr lang="el-GR" altLang="ko-KR" i="1">
                        <a:latin typeface="Cambria Math" panose="02040503050406030204" pitchFamily="18" charset="0"/>
                      </a:rPr>
                      <m:t>Γ</m:t>
                    </m:r>
                    <m:r>
                      <a:rPr lang="el-GR" altLang="ko-KR" i="1">
                        <a:latin typeface="Cambria Math" panose="02040503050406030204" pitchFamily="18" charset="0"/>
                      </a:rPr>
                      <m:t> </m:t>
                    </m:r>
                  </m:oMath>
                </a14:m>
                <a:r>
                  <a:rPr lang="en-US" altLang="ko-KR" dirty="0"/>
                  <a:t> were unknown</a:t>
                </a:r>
              </a:p>
              <a:p>
                <a:pPr marL="0" indent="0">
                  <a:buNone/>
                </a:pPr>
                <a:r>
                  <a:rPr lang="en-US" altLang="ko-KR" sz="2400" dirty="0"/>
                  <a:t> -replace </a:t>
                </a:r>
                <a14:m>
                  <m:oMath xmlns:m="http://schemas.openxmlformats.org/officeDocument/2006/math">
                    <m:r>
                      <a:rPr lang="ko-KR" altLang="en-US" sz="2400" i="1">
                        <a:latin typeface="Cambria Math" panose="02040503050406030204" pitchFamily="18" charset="0"/>
                      </a:rPr>
                      <m:t>𝜃</m:t>
                    </m:r>
                  </m:oMath>
                </a14:m>
                <a:r>
                  <a:rPr lang="en-US" altLang="ko-KR" sz="2400" dirty="0"/>
                  <a:t> and </a:t>
                </a:r>
                <a14:m>
                  <m:oMath xmlns:m="http://schemas.openxmlformats.org/officeDocument/2006/math">
                    <m:r>
                      <m:rPr>
                        <m:sty m:val="p"/>
                      </m:rPr>
                      <a:rPr lang="el-GR" altLang="ko-KR" sz="2400" i="1">
                        <a:latin typeface="Cambria Math" panose="02040503050406030204" pitchFamily="18" charset="0"/>
                      </a:rPr>
                      <m:t>Γ</m:t>
                    </m:r>
                    <m:r>
                      <a:rPr lang="el-GR" altLang="ko-KR" sz="2400" i="1">
                        <a:latin typeface="Cambria Math" panose="02040503050406030204" pitchFamily="18" charset="0"/>
                      </a:rPr>
                      <m:t> </m:t>
                    </m:r>
                  </m:oMath>
                </a14:m>
                <a:r>
                  <a:rPr lang="en-US" altLang="ko-KR" sz="2400" dirty="0"/>
                  <a:t>with </a:t>
                </a:r>
                <a14:m>
                  <m:oMath xmlns:m="http://schemas.openxmlformats.org/officeDocument/2006/math">
                    <m:acc>
                      <m:accPr>
                        <m:chr m:val="̂"/>
                        <m:ctrlPr>
                          <a:rPr lang="ko-KR" altLang="en-US" sz="2400" i="1" smtClean="0">
                            <a:latin typeface="Cambria Math" panose="02040503050406030204" pitchFamily="18" charset="0"/>
                          </a:rPr>
                        </m:ctrlPr>
                      </m:accPr>
                      <m:e>
                        <m:r>
                          <a:rPr lang="ko-KR" altLang="en-US" sz="2400" i="1">
                            <a:latin typeface="Cambria Math" panose="02040503050406030204" pitchFamily="18" charset="0"/>
                          </a:rPr>
                          <m:t>𝜃</m:t>
                        </m:r>
                      </m:e>
                    </m:acc>
                    <m:r>
                      <a:rPr lang="en-US" altLang="ko-KR" sz="2400" b="0" i="1" smtClean="0">
                        <a:latin typeface="Cambria Math" panose="02040503050406030204" pitchFamily="18" charset="0"/>
                      </a:rPr>
                      <m:t> </m:t>
                    </m:r>
                    <m:r>
                      <a:rPr lang="en-US" altLang="ko-KR" sz="2400" b="0" i="1" smtClean="0">
                        <a:latin typeface="Cambria Math" panose="02040503050406030204" pitchFamily="18" charset="0"/>
                      </a:rPr>
                      <m:t>𝑎𝑛𝑑</m:t>
                    </m:r>
                    <m:r>
                      <a:rPr lang="en-US" altLang="ko-KR" sz="2400" b="0" i="1" smtClean="0">
                        <a:latin typeface="Cambria Math" panose="02040503050406030204" pitchFamily="18" charset="0"/>
                      </a:rPr>
                      <m:t> </m:t>
                    </m:r>
                    <m:acc>
                      <m:accPr>
                        <m:chr m:val="̂"/>
                        <m:ctrlPr>
                          <a:rPr lang="ko-KR" altLang="en-US" sz="2400" i="1">
                            <a:latin typeface="Cambria Math" panose="02040503050406030204" pitchFamily="18" charset="0"/>
                          </a:rPr>
                        </m:ctrlPr>
                      </m:accPr>
                      <m:e>
                        <m:r>
                          <m:rPr>
                            <m:sty m:val="p"/>
                          </m:rPr>
                          <a:rPr lang="el-GR" altLang="ko-KR" sz="2400" i="1">
                            <a:latin typeface="Cambria Math" panose="02040503050406030204" pitchFamily="18" charset="0"/>
                          </a:rPr>
                          <m:t>Γ</m:t>
                        </m:r>
                      </m:e>
                    </m:acc>
                  </m:oMath>
                </a14:m>
                <a:r>
                  <a:rPr lang="en-US" altLang="ko-KR" sz="2400" dirty="0"/>
                  <a:t> which obtained by ML based on marginal y</a:t>
                </a:r>
              </a:p>
            </p:txBody>
          </p:sp>
        </mc:Choice>
        <mc:Fallback xmlns="">
          <p:sp>
            <p:nvSpPr>
              <p:cNvPr id="3" name="내용 개체 틀 2">
                <a:extLst>
                  <a:ext uri="{FF2B5EF4-FFF2-40B4-BE49-F238E27FC236}">
                    <a16:creationId xmlns:a16="http://schemas.microsoft.com/office/drawing/2014/main" id="{9348D8B2-30FF-45F8-9BB3-C4F43DE524D2}"/>
                  </a:ext>
                </a:extLst>
              </p:cNvPr>
              <p:cNvSpPr>
                <a:spLocks noGrp="1" noRot="1" noChangeAspect="1" noMove="1" noResize="1" noEditPoints="1" noAdjustHandles="1" noChangeArrowheads="1" noChangeShapeType="1" noTextEdit="1"/>
              </p:cNvSpPr>
              <p:nvPr>
                <p:ph idx="1"/>
              </p:nvPr>
            </p:nvSpPr>
            <p:spPr>
              <a:blipFill>
                <a:blip r:embed="rId2"/>
                <a:stretch>
                  <a:fillRect l="-928" t="-2381"/>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9207695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A9C93C3-CA66-406C-8938-2DC6DEE5C2C8}"/>
              </a:ext>
            </a:extLst>
          </p:cNvPr>
          <p:cNvSpPr>
            <a:spLocks noGrp="1"/>
          </p:cNvSpPr>
          <p:nvPr>
            <p:ph type="title"/>
          </p:nvPr>
        </p:nvSpPr>
        <p:spPr/>
        <p:txBody>
          <a:bodyPr/>
          <a:lstStyle/>
          <a:p>
            <a:r>
              <a:rPr lang="en-US" altLang="ko-KR" dirty="0"/>
              <a:t>5.REML</a:t>
            </a:r>
            <a:r>
              <a:rPr lang="ko-KR" altLang="en-US" dirty="0"/>
              <a:t> </a:t>
            </a:r>
            <a:r>
              <a:rPr lang="en-US" altLang="ko-KR" dirty="0"/>
              <a:t>Estimation</a:t>
            </a:r>
            <a:r>
              <a:rPr lang="ko-KR" altLang="en-US" dirty="0"/>
              <a:t> </a:t>
            </a:r>
            <a:r>
              <a:rPr lang="en-US" altLang="ko-KR" dirty="0"/>
              <a:t>and</a:t>
            </a:r>
            <a:r>
              <a:rPr lang="ko-KR" altLang="en-US" dirty="0"/>
              <a:t> </a:t>
            </a:r>
            <a:r>
              <a:rPr lang="en-US" altLang="ko-KR" dirty="0"/>
              <a:t>Computation</a:t>
            </a:r>
            <a:endParaRPr lang="ko-KR" altLang="en-US" dirty="0"/>
          </a:p>
        </p:txBody>
      </p:sp>
      <mc:AlternateContent xmlns:mc="http://schemas.openxmlformats.org/markup-compatibility/2006">
        <mc:Choice xmlns:a14="http://schemas.microsoft.com/office/drawing/2010/main" Requires="a14">
          <p:sp>
            <p:nvSpPr>
              <p:cNvPr id="3" name="내용 개체 틀 2">
                <a:extLst>
                  <a:ext uri="{FF2B5EF4-FFF2-40B4-BE49-F238E27FC236}">
                    <a16:creationId xmlns:a16="http://schemas.microsoft.com/office/drawing/2014/main" id="{9348D8B2-30FF-45F8-9BB3-C4F43DE524D2}"/>
                  </a:ext>
                </a:extLst>
              </p:cNvPr>
              <p:cNvSpPr>
                <a:spLocks noGrp="1"/>
              </p:cNvSpPr>
              <p:nvPr>
                <p:ph idx="1"/>
              </p:nvPr>
            </p:nvSpPr>
            <p:spPr/>
            <p:txBody>
              <a:bodyPr>
                <a:normAutofit/>
              </a:bodyPr>
              <a:lstStyle/>
              <a:p>
                <a:pPr marL="0" indent="0">
                  <a:buNone/>
                </a:pPr>
                <a:r>
                  <a:rPr lang="ko-KR" altLang="en-US" sz="2400" dirty="0"/>
                  <a:t>현재 가지고 있는 데이터에선 </a:t>
                </a:r>
                <a14:m>
                  <m:oMath xmlns:m="http://schemas.openxmlformats.org/officeDocument/2006/math">
                    <m:r>
                      <a:rPr lang="ko-KR" altLang="en-US" sz="2400" i="1">
                        <a:latin typeface="Cambria Math" panose="02040503050406030204" pitchFamily="18" charset="0"/>
                      </a:rPr>
                      <m:t>𝜃</m:t>
                    </m:r>
                  </m:oMath>
                </a14:m>
                <a:r>
                  <a:rPr lang="ko-KR" altLang="en-US" sz="2400" dirty="0"/>
                  <a:t>에 대한 정보를 얻을 수 있지만</a:t>
                </a:r>
                <a:r>
                  <a:rPr lang="en-US" altLang="ko-KR" sz="2400" dirty="0"/>
                  <a:t>, </a:t>
                </a:r>
                <a14:m>
                  <m:oMath xmlns:m="http://schemas.openxmlformats.org/officeDocument/2006/math">
                    <m:r>
                      <m:rPr>
                        <m:sty m:val="p"/>
                      </m:rPr>
                      <a:rPr lang="el-GR" altLang="ko-KR" sz="2400" i="1">
                        <a:latin typeface="Cambria Math" panose="02040503050406030204" pitchFamily="18" charset="0"/>
                      </a:rPr>
                      <m:t>Γ</m:t>
                    </m:r>
                  </m:oMath>
                </a14:m>
                <a:r>
                  <a:rPr lang="ko-KR" altLang="en-US" sz="2400" dirty="0"/>
                  <a:t>에 대한 정보는 얻을 수 없기 때문에 추정할 수 없다</a:t>
                </a:r>
                <a:r>
                  <a:rPr lang="en-US" altLang="ko-KR" sz="2400" dirty="0"/>
                  <a:t>.</a:t>
                </a:r>
              </a:p>
              <a:p>
                <a:pPr marL="0" indent="0">
                  <a:buNone/>
                </a:pPr>
                <a:endParaRPr lang="en-US" altLang="ko-KR" sz="200" dirty="0"/>
              </a:p>
              <a:p>
                <a:pPr marL="0" indent="0">
                  <a:buNone/>
                </a:pPr>
                <a:r>
                  <a:rPr lang="ko-KR" altLang="en-US" sz="2400" dirty="0"/>
                  <a:t>따라서 합리적인 방법은 </a:t>
                </a:r>
                <a14:m>
                  <m:oMath xmlns:m="http://schemas.openxmlformats.org/officeDocument/2006/math">
                    <m:sSup>
                      <m:sSupPr>
                        <m:ctrlPr>
                          <a:rPr lang="el-GR" altLang="ko-KR" sz="2400" i="1">
                            <a:latin typeface="Cambria Math" panose="02040503050406030204" pitchFamily="18" charset="0"/>
                          </a:rPr>
                        </m:ctrlPr>
                      </m:sSupPr>
                      <m:e>
                        <m:r>
                          <m:rPr>
                            <m:sty m:val="p"/>
                          </m:rPr>
                          <a:rPr lang="el-GR" altLang="ko-KR" sz="2400" i="1">
                            <a:latin typeface="Cambria Math" panose="02040503050406030204" pitchFamily="18" charset="0"/>
                          </a:rPr>
                          <m:t>Γ</m:t>
                        </m:r>
                      </m:e>
                      <m:sup>
                        <m:r>
                          <a:rPr lang="en-US" altLang="ko-KR" sz="2400" i="1">
                            <a:latin typeface="Cambria Math" panose="02040503050406030204" pitchFamily="18" charset="0"/>
                          </a:rPr>
                          <m:t>−1</m:t>
                        </m:r>
                      </m:sup>
                    </m:sSup>
                    <m:r>
                      <a:rPr lang="el-GR" altLang="ko-KR" sz="2400" i="1">
                        <a:latin typeface="Cambria Math" panose="02040503050406030204" pitchFamily="18" charset="0"/>
                        <a:ea typeface="Cambria Math" panose="02040503050406030204" pitchFamily="18" charset="0"/>
                      </a:rPr>
                      <m:t>→</m:t>
                    </m:r>
                    <m:r>
                      <a:rPr lang="en-US" altLang="ko-KR" sz="2400" i="1">
                        <a:latin typeface="Cambria Math" panose="02040503050406030204" pitchFamily="18" charset="0"/>
                        <a:ea typeface="Cambria Math" panose="02040503050406030204" pitchFamily="18" charset="0"/>
                      </a:rPr>
                      <m:t>0</m:t>
                    </m:r>
                  </m:oMath>
                </a14:m>
                <a:r>
                  <a:rPr lang="ko-KR" altLang="en-US" sz="2400" dirty="0"/>
                  <a:t>라고 가정을 해서 </a:t>
                </a:r>
                <a14:m>
                  <m:oMath xmlns:m="http://schemas.openxmlformats.org/officeDocument/2006/math">
                    <m:r>
                      <a:rPr lang="ko-KR" altLang="en-US" sz="2400" i="1">
                        <a:latin typeface="Cambria Math" panose="02040503050406030204" pitchFamily="18" charset="0"/>
                      </a:rPr>
                      <m:t>𝛼</m:t>
                    </m:r>
                  </m:oMath>
                </a14:m>
                <a:r>
                  <a:rPr lang="ko-KR" altLang="en-US" sz="2400" dirty="0"/>
                  <a:t>에 대해 정보가 거의 없다는 것을 나타내고</a:t>
                </a:r>
                <a:r>
                  <a:rPr lang="en-US" altLang="ko-KR" sz="2400" dirty="0"/>
                  <a:t>, limiting marginal likelihood</a:t>
                </a:r>
                <a:r>
                  <a:rPr lang="ko-KR" altLang="en-US" sz="2400" dirty="0"/>
                  <a:t>를 이용해 </a:t>
                </a:r>
                <a14:m>
                  <m:oMath xmlns:m="http://schemas.openxmlformats.org/officeDocument/2006/math">
                    <m:r>
                      <a:rPr lang="ko-KR" altLang="en-US" sz="2400" i="1">
                        <a:latin typeface="Cambria Math" panose="02040503050406030204" pitchFamily="18" charset="0"/>
                      </a:rPr>
                      <m:t>𝜃</m:t>
                    </m:r>
                  </m:oMath>
                </a14:m>
                <a:r>
                  <a:rPr lang="ko-KR" altLang="en-US" sz="2400" dirty="0"/>
                  <a:t>에 대해 추정하는 것이다</a:t>
                </a:r>
                <a:r>
                  <a:rPr lang="en-US" altLang="ko-KR" sz="2400" dirty="0"/>
                  <a:t>.</a:t>
                </a:r>
              </a:p>
              <a:p>
                <a:pPr marL="0" indent="0">
                  <a:buNone/>
                </a:pPr>
                <a:endParaRPr lang="en-US" altLang="ko-KR" sz="200" dirty="0"/>
              </a:p>
              <a:p>
                <a:pPr marL="0" indent="0">
                  <a:buNone/>
                </a:pPr>
                <a:r>
                  <a:rPr lang="ko-KR" altLang="en-US" sz="2400" dirty="0"/>
                  <a:t>이 때의 </a:t>
                </a:r>
                <a:r>
                  <a:rPr lang="en-US" altLang="ko-KR" sz="2400" dirty="0"/>
                  <a:t>limiting likelihood</a:t>
                </a:r>
                <a:r>
                  <a:rPr lang="ko-KR" altLang="en-US" sz="2400" dirty="0"/>
                  <a:t>는 </a:t>
                </a:r>
                <a:r>
                  <a:rPr lang="en-US" altLang="ko-KR" sz="2400" dirty="0"/>
                  <a:t>REML</a:t>
                </a:r>
                <a:r>
                  <a:rPr lang="ko-KR" altLang="en-US" sz="2400" dirty="0"/>
                  <a:t>의 </a:t>
                </a:r>
                <a:r>
                  <a:rPr lang="en-US" altLang="ko-KR" sz="2400" dirty="0"/>
                  <a:t>likelihood</a:t>
                </a:r>
                <a:r>
                  <a:rPr lang="ko-KR" altLang="en-US" sz="2400" dirty="0"/>
                  <a:t>와 같으며</a:t>
                </a:r>
                <a:r>
                  <a:rPr lang="en-US" altLang="ko-KR" sz="2400" dirty="0"/>
                  <a:t>, </a:t>
                </a:r>
                <a:r>
                  <a:rPr lang="ko-KR" altLang="en-US" sz="2400" dirty="0"/>
                  <a:t>이러한 상태에서 추정한 </a:t>
                </a:r>
                <a14:m>
                  <m:oMath xmlns:m="http://schemas.openxmlformats.org/officeDocument/2006/math">
                    <m:r>
                      <a:rPr lang="ko-KR" altLang="en-US" sz="2400" i="1">
                        <a:latin typeface="Cambria Math" panose="02040503050406030204" pitchFamily="18" charset="0"/>
                      </a:rPr>
                      <m:t>𝜃</m:t>
                    </m:r>
                  </m:oMath>
                </a14:m>
                <a:r>
                  <a:rPr lang="ko-KR" altLang="en-US" sz="2400" dirty="0"/>
                  <a:t>는 </a:t>
                </a:r>
                <a:r>
                  <a:rPr lang="en-US" altLang="ko-KR" sz="2400" dirty="0"/>
                  <a:t>REML estimator</a:t>
                </a:r>
                <a:r>
                  <a:rPr lang="ko-KR" altLang="en-US" sz="2400" dirty="0"/>
                  <a:t>이다</a:t>
                </a:r>
                <a:r>
                  <a:rPr lang="en-US" altLang="ko-KR" sz="2400" dirty="0"/>
                  <a:t>.</a:t>
                </a:r>
              </a:p>
            </p:txBody>
          </p:sp>
        </mc:Choice>
        <mc:Fallback>
          <p:sp>
            <p:nvSpPr>
              <p:cNvPr id="3" name="내용 개체 틀 2">
                <a:extLst>
                  <a:ext uri="{FF2B5EF4-FFF2-40B4-BE49-F238E27FC236}">
                    <a16:creationId xmlns:a16="http://schemas.microsoft.com/office/drawing/2014/main" id="{9348D8B2-30FF-45F8-9BB3-C4F43DE524D2}"/>
                  </a:ext>
                </a:extLst>
              </p:cNvPr>
              <p:cNvSpPr>
                <a:spLocks noGrp="1" noRot="1" noChangeAspect="1" noMove="1" noResize="1" noEditPoints="1" noAdjustHandles="1" noChangeArrowheads="1" noChangeShapeType="1" noTextEdit="1"/>
              </p:cNvSpPr>
              <p:nvPr>
                <p:ph idx="1"/>
              </p:nvPr>
            </p:nvSpPr>
            <p:spPr>
              <a:blipFill>
                <a:blip r:embed="rId2"/>
                <a:stretch>
                  <a:fillRect l="-928" t="-1961" r="-348"/>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252469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198D21C-DE89-416A-B0CB-C2A1695CC64A}"/>
              </a:ext>
            </a:extLst>
          </p:cNvPr>
          <p:cNvSpPr>
            <a:spLocks noGrp="1"/>
          </p:cNvSpPr>
          <p:nvPr>
            <p:ph type="title"/>
          </p:nvPr>
        </p:nvSpPr>
        <p:spPr/>
        <p:txBody>
          <a:bodyPr/>
          <a:lstStyle/>
          <a:p>
            <a:r>
              <a:rPr lang="en-US" altLang="ko-KR" dirty="0"/>
              <a:t>1.Introduction</a:t>
            </a:r>
            <a:endParaRPr lang="ko-KR" altLang="en-US" dirty="0"/>
          </a:p>
        </p:txBody>
      </p:sp>
      <p:sp>
        <p:nvSpPr>
          <p:cNvPr id="3" name="내용 개체 틀 2">
            <a:extLst>
              <a:ext uri="{FF2B5EF4-FFF2-40B4-BE49-F238E27FC236}">
                <a16:creationId xmlns:a16="http://schemas.microsoft.com/office/drawing/2014/main" id="{4B3F4F81-FEBE-416F-BA1E-6FE8EE32CA03}"/>
              </a:ext>
            </a:extLst>
          </p:cNvPr>
          <p:cNvSpPr>
            <a:spLocks noGrp="1"/>
          </p:cNvSpPr>
          <p:nvPr>
            <p:ph idx="1"/>
          </p:nvPr>
        </p:nvSpPr>
        <p:spPr/>
        <p:txBody>
          <a:bodyPr/>
          <a:lstStyle/>
          <a:p>
            <a:r>
              <a:rPr lang="en-US" altLang="ko-KR" dirty="0"/>
              <a:t>Longitudinal Data(</a:t>
            </a:r>
            <a:r>
              <a:rPr lang="ko-KR" altLang="en-US" dirty="0"/>
              <a:t>종적 데이터</a:t>
            </a:r>
            <a:r>
              <a:rPr lang="en-US" altLang="ko-KR" dirty="0"/>
              <a:t>)</a:t>
            </a:r>
          </a:p>
          <a:p>
            <a:pPr marL="457200" lvl="1" indent="0">
              <a:buNone/>
            </a:pPr>
            <a:r>
              <a:rPr lang="en-US" altLang="ko-KR" dirty="0"/>
              <a:t>-unbalanced</a:t>
            </a:r>
            <a:r>
              <a:rPr lang="ko-KR" altLang="en-US" dirty="0"/>
              <a:t> </a:t>
            </a:r>
            <a:r>
              <a:rPr lang="en-US" altLang="ko-KR" dirty="0"/>
              <a:t>data</a:t>
            </a:r>
            <a:r>
              <a:rPr lang="ko-KR" altLang="en-US" dirty="0"/>
              <a:t>경우</a:t>
            </a:r>
            <a:r>
              <a:rPr lang="en-US" altLang="ko-KR" dirty="0"/>
              <a:t> multivariate model</a:t>
            </a:r>
            <a:r>
              <a:rPr lang="ko-KR" altLang="en-US" dirty="0"/>
              <a:t>은 좋지 않다</a:t>
            </a:r>
            <a:r>
              <a:rPr lang="en-US" altLang="ko-KR" dirty="0"/>
              <a:t>.</a:t>
            </a:r>
          </a:p>
          <a:p>
            <a:pPr marL="457200" lvl="1" indent="0">
              <a:buNone/>
            </a:pPr>
            <a:endParaRPr lang="en-US" altLang="ko-KR" dirty="0"/>
          </a:p>
          <a:p>
            <a:pPr lvl="1">
              <a:buFontTx/>
              <a:buChar char="-"/>
            </a:pPr>
            <a:r>
              <a:rPr lang="en-US" altLang="ko-KR" dirty="0"/>
              <a:t>Multivariate model</a:t>
            </a:r>
            <a:r>
              <a:rPr lang="ko-KR" altLang="en-US" dirty="0"/>
              <a:t>을 사용할 경우 추정해야 할 분산의 </a:t>
            </a:r>
            <a:r>
              <a:rPr lang="ko-KR" altLang="en-US" dirty="0" err="1"/>
              <a:t>모수가</a:t>
            </a:r>
            <a:r>
              <a:rPr lang="ko-KR" altLang="en-US" dirty="0"/>
              <a:t> 너무 급증하기 때문</a:t>
            </a:r>
            <a:endParaRPr lang="en-US" altLang="ko-KR" dirty="0"/>
          </a:p>
          <a:p>
            <a:pPr lvl="1">
              <a:buFontTx/>
              <a:buChar char="-"/>
            </a:pPr>
            <a:endParaRPr lang="en-US" altLang="ko-KR" dirty="0"/>
          </a:p>
          <a:p>
            <a:pPr marL="457200" lvl="1" indent="0">
              <a:buNone/>
            </a:pPr>
            <a:r>
              <a:rPr lang="en-US" altLang="ko-KR" dirty="0"/>
              <a:t>-two-stage model</a:t>
            </a:r>
            <a:r>
              <a:rPr lang="ko-KR" altLang="en-US" dirty="0"/>
              <a:t>을 사용하는 것이 더욱 효과적</a:t>
            </a:r>
            <a:endParaRPr lang="en-US" altLang="ko-KR" dirty="0"/>
          </a:p>
        </p:txBody>
      </p:sp>
    </p:spTree>
    <p:extLst>
      <p:ext uri="{BB962C8B-B14F-4D97-AF65-F5344CB8AC3E}">
        <p14:creationId xmlns:p14="http://schemas.microsoft.com/office/powerpoint/2010/main" val="30274570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A9C93C3-CA66-406C-8938-2DC6DEE5C2C8}"/>
              </a:ext>
            </a:extLst>
          </p:cNvPr>
          <p:cNvSpPr>
            <a:spLocks noGrp="1"/>
          </p:cNvSpPr>
          <p:nvPr>
            <p:ph type="title"/>
          </p:nvPr>
        </p:nvSpPr>
        <p:spPr/>
        <p:txBody>
          <a:bodyPr/>
          <a:lstStyle/>
          <a:p>
            <a:r>
              <a:rPr lang="en-US" altLang="ko-KR" dirty="0"/>
              <a:t>5.REML</a:t>
            </a:r>
            <a:r>
              <a:rPr lang="ko-KR" altLang="en-US" dirty="0"/>
              <a:t> </a:t>
            </a:r>
            <a:r>
              <a:rPr lang="en-US" altLang="ko-KR" dirty="0"/>
              <a:t>Estimation</a:t>
            </a:r>
            <a:r>
              <a:rPr lang="ko-KR" altLang="en-US" dirty="0"/>
              <a:t> </a:t>
            </a:r>
            <a:r>
              <a:rPr lang="en-US" altLang="ko-KR" dirty="0"/>
              <a:t>and</a:t>
            </a:r>
            <a:r>
              <a:rPr lang="ko-KR" altLang="en-US" dirty="0"/>
              <a:t> </a:t>
            </a:r>
            <a:r>
              <a:rPr lang="en-US" altLang="ko-KR" dirty="0"/>
              <a:t>Computation</a:t>
            </a:r>
            <a:endParaRPr lang="ko-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9348D8B2-30FF-45F8-9BB3-C4F43DE524D2}"/>
                  </a:ext>
                </a:extLst>
              </p:cNvPr>
              <p:cNvSpPr>
                <a:spLocks noGrp="1"/>
              </p:cNvSpPr>
              <p:nvPr>
                <p:ph idx="1"/>
              </p:nvPr>
            </p:nvSpPr>
            <p:spPr/>
            <p:txBody>
              <a:bodyPr>
                <a:normAutofit/>
              </a:bodyPr>
              <a:lstStyle/>
              <a:p>
                <a:pPr marL="0" indent="0">
                  <a:buNone/>
                </a:pPr>
                <a:r>
                  <a:rPr lang="en-US" altLang="ko-KR" sz="2400" dirty="0"/>
                  <a:t>The expressions for the posterior means of </a:t>
                </a:r>
                <a14:m>
                  <m:oMath xmlns:m="http://schemas.openxmlformats.org/officeDocument/2006/math">
                    <m:r>
                      <a:rPr lang="ko-KR" altLang="en-US" sz="2400" i="1">
                        <a:latin typeface="Cambria Math" panose="02040503050406030204" pitchFamily="18" charset="0"/>
                      </a:rPr>
                      <m:t>𝛼</m:t>
                    </m:r>
                  </m:oMath>
                </a14:m>
                <a:r>
                  <a:rPr lang="en-US" altLang="ko-KR" sz="2400" dirty="0"/>
                  <a:t> and </a:t>
                </a:r>
                <a14:m>
                  <m:oMath xmlns:m="http://schemas.openxmlformats.org/officeDocument/2006/math">
                    <m:r>
                      <a:rPr lang="en-US" altLang="ko-KR" sz="2400" b="0" i="1" smtClean="0">
                        <a:latin typeface="Cambria Math" panose="02040503050406030204" pitchFamily="18" charset="0"/>
                      </a:rPr>
                      <m:t>𝑏</m:t>
                    </m:r>
                  </m:oMath>
                </a14:m>
                <a:r>
                  <a:rPr lang="en-US" altLang="ko-KR" sz="2400" dirty="0"/>
                  <a:t>, given that </a:t>
                </a:r>
                <a14:m>
                  <m:oMath xmlns:m="http://schemas.openxmlformats.org/officeDocument/2006/math">
                    <m:sSup>
                      <m:sSupPr>
                        <m:ctrlPr>
                          <a:rPr lang="el-GR" altLang="ko-KR" sz="2400" i="1">
                            <a:latin typeface="Cambria Math" panose="02040503050406030204" pitchFamily="18" charset="0"/>
                          </a:rPr>
                        </m:ctrlPr>
                      </m:sSupPr>
                      <m:e>
                        <m:r>
                          <m:rPr>
                            <m:sty m:val="p"/>
                          </m:rPr>
                          <a:rPr lang="el-GR" altLang="ko-KR" sz="2400" i="1">
                            <a:latin typeface="Cambria Math" panose="02040503050406030204" pitchFamily="18" charset="0"/>
                          </a:rPr>
                          <m:t>Γ</m:t>
                        </m:r>
                      </m:e>
                      <m:sup>
                        <m:r>
                          <a:rPr lang="en-US" altLang="ko-KR" sz="2400" i="1">
                            <a:latin typeface="Cambria Math" panose="02040503050406030204" pitchFamily="18" charset="0"/>
                          </a:rPr>
                          <m:t>−1</m:t>
                        </m:r>
                      </m:sup>
                    </m:sSup>
                    <m:r>
                      <a:rPr lang="en-US" altLang="ko-KR" sz="2400" b="0" i="1" smtClean="0">
                        <a:latin typeface="Cambria Math" panose="02040503050406030204" pitchFamily="18" charset="0"/>
                      </a:rPr>
                      <m:t>=0</m:t>
                    </m:r>
                  </m:oMath>
                </a14:m>
                <a:r>
                  <a:rPr lang="en-US" altLang="ko-KR" sz="2400" dirty="0"/>
                  <a:t> and </a:t>
                </a:r>
                <a14:m>
                  <m:oMath xmlns:m="http://schemas.openxmlformats.org/officeDocument/2006/math">
                    <m:r>
                      <a:rPr lang="ko-KR" altLang="en-US" sz="2400" i="1">
                        <a:latin typeface="Cambria Math" panose="02040503050406030204" pitchFamily="18" charset="0"/>
                      </a:rPr>
                      <m:t>𝜃</m:t>
                    </m:r>
                    <m:r>
                      <a:rPr lang="en-US" altLang="ko-KR" sz="2400" b="0" i="1" smtClean="0">
                        <a:latin typeface="Cambria Math" panose="02040503050406030204" pitchFamily="18" charset="0"/>
                      </a:rPr>
                      <m:t>=</m:t>
                    </m:r>
                    <m:sSub>
                      <m:sSubPr>
                        <m:ctrlPr>
                          <a:rPr lang="en-US" altLang="ko-KR" sz="2400" b="0" i="1" smtClean="0">
                            <a:latin typeface="Cambria Math" panose="02040503050406030204" pitchFamily="18" charset="0"/>
                          </a:rPr>
                        </m:ctrlPr>
                      </m:sSubPr>
                      <m:e>
                        <m:acc>
                          <m:accPr>
                            <m:chr m:val="̂"/>
                            <m:ctrlPr>
                              <a:rPr lang="en-US" altLang="ko-KR" sz="2400" i="1">
                                <a:latin typeface="Cambria Math" panose="02040503050406030204" pitchFamily="18" charset="0"/>
                              </a:rPr>
                            </m:ctrlPr>
                          </m:accPr>
                          <m:e>
                            <m:r>
                              <a:rPr lang="ko-KR" altLang="en-US" sz="2400" i="1">
                                <a:latin typeface="Cambria Math" panose="02040503050406030204" pitchFamily="18" charset="0"/>
                              </a:rPr>
                              <m:t>𝜃</m:t>
                            </m:r>
                          </m:e>
                        </m:acc>
                      </m:e>
                      <m:sub>
                        <m:r>
                          <a:rPr lang="en-US" altLang="ko-KR" sz="2400" b="0" i="1" smtClean="0">
                            <a:latin typeface="Cambria Math" panose="02040503050406030204" pitchFamily="18" charset="0"/>
                          </a:rPr>
                          <m:t>𝑅</m:t>
                        </m:r>
                      </m:sub>
                    </m:sSub>
                  </m:oMath>
                </a14:m>
                <a:r>
                  <a:rPr lang="en-US" altLang="ko-KR" sz="2400" dirty="0"/>
                  <a:t>, are simply </a:t>
                </a:r>
                <a14:m>
                  <m:oMath xmlns:m="http://schemas.openxmlformats.org/officeDocument/2006/math">
                    <m:acc>
                      <m:accPr>
                        <m:chr m:val="̂"/>
                        <m:ctrlPr>
                          <a:rPr lang="ko-KR" altLang="en-US" sz="2400" i="1" smtClean="0">
                            <a:latin typeface="Cambria Math" panose="02040503050406030204" pitchFamily="18" charset="0"/>
                          </a:rPr>
                        </m:ctrlPr>
                      </m:accPr>
                      <m:e>
                        <m:r>
                          <a:rPr lang="ko-KR" altLang="en-US" sz="2400" i="1" smtClean="0">
                            <a:latin typeface="Cambria Math" panose="02040503050406030204" pitchFamily="18" charset="0"/>
                          </a:rPr>
                          <m:t>𝛼</m:t>
                        </m:r>
                      </m:e>
                    </m:acc>
                    <m:d>
                      <m:dPr>
                        <m:ctrlPr>
                          <a:rPr lang="en-US" altLang="ko-KR" sz="2400" b="0" i="1" smtClean="0">
                            <a:latin typeface="Cambria Math" panose="02040503050406030204" pitchFamily="18" charset="0"/>
                          </a:rPr>
                        </m:ctrlPr>
                      </m:dPr>
                      <m:e>
                        <m:sSub>
                          <m:sSubPr>
                            <m:ctrlPr>
                              <a:rPr lang="en-US" altLang="ko-KR" sz="2400" i="1">
                                <a:latin typeface="Cambria Math" panose="02040503050406030204" pitchFamily="18" charset="0"/>
                              </a:rPr>
                            </m:ctrlPr>
                          </m:sSubPr>
                          <m:e>
                            <m:acc>
                              <m:accPr>
                                <m:chr m:val="̂"/>
                                <m:ctrlPr>
                                  <a:rPr lang="en-US" altLang="ko-KR" sz="2400" i="1">
                                    <a:latin typeface="Cambria Math" panose="02040503050406030204" pitchFamily="18" charset="0"/>
                                  </a:rPr>
                                </m:ctrlPr>
                              </m:accPr>
                              <m:e>
                                <m:r>
                                  <a:rPr lang="ko-KR" altLang="en-US" sz="2400" i="1">
                                    <a:latin typeface="Cambria Math" panose="02040503050406030204" pitchFamily="18" charset="0"/>
                                  </a:rPr>
                                  <m:t>𝜃</m:t>
                                </m:r>
                              </m:e>
                            </m:acc>
                          </m:e>
                          <m:sub>
                            <m:r>
                              <a:rPr lang="en-US" altLang="ko-KR" sz="2400" i="1">
                                <a:latin typeface="Cambria Math" panose="02040503050406030204" pitchFamily="18" charset="0"/>
                              </a:rPr>
                              <m:t>𝑅</m:t>
                            </m:r>
                          </m:sub>
                        </m:sSub>
                      </m:e>
                    </m:d>
                  </m:oMath>
                </a14:m>
                <a:r>
                  <a:rPr lang="en-US" altLang="ko-KR" sz="2400" dirty="0"/>
                  <a:t> and </a:t>
                </a:r>
                <a14:m>
                  <m:oMath xmlns:m="http://schemas.openxmlformats.org/officeDocument/2006/math">
                    <m:acc>
                      <m:accPr>
                        <m:chr m:val="̂"/>
                        <m:ctrlPr>
                          <a:rPr lang="ko-KR" altLang="en-US" sz="2400" i="1">
                            <a:latin typeface="Cambria Math" panose="02040503050406030204" pitchFamily="18" charset="0"/>
                          </a:rPr>
                        </m:ctrlPr>
                      </m:accPr>
                      <m:e>
                        <m:r>
                          <a:rPr lang="en-US" altLang="ko-KR" sz="2400" b="0" i="1" smtClean="0">
                            <a:latin typeface="Cambria Math" panose="02040503050406030204" pitchFamily="18" charset="0"/>
                          </a:rPr>
                          <m:t>𝑏</m:t>
                        </m:r>
                      </m:e>
                    </m:acc>
                    <m:r>
                      <a:rPr lang="en-US" altLang="ko-KR" sz="2400" i="1">
                        <a:latin typeface="Cambria Math" panose="02040503050406030204" pitchFamily="18" charset="0"/>
                      </a:rPr>
                      <m:t>(</m:t>
                    </m:r>
                    <m:sSub>
                      <m:sSubPr>
                        <m:ctrlPr>
                          <a:rPr lang="en-US" altLang="ko-KR" sz="2400" i="1">
                            <a:latin typeface="Cambria Math" panose="02040503050406030204" pitchFamily="18" charset="0"/>
                          </a:rPr>
                        </m:ctrlPr>
                      </m:sSubPr>
                      <m:e>
                        <m:acc>
                          <m:accPr>
                            <m:chr m:val="̂"/>
                            <m:ctrlPr>
                              <a:rPr lang="en-US" altLang="ko-KR" sz="2400" i="1">
                                <a:latin typeface="Cambria Math" panose="02040503050406030204" pitchFamily="18" charset="0"/>
                              </a:rPr>
                            </m:ctrlPr>
                          </m:accPr>
                          <m:e>
                            <m:r>
                              <a:rPr lang="ko-KR" altLang="en-US" sz="2400" i="1">
                                <a:latin typeface="Cambria Math" panose="02040503050406030204" pitchFamily="18" charset="0"/>
                              </a:rPr>
                              <m:t>𝜃</m:t>
                            </m:r>
                          </m:e>
                        </m:acc>
                      </m:e>
                      <m:sub>
                        <m:r>
                          <a:rPr lang="en-US" altLang="ko-KR" sz="2400" i="1">
                            <a:latin typeface="Cambria Math" panose="02040503050406030204" pitchFamily="18" charset="0"/>
                          </a:rPr>
                          <m:t>𝑅</m:t>
                        </m:r>
                      </m:sub>
                    </m:sSub>
                    <m:r>
                      <a:rPr lang="en-US" altLang="ko-KR" sz="2400" i="1">
                        <a:latin typeface="Cambria Math" panose="02040503050406030204" pitchFamily="18" charset="0"/>
                      </a:rPr>
                      <m:t>)</m:t>
                    </m:r>
                  </m:oMath>
                </a14:m>
                <a:endParaRPr lang="en-US" altLang="ko-KR" sz="2400" dirty="0"/>
              </a:p>
              <a:p>
                <a:pPr marL="0" indent="0">
                  <a:buNone/>
                </a:pPr>
                <a:endParaRPr lang="en-US" altLang="ko-KR" sz="2400" dirty="0"/>
              </a:p>
              <a:p>
                <a:pPr marL="0" indent="0">
                  <a:buNone/>
                </a:pPr>
                <a14:m>
                  <m:oMathPara xmlns:m="http://schemas.openxmlformats.org/officeDocument/2006/math">
                    <m:oMathParaPr>
                      <m:jc m:val="centerGroup"/>
                    </m:oMathParaPr>
                    <m:oMath xmlns:m="http://schemas.openxmlformats.org/officeDocument/2006/math">
                      <m:acc>
                        <m:accPr>
                          <m:chr m:val="̂"/>
                          <m:ctrlPr>
                            <a:rPr lang="ko-KR" altLang="en-US" sz="2400" i="1" smtClean="0">
                              <a:latin typeface="Cambria Math" panose="02040503050406030204" pitchFamily="18" charset="0"/>
                            </a:rPr>
                          </m:ctrlPr>
                        </m:accPr>
                        <m:e>
                          <m:r>
                            <a:rPr lang="ko-KR" altLang="en-US" sz="2400" i="1">
                              <a:latin typeface="Cambria Math" panose="02040503050406030204" pitchFamily="18" charset="0"/>
                            </a:rPr>
                            <m:t>𝛼</m:t>
                          </m:r>
                        </m:e>
                      </m:acc>
                      <m:d>
                        <m:dPr>
                          <m:ctrlPr>
                            <a:rPr lang="en-US" altLang="ko-KR" sz="2400" i="1">
                              <a:latin typeface="Cambria Math" panose="02040503050406030204" pitchFamily="18" charset="0"/>
                            </a:rPr>
                          </m:ctrlPr>
                        </m:dPr>
                        <m:e>
                          <m:sSub>
                            <m:sSubPr>
                              <m:ctrlPr>
                                <a:rPr lang="en-US" altLang="ko-KR" sz="2400" i="1">
                                  <a:latin typeface="Cambria Math" panose="02040503050406030204" pitchFamily="18" charset="0"/>
                                </a:rPr>
                              </m:ctrlPr>
                            </m:sSubPr>
                            <m:e>
                              <m:acc>
                                <m:accPr>
                                  <m:chr m:val="̂"/>
                                  <m:ctrlPr>
                                    <a:rPr lang="en-US" altLang="ko-KR" sz="2400" i="1">
                                      <a:latin typeface="Cambria Math" panose="02040503050406030204" pitchFamily="18" charset="0"/>
                                    </a:rPr>
                                  </m:ctrlPr>
                                </m:accPr>
                                <m:e>
                                  <m:r>
                                    <a:rPr lang="ko-KR" altLang="en-US" sz="2400" i="1">
                                      <a:latin typeface="Cambria Math" panose="02040503050406030204" pitchFamily="18" charset="0"/>
                                    </a:rPr>
                                    <m:t>𝜃</m:t>
                                  </m:r>
                                </m:e>
                              </m:acc>
                            </m:e>
                            <m:sub>
                              <m:r>
                                <a:rPr lang="en-US" altLang="ko-KR" sz="2400" i="1">
                                  <a:latin typeface="Cambria Math" panose="02040503050406030204" pitchFamily="18" charset="0"/>
                                </a:rPr>
                                <m:t>𝑅</m:t>
                              </m:r>
                            </m:sub>
                          </m:sSub>
                        </m:e>
                      </m:d>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𝐸</m:t>
                      </m:r>
                      <m:d>
                        <m:dPr>
                          <m:ctrlPr>
                            <a:rPr lang="en-US" altLang="ko-KR" sz="2400" b="0" i="1" smtClean="0">
                              <a:latin typeface="Cambria Math" panose="02040503050406030204" pitchFamily="18" charset="0"/>
                            </a:rPr>
                          </m:ctrlPr>
                        </m:dPr>
                        <m:e>
                          <m:r>
                            <a:rPr lang="ko-KR" altLang="en-US" sz="2400" i="1">
                              <a:latin typeface="Cambria Math" panose="02040503050406030204" pitchFamily="18" charset="0"/>
                            </a:rPr>
                            <m:t>𝛼</m:t>
                          </m:r>
                        </m:e>
                        <m:e>
                          <m:r>
                            <a:rPr lang="en-US" altLang="ko-KR" sz="2400" b="0" i="1" smtClean="0">
                              <a:latin typeface="Cambria Math" panose="02040503050406030204" pitchFamily="18" charset="0"/>
                            </a:rPr>
                            <m:t>𝑦</m:t>
                          </m:r>
                          <m:r>
                            <a:rPr lang="en-US" altLang="ko-KR" sz="2400" b="0" i="1" smtClean="0">
                              <a:latin typeface="Cambria Math" panose="02040503050406030204" pitchFamily="18" charset="0"/>
                            </a:rPr>
                            <m:t>,</m:t>
                          </m:r>
                          <m:sSup>
                            <m:sSupPr>
                              <m:ctrlPr>
                                <a:rPr lang="el-GR" altLang="ko-KR" sz="2400" i="1">
                                  <a:latin typeface="Cambria Math" panose="02040503050406030204" pitchFamily="18" charset="0"/>
                                </a:rPr>
                              </m:ctrlPr>
                            </m:sSupPr>
                            <m:e>
                              <m:r>
                                <m:rPr>
                                  <m:sty m:val="p"/>
                                </m:rPr>
                                <a:rPr lang="el-GR" altLang="ko-KR" sz="2400" i="1">
                                  <a:latin typeface="Cambria Math" panose="02040503050406030204" pitchFamily="18" charset="0"/>
                                </a:rPr>
                                <m:t>Γ</m:t>
                              </m:r>
                            </m:e>
                            <m:sup>
                              <m:r>
                                <a:rPr lang="en-US" altLang="ko-KR" sz="2400" i="1">
                                  <a:latin typeface="Cambria Math" panose="02040503050406030204" pitchFamily="18" charset="0"/>
                                </a:rPr>
                                <m:t>−1</m:t>
                              </m:r>
                            </m:sup>
                          </m:sSup>
                          <m:r>
                            <a:rPr lang="en-US" altLang="ko-KR" sz="2400" b="0" i="1" smtClean="0">
                              <a:latin typeface="Cambria Math" panose="02040503050406030204" pitchFamily="18" charset="0"/>
                            </a:rPr>
                            <m:t>=0,</m:t>
                          </m:r>
                          <m:sSub>
                            <m:sSubPr>
                              <m:ctrlPr>
                                <a:rPr lang="en-US" altLang="ko-KR" sz="2400" i="1">
                                  <a:latin typeface="Cambria Math" panose="02040503050406030204" pitchFamily="18" charset="0"/>
                                </a:rPr>
                              </m:ctrlPr>
                            </m:sSubPr>
                            <m:e>
                              <m:acc>
                                <m:accPr>
                                  <m:chr m:val="̂"/>
                                  <m:ctrlPr>
                                    <a:rPr lang="en-US" altLang="ko-KR" sz="2400" i="1">
                                      <a:latin typeface="Cambria Math" panose="02040503050406030204" pitchFamily="18" charset="0"/>
                                    </a:rPr>
                                  </m:ctrlPr>
                                </m:accPr>
                                <m:e>
                                  <m:r>
                                    <a:rPr lang="ko-KR" altLang="en-US" sz="2400" i="1">
                                      <a:latin typeface="Cambria Math" panose="02040503050406030204" pitchFamily="18" charset="0"/>
                                    </a:rPr>
                                    <m:t>𝜃</m:t>
                                  </m:r>
                                </m:e>
                              </m:acc>
                            </m:e>
                            <m:sub>
                              <m:r>
                                <a:rPr lang="en-US" altLang="ko-KR" sz="2400" i="1">
                                  <a:latin typeface="Cambria Math" panose="02040503050406030204" pitchFamily="18" charset="0"/>
                                </a:rPr>
                                <m:t>𝑅</m:t>
                              </m:r>
                            </m:sub>
                          </m:sSub>
                        </m:e>
                      </m:d>
                    </m:oMath>
                  </m:oMathPara>
                </a14:m>
                <a:endParaRPr lang="en-US" altLang="ko-KR" sz="2400" b="0" dirty="0"/>
              </a:p>
              <a:p>
                <a:pPr marL="0" indent="0">
                  <a:buNone/>
                </a:pPr>
                <a:endParaRPr lang="en-US" altLang="ko-KR" sz="200" dirty="0"/>
              </a:p>
              <a:p>
                <a:pPr marL="0" indent="0">
                  <a:buNone/>
                </a:pPr>
                <a14:m>
                  <m:oMathPara xmlns:m="http://schemas.openxmlformats.org/officeDocument/2006/math">
                    <m:oMathParaPr>
                      <m:jc m:val="centerGroup"/>
                    </m:oMathParaPr>
                    <m:oMath xmlns:m="http://schemas.openxmlformats.org/officeDocument/2006/math">
                      <m:sSub>
                        <m:sSubPr>
                          <m:ctrlPr>
                            <a:rPr lang="en-US" altLang="ko-KR" sz="2400" i="1" smtClean="0">
                              <a:latin typeface="Cambria Math" panose="02040503050406030204" pitchFamily="18" charset="0"/>
                            </a:rPr>
                          </m:ctrlPr>
                        </m:sSubPr>
                        <m:e>
                          <m:acc>
                            <m:accPr>
                              <m:chr m:val="̂"/>
                              <m:ctrlPr>
                                <a:rPr lang="ko-KR" altLang="en-US" sz="2400" i="1">
                                  <a:latin typeface="Cambria Math" panose="02040503050406030204" pitchFamily="18" charset="0"/>
                                </a:rPr>
                              </m:ctrlPr>
                            </m:accPr>
                            <m:e>
                              <m:r>
                                <a:rPr lang="en-US" altLang="ko-KR" sz="2400" i="1">
                                  <a:latin typeface="Cambria Math" panose="02040503050406030204" pitchFamily="18" charset="0"/>
                                </a:rPr>
                                <m:t>𝑏</m:t>
                              </m:r>
                            </m:e>
                          </m:acc>
                        </m:e>
                        <m:sub>
                          <m:r>
                            <a:rPr lang="en-US" altLang="ko-KR" sz="2400" b="0" i="1" smtClean="0">
                              <a:latin typeface="Cambria Math" panose="02040503050406030204" pitchFamily="18" charset="0"/>
                            </a:rPr>
                            <m:t>𝑖</m:t>
                          </m:r>
                        </m:sub>
                      </m:sSub>
                      <m:d>
                        <m:dPr>
                          <m:ctrlPr>
                            <a:rPr lang="en-US" altLang="ko-KR" sz="2400" i="1">
                              <a:latin typeface="Cambria Math" panose="02040503050406030204" pitchFamily="18" charset="0"/>
                            </a:rPr>
                          </m:ctrlPr>
                        </m:dPr>
                        <m:e>
                          <m:sSub>
                            <m:sSubPr>
                              <m:ctrlPr>
                                <a:rPr lang="en-US" altLang="ko-KR" sz="2400" i="1">
                                  <a:latin typeface="Cambria Math" panose="02040503050406030204" pitchFamily="18" charset="0"/>
                                </a:rPr>
                              </m:ctrlPr>
                            </m:sSubPr>
                            <m:e>
                              <m:acc>
                                <m:accPr>
                                  <m:chr m:val="̂"/>
                                  <m:ctrlPr>
                                    <a:rPr lang="en-US" altLang="ko-KR" sz="2400" i="1">
                                      <a:latin typeface="Cambria Math" panose="02040503050406030204" pitchFamily="18" charset="0"/>
                                    </a:rPr>
                                  </m:ctrlPr>
                                </m:accPr>
                                <m:e>
                                  <m:r>
                                    <a:rPr lang="ko-KR" altLang="en-US" sz="2400" i="1">
                                      <a:latin typeface="Cambria Math" panose="02040503050406030204" pitchFamily="18" charset="0"/>
                                    </a:rPr>
                                    <m:t>𝜃</m:t>
                                  </m:r>
                                </m:e>
                              </m:acc>
                            </m:e>
                            <m:sub>
                              <m:r>
                                <a:rPr lang="en-US" altLang="ko-KR" sz="2400" i="1">
                                  <a:latin typeface="Cambria Math" panose="02040503050406030204" pitchFamily="18" charset="0"/>
                                </a:rPr>
                                <m:t>𝑅</m:t>
                              </m:r>
                            </m:sub>
                          </m:sSub>
                        </m:e>
                      </m:d>
                      <m:r>
                        <a:rPr lang="en-US" altLang="ko-KR" sz="2400" i="1">
                          <a:latin typeface="Cambria Math" panose="02040503050406030204" pitchFamily="18" charset="0"/>
                        </a:rPr>
                        <m:t>=</m:t>
                      </m:r>
                      <m:r>
                        <a:rPr lang="en-US" altLang="ko-KR" sz="2400" i="1">
                          <a:latin typeface="Cambria Math" panose="02040503050406030204" pitchFamily="18" charset="0"/>
                        </a:rPr>
                        <m:t>𝐸</m:t>
                      </m:r>
                      <m:d>
                        <m:dPr>
                          <m:ctrlPr>
                            <a:rPr lang="en-US" altLang="ko-KR" sz="2400" i="1">
                              <a:latin typeface="Cambria Math" panose="02040503050406030204" pitchFamily="18" charset="0"/>
                            </a:rPr>
                          </m:ctrlPr>
                        </m:dPr>
                        <m:e>
                          <m:sSub>
                            <m:sSubPr>
                              <m:ctrlPr>
                                <a:rPr lang="en-US" altLang="ko-KR" sz="2400" i="1" smtClean="0">
                                  <a:latin typeface="Cambria Math" panose="02040503050406030204" pitchFamily="18" charset="0"/>
                                </a:rPr>
                              </m:ctrlPr>
                            </m:sSubPr>
                            <m:e>
                              <m:r>
                                <a:rPr lang="en-US" altLang="ko-KR" sz="2400" b="0" i="1" smtClean="0">
                                  <a:latin typeface="Cambria Math" panose="02040503050406030204" pitchFamily="18" charset="0"/>
                                </a:rPr>
                                <m:t>𝑏</m:t>
                              </m:r>
                            </m:e>
                            <m:sub>
                              <m:r>
                                <a:rPr lang="en-US" altLang="ko-KR" sz="2400" b="0" i="1" smtClean="0">
                                  <a:latin typeface="Cambria Math" panose="02040503050406030204" pitchFamily="18" charset="0"/>
                                </a:rPr>
                                <m:t>𝑖</m:t>
                              </m:r>
                            </m:sub>
                          </m:sSub>
                        </m:e>
                        <m:e>
                          <m:sSub>
                            <m:sSubPr>
                              <m:ctrlPr>
                                <a:rPr lang="en-US" altLang="ko-KR" sz="2400" i="1">
                                  <a:latin typeface="Cambria Math" panose="02040503050406030204" pitchFamily="18" charset="0"/>
                                </a:rPr>
                              </m:ctrlPr>
                            </m:sSubPr>
                            <m:e>
                              <m:r>
                                <a:rPr lang="en-US" altLang="ko-KR" sz="2400" b="0" i="1" smtClean="0">
                                  <a:latin typeface="Cambria Math" panose="02040503050406030204" pitchFamily="18" charset="0"/>
                                </a:rPr>
                                <m:t>𝑦</m:t>
                              </m:r>
                            </m:e>
                            <m:sub>
                              <m:r>
                                <a:rPr lang="en-US" altLang="ko-KR" sz="2400" i="1">
                                  <a:latin typeface="Cambria Math" panose="02040503050406030204" pitchFamily="18" charset="0"/>
                                </a:rPr>
                                <m:t>𝑖</m:t>
                              </m:r>
                            </m:sub>
                          </m:sSub>
                          <m:r>
                            <a:rPr lang="en-US" altLang="ko-KR" sz="2400" i="1">
                              <a:latin typeface="Cambria Math" panose="02040503050406030204" pitchFamily="18" charset="0"/>
                            </a:rPr>
                            <m:t>,</m:t>
                          </m:r>
                          <m:sSup>
                            <m:sSupPr>
                              <m:ctrlPr>
                                <a:rPr lang="el-GR" altLang="ko-KR" sz="2400" i="1">
                                  <a:latin typeface="Cambria Math" panose="02040503050406030204" pitchFamily="18" charset="0"/>
                                </a:rPr>
                              </m:ctrlPr>
                            </m:sSupPr>
                            <m:e>
                              <m:r>
                                <m:rPr>
                                  <m:sty m:val="p"/>
                                </m:rPr>
                                <a:rPr lang="el-GR" altLang="ko-KR" sz="2400" i="1">
                                  <a:latin typeface="Cambria Math" panose="02040503050406030204" pitchFamily="18" charset="0"/>
                                </a:rPr>
                                <m:t>Γ</m:t>
                              </m:r>
                            </m:e>
                            <m:sup>
                              <m:r>
                                <a:rPr lang="en-US" altLang="ko-KR" sz="2400" i="1">
                                  <a:latin typeface="Cambria Math" panose="02040503050406030204" pitchFamily="18" charset="0"/>
                                </a:rPr>
                                <m:t>−1</m:t>
                              </m:r>
                            </m:sup>
                          </m:sSup>
                          <m:r>
                            <a:rPr lang="en-US" altLang="ko-KR" sz="2400" i="1">
                              <a:latin typeface="Cambria Math" panose="02040503050406030204" pitchFamily="18" charset="0"/>
                            </a:rPr>
                            <m:t>=0,</m:t>
                          </m:r>
                          <m:sSub>
                            <m:sSubPr>
                              <m:ctrlPr>
                                <a:rPr lang="en-US" altLang="ko-KR" sz="2400" i="1">
                                  <a:latin typeface="Cambria Math" panose="02040503050406030204" pitchFamily="18" charset="0"/>
                                </a:rPr>
                              </m:ctrlPr>
                            </m:sSubPr>
                            <m:e>
                              <m:acc>
                                <m:accPr>
                                  <m:chr m:val="̂"/>
                                  <m:ctrlPr>
                                    <a:rPr lang="en-US" altLang="ko-KR" sz="2400" i="1">
                                      <a:latin typeface="Cambria Math" panose="02040503050406030204" pitchFamily="18" charset="0"/>
                                    </a:rPr>
                                  </m:ctrlPr>
                                </m:accPr>
                                <m:e>
                                  <m:r>
                                    <a:rPr lang="ko-KR" altLang="en-US" sz="2400" i="1">
                                      <a:latin typeface="Cambria Math" panose="02040503050406030204" pitchFamily="18" charset="0"/>
                                    </a:rPr>
                                    <m:t>𝜃</m:t>
                                  </m:r>
                                </m:e>
                              </m:acc>
                            </m:e>
                            <m:sub>
                              <m:r>
                                <a:rPr lang="en-US" altLang="ko-KR" sz="2400" i="1">
                                  <a:latin typeface="Cambria Math" panose="02040503050406030204" pitchFamily="18" charset="0"/>
                                </a:rPr>
                                <m:t>𝑅</m:t>
                              </m:r>
                            </m:sub>
                          </m:sSub>
                        </m:e>
                      </m:d>
                      <m:r>
                        <a:rPr lang="en-US" altLang="ko-KR" sz="2400" b="0" i="1" smtClean="0">
                          <a:latin typeface="Cambria Math" panose="02040503050406030204" pitchFamily="18" charset="0"/>
                        </a:rPr>
                        <m:t>=</m:t>
                      </m:r>
                      <m:r>
                        <a:rPr lang="en-US" altLang="ko-KR" sz="2400" i="1">
                          <a:latin typeface="Cambria Math" panose="02040503050406030204" pitchFamily="18" charset="0"/>
                        </a:rPr>
                        <m:t>𝐸</m:t>
                      </m:r>
                      <m:d>
                        <m:dPr>
                          <m:ctrlPr>
                            <a:rPr lang="en-US" altLang="ko-KR" sz="2400" i="1">
                              <a:latin typeface="Cambria Math" panose="02040503050406030204" pitchFamily="18" charset="0"/>
                            </a:rPr>
                          </m:ctrlPr>
                        </m:dPr>
                        <m:e>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𝑏</m:t>
                              </m:r>
                            </m:e>
                            <m:sub>
                              <m:r>
                                <a:rPr lang="en-US" altLang="ko-KR" sz="2400" i="1">
                                  <a:latin typeface="Cambria Math" panose="02040503050406030204" pitchFamily="18" charset="0"/>
                                </a:rPr>
                                <m:t>𝑖</m:t>
                              </m:r>
                            </m:sub>
                          </m:sSub>
                        </m:e>
                        <m:e>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𝑦</m:t>
                              </m:r>
                            </m:e>
                            <m:sub>
                              <m:r>
                                <a:rPr lang="en-US" altLang="ko-KR" sz="2400" i="1">
                                  <a:latin typeface="Cambria Math" panose="02040503050406030204" pitchFamily="18" charset="0"/>
                                </a:rPr>
                                <m:t>𝑖</m:t>
                              </m:r>
                            </m:sub>
                          </m:sSub>
                          <m:r>
                            <a:rPr lang="en-US" altLang="ko-KR" sz="2400" i="1">
                              <a:latin typeface="Cambria Math" panose="02040503050406030204" pitchFamily="18" charset="0"/>
                            </a:rPr>
                            <m:t>,</m:t>
                          </m:r>
                          <m:acc>
                            <m:accPr>
                              <m:chr m:val="̂"/>
                              <m:ctrlPr>
                                <a:rPr lang="ko-KR" altLang="en-US" sz="2400" i="1">
                                  <a:latin typeface="Cambria Math" panose="02040503050406030204" pitchFamily="18" charset="0"/>
                                </a:rPr>
                              </m:ctrlPr>
                            </m:accPr>
                            <m:e>
                              <m:r>
                                <a:rPr lang="ko-KR" altLang="en-US" sz="2400" i="1">
                                  <a:latin typeface="Cambria Math" panose="02040503050406030204" pitchFamily="18" charset="0"/>
                                </a:rPr>
                                <m:t>𝛼</m:t>
                              </m:r>
                            </m:e>
                          </m:acc>
                          <m:d>
                            <m:dPr>
                              <m:ctrlPr>
                                <a:rPr lang="en-US" altLang="ko-KR" sz="2400" i="1">
                                  <a:latin typeface="Cambria Math" panose="02040503050406030204" pitchFamily="18" charset="0"/>
                                </a:rPr>
                              </m:ctrlPr>
                            </m:dPr>
                            <m:e>
                              <m:sSub>
                                <m:sSubPr>
                                  <m:ctrlPr>
                                    <a:rPr lang="en-US" altLang="ko-KR" sz="2400" i="1">
                                      <a:latin typeface="Cambria Math" panose="02040503050406030204" pitchFamily="18" charset="0"/>
                                    </a:rPr>
                                  </m:ctrlPr>
                                </m:sSubPr>
                                <m:e>
                                  <m:acc>
                                    <m:accPr>
                                      <m:chr m:val="̂"/>
                                      <m:ctrlPr>
                                        <a:rPr lang="en-US" altLang="ko-KR" sz="2400" i="1">
                                          <a:latin typeface="Cambria Math" panose="02040503050406030204" pitchFamily="18" charset="0"/>
                                        </a:rPr>
                                      </m:ctrlPr>
                                    </m:accPr>
                                    <m:e>
                                      <m:r>
                                        <a:rPr lang="ko-KR" altLang="en-US" sz="2400" i="1">
                                          <a:latin typeface="Cambria Math" panose="02040503050406030204" pitchFamily="18" charset="0"/>
                                        </a:rPr>
                                        <m:t>𝜃</m:t>
                                      </m:r>
                                    </m:e>
                                  </m:acc>
                                </m:e>
                                <m:sub>
                                  <m:r>
                                    <a:rPr lang="en-US" altLang="ko-KR" sz="2400" i="1">
                                      <a:latin typeface="Cambria Math" panose="02040503050406030204" pitchFamily="18" charset="0"/>
                                    </a:rPr>
                                    <m:t>𝑅</m:t>
                                  </m:r>
                                </m:sub>
                              </m:sSub>
                            </m:e>
                          </m:d>
                          <m:r>
                            <a:rPr lang="en-US" altLang="ko-KR" sz="2400" i="1">
                              <a:latin typeface="Cambria Math" panose="02040503050406030204" pitchFamily="18" charset="0"/>
                            </a:rPr>
                            <m:t>,</m:t>
                          </m:r>
                          <m:sSub>
                            <m:sSubPr>
                              <m:ctrlPr>
                                <a:rPr lang="en-US" altLang="ko-KR" sz="2400" i="1">
                                  <a:latin typeface="Cambria Math" panose="02040503050406030204" pitchFamily="18" charset="0"/>
                                </a:rPr>
                              </m:ctrlPr>
                            </m:sSubPr>
                            <m:e>
                              <m:acc>
                                <m:accPr>
                                  <m:chr m:val="̂"/>
                                  <m:ctrlPr>
                                    <a:rPr lang="en-US" altLang="ko-KR" sz="2400" i="1">
                                      <a:latin typeface="Cambria Math" panose="02040503050406030204" pitchFamily="18" charset="0"/>
                                    </a:rPr>
                                  </m:ctrlPr>
                                </m:accPr>
                                <m:e>
                                  <m:r>
                                    <a:rPr lang="ko-KR" altLang="en-US" sz="2400" i="1">
                                      <a:latin typeface="Cambria Math" panose="02040503050406030204" pitchFamily="18" charset="0"/>
                                    </a:rPr>
                                    <m:t>𝜃</m:t>
                                  </m:r>
                                </m:e>
                              </m:acc>
                            </m:e>
                            <m:sub>
                              <m:r>
                                <a:rPr lang="en-US" altLang="ko-KR" sz="2400" i="1">
                                  <a:latin typeface="Cambria Math" panose="02040503050406030204" pitchFamily="18" charset="0"/>
                                </a:rPr>
                                <m:t>𝑅</m:t>
                              </m:r>
                            </m:sub>
                          </m:sSub>
                        </m:e>
                      </m:d>
                    </m:oMath>
                  </m:oMathPara>
                </a14:m>
                <a:endParaRPr lang="en-US" altLang="ko-KR" sz="2400" dirty="0"/>
              </a:p>
              <a:p>
                <a:pPr marL="0" indent="0">
                  <a:buNone/>
                </a:pPr>
                <a:endParaRPr lang="en-US" altLang="ko-KR" sz="2400" dirty="0"/>
              </a:p>
              <a:p>
                <a:pPr marL="0" indent="0">
                  <a:buNone/>
                </a:pPr>
                <a:r>
                  <a:rPr lang="en-US" altLang="ko-KR" sz="2400" dirty="0"/>
                  <a:t>Using the empirical Bayes approach to REML</a:t>
                </a:r>
              </a:p>
              <a:p>
                <a:pPr marL="0" indent="0">
                  <a:buNone/>
                </a:pPr>
                <a:r>
                  <a:rPr lang="en-US" altLang="ko-KR" sz="2400" dirty="0"/>
                  <a:t> -how to use EM algorithm to calculate </a:t>
                </a:r>
                <a14:m>
                  <m:oMath xmlns:m="http://schemas.openxmlformats.org/officeDocument/2006/math">
                    <m:sSub>
                      <m:sSubPr>
                        <m:ctrlPr>
                          <a:rPr lang="en-US" altLang="ko-KR" sz="2400" i="1">
                            <a:latin typeface="Cambria Math" panose="02040503050406030204" pitchFamily="18" charset="0"/>
                          </a:rPr>
                        </m:ctrlPr>
                      </m:sSubPr>
                      <m:e>
                        <m:acc>
                          <m:accPr>
                            <m:chr m:val="̂"/>
                            <m:ctrlPr>
                              <a:rPr lang="en-US" altLang="ko-KR" sz="2400" i="1">
                                <a:latin typeface="Cambria Math" panose="02040503050406030204" pitchFamily="18" charset="0"/>
                              </a:rPr>
                            </m:ctrlPr>
                          </m:accPr>
                          <m:e>
                            <m:r>
                              <a:rPr lang="ko-KR" altLang="en-US" sz="2400" i="1">
                                <a:latin typeface="Cambria Math" panose="02040503050406030204" pitchFamily="18" charset="0"/>
                              </a:rPr>
                              <m:t>𝜃</m:t>
                            </m:r>
                          </m:e>
                        </m:acc>
                      </m:e>
                      <m:sub>
                        <m:r>
                          <a:rPr lang="en-US" altLang="ko-KR" sz="2400" i="1">
                            <a:latin typeface="Cambria Math" panose="02040503050406030204" pitchFamily="18" charset="0"/>
                          </a:rPr>
                          <m:t>𝑅</m:t>
                        </m:r>
                      </m:sub>
                    </m:sSub>
                  </m:oMath>
                </a14:m>
                <a:r>
                  <a:rPr lang="en-US" altLang="ko-KR" sz="2400" dirty="0"/>
                  <a:t>,</a:t>
                </a:r>
                <a:r>
                  <a:rPr lang="ko-KR" altLang="en-US" sz="2400" dirty="0"/>
                  <a:t> </a:t>
                </a:r>
                <a14:m>
                  <m:oMath xmlns:m="http://schemas.openxmlformats.org/officeDocument/2006/math">
                    <m:acc>
                      <m:accPr>
                        <m:chr m:val="̂"/>
                        <m:ctrlPr>
                          <a:rPr lang="ko-KR" altLang="en-US" sz="2400" i="1">
                            <a:latin typeface="Cambria Math" panose="02040503050406030204" pitchFamily="18" charset="0"/>
                          </a:rPr>
                        </m:ctrlPr>
                      </m:accPr>
                      <m:e>
                        <m:r>
                          <a:rPr lang="ko-KR" altLang="en-US" sz="2400" i="1">
                            <a:latin typeface="Cambria Math" panose="02040503050406030204" pitchFamily="18" charset="0"/>
                          </a:rPr>
                          <m:t>𝛼</m:t>
                        </m:r>
                      </m:e>
                    </m:acc>
                    <m:d>
                      <m:dPr>
                        <m:ctrlPr>
                          <a:rPr lang="en-US" altLang="ko-KR" sz="2400" i="1">
                            <a:latin typeface="Cambria Math" panose="02040503050406030204" pitchFamily="18" charset="0"/>
                          </a:rPr>
                        </m:ctrlPr>
                      </m:dPr>
                      <m:e>
                        <m:sSub>
                          <m:sSubPr>
                            <m:ctrlPr>
                              <a:rPr lang="en-US" altLang="ko-KR" sz="2400" i="1">
                                <a:latin typeface="Cambria Math" panose="02040503050406030204" pitchFamily="18" charset="0"/>
                              </a:rPr>
                            </m:ctrlPr>
                          </m:sSubPr>
                          <m:e>
                            <m:acc>
                              <m:accPr>
                                <m:chr m:val="̂"/>
                                <m:ctrlPr>
                                  <a:rPr lang="en-US" altLang="ko-KR" sz="2400" i="1">
                                    <a:latin typeface="Cambria Math" panose="02040503050406030204" pitchFamily="18" charset="0"/>
                                  </a:rPr>
                                </m:ctrlPr>
                              </m:accPr>
                              <m:e>
                                <m:r>
                                  <a:rPr lang="ko-KR" altLang="en-US" sz="2400" i="1">
                                    <a:latin typeface="Cambria Math" panose="02040503050406030204" pitchFamily="18" charset="0"/>
                                  </a:rPr>
                                  <m:t>𝜃</m:t>
                                </m:r>
                              </m:e>
                            </m:acc>
                          </m:e>
                          <m:sub>
                            <m:r>
                              <a:rPr lang="en-US" altLang="ko-KR" sz="2400" i="1">
                                <a:latin typeface="Cambria Math" panose="02040503050406030204" pitchFamily="18" charset="0"/>
                              </a:rPr>
                              <m:t>𝑅</m:t>
                            </m:r>
                          </m:sub>
                        </m:sSub>
                      </m:e>
                    </m:d>
                  </m:oMath>
                </a14:m>
                <a:r>
                  <a:rPr lang="en-US" altLang="ko-KR" sz="2400" dirty="0"/>
                  <a:t>, </a:t>
                </a:r>
                <a14:m>
                  <m:oMath xmlns:m="http://schemas.openxmlformats.org/officeDocument/2006/math">
                    <m:sSub>
                      <m:sSubPr>
                        <m:ctrlPr>
                          <a:rPr lang="en-US" altLang="ko-KR" sz="2400" i="1">
                            <a:latin typeface="Cambria Math" panose="02040503050406030204" pitchFamily="18" charset="0"/>
                          </a:rPr>
                        </m:ctrlPr>
                      </m:sSubPr>
                      <m:e>
                        <m:acc>
                          <m:accPr>
                            <m:chr m:val="̂"/>
                            <m:ctrlPr>
                              <a:rPr lang="ko-KR" altLang="en-US" sz="2400" i="1">
                                <a:latin typeface="Cambria Math" panose="02040503050406030204" pitchFamily="18" charset="0"/>
                              </a:rPr>
                            </m:ctrlPr>
                          </m:accPr>
                          <m:e>
                            <m:r>
                              <a:rPr lang="en-US" altLang="ko-KR" sz="2400" i="1">
                                <a:latin typeface="Cambria Math" panose="02040503050406030204" pitchFamily="18" charset="0"/>
                              </a:rPr>
                              <m:t>𝑏</m:t>
                            </m:r>
                          </m:e>
                        </m:acc>
                      </m:e>
                      <m:sub>
                        <m:r>
                          <a:rPr lang="en-US" altLang="ko-KR" sz="2400" i="1">
                            <a:latin typeface="Cambria Math" panose="02040503050406030204" pitchFamily="18" charset="0"/>
                          </a:rPr>
                          <m:t>𝑖</m:t>
                        </m:r>
                      </m:sub>
                    </m:sSub>
                    <m:d>
                      <m:dPr>
                        <m:ctrlPr>
                          <a:rPr lang="en-US" altLang="ko-KR" sz="2400" i="1">
                            <a:latin typeface="Cambria Math" panose="02040503050406030204" pitchFamily="18" charset="0"/>
                          </a:rPr>
                        </m:ctrlPr>
                      </m:dPr>
                      <m:e>
                        <m:sSub>
                          <m:sSubPr>
                            <m:ctrlPr>
                              <a:rPr lang="en-US" altLang="ko-KR" sz="2400" i="1">
                                <a:latin typeface="Cambria Math" panose="02040503050406030204" pitchFamily="18" charset="0"/>
                              </a:rPr>
                            </m:ctrlPr>
                          </m:sSubPr>
                          <m:e>
                            <m:acc>
                              <m:accPr>
                                <m:chr m:val="̂"/>
                                <m:ctrlPr>
                                  <a:rPr lang="en-US" altLang="ko-KR" sz="2400" i="1">
                                    <a:latin typeface="Cambria Math" panose="02040503050406030204" pitchFamily="18" charset="0"/>
                                  </a:rPr>
                                </m:ctrlPr>
                              </m:accPr>
                              <m:e>
                                <m:r>
                                  <a:rPr lang="ko-KR" altLang="en-US" sz="2400" i="1">
                                    <a:latin typeface="Cambria Math" panose="02040503050406030204" pitchFamily="18" charset="0"/>
                                  </a:rPr>
                                  <m:t>𝜃</m:t>
                                </m:r>
                              </m:e>
                            </m:acc>
                          </m:e>
                          <m:sub>
                            <m:r>
                              <a:rPr lang="en-US" altLang="ko-KR" sz="2400" i="1">
                                <a:latin typeface="Cambria Math" panose="02040503050406030204" pitchFamily="18" charset="0"/>
                              </a:rPr>
                              <m:t>𝑅</m:t>
                            </m:r>
                          </m:sub>
                        </m:sSub>
                      </m:e>
                    </m:d>
                  </m:oMath>
                </a14:m>
                <a:endParaRPr lang="en-US" altLang="ko-KR" sz="2400" dirty="0"/>
              </a:p>
              <a:p>
                <a:pPr marL="0" indent="0">
                  <a:buNone/>
                </a:pPr>
                <a:endParaRPr lang="en-US" altLang="ko-KR" sz="2400" dirty="0"/>
              </a:p>
            </p:txBody>
          </p:sp>
        </mc:Choice>
        <mc:Fallback xmlns="">
          <p:sp>
            <p:nvSpPr>
              <p:cNvPr id="3" name="내용 개체 틀 2">
                <a:extLst>
                  <a:ext uri="{FF2B5EF4-FFF2-40B4-BE49-F238E27FC236}">
                    <a16:creationId xmlns:a16="http://schemas.microsoft.com/office/drawing/2014/main" id="{9348D8B2-30FF-45F8-9BB3-C4F43DE524D2}"/>
                  </a:ext>
                </a:extLst>
              </p:cNvPr>
              <p:cNvSpPr>
                <a:spLocks noGrp="1" noRot="1" noChangeAspect="1" noMove="1" noResize="1" noEditPoints="1" noAdjustHandles="1" noChangeArrowheads="1" noChangeShapeType="1" noTextEdit="1"/>
              </p:cNvSpPr>
              <p:nvPr>
                <p:ph idx="1"/>
              </p:nvPr>
            </p:nvSpPr>
            <p:spPr>
              <a:blipFill>
                <a:blip r:embed="rId2"/>
                <a:stretch>
                  <a:fillRect l="-928" t="-1961"/>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3459582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A9C93C3-CA66-406C-8938-2DC6DEE5C2C8}"/>
              </a:ext>
            </a:extLst>
          </p:cNvPr>
          <p:cNvSpPr>
            <a:spLocks noGrp="1"/>
          </p:cNvSpPr>
          <p:nvPr>
            <p:ph type="title"/>
          </p:nvPr>
        </p:nvSpPr>
        <p:spPr/>
        <p:txBody>
          <a:bodyPr/>
          <a:lstStyle/>
          <a:p>
            <a:r>
              <a:rPr lang="en-US" altLang="ko-KR" dirty="0"/>
              <a:t>5.REML</a:t>
            </a:r>
            <a:r>
              <a:rPr lang="ko-KR" altLang="en-US" dirty="0"/>
              <a:t> </a:t>
            </a:r>
            <a:r>
              <a:rPr lang="en-US" altLang="ko-KR" dirty="0"/>
              <a:t>Estimation</a:t>
            </a:r>
            <a:r>
              <a:rPr lang="ko-KR" altLang="en-US" dirty="0"/>
              <a:t> </a:t>
            </a:r>
            <a:r>
              <a:rPr lang="en-US" altLang="ko-KR" dirty="0"/>
              <a:t>and</a:t>
            </a:r>
            <a:r>
              <a:rPr lang="ko-KR" altLang="en-US" dirty="0"/>
              <a:t> </a:t>
            </a:r>
            <a:r>
              <a:rPr lang="en-US" altLang="ko-KR" dirty="0"/>
              <a:t>Computation</a:t>
            </a:r>
            <a:endParaRPr lang="ko-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9348D8B2-30FF-45F8-9BB3-C4F43DE524D2}"/>
                  </a:ext>
                </a:extLst>
              </p:cNvPr>
              <p:cNvSpPr>
                <a:spLocks noGrp="1"/>
              </p:cNvSpPr>
              <p:nvPr>
                <p:ph idx="1"/>
              </p:nvPr>
            </p:nvSpPr>
            <p:spPr/>
            <p:txBody>
              <a:bodyPr>
                <a:normAutofit/>
              </a:bodyPr>
              <a:lstStyle/>
              <a:p>
                <a:pPr marL="0" indent="0">
                  <a:buNone/>
                </a:pPr>
                <a:r>
                  <a:rPr lang="en-US" altLang="ko-KR" sz="2400" dirty="0"/>
                  <a:t>For estimating </a:t>
                </a:r>
                <a14:m>
                  <m:oMath xmlns:m="http://schemas.openxmlformats.org/officeDocument/2006/math">
                    <m:r>
                      <a:rPr lang="ko-KR" altLang="en-US" sz="2400" i="1" smtClean="0">
                        <a:latin typeface="Cambria Math" panose="02040503050406030204" pitchFamily="18" charset="0"/>
                      </a:rPr>
                      <m:t>𝜃</m:t>
                    </m:r>
                  </m:oMath>
                </a14:m>
                <a:r>
                  <a:rPr lang="en-US" altLang="ko-KR" sz="2400" dirty="0"/>
                  <a:t>, the ‘complete data’ still consist of </a:t>
                </a:r>
                <a14:m>
                  <m:oMath xmlns:m="http://schemas.openxmlformats.org/officeDocument/2006/math">
                    <m:r>
                      <a:rPr lang="en-US" altLang="ko-KR" sz="2400" b="0" i="1" smtClean="0">
                        <a:latin typeface="Cambria Math" panose="02040503050406030204" pitchFamily="18" charset="0"/>
                      </a:rPr>
                      <m:t>𝑦</m:t>
                    </m:r>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𝑏</m:t>
                    </m:r>
                    <m:r>
                      <a:rPr lang="en-US" altLang="ko-KR" sz="2400" b="0" i="1" smtClean="0">
                        <a:latin typeface="Cambria Math" panose="02040503050406030204" pitchFamily="18" charset="0"/>
                      </a:rPr>
                      <m:t> </m:t>
                    </m:r>
                    <m:r>
                      <a:rPr lang="en-US" altLang="ko-KR" sz="2400" b="0" i="1" smtClean="0">
                        <a:latin typeface="Cambria Math" panose="02040503050406030204" pitchFamily="18" charset="0"/>
                      </a:rPr>
                      <m:t>𝑎𝑛𝑑</m:t>
                    </m:r>
                    <m:r>
                      <a:rPr lang="en-US" altLang="ko-KR" sz="2400" b="0" i="1" smtClean="0">
                        <a:latin typeface="Cambria Math" panose="02040503050406030204" pitchFamily="18" charset="0"/>
                      </a:rPr>
                      <m:t> </m:t>
                    </m:r>
                    <m:r>
                      <a:rPr lang="en-US" altLang="ko-KR" sz="2400" b="0" i="1" smtClean="0">
                        <a:latin typeface="Cambria Math" panose="02040503050406030204" pitchFamily="18" charset="0"/>
                      </a:rPr>
                      <m:t>𝑒</m:t>
                    </m:r>
                  </m:oMath>
                </a14:m>
                <a:endParaRPr lang="en-US" altLang="ko-KR" sz="2400" dirty="0"/>
              </a:p>
              <a:p>
                <a:pPr marL="0" indent="0">
                  <a:buNone/>
                </a:pPr>
                <a:r>
                  <a:rPr lang="en-US" altLang="ko-KR" sz="2400" dirty="0"/>
                  <a:t>Thus the </a:t>
                </a:r>
                <a:r>
                  <a:rPr lang="en-US" altLang="ko-KR" sz="2400" b="1" dirty="0"/>
                  <a:t>M-step </a:t>
                </a:r>
                <a:r>
                  <a:rPr lang="en-US" altLang="ko-KR" sz="2400" dirty="0"/>
                  <a:t>remains the same</a:t>
                </a:r>
              </a:p>
              <a:p>
                <a:pPr marL="0" indent="0">
                  <a:buNone/>
                </a:pPr>
                <a:endParaRPr lang="en-US" altLang="ko-KR" sz="2400" b="1" dirty="0"/>
              </a:p>
              <a:p>
                <a:pPr marL="0" indent="0">
                  <a:buNone/>
                </a:pPr>
                <a14:m>
                  <m:oMathPara xmlns:m="http://schemas.openxmlformats.org/officeDocument/2006/math">
                    <m:oMathParaPr>
                      <m:jc m:val="centerGroup"/>
                    </m:oMathParaPr>
                    <m:oMath xmlns:m="http://schemas.openxmlformats.org/officeDocument/2006/math">
                      <m:r>
                        <m:rPr>
                          <m:nor/>
                        </m:rPr>
                        <a:rPr lang="en-US" altLang="ko-KR" sz="2400" b="1" dirty="0"/>
                        <m:t>M</m:t>
                      </m:r>
                      <m:r>
                        <m:rPr>
                          <m:nor/>
                        </m:rPr>
                        <a:rPr lang="en-US" altLang="ko-KR" sz="2400" b="1" dirty="0"/>
                        <m:t>−</m:t>
                      </m:r>
                      <m:r>
                        <m:rPr>
                          <m:nor/>
                        </m:rPr>
                        <a:rPr lang="en-US" altLang="ko-KR" sz="2400" b="1" dirty="0"/>
                        <m:t>step</m:t>
                      </m:r>
                      <m:r>
                        <a:rPr lang="en-US" altLang="ko-KR" sz="2400" b="1" i="1" dirty="0" smtClean="0">
                          <a:latin typeface="Cambria Math" panose="02040503050406030204" pitchFamily="18" charset="0"/>
                        </a:rPr>
                        <m:t> :</m:t>
                      </m:r>
                      <m:acc>
                        <m:accPr>
                          <m:chr m:val="̂"/>
                          <m:ctrlPr>
                            <a:rPr lang="en-US" altLang="ko-KR" sz="2400" b="1" i="1">
                              <a:latin typeface="Cambria Math" panose="02040503050406030204" pitchFamily="18" charset="0"/>
                            </a:rPr>
                          </m:ctrlPr>
                        </m:accPr>
                        <m:e>
                          <m:r>
                            <a:rPr lang="ko-KR" altLang="en-US" sz="2400" b="1" i="1">
                              <a:latin typeface="Cambria Math" panose="02040503050406030204" pitchFamily="18" charset="0"/>
                            </a:rPr>
                            <m:t>𝜽</m:t>
                          </m:r>
                        </m:e>
                      </m:acc>
                      <m:r>
                        <a:rPr lang="en-US" altLang="ko-KR" sz="2400" b="1">
                          <a:latin typeface="Cambria Math" panose="02040503050406030204" pitchFamily="18" charset="0"/>
                        </a:rPr>
                        <m:t>=</m:t>
                      </m:r>
                      <m:r>
                        <a:rPr lang="en-US" altLang="ko-KR" sz="2400" b="1">
                          <a:latin typeface="Cambria Math" panose="02040503050406030204" pitchFamily="18" charset="0"/>
                        </a:rPr>
                        <m:t>𝐌</m:t>
                      </m:r>
                      <m:r>
                        <a:rPr lang="en-US" altLang="ko-KR" sz="2400" b="1">
                          <a:latin typeface="Cambria Math" panose="02040503050406030204" pitchFamily="18" charset="0"/>
                        </a:rPr>
                        <m:t>(</m:t>
                      </m:r>
                      <m:r>
                        <a:rPr lang="en-US" altLang="ko-KR" sz="2400" b="1">
                          <a:latin typeface="Cambria Math" panose="02040503050406030204" pitchFamily="18" charset="0"/>
                        </a:rPr>
                        <m:t>𝐭</m:t>
                      </m:r>
                      <m:r>
                        <a:rPr lang="en-US" altLang="ko-KR" sz="2400" b="1">
                          <a:latin typeface="Cambria Math" panose="02040503050406030204" pitchFamily="18" charset="0"/>
                        </a:rPr>
                        <m:t>)</m:t>
                      </m:r>
                    </m:oMath>
                  </m:oMathPara>
                </a14:m>
                <a:endParaRPr lang="en-US" altLang="ko-KR" sz="2400" b="1" dirty="0"/>
              </a:p>
              <a:p>
                <a:pPr marL="0" indent="0">
                  <a:buNone/>
                </a:pPr>
                <a:endParaRPr lang="en-US" altLang="ko-KR" sz="2400" dirty="0"/>
              </a:p>
              <a:p>
                <a:pPr marL="0" indent="0">
                  <a:buNone/>
                </a:pPr>
                <a14:m>
                  <m:oMathPara xmlns:m="http://schemas.openxmlformats.org/officeDocument/2006/math">
                    <m:oMathParaPr>
                      <m:jc m:val="centerGroup"/>
                    </m:oMathParaPr>
                    <m:oMath xmlns:m="http://schemas.openxmlformats.org/officeDocument/2006/math">
                      <m:sSup>
                        <m:sSupPr>
                          <m:ctrlPr>
                            <a:rPr lang="en-US" altLang="ko-KR" sz="2400" i="1">
                              <a:latin typeface="Cambria Math" panose="02040503050406030204" pitchFamily="18" charset="0"/>
                              <a:ea typeface="Cambria Math" panose="02040503050406030204" pitchFamily="18" charset="0"/>
                            </a:rPr>
                          </m:ctrlPr>
                        </m:sSupPr>
                        <m:e>
                          <m:acc>
                            <m:accPr>
                              <m:chr m:val="̂"/>
                              <m:ctrlPr>
                                <a:rPr lang="en-US" altLang="ko-KR" sz="2400" i="1">
                                  <a:latin typeface="Cambria Math" panose="02040503050406030204" pitchFamily="18" charset="0"/>
                                  <a:ea typeface="Cambria Math" panose="02040503050406030204" pitchFamily="18" charset="0"/>
                                </a:rPr>
                              </m:ctrlPr>
                            </m:accPr>
                            <m:e>
                              <m:r>
                                <a:rPr lang="ko-KR" altLang="en-US" sz="2400" i="1">
                                  <a:latin typeface="Cambria Math" panose="02040503050406030204" pitchFamily="18" charset="0"/>
                                  <a:ea typeface="Cambria Math" panose="02040503050406030204" pitchFamily="18" charset="0"/>
                                </a:rPr>
                                <m:t>𝜎</m:t>
                              </m:r>
                            </m:e>
                          </m:acc>
                        </m:e>
                        <m:sup>
                          <m:r>
                            <a:rPr lang="en-US" altLang="ko-KR" sz="2400" i="1">
                              <a:latin typeface="Cambria Math" panose="02040503050406030204" pitchFamily="18" charset="0"/>
                              <a:ea typeface="Cambria Math" panose="02040503050406030204" pitchFamily="18" charset="0"/>
                            </a:rPr>
                            <m:t>2</m:t>
                          </m:r>
                        </m:sup>
                      </m:sSup>
                      <m:r>
                        <a:rPr lang="en-US" altLang="ko-KR" sz="2400" i="1">
                          <a:latin typeface="Cambria Math" panose="02040503050406030204" pitchFamily="18" charset="0"/>
                          <a:ea typeface="Cambria Math" panose="02040503050406030204" pitchFamily="18" charset="0"/>
                        </a:rPr>
                        <m:t>=</m:t>
                      </m:r>
                      <m:f>
                        <m:fPr>
                          <m:ctrlPr>
                            <a:rPr lang="en-US" altLang="ko-KR" sz="2400" i="1">
                              <a:latin typeface="Cambria Math" panose="02040503050406030204" pitchFamily="18" charset="0"/>
                              <a:ea typeface="Cambria Math" panose="02040503050406030204" pitchFamily="18" charset="0"/>
                            </a:rPr>
                          </m:ctrlPr>
                        </m:fPr>
                        <m:num>
                          <m:nary>
                            <m:naryPr>
                              <m:chr m:val="∑"/>
                              <m:ctrlPr>
                                <a:rPr lang="en-US" altLang="ko-KR" sz="2400" i="1">
                                  <a:latin typeface="Cambria Math" panose="02040503050406030204" pitchFamily="18" charset="0"/>
                                  <a:ea typeface="Cambria Math" panose="02040503050406030204" pitchFamily="18" charset="0"/>
                                </a:rPr>
                              </m:ctrlPr>
                            </m:naryPr>
                            <m:sub>
                              <m:r>
                                <m:rPr>
                                  <m:brk m:alnAt="23"/>
                                </m:rPr>
                                <a:rPr lang="en-US" altLang="ko-KR" sz="2400" i="1">
                                  <a:latin typeface="Cambria Math" panose="02040503050406030204" pitchFamily="18" charset="0"/>
                                  <a:ea typeface="Cambria Math" panose="02040503050406030204" pitchFamily="18" charset="0"/>
                                </a:rPr>
                                <m:t>𝑖</m:t>
                              </m:r>
                              <m:r>
                                <a:rPr lang="en-US" altLang="ko-KR" sz="2400" i="1">
                                  <a:latin typeface="Cambria Math" panose="02040503050406030204" pitchFamily="18" charset="0"/>
                                  <a:ea typeface="Cambria Math" panose="02040503050406030204" pitchFamily="18" charset="0"/>
                                </a:rPr>
                                <m:t>=</m:t>
                              </m:r>
                              <m:r>
                                <m:rPr>
                                  <m:brk m:alnAt="23"/>
                                </m:rPr>
                                <a:rPr lang="en-US" altLang="ko-KR" sz="2400" i="1">
                                  <a:latin typeface="Cambria Math" panose="02040503050406030204" pitchFamily="18" charset="0"/>
                                  <a:ea typeface="Cambria Math" panose="02040503050406030204" pitchFamily="18" charset="0"/>
                                </a:rPr>
                                <m:t>1</m:t>
                              </m:r>
                            </m:sub>
                            <m:sup>
                              <m:r>
                                <a:rPr lang="en-US" altLang="ko-KR" sz="2400" i="1">
                                  <a:latin typeface="Cambria Math" panose="02040503050406030204" pitchFamily="18" charset="0"/>
                                  <a:ea typeface="Cambria Math" panose="02040503050406030204" pitchFamily="18" charset="0"/>
                                </a:rPr>
                                <m:t>𝑚</m:t>
                              </m:r>
                            </m:sup>
                            <m:e>
                              <m:sSub>
                                <m:sSubPr>
                                  <m:ctrlPr>
                                    <a:rPr lang="en-US" altLang="ko-KR" sz="2400" i="1">
                                      <a:latin typeface="Cambria Math" panose="02040503050406030204" pitchFamily="18" charset="0"/>
                                      <a:ea typeface="Cambria Math" panose="02040503050406030204" pitchFamily="18" charset="0"/>
                                    </a:rPr>
                                  </m:ctrlPr>
                                </m:sSubPr>
                                <m:e>
                                  <m:r>
                                    <a:rPr lang="en-US" altLang="ko-KR" sz="2400" i="1">
                                      <a:latin typeface="Cambria Math" panose="02040503050406030204" pitchFamily="18" charset="0"/>
                                      <a:ea typeface="Cambria Math" panose="02040503050406030204" pitchFamily="18" charset="0"/>
                                    </a:rPr>
                                    <m:t>𝑒</m:t>
                                  </m:r>
                                </m:e>
                                <m:sub>
                                  <m:r>
                                    <a:rPr lang="en-US" altLang="ko-KR" sz="2400" i="1">
                                      <a:latin typeface="Cambria Math" panose="02040503050406030204" pitchFamily="18" charset="0"/>
                                      <a:ea typeface="Cambria Math" panose="02040503050406030204" pitchFamily="18" charset="0"/>
                                    </a:rPr>
                                    <m:t>𝑖</m:t>
                                  </m:r>
                                </m:sub>
                              </m:sSub>
                              <m:r>
                                <a:rPr lang="en-US" altLang="ko-KR" sz="2400" i="1">
                                  <a:latin typeface="Cambria Math" panose="02040503050406030204" pitchFamily="18" charset="0"/>
                                  <a:ea typeface="Cambria Math" panose="02040503050406030204" pitchFamily="18" charset="0"/>
                                </a:rPr>
                                <m:t>′</m:t>
                              </m:r>
                              <m:sSub>
                                <m:sSubPr>
                                  <m:ctrlPr>
                                    <a:rPr lang="en-US" altLang="ko-KR" sz="2400" i="1">
                                      <a:latin typeface="Cambria Math" panose="02040503050406030204" pitchFamily="18" charset="0"/>
                                      <a:ea typeface="Cambria Math" panose="02040503050406030204" pitchFamily="18" charset="0"/>
                                    </a:rPr>
                                  </m:ctrlPr>
                                </m:sSubPr>
                                <m:e>
                                  <m:r>
                                    <a:rPr lang="en-US" altLang="ko-KR" sz="2400" i="1">
                                      <a:latin typeface="Cambria Math" panose="02040503050406030204" pitchFamily="18" charset="0"/>
                                      <a:ea typeface="Cambria Math" panose="02040503050406030204" pitchFamily="18" charset="0"/>
                                    </a:rPr>
                                    <m:t>𝑒</m:t>
                                  </m:r>
                                </m:e>
                                <m:sub>
                                  <m:r>
                                    <a:rPr lang="en-US" altLang="ko-KR" sz="2400" i="1">
                                      <a:latin typeface="Cambria Math" panose="02040503050406030204" pitchFamily="18" charset="0"/>
                                      <a:ea typeface="Cambria Math" panose="02040503050406030204" pitchFamily="18" charset="0"/>
                                    </a:rPr>
                                    <m:t>𝑖</m:t>
                                  </m:r>
                                </m:sub>
                              </m:sSub>
                            </m:e>
                          </m:nary>
                        </m:num>
                        <m:den>
                          <m:nary>
                            <m:naryPr>
                              <m:chr m:val="∑"/>
                              <m:ctrlPr>
                                <a:rPr lang="en-US" altLang="ko-KR" sz="2400" i="1">
                                  <a:latin typeface="Cambria Math" panose="02040503050406030204" pitchFamily="18" charset="0"/>
                                  <a:ea typeface="Cambria Math" panose="02040503050406030204" pitchFamily="18" charset="0"/>
                                </a:rPr>
                              </m:ctrlPr>
                            </m:naryPr>
                            <m:sub>
                              <m:r>
                                <m:rPr>
                                  <m:brk m:alnAt="23"/>
                                </m:rPr>
                                <a:rPr lang="en-US" altLang="ko-KR" sz="2400" i="1">
                                  <a:latin typeface="Cambria Math" panose="02040503050406030204" pitchFamily="18" charset="0"/>
                                  <a:ea typeface="Cambria Math" panose="02040503050406030204" pitchFamily="18" charset="0"/>
                                </a:rPr>
                                <m:t>𝑖</m:t>
                              </m:r>
                              <m:r>
                                <a:rPr lang="en-US" altLang="ko-KR" sz="2400" i="1">
                                  <a:latin typeface="Cambria Math" panose="02040503050406030204" pitchFamily="18" charset="0"/>
                                  <a:ea typeface="Cambria Math" panose="02040503050406030204" pitchFamily="18" charset="0"/>
                                </a:rPr>
                                <m:t>=</m:t>
                              </m:r>
                              <m:r>
                                <m:rPr>
                                  <m:brk m:alnAt="23"/>
                                </m:rPr>
                                <a:rPr lang="en-US" altLang="ko-KR" sz="2400" i="1">
                                  <a:latin typeface="Cambria Math" panose="02040503050406030204" pitchFamily="18" charset="0"/>
                                  <a:ea typeface="Cambria Math" panose="02040503050406030204" pitchFamily="18" charset="0"/>
                                </a:rPr>
                                <m:t>1</m:t>
                              </m:r>
                            </m:sub>
                            <m:sup>
                              <m:r>
                                <a:rPr lang="en-US" altLang="ko-KR" sz="2400" i="1">
                                  <a:latin typeface="Cambria Math" panose="02040503050406030204" pitchFamily="18" charset="0"/>
                                  <a:ea typeface="Cambria Math" panose="02040503050406030204" pitchFamily="18" charset="0"/>
                                </a:rPr>
                                <m:t>𝑚</m:t>
                              </m:r>
                            </m:sup>
                            <m:e>
                              <m:sSub>
                                <m:sSubPr>
                                  <m:ctrlPr>
                                    <a:rPr lang="en-US" altLang="ko-KR" sz="2400" i="1">
                                      <a:latin typeface="Cambria Math" panose="02040503050406030204" pitchFamily="18" charset="0"/>
                                      <a:ea typeface="Cambria Math" panose="02040503050406030204" pitchFamily="18" charset="0"/>
                                    </a:rPr>
                                  </m:ctrlPr>
                                </m:sSubPr>
                                <m:e>
                                  <m:r>
                                    <a:rPr lang="en-US" altLang="ko-KR" sz="2400" i="1">
                                      <a:latin typeface="Cambria Math" panose="02040503050406030204" pitchFamily="18" charset="0"/>
                                      <a:ea typeface="Cambria Math" panose="02040503050406030204" pitchFamily="18" charset="0"/>
                                    </a:rPr>
                                    <m:t>𝑛</m:t>
                                  </m:r>
                                </m:e>
                                <m:sub>
                                  <m:r>
                                    <a:rPr lang="en-US" altLang="ko-KR" sz="2400" i="1">
                                      <a:latin typeface="Cambria Math" panose="02040503050406030204" pitchFamily="18" charset="0"/>
                                      <a:ea typeface="Cambria Math" panose="02040503050406030204" pitchFamily="18" charset="0"/>
                                    </a:rPr>
                                    <m:t>𝑖</m:t>
                                  </m:r>
                                </m:sub>
                              </m:sSub>
                            </m:e>
                          </m:nary>
                        </m:den>
                      </m:f>
                      <m:r>
                        <a:rPr lang="en-US" altLang="ko-KR" sz="2400" i="1">
                          <a:latin typeface="Cambria Math" panose="02040503050406030204" pitchFamily="18" charset="0"/>
                          <a:ea typeface="Cambria Math" panose="02040503050406030204" pitchFamily="18" charset="0"/>
                        </a:rPr>
                        <m:t>=</m:t>
                      </m:r>
                      <m:f>
                        <m:fPr>
                          <m:ctrlPr>
                            <a:rPr lang="en-US" altLang="ko-KR" sz="2400" i="1">
                              <a:latin typeface="Cambria Math" panose="02040503050406030204" pitchFamily="18" charset="0"/>
                              <a:ea typeface="Cambria Math" panose="02040503050406030204" pitchFamily="18" charset="0"/>
                            </a:rPr>
                          </m:ctrlPr>
                        </m:fPr>
                        <m:num>
                          <m:sSub>
                            <m:sSubPr>
                              <m:ctrlPr>
                                <a:rPr lang="en-US" altLang="ko-KR" sz="2400" i="1">
                                  <a:latin typeface="Cambria Math" panose="02040503050406030204" pitchFamily="18" charset="0"/>
                                  <a:ea typeface="Cambria Math" panose="02040503050406030204" pitchFamily="18" charset="0"/>
                                </a:rPr>
                              </m:ctrlPr>
                            </m:sSubPr>
                            <m:e>
                              <m:r>
                                <a:rPr lang="en-US" altLang="ko-KR" sz="2400" i="1">
                                  <a:latin typeface="Cambria Math" panose="02040503050406030204" pitchFamily="18" charset="0"/>
                                  <a:ea typeface="Cambria Math" panose="02040503050406030204" pitchFamily="18" charset="0"/>
                                </a:rPr>
                                <m:t>𝑡</m:t>
                              </m:r>
                            </m:e>
                            <m:sub>
                              <m:r>
                                <a:rPr lang="en-US" altLang="ko-KR" sz="2400" i="1">
                                  <a:latin typeface="Cambria Math" panose="02040503050406030204" pitchFamily="18" charset="0"/>
                                  <a:ea typeface="Cambria Math" panose="02040503050406030204" pitchFamily="18" charset="0"/>
                                </a:rPr>
                                <m:t>1</m:t>
                              </m:r>
                            </m:sub>
                          </m:sSub>
                        </m:num>
                        <m:den>
                          <m:nary>
                            <m:naryPr>
                              <m:chr m:val="∑"/>
                              <m:ctrlPr>
                                <a:rPr lang="en-US" altLang="ko-KR" sz="2400" i="1">
                                  <a:latin typeface="Cambria Math" panose="02040503050406030204" pitchFamily="18" charset="0"/>
                                  <a:ea typeface="Cambria Math" panose="02040503050406030204" pitchFamily="18" charset="0"/>
                                </a:rPr>
                              </m:ctrlPr>
                            </m:naryPr>
                            <m:sub>
                              <m:r>
                                <m:rPr>
                                  <m:brk m:alnAt="23"/>
                                </m:rPr>
                                <a:rPr lang="en-US" altLang="ko-KR" sz="2400" i="1">
                                  <a:latin typeface="Cambria Math" panose="02040503050406030204" pitchFamily="18" charset="0"/>
                                  <a:ea typeface="Cambria Math" panose="02040503050406030204" pitchFamily="18" charset="0"/>
                                </a:rPr>
                                <m:t>𝑖</m:t>
                              </m:r>
                              <m:r>
                                <a:rPr lang="en-US" altLang="ko-KR" sz="2400" i="1">
                                  <a:latin typeface="Cambria Math" panose="02040503050406030204" pitchFamily="18" charset="0"/>
                                  <a:ea typeface="Cambria Math" panose="02040503050406030204" pitchFamily="18" charset="0"/>
                                </a:rPr>
                                <m:t>=1</m:t>
                              </m:r>
                            </m:sub>
                            <m:sup>
                              <m:r>
                                <a:rPr lang="en-US" altLang="ko-KR" sz="2400" i="1">
                                  <a:latin typeface="Cambria Math" panose="02040503050406030204" pitchFamily="18" charset="0"/>
                                  <a:ea typeface="Cambria Math" panose="02040503050406030204" pitchFamily="18" charset="0"/>
                                </a:rPr>
                                <m:t>𝑚</m:t>
                              </m:r>
                            </m:sup>
                            <m:e>
                              <m:sSub>
                                <m:sSubPr>
                                  <m:ctrlPr>
                                    <a:rPr lang="en-US" altLang="ko-KR" sz="2400" i="1">
                                      <a:latin typeface="Cambria Math" panose="02040503050406030204" pitchFamily="18" charset="0"/>
                                      <a:ea typeface="Cambria Math" panose="02040503050406030204" pitchFamily="18" charset="0"/>
                                    </a:rPr>
                                  </m:ctrlPr>
                                </m:sSubPr>
                                <m:e>
                                  <m:r>
                                    <a:rPr lang="en-US" altLang="ko-KR" sz="2400" i="1">
                                      <a:latin typeface="Cambria Math" panose="02040503050406030204" pitchFamily="18" charset="0"/>
                                      <a:ea typeface="Cambria Math" panose="02040503050406030204" pitchFamily="18" charset="0"/>
                                    </a:rPr>
                                    <m:t>𝑛</m:t>
                                  </m:r>
                                </m:e>
                                <m:sub>
                                  <m:r>
                                    <a:rPr lang="en-US" altLang="ko-KR" sz="2400" i="1">
                                      <a:latin typeface="Cambria Math" panose="02040503050406030204" pitchFamily="18" charset="0"/>
                                      <a:ea typeface="Cambria Math" panose="02040503050406030204" pitchFamily="18" charset="0"/>
                                    </a:rPr>
                                    <m:t>𝑖</m:t>
                                  </m:r>
                                </m:sub>
                              </m:sSub>
                            </m:e>
                          </m:nary>
                        </m:den>
                      </m:f>
                    </m:oMath>
                  </m:oMathPara>
                </a14:m>
                <a:endParaRPr lang="en-US" altLang="ko-KR" sz="2400" dirty="0">
                  <a:ea typeface="Cambria Math" panose="02040503050406030204" pitchFamily="18" charset="0"/>
                </a:endParaRPr>
              </a:p>
              <a:p>
                <a:pPr marL="0" indent="0">
                  <a:buNone/>
                </a:pPr>
                <a:endParaRPr lang="en-US" altLang="ko-KR" sz="10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acc>
                        <m:accPr>
                          <m:chr m:val="̂"/>
                          <m:ctrlPr>
                            <a:rPr lang="en-US" altLang="ko-KR" sz="2400" i="1">
                              <a:latin typeface="Cambria Math" panose="02040503050406030204" pitchFamily="18" charset="0"/>
                              <a:ea typeface="Cambria Math" panose="02040503050406030204" pitchFamily="18" charset="0"/>
                            </a:rPr>
                          </m:ctrlPr>
                        </m:accPr>
                        <m:e>
                          <m:r>
                            <a:rPr lang="en-US" altLang="ko-KR" sz="2400" i="1">
                              <a:latin typeface="Cambria Math" panose="02040503050406030204" pitchFamily="18" charset="0"/>
                              <a:ea typeface="Cambria Math" panose="02040503050406030204" pitchFamily="18" charset="0"/>
                            </a:rPr>
                            <m:t>𝐷</m:t>
                          </m:r>
                        </m:e>
                      </m:acc>
                      <m:r>
                        <a:rPr lang="en-US" altLang="ko-KR" sz="2400" i="1">
                          <a:latin typeface="Cambria Math" panose="02040503050406030204" pitchFamily="18" charset="0"/>
                          <a:ea typeface="Cambria Math" panose="02040503050406030204" pitchFamily="18" charset="0"/>
                        </a:rPr>
                        <m:t>=</m:t>
                      </m:r>
                      <m:f>
                        <m:fPr>
                          <m:ctrlPr>
                            <a:rPr lang="en-US" altLang="ko-KR" sz="2400" i="1">
                              <a:latin typeface="Cambria Math" panose="02040503050406030204" pitchFamily="18" charset="0"/>
                              <a:ea typeface="Cambria Math" panose="02040503050406030204" pitchFamily="18" charset="0"/>
                            </a:rPr>
                          </m:ctrlPr>
                        </m:fPr>
                        <m:num>
                          <m:nary>
                            <m:naryPr>
                              <m:chr m:val="∑"/>
                              <m:ctrlPr>
                                <a:rPr lang="en-US" altLang="ko-KR" sz="2400" i="1">
                                  <a:latin typeface="Cambria Math" panose="02040503050406030204" pitchFamily="18" charset="0"/>
                                  <a:ea typeface="Cambria Math" panose="02040503050406030204" pitchFamily="18" charset="0"/>
                                </a:rPr>
                              </m:ctrlPr>
                            </m:naryPr>
                            <m:sub>
                              <m:r>
                                <m:rPr>
                                  <m:brk m:alnAt="23"/>
                                </m:rPr>
                                <a:rPr lang="en-US" altLang="ko-KR" sz="2400" i="1">
                                  <a:latin typeface="Cambria Math" panose="02040503050406030204" pitchFamily="18" charset="0"/>
                                  <a:ea typeface="Cambria Math" panose="02040503050406030204" pitchFamily="18" charset="0"/>
                                </a:rPr>
                                <m:t>𝑖</m:t>
                              </m:r>
                              <m:r>
                                <a:rPr lang="en-US" altLang="ko-KR" sz="2400" i="1">
                                  <a:latin typeface="Cambria Math" panose="02040503050406030204" pitchFamily="18" charset="0"/>
                                  <a:ea typeface="Cambria Math" panose="02040503050406030204" pitchFamily="18" charset="0"/>
                                </a:rPr>
                                <m:t>=</m:t>
                              </m:r>
                              <m:r>
                                <m:rPr>
                                  <m:brk m:alnAt="23"/>
                                </m:rPr>
                                <a:rPr lang="en-US" altLang="ko-KR" sz="2400" i="1">
                                  <a:latin typeface="Cambria Math" panose="02040503050406030204" pitchFamily="18" charset="0"/>
                                  <a:ea typeface="Cambria Math" panose="02040503050406030204" pitchFamily="18" charset="0"/>
                                </a:rPr>
                                <m:t>1</m:t>
                              </m:r>
                            </m:sub>
                            <m:sup>
                              <m:r>
                                <a:rPr lang="en-US" altLang="ko-KR" sz="2400" i="1">
                                  <a:latin typeface="Cambria Math" panose="02040503050406030204" pitchFamily="18" charset="0"/>
                                  <a:ea typeface="Cambria Math" panose="02040503050406030204" pitchFamily="18" charset="0"/>
                                </a:rPr>
                                <m:t>𝑚</m:t>
                              </m:r>
                            </m:sup>
                            <m:e>
                              <m:sSub>
                                <m:sSubPr>
                                  <m:ctrlPr>
                                    <a:rPr lang="en-US" altLang="ko-KR" sz="2400" i="1">
                                      <a:latin typeface="Cambria Math" panose="02040503050406030204" pitchFamily="18" charset="0"/>
                                      <a:ea typeface="Cambria Math" panose="02040503050406030204" pitchFamily="18" charset="0"/>
                                    </a:rPr>
                                  </m:ctrlPr>
                                </m:sSubPr>
                                <m:e>
                                  <m:r>
                                    <a:rPr lang="en-US" altLang="ko-KR" sz="2400" i="1">
                                      <a:latin typeface="Cambria Math" panose="02040503050406030204" pitchFamily="18" charset="0"/>
                                      <a:ea typeface="Cambria Math" panose="02040503050406030204" pitchFamily="18" charset="0"/>
                                    </a:rPr>
                                    <m:t>𝑏</m:t>
                                  </m:r>
                                </m:e>
                                <m:sub>
                                  <m:r>
                                    <a:rPr lang="en-US" altLang="ko-KR" sz="2400" i="1">
                                      <a:latin typeface="Cambria Math" panose="02040503050406030204" pitchFamily="18" charset="0"/>
                                      <a:ea typeface="Cambria Math" panose="02040503050406030204" pitchFamily="18" charset="0"/>
                                    </a:rPr>
                                    <m:t>𝑖</m:t>
                                  </m:r>
                                </m:sub>
                              </m:sSub>
                              <m:sSub>
                                <m:sSubPr>
                                  <m:ctrlPr>
                                    <a:rPr lang="en-US" altLang="ko-KR" sz="2400" i="1">
                                      <a:latin typeface="Cambria Math" panose="02040503050406030204" pitchFamily="18" charset="0"/>
                                      <a:ea typeface="Cambria Math" panose="02040503050406030204" pitchFamily="18" charset="0"/>
                                    </a:rPr>
                                  </m:ctrlPr>
                                </m:sSubPr>
                                <m:e>
                                  <m:r>
                                    <a:rPr lang="en-US" altLang="ko-KR" sz="2400" i="1">
                                      <a:latin typeface="Cambria Math" panose="02040503050406030204" pitchFamily="18" charset="0"/>
                                      <a:ea typeface="Cambria Math" panose="02040503050406030204" pitchFamily="18" charset="0"/>
                                    </a:rPr>
                                    <m:t>𝑏</m:t>
                                  </m:r>
                                </m:e>
                                <m:sub>
                                  <m:r>
                                    <a:rPr lang="en-US" altLang="ko-KR" sz="2400" i="1">
                                      <a:latin typeface="Cambria Math" panose="02040503050406030204" pitchFamily="18" charset="0"/>
                                      <a:ea typeface="Cambria Math" panose="02040503050406030204" pitchFamily="18" charset="0"/>
                                    </a:rPr>
                                    <m:t>𝑖</m:t>
                                  </m:r>
                                </m:sub>
                              </m:sSub>
                              <m:r>
                                <a:rPr lang="en-US" altLang="ko-KR" sz="2400" i="1">
                                  <a:latin typeface="Cambria Math" panose="02040503050406030204" pitchFamily="18" charset="0"/>
                                  <a:ea typeface="Cambria Math" panose="02040503050406030204" pitchFamily="18" charset="0"/>
                                </a:rPr>
                                <m:t>′</m:t>
                              </m:r>
                            </m:e>
                          </m:nary>
                        </m:num>
                        <m:den>
                          <m:r>
                            <a:rPr lang="en-US" altLang="ko-KR" sz="2400" i="1">
                              <a:latin typeface="Cambria Math" panose="02040503050406030204" pitchFamily="18" charset="0"/>
                              <a:ea typeface="Cambria Math" panose="02040503050406030204" pitchFamily="18" charset="0"/>
                            </a:rPr>
                            <m:t>𝑚</m:t>
                          </m:r>
                        </m:den>
                      </m:f>
                      <m:r>
                        <a:rPr lang="en-US" altLang="ko-KR" sz="2400" i="1">
                          <a:latin typeface="Cambria Math" panose="02040503050406030204" pitchFamily="18" charset="0"/>
                          <a:ea typeface="Cambria Math" panose="02040503050406030204" pitchFamily="18" charset="0"/>
                        </a:rPr>
                        <m:t>=</m:t>
                      </m:r>
                      <m:f>
                        <m:fPr>
                          <m:ctrlPr>
                            <a:rPr lang="en-US" altLang="ko-KR" sz="2400" i="1">
                              <a:latin typeface="Cambria Math" panose="02040503050406030204" pitchFamily="18" charset="0"/>
                              <a:ea typeface="Cambria Math" panose="02040503050406030204" pitchFamily="18" charset="0"/>
                            </a:rPr>
                          </m:ctrlPr>
                        </m:fPr>
                        <m:num>
                          <m:sSub>
                            <m:sSubPr>
                              <m:ctrlPr>
                                <a:rPr lang="en-US" altLang="ko-KR" sz="2400" i="1">
                                  <a:latin typeface="Cambria Math" panose="02040503050406030204" pitchFamily="18" charset="0"/>
                                  <a:ea typeface="Cambria Math" panose="02040503050406030204" pitchFamily="18" charset="0"/>
                                </a:rPr>
                              </m:ctrlPr>
                            </m:sSubPr>
                            <m:e>
                              <m:r>
                                <a:rPr lang="en-US" altLang="ko-KR" sz="2400" i="1">
                                  <a:latin typeface="Cambria Math" panose="02040503050406030204" pitchFamily="18" charset="0"/>
                                  <a:ea typeface="Cambria Math" panose="02040503050406030204" pitchFamily="18" charset="0"/>
                                </a:rPr>
                                <m:t>𝑡</m:t>
                              </m:r>
                            </m:e>
                            <m:sub>
                              <m:r>
                                <a:rPr lang="en-US" altLang="ko-KR" sz="2400" i="1">
                                  <a:latin typeface="Cambria Math" panose="02040503050406030204" pitchFamily="18" charset="0"/>
                                  <a:ea typeface="Cambria Math" panose="02040503050406030204" pitchFamily="18" charset="0"/>
                                </a:rPr>
                                <m:t>2</m:t>
                              </m:r>
                            </m:sub>
                          </m:sSub>
                        </m:num>
                        <m:den>
                          <m:r>
                            <a:rPr lang="en-US" altLang="ko-KR" sz="2400" i="1">
                              <a:latin typeface="Cambria Math" panose="02040503050406030204" pitchFamily="18" charset="0"/>
                              <a:ea typeface="Cambria Math" panose="02040503050406030204" pitchFamily="18" charset="0"/>
                            </a:rPr>
                            <m:t>𝑚</m:t>
                          </m:r>
                        </m:den>
                      </m:f>
                    </m:oMath>
                  </m:oMathPara>
                </a14:m>
                <a:endParaRPr lang="en-US" altLang="ko-KR" sz="2400" dirty="0"/>
              </a:p>
            </p:txBody>
          </p:sp>
        </mc:Choice>
        <mc:Fallback xmlns="">
          <p:sp>
            <p:nvSpPr>
              <p:cNvPr id="3" name="내용 개체 틀 2">
                <a:extLst>
                  <a:ext uri="{FF2B5EF4-FFF2-40B4-BE49-F238E27FC236}">
                    <a16:creationId xmlns:a16="http://schemas.microsoft.com/office/drawing/2014/main" id="{9348D8B2-30FF-45F8-9BB3-C4F43DE524D2}"/>
                  </a:ext>
                </a:extLst>
              </p:cNvPr>
              <p:cNvSpPr>
                <a:spLocks noGrp="1" noRot="1" noChangeAspect="1" noMove="1" noResize="1" noEditPoints="1" noAdjustHandles="1" noChangeArrowheads="1" noChangeShapeType="1" noTextEdit="1"/>
              </p:cNvSpPr>
              <p:nvPr>
                <p:ph idx="1"/>
              </p:nvPr>
            </p:nvSpPr>
            <p:spPr>
              <a:blipFill>
                <a:blip r:embed="rId2"/>
                <a:stretch>
                  <a:fillRect l="-928" t="-1961"/>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5038836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A9C93C3-CA66-406C-8938-2DC6DEE5C2C8}"/>
              </a:ext>
            </a:extLst>
          </p:cNvPr>
          <p:cNvSpPr>
            <a:spLocks noGrp="1"/>
          </p:cNvSpPr>
          <p:nvPr>
            <p:ph type="title"/>
          </p:nvPr>
        </p:nvSpPr>
        <p:spPr/>
        <p:txBody>
          <a:bodyPr/>
          <a:lstStyle/>
          <a:p>
            <a:r>
              <a:rPr lang="en-US" altLang="ko-KR" dirty="0"/>
              <a:t>5.REML</a:t>
            </a:r>
            <a:r>
              <a:rPr lang="ko-KR" altLang="en-US" dirty="0"/>
              <a:t> </a:t>
            </a:r>
            <a:r>
              <a:rPr lang="en-US" altLang="ko-KR" dirty="0"/>
              <a:t>Estimation</a:t>
            </a:r>
            <a:r>
              <a:rPr lang="ko-KR" altLang="en-US" dirty="0"/>
              <a:t> </a:t>
            </a:r>
            <a:r>
              <a:rPr lang="en-US" altLang="ko-KR" dirty="0"/>
              <a:t>and</a:t>
            </a:r>
            <a:r>
              <a:rPr lang="ko-KR" altLang="en-US" dirty="0"/>
              <a:t> </a:t>
            </a:r>
            <a:r>
              <a:rPr lang="en-US" altLang="ko-KR" dirty="0"/>
              <a:t>Computation</a:t>
            </a:r>
            <a:endParaRPr lang="ko-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9348D8B2-30FF-45F8-9BB3-C4F43DE524D2}"/>
                  </a:ext>
                </a:extLst>
              </p:cNvPr>
              <p:cNvSpPr>
                <a:spLocks noGrp="1"/>
              </p:cNvSpPr>
              <p:nvPr>
                <p:ph idx="1"/>
              </p:nvPr>
            </p:nvSpPr>
            <p:spPr/>
            <p:txBody>
              <a:bodyPr>
                <a:normAutofit/>
              </a:bodyPr>
              <a:lstStyle/>
              <a:p>
                <a:pPr marL="0" indent="0">
                  <a:buNone/>
                </a:pPr>
                <a:r>
                  <a:rPr lang="en-US" altLang="ko-KR" sz="2400" dirty="0"/>
                  <a:t>The difference between ML and REML comes in </a:t>
                </a:r>
                <a:r>
                  <a:rPr lang="en-US" altLang="ko-KR" sz="2400" b="1" dirty="0"/>
                  <a:t>E-step</a:t>
                </a:r>
              </a:p>
              <a:p>
                <a:pPr marL="0" indent="0">
                  <a:buNone/>
                </a:pPr>
                <a:r>
                  <a:rPr lang="en-US" altLang="ko-KR" sz="2400" b="1" dirty="0"/>
                  <a:t>E-step </a:t>
                </a:r>
                <a:r>
                  <a:rPr lang="en-US" altLang="ko-KR" sz="2400" dirty="0"/>
                  <a:t>using ML : expectation using conditional on </a:t>
                </a:r>
                <a14:m>
                  <m:oMath xmlns:m="http://schemas.openxmlformats.org/officeDocument/2006/math">
                    <m:r>
                      <a:rPr lang="en-US" altLang="ko-KR" sz="2400" b="0" i="1" smtClean="0">
                        <a:latin typeface="Cambria Math" panose="02040503050406030204" pitchFamily="18" charset="0"/>
                        <a:ea typeface="Cambria Math" panose="02040503050406030204" pitchFamily="18" charset="0"/>
                      </a:rPr>
                      <m:t>𝑦</m:t>
                    </m:r>
                  </m:oMath>
                </a14:m>
                <a:r>
                  <a:rPr lang="en-US" altLang="ko-KR" sz="2400" dirty="0"/>
                  <a:t> and </a:t>
                </a:r>
                <a14:m>
                  <m:oMath xmlns:m="http://schemas.openxmlformats.org/officeDocument/2006/math">
                    <m:r>
                      <a:rPr lang="ko-KR" altLang="en-US" sz="2400" i="1" smtClean="0">
                        <a:latin typeface="Cambria Math" panose="02040503050406030204" pitchFamily="18" charset="0"/>
                      </a:rPr>
                      <m:t>𝛼</m:t>
                    </m:r>
                  </m:oMath>
                </a14:m>
                <a:endParaRPr lang="en-US" altLang="ko-KR" sz="2400" dirty="0"/>
              </a:p>
              <a:p>
                <a:pPr marL="0" indent="0">
                  <a:buNone/>
                </a:pPr>
                <a:r>
                  <a:rPr lang="en-US" altLang="ko-KR" sz="2400" b="1" dirty="0"/>
                  <a:t>E-step </a:t>
                </a:r>
                <a:r>
                  <a:rPr lang="en-US" altLang="ko-KR" sz="2400" dirty="0"/>
                  <a:t>using REML : expectation using only </a:t>
                </a:r>
                <a14:m>
                  <m:oMath xmlns:m="http://schemas.openxmlformats.org/officeDocument/2006/math">
                    <m:r>
                      <a:rPr lang="en-US" altLang="ko-KR" sz="2400" i="1">
                        <a:latin typeface="Cambria Math" panose="02040503050406030204" pitchFamily="18" charset="0"/>
                        <a:ea typeface="Cambria Math" panose="02040503050406030204" pitchFamily="18" charset="0"/>
                      </a:rPr>
                      <m:t>𝑦</m:t>
                    </m:r>
                  </m:oMath>
                </a14:m>
                <a:r>
                  <a:rPr lang="en-US" altLang="ko-KR" sz="2400" dirty="0"/>
                  <a:t> </a:t>
                </a:r>
              </a:p>
              <a:p>
                <a:pPr marL="0" indent="0">
                  <a:buNone/>
                </a:pPr>
                <a:endParaRPr lang="en-US" altLang="ko-KR" sz="200" b="1" dirty="0"/>
              </a:p>
              <a:p>
                <a:pPr marL="0" indent="0">
                  <a:buNone/>
                </a:pPr>
                <a14:m>
                  <m:oMathPara xmlns:m="http://schemas.openxmlformats.org/officeDocument/2006/math">
                    <m:oMathParaPr>
                      <m:jc m:val="centerGroup"/>
                    </m:oMathParaPr>
                    <m:oMath xmlns:m="http://schemas.openxmlformats.org/officeDocument/2006/math">
                      <m:r>
                        <m:rPr>
                          <m:nor/>
                        </m:rPr>
                        <a:rPr lang="en-US" altLang="ko-KR" sz="2400" b="1" i="0" dirty="0" smtClean="0"/>
                        <m:t>E</m:t>
                      </m:r>
                      <m:r>
                        <m:rPr>
                          <m:nor/>
                        </m:rPr>
                        <a:rPr lang="en-US" altLang="ko-KR" sz="2400" b="1" dirty="0"/>
                        <m:t>−</m:t>
                      </m:r>
                      <m:r>
                        <m:rPr>
                          <m:nor/>
                        </m:rPr>
                        <a:rPr lang="en-US" altLang="ko-KR" sz="2400" b="1" dirty="0"/>
                        <m:t>step</m:t>
                      </m:r>
                      <m:r>
                        <a:rPr lang="en-US" altLang="ko-KR" sz="2400" b="1" i="1" dirty="0" smtClean="0">
                          <a:latin typeface="Cambria Math" panose="02040503050406030204" pitchFamily="18" charset="0"/>
                        </a:rPr>
                        <m:t> :</m:t>
                      </m:r>
                      <m:acc>
                        <m:accPr>
                          <m:chr m:val="̂"/>
                          <m:ctrlPr>
                            <a:rPr lang="en-US" altLang="ko-KR" sz="2400" b="1" i="1">
                              <a:latin typeface="Cambria Math" panose="02040503050406030204" pitchFamily="18" charset="0"/>
                            </a:rPr>
                          </m:ctrlPr>
                        </m:accPr>
                        <m:e>
                          <m:r>
                            <a:rPr lang="en-US" altLang="ko-KR" sz="2400" b="1" i="1">
                              <a:latin typeface="Cambria Math" panose="02040503050406030204" pitchFamily="18" charset="0"/>
                            </a:rPr>
                            <m:t>𝒕</m:t>
                          </m:r>
                        </m:e>
                      </m:acc>
                      <m:r>
                        <a:rPr lang="en-US" altLang="ko-KR" sz="2400" b="1" i="1">
                          <a:latin typeface="Cambria Math" panose="02040503050406030204" pitchFamily="18" charset="0"/>
                        </a:rPr>
                        <m:t>=</m:t>
                      </m:r>
                      <m:r>
                        <a:rPr lang="en-US" altLang="ko-KR" sz="2400" b="1" i="1">
                          <a:latin typeface="Cambria Math" panose="02040503050406030204" pitchFamily="18" charset="0"/>
                        </a:rPr>
                        <m:t>𝑬</m:t>
                      </m:r>
                      <m:r>
                        <a:rPr lang="en-US" altLang="ko-KR" sz="2400" b="1" i="1">
                          <a:latin typeface="Cambria Math" panose="02040503050406030204" pitchFamily="18" charset="0"/>
                        </a:rPr>
                        <m:t>{</m:t>
                      </m:r>
                      <m:r>
                        <a:rPr lang="en-US" altLang="ko-KR" sz="2400" b="1" i="1">
                          <a:latin typeface="Cambria Math" panose="02040503050406030204" pitchFamily="18" charset="0"/>
                        </a:rPr>
                        <m:t>𝒕</m:t>
                      </m:r>
                      <m:r>
                        <a:rPr lang="en-US" altLang="ko-KR" sz="2400" b="1" i="1">
                          <a:latin typeface="Cambria Math" panose="02040503050406030204" pitchFamily="18" charset="0"/>
                        </a:rPr>
                        <m:t>|</m:t>
                      </m:r>
                      <m:r>
                        <a:rPr lang="en-US" altLang="ko-KR" sz="2400" b="1" i="1">
                          <a:latin typeface="Cambria Math" panose="02040503050406030204" pitchFamily="18" charset="0"/>
                        </a:rPr>
                        <m:t>𝒚</m:t>
                      </m:r>
                      <m:r>
                        <a:rPr lang="en-US" altLang="ko-KR" sz="2400" b="1" i="1">
                          <a:latin typeface="Cambria Math" panose="02040503050406030204" pitchFamily="18" charset="0"/>
                        </a:rPr>
                        <m:t>,</m:t>
                      </m:r>
                      <m:acc>
                        <m:accPr>
                          <m:chr m:val="̂"/>
                          <m:ctrlPr>
                            <a:rPr lang="en-US" altLang="ko-KR" sz="2400" b="1" i="1">
                              <a:latin typeface="Cambria Math" panose="02040503050406030204" pitchFamily="18" charset="0"/>
                            </a:rPr>
                          </m:ctrlPr>
                        </m:accPr>
                        <m:e>
                          <m:r>
                            <a:rPr lang="ko-KR" altLang="en-US" sz="2400" b="1" i="1">
                              <a:latin typeface="Cambria Math" panose="02040503050406030204" pitchFamily="18" charset="0"/>
                            </a:rPr>
                            <m:t>𝜽</m:t>
                          </m:r>
                        </m:e>
                      </m:acc>
                      <m:r>
                        <a:rPr lang="en-US" altLang="ko-KR" sz="2400" b="1" i="1">
                          <a:latin typeface="Cambria Math" panose="02040503050406030204" pitchFamily="18" charset="0"/>
                        </a:rPr>
                        <m:t>)</m:t>
                      </m:r>
                    </m:oMath>
                  </m:oMathPara>
                </a14:m>
                <a:endParaRPr lang="en-US" altLang="ko-KR" sz="2400" b="1" dirty="0"/>
              </a:p>
              <a:p>
                <a:pPr marL="0" indent="0">
                  <a:buNone/>
                </a:pPr>
                <a:endParaRPr lang="en-US" altLang="ko-KR" sz="2400" dirty="0"/>
              </a:p>
              <a:p>
                <a:pPr marL="0" indent="0">
                  <a:buNone/>
                </a:pPr>
                <a14:m>
                  <m:oMathPara xmlns:m="http://schemas.openxmlformats.org/officeDocument/2006/math">
                    <m:oMathParaPr>
                      <m:jc m:val="centerGroup"/>
                    </m:oMathParaPr>
                    <m:oMath xmlns:m="http://schemas.openxmlformats.org/officeDocument/2006/math">
                      <m:acc>
                        <m:accPr>
                          <m:chr m:val="̂"/>
                          <m:ctrlPr>
                            <a:rPr lang="en-US" altLang="ko-KR" sz="2400" i="1">
                              <a:latin typeface="Cambria Math" panose="02040503050406030204" pitchFamily="18" charset="0"/>
                              <a:ea typeface="Cambria Math" panose="02040503050406030204" pitchFamily="18" charset="0"/>
                            </a:rPr>
                          </m:ctrlPr>
                        </m:accPr>
                        <m:e>
                          <m:sSub>
                            <m:sSubPr>
                              <m:ctrlPr>
                                <a:rPr lang="en-US" altLang="ko-KR" sz="2400" i="1">
                                  <a:latin typeface="Cambria Math" panose="02040503050406030204" pitchFamily="18" charset="0"/>
                                  <a:ea typeface="Cambria Math" panose="02040503050406030204" pitchFamily="18" charset="0"/>
                                </a:rPr>
                              </m:ctrlPr>
                            </m:sSubPr>
                            <m:e>
                              <m:r>
                                <a:rPr lang="en-US" altLang="ko-KR" sz="2400" i="1">
                                  <a:latin typeface="Cambria Math" panose="02040503050406030204" pitchFamily="18" charset="0"/>
                                  <a:ea typeface="Cambria Math" panose="02040503050406030204" pitchFamily="18" charset="0"/>
                                </a:rPr>
                                <m:t>𝑡</m:t>
                              </m:r>
                            </m:e>
                            <m:sub>
                              <m:r>
                                <a:rPr lang="en-US" altLang="ko-KR" sz="2400" i="1">
                                  <a:latin typeface="Cambria Math" panose="02040503050406030204" pitchFamily="18" charset="0"/>
                                  <a:ea typeface="Cambria Math" panose="02040503050406030204" pitchFamily="18" charset="0"/>
                                </a:rPr>
                                <m:t>1</m:t>
                              </m:r>
                            </m:sub>
                          </m:sSub>
                        </m:e>
                      </m:acc>
                      <m:r>
                        <a:rPr lang="en-US" altLang="ko-KR" sz="2400" i="1">
                          <a:latin typeface="Cambria Math" panose="02040503050406030204" pitchFamily="18" charset="0"/>
                          <a:ea typeface="Cambria Math" panose="02040503050406030204" pitchFamily="18" charset="0"/>
                        </a:rPr>
                        <m:t>=</m:t>
                      </m:r>
                      <m:r>
                        <a:rPr lang="en-US" altLang="ko-KR" sz="2400" i="1">
                          <a:latin typeface="Cambria Math" panose="02040503050406030204" pitchFamily="18" charset="0"/>
                          <a:ea typeface="Cambria Math" panose="02040503050406030204" pitchFamily="18" charset="0"/>
                        </a:rPr>
                        <m:t>𝐸</m:t>
                      </m:r>
                      <m:d>
                        <m:dPr>
                          <m:begChr m:val="{"/>
                          <m:endChr m:val="}"/>
                          <m:ctrlPr>
                            <a:rPr lang="en-US" altLang="ko-KR" sz="2400" i="1">
                              <a:latin typeface="Cambria Math" panose="02040503050406030204" pitchFamily="18" charset="0"/>
                              <a:ea typeface="Cambria Math" panose="02040503050406030204" pitchFamily="18" charset="0"/>
                            </a:rPr>
                          </m:ctrlPr>
                        </m:dPr>
                        <m:e>
                          <m:nary>
                            <m:naryPr>
                              <m:chr m:val="∑"/>
                              <m:ctrlPr>
                                <a:rPr lang="en-US" altLang="ko-KR" sz="2400" i="1">
                                  <a:latin typeface="Cambria Math" panose="02040503050406030204" pitchFamily="18" charset="0"/>
                                  <a:ea typeface="Cambria Math" panose="02040503050406030204" pitchFamily="18" charset="0"/>
                                </a:rPr>
                              </m:ctrlPr>
                            </m:naryPr>
                            <m:sub>
                              <m:r>
                                <m:rPr>
                                  <m:brk m:alnAt="23"/>
                                </m:rPr>
                                <a:rPr lang="en-US" altLang="ko-KR" sz="2400" i="1">
                                  <a:latin typeface="Cambria Math" panose="02040503050406030204" pitchFamily="18" charset="0"/>
                                  <a:ea typeface="Cambria Math" panose="02040503050406030204" pitchFamily="18" charset="0"/>
                                </a:rPr>
                                <m:t>1</m:t>
                              </m:r>
                            </m:sub>
                            <m:sup>
                              <m:r>
                                <a:rPr lang="en-US" altLang="ko-KR" sz="2400" i="1">
                                  <a:latin typeface="Cambria Math" panose="02040503050406030204" pitchFamily="18" charset="0"/>
                                  <a:ea typeface="Cambria Math" panose="02040503050406030204" pitchFamily="18" charset="0"/>
                                </a:rPr>
                                <m:t>𝑚</m:t>
                              </m:r>
                            </m:sup>
                            <m:e>
                              <m:sSub>
                                <m:sSubPr>
                                  <m:ctrlPr>
                                    <a:rPr lang="en-US" altLang="ko-KR" sz="2400" i="1">
                                      <a:latin typeface="Cambria Math" panose="02040503050406030204" pitchFamily="18" charset="0"/>
                                      <a:ea typeface="Cambria Math" panose="02040503050406030204" pitchFamily="18" charset="0"/>
                                    </a:rPr>
                                  </m:ctrlPr>
                                </m:sSubPr>
                                <m:e>
                                  <m:r>
                                    <a:rPr lang="en-US" altLang="ko-KR" sz="2400" i="1">
                                      <a:latin typeface="Cambria Math" panose="02040503050406030204" pitchFamily="18" charset="0"/>
                                      <a:ea typeface="Cambria Math" panose="02040503050406030204" pitchFamily="18" charset="0"/>
                                    </a:rPr>
                                    <m:t>𝑒</m:t>
                                  </m:r>
                                </m:e>
                                <m:sub>
                                  <m:r>
                                    <a:rPr lang="en-US" altLang="ko-KR" sz="2400" i="1">
                                      <a:latin typeface="Cambria Math" panose="02040503050406030204" pitchFamily="18" charset="0"/>
                                      <a:ea typeface="Cambria Math" panose="02040503050406030204" pitchFamily="18" charset="0"/>
                                    </a:rPr>
                                    <m:t>𝑖</m:t>
                                  </m:r>
                                </m:sub>
                              </m:sSub>
                              <m:r>
                                <a:rPr lang="en-US" altLang="ko-KR" sz="2400" i="1">
                                  <a:latin typeface="Cambria Math" panose="02040503050406030204" pitchFamily="18" charset="0"/>
                                  <a:ea typeface="Cambria Math" panose="02040503050406030204" pitchFamily="18" charset="0"/>
                                </a:rPr>
                                <m:t>′</m:t>
                              </m:r>
                              <m:sSub>
                                <m:sSubPr>
                                  <m:ctrlPr>
                                    <a:rPr lang="en-US" altLang="ko-KR" sz="2400" i="1">
                                      <a:latin typeface="Cambria Math" panose="02040503050406030204" pitchFamily="18" charset="0"/>
                                      <a:ea typeface="Cambria Math" panose="02040503050406030204" pitchFamily="18" charset="0"/>
                                    </a:rPr>
                                  </m:ctrlPr>
                                </m:sSubPr>
                                <m:e>
                                  <m:r>
                                    <a:rPr lang="en-US" altLang="ko-KR" sz="2400" i="1">
                                      <a:latin typeface="Cambria Math" panose="02040503050406030204" pitchFamily="18" charset="0"/>
                                      <a:ea typeface="Cambria Math" panose="02040503050406030204" pitchFamily="18" charset="0"/>
                                    </a:rPr>
                                    <m:t>𝑒</m:t>
                                  </m:r>
                                </m:e>
                                <m:sub>
                                  <m:r>
                                    <a:rPr lang="en-US" altLang="ko-KR" sz="2400" i="1">
                                      <a:latin typeface="Cambria Math" panose="02040503050406030204" pitchFamily="18" charset="0"/>
                                      <a:ea typeface="Cambria Math" panose="02040503050406030204" pitchFamily="18" charset="0"/>
                                    </a:rPr>
                                    <m:t>𝑖</m:t>
                                  </m:r>
                                </m:sub>
                              </m:sSub>
                            </m:e>
                          </m:nary>
                          <m:r>
                            <a:rPr lang="en-US" altLang="ko-KR" sz="2400" i="1">
                              <a:latin typeface="Cambria Math" panose="02040503050406030204" pitchFamily="18" charset="0"/>
                              <a:ea typeface="Cambria Math" panose="02040503050406030204" pitchFamily="18" charset="0"/>
                            </a:rPr>
                            <m:t>|</m:t>
                          </m:r>
                          <m:sSub>
                            <m:sSubPr>
                              <m:ctrlPr>
                                <a:rPr lang="en-US" altLang="ko-KR" sz="2400" i="1">
                                  <a:latin typeface="Cambria Math" panose="02040503050406030204" pitchFamily="18" charset="0"/>
                                  <a:ea typeface="Cambria Math" panose="02040503050406030204" pitchFamily="18" charset="0"/>
                                </a:rPr>
                              </m:ctrlPr>
                            </m:sSubPr>
                            <m:e>
                              <m:r>
                                <a:rPr lang="en-US" altLang="ko-KR" sz="2400" i="1">
                                  <a:latin typeface="Cambria Math" panose="02040503050406030204" pitchFamily="18" charset="0"/>
                                  <a:ea typeface="Cambria Math" panose="02040503050406030204" pitchFamily="18" charset="0"/>
                                </a:rPr>
                                <m:t>𝑦</m:t>
                              </m:r>
                            </m:e>
                            <m:sub>
                              <m:r>
                                <a:rPr lang="en-US" altLang="ko-KR" sz="2400" i="1">
                                  <a:latin typeface="Cambria Math" panose="02040503050406030204" pitchFamily="18" charset="0"/>
                                  <a:ea typeface="Cambria Math" panose="02040503050406030204" pitchFamily="18" charset="0"/>
                                </a:rPr>
                                <m:t>𝑖</m:t>
                              </m:r>
                            </m:sub>
                          </m:sSub>
                          <m:r>
                            <a:rPr lang="en-US" altLang="ko-KR" sz="2400" i="1">
                              <a:latin typeface="Cambria Math" panose="02040503050406030204" pitchFamily="18" charset="0"/>
                              <a:ea typeface="Cambria Math" panose="02040503050406030204" pitchFamily="18" charset="0"/>
                            </a:rPr>
                            <m:t>,</m:t>
                          </m:r>
                          <m:acc>
                            <m:accPr>
                              <m:chr m:val="̂"/>
                              <m:ctrlPr>
                                <a:rPr lang="en-US" altLang="ko-KR" sz="2400" i="1">
                                  <a:latin typeface="Cambria Math" panose="02040503050406030204" pitchFamily="18" charset="0"/>
                                  <a:ea typeface="Cambria Math" panose="02040503050406030204" pitchFamily="18" charset="0"/>
                                </a:rPr>
                              </m:ctrlPr>
                            </m:accPr>
                            <m:e>
                              <m:r>
                                <a:rPr lang="ko-KR" altLang="en-US" sz="2400" i="1">
                                  <a:latin typeface="Cambria Math" panose="02040503050406030204" pitchFamily="18" charset="0"/>
                                  <a:ea typeface="Cambria Math" panose="02040503050406030204" pitchFamily="18" charset="0"/>
                                </a:rPr>
                                <m:t>𝜃</m:t>
                              </m:r>
                            </m:e>
                          </m:acc>
                        </m:e>
                      </m:d>
                      <m:r>
                        <a:rPr lang="en-US" altLang="ko-KR" sz="2400" i="1">
                          <a:latin typeface="Cambria Math" panose="02040503050406030204" pitchFamily="18" charset="0"/>
                          <a:ea typeface="Cambria Math" panose="02040503050406030204" pitchFamily="18" charset="0"/>
                        </a:rPr>
                        <m:t>=</m:t>
                      </m:r>
                      <m:nary>
                        <m:naryPr>
                          <m:chr m:val="∑"/>
                          <m:ctrlPr>
                            <a:rPr lang="en-US" altLang="ko-KR" sz="2400" i="1">
                              <a:latin typeface="Cambria Math" panose="02040503050406030204" pitchFamily="18" charset="0"/>
                              <a:ea typeface="Cambria Math" panose="02040503050406030204" pitchFamily="18" charset="0"/>
                            </a:rPr>
                          </m:ctrlPr>
                        </m:naryPr>
                        <m:sub>
                          <m:r>
                            <m:rPr>
                              <m:brk m:alnAt="23"/>
                            </m:rPr>
                            <a:rPr lang="en-US" altLang="ko-KR" sz="2400" i="1">
                              <a:latin typeface="Cambria Math" panose="02040503050406030204" pitchFamily="18" charset="0"/>
                              <a:ea typeface="Cambria Math" panose="02040503050406030204" pitchFamily="18" charset="0"/>
                            </a:rPr>
                            <m:t>1</m:t>
                          </m:r>
                        </m:sub>
                        <m:sup>
                          <m:r>
                            <a:rPr lang="en-US" altLang="ko-KR" sz="2400" i="1">
                              <a:latin typeface="Cambria Math" panose="02040503050406030204" pitchFamily="18" charset="0"/>
                              <a:ea typeface="Cambria Math" panose="02040503050406030204" pitchFamily="18" charset="0"/>
                            </a:rPr>
                            <m:t>𝑚</m:t>
                          </m:r>
                        </m:sup>
                        <m:e>
                          <m:d>
                            <m:dPr>
                              <m:begChr m:val="["/>
                              <m:endChr m:val="]"/>
                              <m:ctrlPr>
                                <a:rPr lang="en-US" altLang="ko-KR" sz="2400" i="1">
                                  <a:latin typeface="Cambria Math" panose="02040503050406030204" pitchFamily="18" charset="0"/>
                                  <a:ea typeface="Cambria Math" panose="02040503050406030204" pitchFamily="18" charset="0"/>
                                </a:rPr>
                              </m:ctrlPr>
                            </m:dPr>
                            <m:e>
                              <m:sSup>
                                <m:sSupPr>
                                  <m:ctrlPr>
                                    <a:rPr lang="en-US" altLang="ko-KR" sz="2400" i="1">
                                      <a:latin typeface="Cambria Math" panose="02040503050406030204" pitchFamily="18" charset="0"/>
                                      <a:ea typeface="Cambria Math" panose="02040503050406030204" pitchFamily="18" charset="0"/>
                                    </a:rPr>
                                  </m:ctrlPr>
                                </m:sSupPr>
                                <m:e>
                                  <m:acc>
                                    <m:accPr>
                                      <m:chr m:val="̂"/>
                                      <m:ctrlPr>
                                        <a:rPr lang="en-US" altLang="ko-KR" sz="2400" i="1">
                                          <a:latin typeface="Cambria Math" panose="02040503050406030204" pitchFamily="18" charset="0"/>
                                          <a:ea typeface="Cambria Math" panose="02040503050406030204" pitchFamily="18" charset="0"/>
                                        </a:rPr>
                                      </m:ctrlPr>
                                    </m:accPr>
                                    <m:e>
                                      <m:sSub>
                                        <m:sSubPr>
                                          <m:ctrlPr>
                                            <a:rPr lang="en-US" altLang="ko-KR" sz="2400" i="1">
                                              <a:latin typeface="Cambria Math" panose="02040503050406030204" pitchFamily="18" charset="0"/>
                                              <a:ea typeface="Cambria Math" panose="02040503050406030204" pitchFamily="18" charset="0"/>
                                            </a:rPr>
                                          </m:ctrlPr>
                                        </m:sSubPr>
                                        <m:e>
                                          <m:r>
                                            <a:rPr lang="en-US" altLang="ko-KR" sz="2400" i="1">
                                              <a:latin typeface="Cambria Math" panose="02040503050406030204" pitchFamily="18" charset="0"/>
                                              <a:ea typeface="Cambria Math" panose="02040503050406030204" pitchFamily="18" charset="0"/>
                                            </a:rPr>
                                            <m:t>𝑒</m:t>
                                          </m:r>
                                        </m:e>
                                        <m:sub>
                                          <m:r>
                                            <a:rPr lang="en-US" altLang="ko-KR" sz="2400" i="1">
                                              <a:latin typeface="Cambria Math" panose="02040503050406030204" pitchFamily="18" charset="0"/>
                                              <a:ea typeface="Cambria Math" panose="02040503050406030204" pitchFamily="18" charset="0"/>
                                            </a:rPr>
                                            <m:t>𝑖</m:t>
                                          </m:r>
                                        </m:sub>
                                      </m:sSub>
                                    </m:e>
                                  </m:acc>
                                  <m:d>
                                    <m:dPr>
                                      <m:ctrlPr>
                                        <a:rPr lang="en-US" altLang="ko-KR" sz="2400" i="1">
                                          <a:latin typeface="Cambria Math" panose="02040503050406030204" pitchFamily="18" charset="0"/>
                                          <a:ea typeface="Cambria Math" panose="02040503050406030204" pitchFamily="18" charset="0"/>
                                        </a:rPr>
                                      </m:ctrlPr>
                                    </m:dPr>
                                    <m:e>
                                      <m:acc>
                                        <m:accPr>
                                          <m:chr m:val="̂"/>
                                          <m:ctrlPr>
                                            <a:rPr lang="en-US" altLang="ko-KR" sz="2400" i="1">
                                              <a:latin typeface="Cambria Math" panose="02040503050406030204" pitchFamily="18" charset="0"/>
                                              <a:ea typeface="Cambria Math" panose="02040503050406030204" pitchFamily="18" charset="0"/>
                                            </a:rPr>
                                          </m:ctrlPr>
                                        </m:accPr>
                                        <m:e>
                                          <m:r>
                                            <a:rPr lang="ko-KR" altLang="en-US" sz="2400" i="1">
                                              <a:latin typeface="Cambria Math" panose="02040503050406030204" pitchFamily="18" charset="0"/>
                                              <a:ea typeface="Cambria Math" panose="02040503050406030204" pitchFamily="18" charset="0"/>
                                            </a:rPr>
                                            <m:t>𝜃</m:t>
                                          </m:r>
                                        </m:e>
                                      </m:acc>
                                    </m:e>
                                  </m:d>
                                </m:e>
                                <m:sup>
                                  <m:r>
                                    <a:rPr lang="en-US" altLang="ko-KR" sz="2400" i="1">
                                      <a:latin typeface="Cambria Math" panose="02040503050406030204" pitchFamily="18" charset="0"/>
                                      <a:ea typeface="Cambria Math" panose="02040503050406030204" pitchFamily="18" charset="0"/>
                                    </a:rPr>
                                    <m:t>′</m:t>
                                  </m:r>
                                </m:sup>
                              </m:sSup>
                              <m:acc>
                                <m:accPr>
                                  <m:chr m:val="̂"/>
                                  <m:ctrlPr>
                                    <a:rPr lang="en-US" altLang="ko-KR" sz="2400" i="1">
                                      <a:latin typeface="Cambria Math" panose="02040503050406030204" pitchFamily="18" charset="0"/>
                                      <a:ea typeface="Cambria Math" panose="02040503050406030204" pitchFamily="18" charset="0"/>
                                    </a:rPr>
                                  </m:ctrlPr>
                                </m:accPr>
                                <m:e>
                                  <m:sSub>
                                    <m:sSubPr>
                                      <m:ctrlPr>
                                        <a:rPr lang="en-US" altLang="ko-KR" sz="2400" i="1">
                                          <a:latin typeface="Cambria Math" panose="02040503050406030204" pitchFamily="18" charset="0"/>
                                          <a:ea typeface="Cambria Math" panose="02040503050406030204" pitchFamily="18" charset="0"/>
                                        </a:rPr>
                                      </m:ctrlPr>
                                    </m:sSubPr>
                                    <m:e>
                                      <m:r>
                                        <a:rPr lang="en-US" altLang="ko-KR" sz="2400" i="1">
                                          <a:latin typeface="Cambria Math" panose="02040503050406030204" pitchFamily="18" charset="0"/>
                                          <a:ea typeface="Cambria Math" panose="02040503050406030204" pitchFamily="18" charset="0"/>
                                        </a:rPr>
                                        <m:t>𝑒</m:t>
                                      </m:r>
                                    </m:e>
                                    <m:sub>
                                      <m:r>
                                        <a:rPr lang="en-US" altLang="ko-KR" sz="2400" i="1">
                                          <a:latin typeface="Cambria Math" panose="02040503050406030204" pitchFamily="18" charset="0"/>
                                          <a:ea typeface="Cambria Math" panose="02040503050406030204" pitchFamily="18" charset="0"/>
                                        </a:rPr>
                                        <m:t>𝑖</m:t>
                                      </m:r>
                                    </m:sub>
                                  </m:sSub>
                                </m:e>
                              </m:acc>
                              <m:d>
                                <m:dPr>
                                  <m:ctrlPr>
                                    <a:rPr lang="en-US" altLang="ko-KR" sz="2400" i="1">
                                      <a:latin typeface="Cambria Math" panose="02040503050406030204" pitchFamily="18" charset="0"/>
                                      <a:ea typeface="Cambria Math" panose="02040503050406030204" pitchFamily="18" charset="0"/>
                                    </a:rPr>
                                  </m:ctrlPr>
                                </m:dPr>
                                <m:e>
                                  <m:acc>
                                    <m:accPr>
                                      <m:chr m:val="̂"/>
                                      <m:ctrlPr>
                                        <a:rPr lang="en-US" altLang="ko-KR" sz="2400" i="1">
                                          <a:latin typeface="Cambria Math" panose="02040503050406030204" pitchFamily="18" charset="0"/>
                                          <a:ea typeface="Cambria Math" panose="02040503050406030204" pitchFamily="18" charset="0"/>
                                        </a:rPr>
                                      </m:ctrlPr>
                                    </m:accPr>
                                    <m:e>
                                      <m:r>
                                        <a:rPr lang="ko-KR" altLang="en-US" sz="2400" i="1">
                                          <a:latin typeface="Cambria Math" panose="02040503050406030204" pitchFamily="18" charset="0"/>
                                          <a:ea typeface="Cambria Math" panose="02040503050406030204" pitchFamily="18" charset="0"/>
                                        </a:rPr>
                                        <m:t>𝜃</m:t>
                                      </m:r>
                                    </m:e>
                                  </m:acc>
                                </m:e>
                              </m:d>
                              <m:r>
                                <a:rPr lang="en-US" altLang="ko-KR" sz="2400" i="1">
                                  <a:latin typeface="Cambria Math" panose="02040503050406030204" pitchFamily="18" charset="0"/>
                                  <a:ea typeface="Cambria Math" panose="02040503050406030204" pitchFamily="18" charset="0"/>
                                </a:rPr>
                                <m:t>+</m:t>
                              </m:r>
                              <m:r>
                                <a:rPr lang="en-US" altLang="ko-KR" sz="2400" i="1">
                                  <a:latin typeface="Cambria Math" panose="02040503050406030204" pitchFamily="18" charset="0"/>
                                  <a:ea typeface="Cambria Math" panose="02040503050406030204" pitchFamily="18" charset="0"/>
                                </a:rPr>
                                <m:t>𝑡𝑟</m:t>
                              </m:r>
                              <m:d>
                                <m:dPr>
                                  <m:ctrlPr>
                                    <a:rPr lang="en-US" altLang="ko-KR" sz="2400" i="1">
                                      <a:latin typeface="Cambria Math" panose="02040503050406030204" pitchFamily="18" charset="0"/>
                                      <a:ea typeface="Cambria Math" panose="02040503050406030204" pitchFamily="18" charset="0"/>
                                    </a:rPr>
                                  </m:ctrlPr>
                                </m:dPr>
                                <m:e>
                                  <m:r>
                                    <a:rPr lang="en-US" altLang="ko-KR" sz="2400" i="1">
                                      <a:latin typeface="Cambria Math" panose="02040503050406030204" pitchFamily="18" charset="0"/>
                                      <a:ea typeface="Cambria Math" panose="02040503050406030204" pitchFamily="18" charset="0"/>
                                    </a:rPr>
                                    <m:t>𝑣𝑎𝑟</m:t>
                                  </m:r>
                                  <m:d>
                                    <m:dPr>
                                      <m:begChr m:val="{"/>
                                      <m:endChr m:val="}"/>
                                      <m:ctrlPr>
                                        <a:rPr lang="en-US" altLang="ko-KR" sz="2400" i="1">
                                          <a:latin typeface="Cambria Math" panose="02040503050406030204" pitchFamily="18" charset="0"/>
                                          <a:ea typeface="Cambria Math" panose="02040503050406030204" pitchFamily="18" charset="0"/>
                                        </a:rPr>
                                      </m:ctrlPr>
                                    </m:dPr>
                                    <m:e>
                                      <m:sSub>
                                        <m:sSubPr>
                                          <m:ctrlPr>
                                            <a:rPr lang="en-US" altLang="ko-KR" sz="2400" i="1">
                                              <a:latin typeface="Cambria Math" panose="02040503050406030204" pitchFamily="18" charset="0"/>
                                              <a:ea typeface="Cambria Math" panose="02040503050406030204" pitchFamily="18" charset="0"/>
                                            </a:rPr>
                                          </m:ctrlPr>
                                        </m:sSubPr>
                                        <m:e>
                                          <m:r>
                                            <a:rPr lang="en-US" altLang="ko-KR" sz="2400" i="1">
                                              <a:latin typeface="Cambria Math" panose="02040503050406030204" pitchFamily="18" charset="0"/>
                                              <a:ea typeface="Cambria Math" panose="02040503050406030204" pitchFamily="18" charset="0"/>
                                            </a:rPr>
                                            <m:t>𝑒</m:t>
                                          </m:r>
                                        </m:e>
                                        <m:sub>
                                          <m:r>
                                            <a:rPr lang="en-US" altLang="ko-KR" sz="2400" i="1">
                                              <a:latin typeface="Cambria Math" panose="02040503050406030204" pitchFamily="18" charset="0"/>
                                              <a:ea typeface="Cambria Math" panose="02040503050406030204" pitchFamily="18" charset="0"/>
                                            </a:rPr>
                                            <m:t>𝑖</m:t>
                                          </m:r>
                                        </m:sub>
                                      </m:sSub>
                                      <m:r>
                                        <a:rPr lang="en-US" altLang="ko-KR" sz="2400" i="1">
                                          <a:latin typeface="Cambria Math" panose="02040503050406030204" pitchFamily="18" charset="0"/>
                                          <a:ea typeface="Cambria Math" panose="02040503050406030204" pitchFamily="18" charset="0"/>
                                        </a:rPr>
                                        <m:t>|</m:t>
                                      </m:r>
                                      <m:sSub>
                                        <m:sSubPr>
                                          <m:ctrlPr>
                                            <a:rPr lang="en-US" altLang="ko-KR" sz="2400" i="1">
                                              <a:latin typeface="Cambria Math" panose="02040503050406030204" pitchFamily="18" charset="0"/>
                                              <a:ea typeface="Cambria Math" panose="02040503050406030204" pitchFamily="18" charset="0"/>
                                            </a:rPr>
                                          </m:ctrlPr>
                                        </m:sSubPr>
                                        <m:e>
                                          <m:r>
                                            <a:rPr lang="en-US" altLang="ko-KR" sz="2400" i="1">
                                              <a:latin typeface="Cambria Math" panose="02040503050406030204" pitchFamily="18" charset="0"/>
                                              <a:ea typeface="Cambria Math" panose="02040503050406030204" pitchFamily="18" charset="0"/>
                                            </a:rPr>
                                            <m:t>𝑦</m:t>
                                          </m:r>
                                        </m:e>
                                        <m:sub>
                                          <m:r>
                                            <a:rPr lang="en-US" altLang="ko-KR" sz="2400" i="1">
                                              <a:latin typeface="Cambria Math" panose="02040503050406030204" pitchFamily="18" charset="0"/>
                                              <a:ea typeface="Cambria Math" panose="02040503050406030204" pitchFamily="18" charset="0"/>
                                            </a:rPr>
                                            <m:t>𝑖</m:t>
                                          </m:r>
                                        </m:sub>
                                      </m:sSub>
                                      <m:r>
                                        <a:rPr lang="en-US" altLang="ko-KR" sz="2400" i="1">
                                          <a:latin typeface="Cambria Math" panose="02040503050406030204" pitchFamily="18" charset="0"/>
                                          <a:ea typeface="Cambria Math" panose="02040503050406030204" pitchFamily="18" charset="0"/>
                                        </a:rPr>
                                        <m:t>,</m:t>
                                      </m:r>
                                      <m:acc>
                                        <m:accPr>
                                          <m:chr m:val="̂"/>
                                          <m:ctrlPr>
                                            <a:rPr lang="en-US" altLang="ko-KR" sz="2400" i="1">
                                              <a:latin typeface="Cambria Math" panose="02040503050406030204" pitchFamily="18" charset="0"/>
                                              <a:ea typeface="Cambria Math" panose="02040503050406030204" pitchFamily="18" charset="0"/>
                                            </a:rPr>
                                          </m:ctrlPr>
                                        </m:accPr>
                                        <m:e>
                                          <m:r>
                                            <a:rPr lang="ko-KR" altLang="en-US" sz="2400" i="1">
                                              <a:latin typeface="Cambria Math" panose="02040503050406030204" pitchFamily="18" charset="0"/>
                                              <a:ea typeface="Cambria Math" panose="02040503050406030204" pitchFamily="18" charset="0"/>
                                            </a:rPr>
                                            <m:t>𝜃</m:t>
                                          </m:r>
                                        </m:e>
                                      </m:acc>
                                    </m:e>
                                  </m:d>
                                </m:e>
                              </m:d>
                            </m:e>
                          </m:d>
                        </m:e>
                      </m:nary>
                    </m:oMath>
                  </m:oMathPara>
                </a14:m>
                <a:endParaRPr lang="en-US" altLang="ko-KR" sz="240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acc>
                        <m:accPr>
                          <m:chr m:val="̂"/>
                          <m:ctrlPr>
                            <a:rPr lang="en-US" altLang="ko-KR" sz="2400" i="1">
                              <a:latin typeface="Cambria Math" panose="02040503050406030204" pitchFamily="18" charset="0"/>
                              <a:ea typeface="Cambria Math" panose="02040503050406030204" pitchFamily="18" charset="0"/>
                            </a:rPr>
                          </m:ctrlPr>
                        </m:accPr>
                        <m:e>
                          <m:sSub>
                            <m:sSubPr>
                              <m:ctrlPr>
                                <a:rPr lang="en-US" altLang="ko-KR" sz="2400" i="1">
                                  <a:latin typeface="Cambria Math" panose="02040503050406030204" pitchFamily="18" charset="0"/>
                                  <a:ea typeface="Cambria Math" panose="02040503050406030204" pitchFamily="18" charset="0"/>
                                </a:rPr>
                              </m:ctrlPr>
                            </m:sSubPr>
                            <m:e>
                              <m:r>
                                <a:rPr lang="en-US" altLang="ko-KR" sz="2400" i="1">
                                  <a:latin typeface="Cambria Math" panose="02040503050406030204" pitchFamily="18" charset="0"/>
                                  <a:ea typeface="Cambria Math" panose="02040503050406030204" pitchFamily="18" charset="0"/>
                                </a:rPr>
                                <m:t>𝑡</m:t>
                              </m:r>
                            </m:e>
                            <m:sub>
                              <m:r>
                                <a:rPr lang="en-US" altLang="ko-KR" sz="2400" i="1">
                                  <a:latin typeface="Cambria Math" panose="02040503050406030204" pitchFamily="18" charset="0"/>
                                  <a:ea typeface="Cambria Math" panose="02040503050406030204" pitchFamily="18" charset="0"/>
                                </a:rPr>
                                <m:t>2</m:t>
                              </m:r>
                            </m:sub>
                          </m:sSub>
                        </m:e>
                      </m:acc>
                      <m:r>
                        <a:rPr lang="en-US" altLang="ko-KR" sz="2400" i="1">
                          <a:latin typeface="Cambria Math" panose="02040503050406030204" pitchFamily="18" charset="0"/>
                          <a:ea typeface="Cambria Math" panose="02040503050406030204" pitchFamily="18" charset="0"/>
                        </a:rPr>
                        <m:t>=</m:t>
                      </m:r>
                      <m:r>
                        <a:rPr lang="en-US" altLang="ko-KR" sz="2400" i="1">
                          <a:latin typeface="Cambria Math" panose="02040503050406030204" pitchFamily="18" charset="0"/>
                          <a:ea typeface="Cambria Math" panose="02040503050406030204" pitchFamily="18" charset="0"/>
                        </a:rPr>
                        <m:t>𝐸</m:t>
                      </m:r>
                      <m:d>
                        <m:dPr>
                          <m:begChr m:val="{"/>
                          <m:endChr m:val="}"/>
                          <m:ctrlPr>
                            <a:rPr lang="en-US" altLang="ko-KR" sz="2400" i="1">
                              <a:latin typeface="Cambria Math" panose="02040503050406030204" pitchFamily="18" charset="0"/>
                              <a:ea typeface="Cambria Math" panose="02040503050406030204" pitchFamily="18" charset="0"/>
                            </a:rPr>
                          </m:ctrlPr>
                        </m:dPr>
                        <m:e>
                          <m:nary>
                            <m:naryPr>
                              <m:chr m:val="∑"/>
                              <m:ctrlPr>
                                <a:rPr lang="en-US" altLang="ko-KR" sz="2400" i="1">
                                  <a:latin typeface="Cambria Math" panose="02040503050406030204" pitchFamily="18" charset="0"/>
                                  <a:ea typeface="Cambria Math" panose="02040503050406030204" pitchFamily="18" charset="0"/>
                                </a:rPr>
                              </m:ctrlPr>
                            </m:naryPr>
                            <m:sub>
                              <m:r>
                                <m:rPr>
                                  <m:brk m:alnAt="23"/>
                                </m:rPr>
                                <a:rPr lang="en-US" altLang="ko-KR" sz="2400" i="1">
                                  <a:latin typeface="Cambria Math" panose="02040503050406030204" pitchFamily="18" charset="0"/>
                                  <a:ea typeface="Cambria Math" panose="02040503050406030204" pitchFamily="18" charset="0"/>
                                </a:rPr>
                                <m:t>1</m:t>
                              </m:r>
                            </m:sub>
                            <m:sup>
                              <m:r>
                                <a:rPr lang="en-US" altLang="ko-KR" sz="2400" i="1">
                                  <a:latin typeface="Cambria Math" panose="02040503050406030204" pitchFamily="18" charset="0"/>
                                  <a:ea typeface="Cambria Math" panose="02040503050406030204" pitchFamily="18" charset="0"/>
                                </a:rPr>
                                <m:t>𝑚</m:t>
                              </m:r>
                            </m:sup>
                            <m:e>
                              <m:sSub>
                                <m:sSubPr>
                                  <m:ctrlPr>
                                    <a:rPr lang="en-US" altLang="ko-KR" sz="2400" i="1">
                                      <a:latin typeface="Cambria Math" panose="02040503050406030204" pitchFamily="18" charset="0"/>
                                      <a:ea typeface="Cambria Math" panose="02040503050406030204" pitchFamily="18" charset="0"/>
                                    </a:rPr>
                                  </m:ctrlPr>
                                </m:sSubPr>
                                <m:e>
                                  <m:r>
                                    <a:rPr lang="en-US" altLang="ko-KR" sz="2400" i="1">
                                      <a:latin typeface="Cambria Math" panose="02040503050406030204" pitchFamily="18" charset="0"/>
                                      <a:ea typeface="Cambria Math" panose="02040503050406030204" pitchFamily="18" charset="0"/>
                                    </a:rPr>
                                    <m:t>𝑏</m:t>
                                  </m:r>
                                </m:e>
                                <m:sub>
                                  <m:r>
                                    <a:rPr lang="en-US" altLang="ko-KR" sz="2400" i="1">
                                      <a:latin typeface="Cambria Math" panose="02040503050406030204" pitchFamily="18" charset="0"/>
                                      <a:ea typeface="Cambria Math" panose="02040503050406030204" pitchFamily="18" charset="0"/>
                                    </a:rPr>
                                    <m:t>𝑖</m:t>
                                  </m:r>
                                </m:sub>
                              </m:sSub>
                              <m:sSub>
                                <m:sSubPr>
                                  <m:ctrlPr>
                                    <a:rPr lang="en-US" altLang="ko-KR" sz="2400" i="1">
                                      <a:latin typeface="Cambria Math" panose="02040503050406030204" pitchFamily="18" charset="0"/>
                                      <a:ea typeface="Cambria Math" panose="02040503050406030204" pitchFamily="18" charset="0"/>
                                    </a:rPr>
                                  </m:ctrlPr>
                                </m:sSubPr>
                                <m:e>
                                  <m:r>
                                    <a:rPr lang="en-US" altLang="ko-KR" sz="2400" i="1">
                                      <a:latin typeface="Cambria Math" panose="02040503050406030204" pitchFamily="18" charset="0"/>
                                      <a:ea typeface="Cambria Math" panose="02040503050406030204" pitchFamily="18" charset="0"/>
                                    </a:rPr>
                                    <m:t>𝑏</m:t>
                                  </m:r>
                                </m:e>
                                <m:sub>
                                  <m:r>
                                    <a:rPr lang="en-US" altLang="ko-KR" sz="2400" i="1">
                                      <a:latin typeface="Cambria Math" panose="02040503050406030204" pitchFamily="18" charset="0"/>
                                      <a:ea typeface="Cambria Math" panose="02040503050406030204" pitchFamily="18" charset="0"/>
                                    </a:rPr>
                                    <m:t>𝑖</m:t>
                                  </m:r>
                                </m:sub>
                              </m:sSub>
                              <m:r>
                                <a:rPr lang="en-US" altLang="ko-KR" sz="2400" i="1">
                                  <a:latin typeface="Cambria Math" panose="02040503050406030204" pitchFamily="18" charset="0"/>
                                  <a:ea typeface="Cambria Math" panose="02040503050406030204" pitchFamily="18" charset="0"/>
                                </a:rPr>
                                <m:t>′</m:t>
                              </m:r>
                            </m:e>
                          </m:nary>
                          <m:r>
                            <a:rPr lang="en-US" altLang="ko-KR" sz="2400" i="1">
                              <a:latin typeface="Cambria Math" panose="02040503050406030204" pitchFamily="18" charset="0"/>
                              <a:ea typeface="Cambria Math" panose="02040503050406030204" pitchFamily="18" charset="0"/>
                            </a:rPr>
                            <m:t>|</m:t>
                          </m:r>
                          <m:sSub>
                            <m:sSubPr>
                              <m:ctrlPr>
                                <a:rPr lang="en-US" altLang="ko-KR" sz="2400" i="1">
                                  <a:latin typeface="Cambria Math" panose="02040503050406030204" pitchFamily="18" charset="0"/>
                                  <a:ea typeface="Cambria Math" panose="02040503050406030204" pitchFamily="18" charset="0"/>
                                </a:rPr>
                              </m:ctrlPr>
                            </m:sSubPr>
                            <m:e>
                              <m:r>
                                <a:rPr lang="en-US" altLang="ko-KR" sz="2400" i="1">
                                  <a:latin typeface="Cambria Math" panose="02040503050406030204" pitchFamily="18" charset="0"/>
                                  <a:ea typeface="Cambria Math" panose="02040503050406030204" pitchFamily="18" charset="0"/>
                                </a:rPr>
                                <m:t>𝑦</m:t>
                              </m:r>
                            </m:e>
                            <m:sub>
                              <m:r>
                                <a:rPr lang="en-US" altLang="ko-KR" sz="2400" i="1">
                                  <a:latin typeface="Cambria Math" panose="02040503050406030204" pitchFamily="18" charset="0"/>
                                  <a:ea typeface="Cambria Math" panose="02040503050406030204" pitchFamily="18" charset="0"/>
                                </a:rPr>
                                <m:t>𝑖</m:t>
                              </m:r>
                            </m:sub>
                          </m:sSub>
                          <m:r>
                            <a:rPr lang="en-US" altLang="ko-KR" sz="2400" i="1">
                              <a:latin typeface="Cambria Math" panose="02040503050406030204" pitchFamily="18" charset="0"/>
                              <a:ea typeface="Cambria Math" panose="02040503050406030204" pitchFamily="18" charset="0"/>
                            </a:rPr>
                            <m:t>,</m:t>
                          </m:r>
                          <m:acc>
                            <m:accPr>
                              <m:chr m:val="̂"/>
                              <m:ctrlPr>
                                <a:rPr lang="en-US" altLang="ko-KR" sz="2400" i="1">
                                  <a:latin typeface="Cambria Math" panose="02040503050406030204" pitchFamily="18" charset="0"/>
                                  <a:ea typeface="Cambria Math" panose="02040503050406030204" pitchFamily="18" charset="0"/>
                                </a:rPr>
                              </m:ctrlPr>
                            </m:accPr>
                            <m:e>
                              <m:r>
                                <a:rPr lang="ko-KR" altLang="en-US" sz="2400" i="1">
                                  <a:latin typeface="Cambria Math" panose="02040503050406030204" pitchFamily="18" charset="0"/>
                                  <a:ea typeface="Cambria Math" panose="02040503050406030204" pitchFamily="18" charset="0"/>
                                </a:rPr>
                                <m:t>𝜃</m:t>
                              </m:r>
                            </m:e>
                          </m:acc>
                        </m:e>
                      </m:d>
                      <m:r>
                        <a:rPr lang="en-US" altLang="ko-KR" sz="2400" i="1">
                          <a:latin typeface="Cambria Math" panose="02040503050406030204" pitchFamily="18" charset="0"/>
                          <a:ea typeface="Cambria Math" panose="02040503050406030204" pitchFamily="18" charset="0"/>
                        </a:rPr>
                        <m:t>=</m:t>
                      </m:r>
                      <m:nary>
                        <m:naryPr>
                          <m:chr m:val="∑"/>
                          <m:ctrlPr>
                            <a:rPr lang="en-US" altLang="ko-KR" sz="2400" i="1">
                              <a:latin typeface="Cambria Math" panose="02040503050406030204" pitchFamily="18" charset="0"/>
                              <a:ea typeface="Cambria Math" panose="02040503050406030204" pitchFamily="18" charset="0"/>
                            </a:rPr>
                          </m:ctrlPr>
                        </m:naryPr>
                        <m:sub>
                          <m:r>
                            <m:rPr>
                              <m:brk m:alnAt="23"/>
                            </m:rPr>
                            <a:rPr lang="en-US" altLang="ko-KR" sz="2400" i="1">
                              <a:latin typeface="Cambria Math" panose="02040503050406030204" pitchFamily="18" charset="0"/>
                              <a:ea typeface="Cambria Math" panose="02040503050406030204" pitchFamily="18" charset="0"/>
                            </a:rPr>
                            <m:t>1</m:t>
                          </m:r>
                        </m:sub>
                        <m:sup>
                          <m:r>
                            <a:rPr lang="en-US" altLang="ko-KR" sz="2400" i="1">
                              <a:latin typeface="Cambria Math" panose="02040503050406030204" pitchFamily="18" charset="0"/>
                              <a:ea typeface="Cambria Math" panose="02040503050406030204" pitchFamily="18" charset="0"/>
                            </a:rPr>
                            <m:t>𝑚</m:t>
                          </m:r>
                        </m:sup>
                        <m:e>
                          <m:d>
                            <m:dPr>
                              <m:begChr m:val="["/>
                              <m:endChr m:val="]"/>
                              <m:ctrlPr>
                                <a:rPr lang="en-US" altLang="ko-KR" sz="2400" i="1">
                                  <a:latin typeface="Cambria Math" panose="02040503050406030204" pitchFamily="18" charset="0"/>
                                  <a:ea typeface="Cambria Math" panose="02040503050406030204" pitchFamily="18" charset="0"/>
                                </a:rPr>
                              </m:ctrlPr>
                            </m:dPr>
                            <m:e>
                              <m:acc>
                                <m:accPr>
                                  <m:chr m:val="̂"/>
                                  <m:ctrlPr>
                                    <a:rPr lang="en-US" altLang="ko-KR" sz="2400" i="1">
                                      <a:latin typeface="Cambria Math" panose="02040503050406030204" pitchFamily="18" charset="0"/>
                                      <a:ea typeface="Cambria Math" panose="02040503050406030204" pitchFamily="18" charset="0"/>
                                    </a:rPr>
                                  </m:ctrlPr>
                                </m:accPr>
                                <m:e>
                                  <m:sSub>
                                    <m:sSubPr>
                                      <m:ctrlPr>
                                        <a:rPr lang="en-US" altLang="ko-KR" sz="2400" i="1">
                                          <a:latin typeface="Cambria Math" panose="02040503050406030204" pitchFamily="18" charset="0"/>
                                          <a:ea typeface="Cambria Math" panose="02040503050406030204" pitchFamily="18" charset="0"/>
                                        </a:rPr>
                                      </m:ctrlPr>
                                    </m:sSubPr>
                                    <m:e>
                                      <m:r>
                                        <a:rPr lang="en-US" altLang="ko-KR" sz="2400" i="1">
                                          <a:latin typeface="Cambria Math" panose="02040503050406030204" pitchFamily="18" charset="0"/>
                                          <a:ea typeface="Cambria Math" panose="02040503050406030204" pitchFamily="18" charset="0"/>
                                        </a:rPr>
                                        <m:t>𝑏</m:t>
                                      </m:r>
                                    </m:e>
                                    <m:sub>
                                      <m:r>
                                        <a:rPr lang="en-US" altLang="ko-KR" sz="2400" i="1">
                                          <a:latin typeface="Cambria Math" panose="02040503050406030204" pitchFamily="18" charset="0"/>
                                          <a:ea typeface="Cambria Math" panose="02040503050406030204" pitchFamily="18" charset="0"/>
                                        </a:rPr>
                                        <m:t>𝑖</m:t>
                                      </m:r>
                                    </m:sub>
                                  </m:sSub>
                                </m:e>
                              </m:acc>
                              <m:d>
                                <m:dPr>
                                  <m:ctrlPr>
                                    <a:rPr lang="en-US" altLang="ko-KR" sz="2400" i="1">
                                      <a:latin typeface="Cambria Math" panose="02040503050406030204" pitchFamily="18" charset="0"/>
                                      <a:ea typeface="Cambria Math" panose="02040503050406030204" pitchFamily="18" charset="0"/>
                                    </a:rPr>
                                  </m:ctrlPr>
                                </m:dPr>
                                <m:e>
                                  <m:acc>
                                    <m:accPr>
                                      <m:chr m:val="̂"/>
                                      <m:ctrlPr>
                                        <a:rPr lang="en-US" altLang="ko-KR" sz="2400" i="1">
                                          <a:latin typeface="Cambria Math" panose="02040503050406030204" pitchFamily="18" charset="0"/>
                                          <a:ea typeface="Cambria Math" panose="02040503050406030204" pitchFamily="18" charset="0"/>
                                        </a:rPr>
                                      </m:ctrlPr>
                                    </m:accPr>
                                    <m:e>
                                      <m:r>
                                        <a:rPr lang="ko-KR" altLang="en-US" sz="2400" i="1">
                                          <a:latin typeface="Cambria Math" panose="02040503050406030204" pitchFamily="18" charset="0"/>
                                          <a:ea typeface="Cambria Math" panose="02040503050406030204" pitchFamily="18" charset="0"/>
                                        </a:rPr>
                                        <m:t>𝜃</m:t>
                                      </m:r>
                                    </m:e>
                                  </m:acc>
                                </m:e>
                              </m:d>
                              <m:acc>
                                <m:accPr>
                                  <m:chr m:val="̂"/>
                                  <m:ctrlPr>
                                    <a:rPr lang="en-US" altLang="ko-KR" sz="2400" i="1">
                                      <a:latin typeface="Cambria Math" panose="02040503050406030204" pitchFamily="18" charset="0"/>
                                      <a:ea typeface="Cambria Math" panose="02040503050406030204" pitchFamily="18" charset="0"/>
                                    </a:rPr>
                                  </m:ctrlPr>
                                </m:accPr>
                                <m:e>
                                  <m:sSub>
                                    <m:sSubPr>
                                      <m:ctrlPr>
                                        <a:rPr lang="en-US" altLang="ko-KR" sz="2400" i="1">
                                          <a:latin typeface="Cambria Math" panose="02040503050406030204" pitchFamily="18" charset="0"/>
                                          <a:ea typeface="Cambria Math" panose="02040503050406030204" pitchFamily="18" charset="0"/>
                                        </a:rPr>
                                      </m:ctrlPr>
                                    </m:sSubPr>
                                    <m:e>
                                      <m:r>
                                        <a:rPr lang="en-US" altLang="ko-KR" sz="2400" i="1">
                                          <a:latin typeface="Cambria Math" panose="02040503050406030204" pitchFamily="18" charset="0"/>
                                          <a:ea typeface="Cambria Math" panose="02040503050406030204" pitchFamily="18" charset="0"/>
                                        </a:rPr>
                                        <m:t>𝑏</m:t>
                                      </m:r>
                                    </m:e>
                                    <m:sub>
                                      <m:r>
                                        <a:rPr lang="en-US" altLang="ko-KR" sz="2400" i="1">
                                          <a:latin typeface="Cambria Math" panose="02040503050406030204" pitchFamily="18" charset="0"/>
                                          <a:ea typeface="Cambria Math" panose="02040503050406030204" pitchFamily="18" charset="0"/>
                                        </a:rPr>
                                        <m:t>𝑖</m:t>
                                      </m:r>
                                    </m:sub>
                                  </m:sSub>
                                </m:e>
                              </m:acc>
                              <m:d>
                                <m:dPr>
                                  <m:ctrlPr>
                                    <a:rPr lang="en-US" altLang="ko-KR" sz="2400" i="1">
                                      <a:latin typeface="Cambria Math" panose="02040503050406030204" pitchFamily="18" charset="0"/>
                                      <a:ea typeface="Cambria Math" panose="02040503050406030204" pitchFamily="18" charset="0"/>
                                    </a:rPr>
                                  </m:ctrlPr>
                                </m:dPr>
                                <m:e>
                                  <m:acc>
                                    <m:accPr>
                                      <m:chr m:val="̂"/>
                                      <m:ctrlPr>
                                        <a:rPr lang="en-US" altLang="ko-KR" sz="2400" i="1">
                                          <a:latin typeface="Cambria Math" panose="02040503050406030204" pitchFamily="18" charset="0"/>
                                          <a:ea typeface="Cambria Math" panose="02040503050406030204" pitchFamily="18" charset="0"/>
                                        </a:rPr>
                                      </m:ctrlPr>
                                    </m:accPr>
                                    <m:e>
                                      <m:r>
                                        <a:rPr lang="ko-KR" altLang="en-US" sz="2400" i="1">
                                          <a:latin typeface="Cambria Math" panose="02040503050406030204" pitchFamily="18" charset="0"/>
                                          <a:ea typeface="Cambria Math" panose="02040503050406030204" pitchFamily="18" charset="0"/>
                                        </a:rPr>
                                        <m:t>𝜃</m:t>
                                      </m:r>
                                    </m:e>
                                  </m:acc>
                                </m:e>
                              </m:d>
                              <m:r>
                                <a:rPr lang="en-US" altLang="ko-KR" sz="2400" i="1">
                                  <a:latin typeface="Cambria Math" panose="02040503050406030204" pitchFamily="18" charset="0"/>
                                  <a:ea typeface="Cambria Math" panose="02040503050406030204" pitchFamily="18" charset="0"/>
                                </a:rPr>
                                <m:t>′+</m:t>
                              </m:r>
                              <m:r>
                                <a:rPr lang="en-US" altLang="ko-KR" sz="2400" i="1">
                                  <a:latin typeface="Cambria Math" panose="02040503050406030204" pitchFamily="18" charset="0"/>
                                  <a:ea typeface="Cambria Math" panose="02040503050406030204" pitchFamily="18" charset="0"/>
                                </a:rPr>
                                <m:t>𝑣𝑎𝑟</m:t>
                              </m:r>
                              <m:d>
                                <m:dPr>
                                  <m:begChr m:val="{"/>
                                  <m:endChr m:val="}"/>
                                  <m:ctrlPr>
                                    <a:rPr lang="en-US" altLang="ko-KR" sz="2400" i="1">
                                      <a:latin typeface="Cambria Math" panose="02040503050406030204" pitchFamily="18" charset="0"/>
                                      <a:ea typeface="Cambria Math" panose="02040503050406030204" pitchFamily="18" charset="0"/>
                                    </a:rPr>
                                  </m:ctrlPr>
                                </m:dPr>
                                <m:e>
                                  <m:sSub>
                                    <m:sSubPr>
                                      <m:ctrlPr>
                                        <a:rPr lang="en-US" altLang="ko-KR" sz="2400" i="1">
                                          <a:latin typeface="Cambria Math" panose="02040503050406030204" pitchFamily="18" charset="0"/>
                                          <a:ea typeface="Cambria Math" panose="02040503050406030204" pitchFamily="18" charset="0"/>
                                        </a:rPr>
                                      </m:ctrlPr>
                                    </m:sSubPr>
                                    <m:e>
                                      <m:r>
                                        <a:rPr lang="en-US" altLang="ko-KR" sz="2400" i="1">
                                          <a:latin typeface="Cambria Math" panose="02040503050406030204" pitchFamily="18" charset="0"/>
                                          <a:ea typeface="Cambria Math" panose="02040503050406030204" pitchFamily="18" charset="0"/>
                                        </a:rPr>
                                        <m:t>𝑏</m:t>
                                      </m:r>
                                    </m:e>
                                    <m:sub>
                                      <m:r>
                                        <a:rPr lang="en-US" altLang="ko-KR" sz="2400" i="1">
                                          <a:latin typeface="Cambria Math" panose="02040503050406030204" pitchFamily="18" charset="0"/>
                                          <a:ea typeface="Cambria Math" panose="02040503050406030204" pitchFamily="18" charset="0"/>
                                        </a:rPr>
                                        <m:t>𝑖</m:t>
                                      </m:r>
                                    </m:sub>
                                  </m:sSub>
                                  <m:r>
                                    <a:rPr lang="en-US" altLang="ko-KR" sz="2400" i="1">
                                      <a:latin typeface="Cambria Math" panose="02040503050406030204" pitchFamily="18" charset="0"/>
                                      <a:ea typeface="Cambria Math" panose="02040503050406030204" pitchFamily="18" charset="0"/>
                                    </a:rPr>
                                    <m:t>|</m:t>
                                  </m:r>
                                  <m:sSub>
                                    <m:sSubPr>
                                      <m:ctrlPr>
                                        <a:rPr lang="en-US" altLang="ko-KR" sz="2400" i="1">
                                          <a:latin typeface="Cambria Math" panose="02040503050406030204" pitchFamily="18" charset="0"/>
                                          <a:ea typeface="Cambria Math" panose="02040503050406030204" pitchFamily="18" charset="0"/>
                                        </a:rPr>
                                      </m:ctrlPr>
                                    </m:sSubPr>
                                    <m:e>
                                      <m:r>
                                        <a:rPr lang="en-US" altLang="ko-KR" sz="2400" i="1">
                                          <a:latin typeface="Cambria Math" panose="02040503050406030204" pitchFamily="18" charset="0"/>
                                          <a:ea typeface="Cambria Math" panose="02040503050406030204" pitchFamily="18" charset="0"/>
                                        </a:rPr>
                                        <m:t>𝑦</m:t>
                                      </m:r>
                                    </m:e>
                                    <m:sub>
                                      <m:r>
                                        <a:rPr lang="en-US" altLang="ko-KR" sz="2400" i="1">
                                          <a:latin typeface="Cambria Math" panose="02040503050406030204" pitchFamily="18" charset="0"/>
                                          <a:ea typeface="Cambria Math" panose="02040503050406030204" pitchFamily="18" charset="0"/>
                                        </a:rPr>
                                        <m:t>𝑖</m:t>
                                      </m:r>
                                    </m:sub>
                                  </m:sSub>
                                  <m:r>
                                    <a:rPr lang="en-US" altLang="ko-KR" sz="2400" i="1">
                                      <a:latin typeface="Cambria Math" panose="02040503050406030204" pitchFamily="18" charset="0"/>
                                      <a:ea typeface="Cambria Math" panose="02040503050406030204" pitchFamily="18" charset="0"/>
                                    </a:rPr>
                                    <m:t>,</m:t>
                                  </m:r>
                                  <m:acc>
                                    <m:accPr>
                                      <m:chr m:val="̂"/>
                                      <m:ctrlPr>
                                        <a:rPr lang="en-US" altLang="ko-KR" sz="2400" i="1">
                                          <a:latin typeface="Cambria Math" panose="02040503050406030204" pitchFamily="18" charset="0"/>
                                          <a:ea typeface="Cambria Math" panose="02040503050406030204" pitchFamily="18" charset="0"/>
                                        </a:rPr>
                                      </m:ctrlPr>
                                    </m:accPr>
                                    <m:e>
                                      <m:r>
                                        <a:rPr lang="ko-KR" altLang="en-US" sz="2400" i="1">
                                          <a:latin typeface="Cambria Math" panose="02040503050406030204" pitchFamily="18" charset="0"/>
                                          <a:ea typeface="Cambria Math" panose="02040503050406030204" pitchFamily="18" charset="0"/>
                                        </a:rPr>
                                        <m:t>𝜃</m:t>
                                      </m:r>
                                    </m:e>
                                  </m:acc>
                                </m:e>
                              </m:d>
                            </m:e>
                          </m:d>
                        </m:e>
                      </m:nary>
                    </m:oMath>
                  </m:oMathPara>
                </a14:m>
                <a:endParaRPr lang="en-US" altLang="ko-KR" sz="2400" dirty="0"/>
              </a:p>
            </p:txBody>
          </p:sp>
        </mc:Choice>
        <mc:Fallback xmlns="">
          <p:sp>
            <p:nvSpPr>
              <p:cNvPr id="3" name="내용 개체 틀 2">
                <a:extLst>
                  <a:ext uri="{FF2B5EF4-FFF2-40B4-BE49-F238E27FC236}">
                    <a16:creationId xmlns:a16="http://schemas.microsoft.com/office/drawing/2014/main" id="{9348D8B2-30FF-45F8-9BB3-C4F43DE524D2}"/>
                  </a:ext>
                </a:extLst>
              </p:cNvPr>
              <p:cNvSpPr>
                <a:spLocks noGrp="1" noRot="1" noChangeAspect="1" noMove="1" noResize="1" noEditPoints="1" noAdjustHandles="1" noChangeArrowheads="1" noChangeShapeType="1" noTextEdit="1"/>
              </p:cNvSpPr>
              <p:nvPr>
                <p:ph idx="1"/>
              </p:nvPr>
            </p:nvSpPr>
            <p:spPr>
              <a:blipFill>
                <a:blip r:embed="rId2"/>
                <a:stretch>
                  <a:fillRect l="-928" t="-1961"/>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0124207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B9132DC-3B2E-4831-B671-AFE1B7005939}"/>
              </a:ext>
            </a:extLst>
          </p:cNvPr>
          <p:cNvSpPr>
            <a:spLocks noGrp="1"/>
          </p:cNvSpPr>
          <p:nvPr>
            <p:ph type="title"/>
          </p:nvPr>
        </p:nvSpPr>
        <p:spPr/>
        <p:txBody>
          <a:bodyPr/>
          <a:lstStyle/>
          <a:p>
            <a:r>
              <a:rPr lang="en-US" altLang="ko-KR" dirty="0"/>
              <a:t>5.REML</a:t>
            </a:r>
            <a:r>
              <a:rPr lang="ko-KR" altLang="en-US" dirty="0"/>
              <a:t> </a:t>
            </a:r>
            <a:r>
              <a:rPr lang="en-US" altLang="ko-KR" dirty="0"/>
              <a:t>Estimation</a:t>
            </a:r>
            <a:r>
              <a:rPr lang="ko-KR" altLang="en-US" dirty="0"/>
              <a:t> </a:t>
            </a:r>
            <a:r>
              <a:rPr lang="en-US" altLang="ko-KR" dirty="0"/>
              <a:t>and</a:t>
            </a:r>
            <a:r>
              <a:rPr lang="ko-KR" altLang="en-US" dirty="0"/>
              <a:t> </a:t>
            </a:r>
            <a:r>
              <a:rPr lang="en-US" altLang="ko-KR" dirty="0"/>
              <a:t>Computation</a:t>
            </a:r>
            <a:endParaRPr lang="ko-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02AB881E-F692-4038-B23F-0E3A942B1173}"/>
                  </a:ext>
                </a:extLst>
              </p:cNvPr>
              <p:cNvSpPr>
                <a:spLocks noGrp="1"/>
              </p:cNvSpPr>
              <p:nvPr>
                <p:ph idx="1"/>
              </p:nvPr>
            </p:nvSpPr>
            <p:spPr/>
            <p:txBody>
              <a:bodyPr>
                <a:normAutofit fontScale="77500" lnSpcReduction="20000"/>
              </a:bodyPr>
              <a:lstStyle/>
              <a:p>
                <a:pPr marL="0" indent="0">
                  <a:buNone/>
                </a:pPr>
                <a:r>
                  <a:rPr lang="en-US" altLang="ko-KR" sz="3300" b="1" dirty="0">
                    <a:ea typeface="Cambria Math" panose="02040503050406030204" pitchFamily="18" charset="0"/>
                  </a:rPr>
                  <a:t>E-step</a:t>
                </a:r>
                <a:r>
                  <a:rPr lang="en-US" altLang="ko-KR" sz="3300" dirty="0">
                    <a:ea typeface="Cambria Math" panose="02040503050406030204" pitchFamily="18" charset="0"/>
                  </a:rPr>
                  <a:t> using ML : </a:t>
                </a:r>
              </a:p>
              <a:p>
                <a:pPr marL="0" indent="0">
                  <a:buNone/>
                </a:pPr>
                <a14:m>
                  <m:oMathPara xmlns:m="http://schemas.openxmlformats.org/officeDocument/2006/math">
                    <m:oMathParaPr>
                      <m:jc m:val="centerGroup"/>
                    </m:oMathParaPr>
                    <m:oMath xmlns:m="http://schemas.openxmlformats.org/officeDocument/2006/math">
                      <m:sSub>
                        <m:sSubPr>
                          <m:ctrlPr>
                            <a:rPr lang="en-US" altLang="ko-KR" i="1" smtClean="0">
                              <a:latin typeface="Cambria Math" panose="02040503050406030204" pitchFamily="18" charset="0"/>
                              <a:ea typeface="Cambria Math" panose="02040503050406030204" pitchFamily="18" charset="0"/>
                            </a:rPr>
                          </m:ctrlPr>
                        </m:sSubPr>
                        <m:e>
                          <m:acc>
                            <m:accPr>
                              <m:chr m:val="̂"/>
                              <m:ctrlPr>
                                <a:rPr lang="en-US" altLang="ko-KR" i="1">
                                  <a:latin typeface="Cambria Math" panose="02040503050406030204" pitchFamily="18" charset="0"/>
                                  <a:ea typeface="Cambria Math" panose="02040503050406030204" pitchFamily="18" charset="0"/>
                                </a:rPr>
                              </m:ctrlPr>
                            </m:accPr>
                            <m:e>
                              <m:sSub>
                                <m:sSubPr>
                                  <m:ctrlPr>
                                    <a:rPr lang="en-US" altLang="ko-KR" i="1">
                                      <a:latin typeface="Cambria Math" panose="02040503050406030204" pitchFamily="18" charset="0"/>
                                      <a:ea typeface="Cambria Math" panose="02040503050406030204" pitchFamily="18" charset="0"/>
                                    </a:rPr>
                                  </m:ctrlPr>
                                </m:sSubPr>
                                <m:e>
                                  <m:r>
                                    <a:rPr lang="en-US" altLang="ko-KR" i="1">
                                      <a:latin typeface="Cambria Math" panose="02040503050406030204" pitchFamily="18" charset="0"/>
                                      <a:ea typeface="Cambria Math" panose="02040503050406030204" pitchFamily="18" charset="0"/>
                                    </a:rPr>
                                    <m:t>𝑡</m:t>
                                  </m:r>
                                </m:e>
                                <m:sub>
                                  <m:r>
                                    <a:rPr lang="en-US" altLang="ko-KR" i="1">
                                      <a:latin typeface="Cambria Math" panose="02040503050406030204" pitchFamily="18" charset="0"/>
                                      <a:ea typeface="Cambria Math" panose="02040503050406030204" pitchFamily="18" charset="0"/>
                                    </a:rPr>
                                    <m:t>1</m:t>
                                  </m:r>
                                </m:sub>
                              </m:sSub>
                            </m:e>
                          </m:acc>
                        </m:e>
                        <m:sub>
                          <m:r>
                            <a:rPr lang="en-US" altLang="ko-KR" b="0" i="1" smtClean="0">
                              <a:latin typeface="Cambria Math" panose="02040503050406030204" pitchFamily="18" charset="0"/>
                              <a:ea typeface="Cambria Math" panose="02040503050406030204" pitchFamily="18" charset="0"/>
                            </a:rPr>
                            <m:t>𝑀</m:t>
                          </m:r>
                        </m:sub>
                      </m:sSub>
                      <m:r>
                        <a:rPr lang="en-US" altLang="ko-KR" i="1">
                          <a:latin typeface="Cambria Math" panose="02040503050406030204" pitchFamily="18" charset="0"/>
                          <a:ea typeface="Cambria Math" panose="02040503050406030204" pitchFamily="18" charset="0"/>
                        </a:rPr>
                        <m:t>=</m:t>
                      </m:r>
                      <m:nary>
                        <m:naryPr>
                          <m:chr m:val="∑"/>
                          <m:ctrlPr>
                            <a:rPr lang="en-US" altLang="ko-KR" i="1">
                              <a:latin typeface="Cambria Math" panose="02040503050406030204" pitchFamily="18" charset="0"/>
                              <a:ea typeface="Cambria Math" panose="02040503050406030204" pitchFamily="18" charset="0"/>
                            </a:rPr>
                          </m:ctrlPr>
                        </m:naryPr>
                        <m:sub>
                          <m:r>
                            <m:rPr>
                              <m:brk m:alnAt="23"/>
                            </m:rPr>
                            <a:rPr lang="en-US" altLang="ko-KR" i="1">
                              <a:latin typeface="Cambria Math" panose="02040503050406030204" pitchFamily="18" charset="0"/>
                              <a:ea typeface="Cambria Math" panose="02040503050406030204" pitchFamily="18" charset="0"/>
                            </a:rPr>
                            <m:t>1</m:t>
                          </m:r>
                        </m:sub>
                        <m:sup>
                          <m:r>
                            <a:rPr lang="en-US" altLang="ko-KR" i="1">
                              <a:latin typeface="Cambria Math" panose="02040503050406030204" pitchFamily="18" charset="0"/>
                              <a:ea typeface="Cambria Math" panose="02040503050406030204" pitchFamily="18" charset="0"/>
                            </a:rPr>
                            <m:t>𝑚</m:t>
                          </m:r>
                        </m:sup>
                        <m:e>
                          <m:d>
                            <m:dPr>
                              <m:begChr m:val="["/>
                              <m:endChr m:val="]"/>
                              <m:ctrlPr>
                                <a:rPr lang="en-US" altLang="ko-KR" i="1">
                                  <a:latin typeface="Cambria Math" panose="02040503050406030204" pitchFamily="18" charset="0"/>
                                  <a:ea typeface="Cambria Math" panose="02040503050406030204" pitchFamily="18" charset="0"/>
                                </a:rPr>
                              </m:ctrlPr>
                            </m:dPr>
                            <m:e>
                              <m:sSup>
                                <m:sSupPr>
                                  <m:ctrlPr>
                                    <a:rPr lang="en-US" altLang="ko-KR" i="1">
                                      <a:latin typeface="Cambria Math" panose="02040503050406030204" pitchFamily="18" charset="0"/>
                                      <a:ea typeface="Cambria Math" panose="02040503050406030204" pitchFamily="18" charset="0"/>
                                    </a:rPr>
                                  </m:ctrlPr>
                                </m:sSupPr>
                                <m:e>
                                  <m:acc>
                                    <m:accPr>
                                      <m:chr m:val="̂"/>
                                      <m:ctrlPr>
                                        <a:rPr lang="en-US" altLang="ko-KR" i="1">
                                          <a:latin typeface="Cambria Math" panose="02040503050406030204" pitchFamily="18" charset="0"/>
                                          <a:ea typeface="Cambria Math" panose="02040503050406030204" pitchFamily="18" charset="0"/>
                                        </a:rPr>
                                      </m:ctrlPr>
                                    </m:accPr>
                                    <m:e>
                                      <m:sSub>
                                        <m:sSubPr>
                                          <m:ctrlPr>
                                            <a:rPr lang="en-US" altLang="ko-KR" i="1">
                                              <a:latin typeface="Cambria Math" panose="02040503050406030204" pitchFamily="18" charset="0"/>
                                              <a:ea typeface="Cambria Math" panose="02040503050406030204" pitchFamily="18" charset="0"/>
                                            </a:rPr>
                                          </m:ctrlPr>
                                        </m:sSubPr>
                                        <m:e>
                                          <m:r>
                                            <a:rPr lang="en-US" altLang="ko-KR" i="1">
                                              <a:latin typeface="Cambria Math" panose="02040503050406030204" pitchFamily="18" charset="0"/>
                                              <a:ea typeface="Cambria Math" panose="02040503050406030204" pitchFamily="18" charset="0"/>
                                            </a:rPr>
                                            <m:t>𝑒</m:t>
                                          </m:r>
                                        </m:e>
                                        <m:sub>
                                          <m:r>
                                            <a:rPr lang="en-US" altLang="ko-KR" i="1">
                                              <a:latin typeface="Cambria Math" panose="02040503050406030204" pitchFamily="18" charset="0"/>
                                              <a:ea typeface="Cambria Math" panose="02040503050406030204" pitchFamily="18" charset="0"/>
                                            </a:rPr>
                                            <m:t>𝑖</m:t>
                                          </m:r>
                                        </m:sub>
                                      </m:sSub>
                                    </m:e>
                                  </m:acc>
                                  <m:d>
                                    <m:dPr>
                                      <m:ctrlPr>
                                        <a:rPr lang="en-US" altLang="ko-KR" i="1">
                                          <a:latin typeface="Cambria Math" panose="02040503050406030204" pitchFamily="18" charset="0"/>
                                          <a:ea typeface="Cambria Math" panose="02040503050406030204" pitchFamily="18" charset="0"/>
                                        </a:rPr>
                                      </m:ctrlPr>
                                    </m:dPr>
                                    <m:e>
                                      <m:acc>
                                        <m:accPr>
                                          <m:chr m:val="̂"/>
                                          <m:ctrlPr>
                                            <a:rPr lang="en-US" altLang="ko-KR" i="1">
                                              <a:latin typeface="Cambria Math" panose="02040503050406030204" pitchFamily="18" charset="0"/>
                                              <a:ea typeface="Cambria Math" panose="02040503050406030204" pitchFamily="18" charset="0"/>
                                            </a:rPr>
                                          </m:ctrlPr>
                                        </m:accPr>
                                        <m:e>
                                          <m:r>
                                            <a:rPr lang="ko-KR" altLang="en-US" i="1">
                                              <a:latin typeface="Cambria Math" panose="02040503050406030204" pitchFamily="18" charset="0"/>
                                              <a:ea typeface="Cambria Math" panose="02040503050406030204" pitchFamily="18" charset="0"/>
                                            </a:rPr>
                                            <m:t>𝜃</m:t>
                                          </m:r>
                                        </m:e>
                                      </m:acc>
                                    </m:e>
                                  </m:d>
                                </m:e>
                                <m:sup>
                                  <m:r>
                                    <a:rPr lang="en-US" altLang="ko-KR" i="1">
                                      <a:latin typeface="Cambria Math" panose="02040503050406030204" pitchFamily="18" charset="0"/>
                                      <a:ea typeface="Cambria Math" panose="02040503050406030204" pitchFamily="18" charset="0"/>
                                    </a:rPr>
                                    <m:t>′</m:t>
                                  </m:r>
                                </m:sup>
                              </m:sSup>
                              <m:acc>
                                <m:accPr>
                                  <m:chr m:val="̂"/>
                                  <m:ctrlPr>
                                    <a:rPr lang="en-US" altLang="ko-KR" i="1">
                                      <a:latin typeface="Cambria Math" panose="02040503050406030204" pitchFamily="18" charset="0"/>
                                      <a:ea typeface="Cambria Math" panose="02040503050406030204" pitchFamily="18" charset="0"/>
                                    </a:rPr>
                                  </m:ctrlPr>
                                </m:accPr>
                                <m:e>
                                  <m:sSub>
                                    <m:sSubPr>
                                      <m:ctrlPr>
                                        <a:rPr lang="en-US" altLang="ko-KR" i="1">
                                          <a:latin typeface="Cambria Math" panose="02040503050406030204" pitchFamily="18" charset="0"/>
                                          <a:ea typeface="Cambria Math" panose="02040503050406030204" pitchFamily="18" charset="0"/>
                                        </a:rPr>
                                      </m:ctrlPr>
                                    </m:sSubPr>
                                    <m:e>
                                      <m:r>
                                        <a:rPr lang="en-US" altLang="ko-KR" i="1">
                                          <a:latin typeface="Cambria Math" panose="02040503050406030204" pitchFamily="18" charset="0"/>
                                          <a:ea typeface="Cambria Math" panose="02040503050406030204" pitchFamily="18" charset="0"/>
                                        </a:rPr>
                                        <m:t>𝑒</m:t>
                                      </m:r>
                                    </m:e>
                                    <m:sub>
                                      <m:r>
                                        <a:rPr lang="en-US" altLang="ko-KR" i="1">
                                          <a:latin typeface="Cambria Math" panose="02040503050406030204" pitchFamily="18" charset="0"/>
                                          <a:ea typeface="Cambria Math" panose="02040503050406030204" pitchFamily="18" charset="0"/>
                                        </a:rPr>
                                        <m:t>𝑖</m:t>
                                      </m:r>
                                    </m:sub>
                                  </m:sSub>
                                </m:e>
                              </m:acc>
                              <m:d>
                                <m:dPr>
                                  <m:ctrlPr>
                                    <a:rPr lang="en-US" altLang="ko-KR" i="1">
                                      <a:latin typeface="Cambria Math" panose="02040503050406030204" pitchFamily="18" charset="0"/>
                                      <a:ea typeface="Cambria Math" panose="02040503050406030204" pitchFamily="18" charset="0"/>
                                    </a:rPr>
                                  </m:ctrlPr>
                                </m:dPr>
                                <m:e>
                                  <m:acc>
                                    <m:accPr>
                                      <m:chr m:val="̂"/>
                                      <m:ctrlPr>
                                        <a:rPr lang="en-US" altLang="ko-KR" i="1">
                                          <a:latin typeface="Cambria Math" panose="02040503050406030204" pitchFamily="18" charset="0"/>
                                          <a:ea typeface="Cambria Math" panose="02040503050406030204" pitchFamily="18" charset="0"/>
                                        </a:rPr>
                                      </m:ctrlPr>
                                    </m:accPr>
                                    <m:e>
                                      <m:r>
                                        <a:rPr lang="ko-KR" altLang="en-US" i="1">
                                          <a:latin typeface="Cambria Math" panose="02040503050406030204" pitchFamily="18" charset="0"/>
                                          <a:ea typeface="Cambria Math" panose="02040503050406030204" pitchFamily="18" charset="0"/>
                                        </a:rPr>
                                        <m:t>𝜃</m:t>
                                      </m:r>
                                    </m:e>
                                  </m:acc>
                                </m:e>
                              </m:d>
                              <m:r>
                                <a:rPr lang="en-US" altLang="ko-KR" i="1">
                                  <a:latin typeface="Cambria Math" panose="02040503050406030204" pitchFamily="18" charset="0"/>
                                  <a:ea typeface="Cambria Math" panose="02040503050406030204" pitchFamily="18" charset="0"/>
                                </a:rPr>
                                <m:t>+</m:t>
                              </m:r>
                              <m:r>
                                <a:rPr lang="en-US" altLang="ko-KR" i="1">
                                  <a:latin typeface="Cambria Math" panose="02040503050406030204" pitchFamily="18" charset="0"/>
                                  <a:ea typeface="Cambria Math" panose="02040503050406030204" pitchFamily="18" charset="0"/>
                                </a:rPr>
                                <m:t>𝑡𝑟</m:t>
                              </m:r>
                              <m:d>
                                <m:dPr>
                                  <m:ctrlPr>
                                    <a:rPr lang="en-US" altLang="ko-KR" i="1">
                                      <a:latin typeface="Cambria Math" panose="02040503050406030204" pitchFamily="18" charset="0"/>
                                      <a:ea typeface="Cambria Math" panose="02040503050406030204" pitchFamily="18" charset="0"/>
                                    </a:rPr>
                                  </m:ctrlPr>
                                </m:dPr>
                                <m:e>
                                  <m:r>
                                    <a:rPr lang="en-US" altLang="ko-KR" i="1">
                                      <a:latin typeface="Cambria Math" panose="02040503050406030204" pitchFamily="18" charset="0"/>
                                      <a:ea typeface="Cambria Math" panose="02040503050406030204" pitchFamily="18" charset="0"/>
                                    </a:rPr>
                                    <m:t>𝑣𝑎𝑟</m:t>
                                  </m:r>
                                  <m:d>
                                    <m:dPr>
                                      <m:begChr m:val="{"/>
                                      <m:endChr m:val="}"/>
                                      <m:ctrlPr>
                                        <a:rPr lang="en-US" altLang="ko-KR" i="1">
                                          <a:latin typeface="Cambria Math" panose="02040503050406030204" pitchFamily="18" charset="0"/>
                                          <a:ea typeface="Cambria Math" panose="02040503050406030204" pitchFamily="18" charset="0"/>
                                        </a:rPr>
                                      </m:ctrlPr>
                                    </m:dPr>
                                    <m:e>
                                      <m:sSub>
                                        <m:sSubPr>
                                          <m:ctrlPr>
                                            <a:rPr lang="en-US" altLang="ko-KR" i="1">
                                              <a:latin typeface="Cambria Math" panose="02040503050406030204" pitchFamily="18" charset="0"/>
                                              <a:ea typeface="Cambria Math" panose="02040503050406030204" pitchFamily="18" charset="0"/>
                                            </a:rPr>
                                          </m:ctrlPr>
                                        </m:sSubPr>
                                        <m:e>
                                          <m:r>
                                            <a:rPr lang="en-US" altLang="ko-KR" i="1">
                                              <a:latin typeface="Cambria Math" panose="02040503050406030204" pitchFamily="18" charset="0"/>
                                              <a:ea typeface="Cambria Math" panose="02040503050406030204" pitchFamily="18" charset="0"/>
                                            </a:rPr>
                                            <m:t>𝑒</m:t>
                                          </m:r>
                                        </m:e>
                                        <m:sub>
                                          <m:r>
                                            <a:rPr lang="en-US" altLang="ko-KR" i="1">
                                              <a:latin typeface="Cambria Math" panose="02040503050406030204" pitchFamily="18" charset="0"/>
                                              <a:ea typeface="Cambria Math" panose="02040503050406030204" pitchFamily="18" charset="0"/>
                                            </a:rPr>
                                            <m:t>𝑖</m:t>
                                          </m:r>
                                        </m:sub>
                                      </m:sSub>
                                      <m:r>
                                        <a:rPr lang="en-US" altLang="ko-KR" i="1">
                                          <a:latin typeface="Cambria Math" panose="02040503050406030204" pitchFamily="18" charset="0"/>
                                          <a:ea typeface="Cambria Math" panose="02040503050406030204" pitchFamily="18" charset="0"/>
                                        </a:rPr>
                                        <m:t>|</m:t>
                                      </m:r>
                                      <m:sSub>
                                        <m:sSubPr>
                                          <m:ctrlPr>
                                            <a:rPr lang="en-US" altLang="ko-KR" i="1">
                                              <a:latin typeface="Cambria Math" panose="02040503050406030204" pitchFamily="18" charset="0"/>
                                              <a:ea typeface="Cambria Math" panose="02040503050406030204" pitchFamily="18" charset="0"/>
                                            </a:rPr>
                                          </m:ctrlPr>
                                        </m:sSubPr>
                                        <m:e>
                                          <m:r>
                                            <a:rPr lang="en-US" altLang="ko-KR" i="1">
                                              <a:latin typeface="Cambria Math" panose="02040503050406030204" pitchFamily="18" charset="0"/>
                                              <a:ea typeface="Cambria Math" panose="02040503050406030204" pitchFamily="18" charset="0"/>
                                            </a:rPr>
                                            <m:t>𝑦</m:t>
                                          </m:r>
                                        </m:e>
                                        <m:sub>
                                          <m:r>
                                            <a:rPr lang="en-US" altLang="ko-KR" i="1">
                                              <a:latin typeface="Cambria Math" panose="02040503050406030204" pitchFamily="18" charset="0"/>
                                              <a:ea typeface="Cambria Math" panose="02040503050406030204" pitchFamily="18" charset="0"/>
                                            </a:rPr>
                                            <m:t>𝑖</m:t>
                                          </m:r>
                                        </m:sub>
                                      </m:sSub>
                                      <m:r>
                                        <a:rPr lang="en-US" altLang="ko-KR" i="1">
                                          <a:latin typeface="Cambria Math" panose="02040503050406030204" pitchFamily="18" charset="0"/>
                                          <a:ea typeface="Cambria Math" panose="02040503050406030204" pitchFamily="18" charset="0"/>
                                        </a:rPr>
                                        <m:t>,</m:t>
                                      </m:r>
                                      <m:acc>
                                        <m:accPr>
                                          <m:chr m:val="̂"/>
                                          <m:ctrlPr>
                                            <a:rPr lang="en-US" altLang="ko-KR" i="1">
                                              <a:latin typeface="Cambria Math" panose="02040503050406030204" pitchFamily="18" charset="0"/>
                                              <a:ea typeface="Cambria Math" panose="02040503050406030204" pitchFamily="18" charset="0"/>
                                            </a:rPr>
                                          </m:ctrlPr>
                                        </m:accPr>
                                        <m:e>
                                          <m:r>
                                            <a:rPr lang="ko-KR" altLang="en-US" i="1">
                                              <a:latin typeface="Cambria Math" panose="02040503050406030204" pitchFamily="18" charset="0"/>
                                              <a:ea typeface="Cambria Math" panose="02040503050406030204" pitchFamily="18" charset="0"/>
                                            </a:rPr>
                                            <m:t>𝛼</m:t>
                                          </m:r>
                                        </m:e>
                                      </m:acc>
                                      <m:d>
                                        <m:dPr>
                                          <m:ctrlPr>
                                            <a:rPr lang="en-US" altLang="ko-KR" i="1">
                                              <a:latin typeface="Cambria Math" panose="02040503050406030204" pitchFamily="18" charset="0"/>
                                              <a:ea typeface="Cambria Math" panose="02040503050406030204" pitchFamily="18" charset="0"/>
                                            </a:rPr>
                                          </m:ctrlPr>
                                        </m:dPr>
                                        <m:e>
                                          <m:acc>
                                            <m:accPr>
                                              <m:chr m:val="̂"/>
                                              <m:ctrlPr>
                                                <a:rPr lang="en-US" altLang="ko-KR" i="1">
                                                  <a:latin typeface="Cambria Math" panose="02040503050406030204" pitchFamily="18" charset="0"/>
                                                  <a:ea typeface="Cambria Math" panose="02040503050406030204" pitchFamily="18" charset="0"/>
                                                </a:rPr>
                                              </m:ctrlPr>
                                            </m:accPr>
                                            <m:e>
                                              <m:r>
                                                <a:rPr lang="ko-KR" altLang="en-US" i="1">
                                                  <a:latin typeface="Cambria Math" panose="02040503050406030204" pitchFamily="18" charset="0"/>
                                                  <a:ea typeface="Cambria Math" panose="02040503050406030204" pitchFamily="18" charset="0"/>
                                                </a:rPr>
                                                <m:t>𝜃</m:t>
                                              </m:r>
                                            </m:e>
                                          </m:acc>
                                        </m:e>
                                      </m:d>
                                      <m:r>
                                        <a:rPr lang="en-US" altLang="ko-KR" i="1">
                                          <a:latin typeface="Cambria Math" panose="02040503050406030204" pitchFamily="18" charset="0"/>
                                          <a:ea typeface="Cambria Math" panose="02040503050406030204" pitchFamily="18" charset="0"/>
                                        </a:rPr>
                                        <m:t>,</m:t>
                                      </m:r>
                                      <m:acc>
                                        <m:accPr>
                                          <m:chr m:val="̂"/>
                                          <m:ctrlPr>
                                            <a:rPr lang="en-US" altLang="ko-KR" i="1">
                                              <a:latin typeface="Cambria Math" panose="02040503050406030204" pitchFamily="18" charset="0"/>
                                              <a:ea typeface="Cambria Math" panose="02040503050406030204" pitchFamily="18" charset="0"/>
                                            </a:rPr>
                                          </m:ctrlPr>
                                        </m:accPr>
                                        <m:e>
                                          <m:r>
                                            <a:rPr lang="ko-KR" altLang="en-US" i="1">
                                              <a:latin typeface="Cambria Math" panose="02040503050406030204" pitchFamily="18" charset="0"/>
                                              <a:ea typeface="Cambria Math" panose="02040503050406030204" pitchFamily="18" charset="0"/>
                                            </a:rPr>
                                            <m:t>𝜃</m:t>
                                          </m:r>
                                        </m:e>
                                      </m:acc>
                                    </m:e>
                                  </m:d>
                                </m:e>
                              </m:d>
                            </m:e>
                          </m:d>
                        </m:e>
                      </m:nary>
                    </m:oMath>
                  </m:oMathPara>
                </a14:m>
                <a:endParaRPr lang="en-US" altLang="ko-KR" dirty="0"/>
              </a:p>
              <a:p>
                <a:pPr marL="0" indent="0">
                  <a:buNone/>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ea typeface="Cambria Math" panose="02040503050406030204" pitchFamily="18" charset="0"/>
                            </a:rPr>
                          </m:ctrlPr>
                        </m:sSubPr>
                        <m:e>
                          <m:acc>
                            <m:accPr>
                              <m:chr m:val="̂"/>
                              <m:ctrlPr>
                                <a:rPr lang="en-US" altLang="ko-KR" i="1">
                                  <a:latin typeface="Cambria Math" panose="02040503050406030204" pitchFamily="18" charset="0"/>
                                  <a:ea typeface="Cambria Math" panose="02040503050406030204" pitchFamily="18" charset="0"/>
                                </a:rPr>
                              </m:ctrlPr>
                            </m:accPr>
                            <m:e>
                              <m:sSub>
                                <m:sSubPr>
                                  <m:ctrlPr>
                                    <a:rPr lang="en-US" altLang="ko-KR" i="1">
                                      <a:latin typeface="Cambria Math" panose="02040503050406030204" pitchFamily="18" charset="0"/>
                                      <a:ea typeface="Cambria Math" panose="02040503050406030204" pitchFamily="18" charset="0"/>
                                    </a:rPr>
                                  </m:ctrlPr>
                                </m:sSubPr>
                                <m:e>
                                  <m:r>
                                    <a:rPr lang="en-US" altLang="ko-KR" i="1">
                                      <a:latin typeface="Cambria Math" panose="02040503050406030204" pitchFamily="18" charset="0"/>
                                      <a:ea typeface="Cambria Math" panose="02040503050406030204" pitchFamily="18" charset="0"/>
                                    </a:rPr>
                                    <m:t>𝑡</m:t>
                                  </m:r>
                                </m:e>
                                <m:sub>
                                  <m:r>
                                    <a:rPr lang="en-US" altLang="ko-KR" b="0" i="1" smtClean="0">
                                      <a:latin typeface="Cambria Math" panose="02040503050406030204" pitchFamily="18" charset="0"/>
                                      <a:ea typeface="Cambria Math" panose="02040503050406030204" pitchFamily="18" charset="0"/>
                                    </a:rPr>
                                    <m:t>2</m:t>
                                  </m:r>
                                </m:sub>
                              </m:sSub>
                            </m:e>
                          </m:acc>
                        </m:e>
                        <m:sub>
                          <m:r>
                            <a:rPr lang="en-US" altLang="ko-KR" i="1">
                              <a:latin typeface="Cambria Math" panose="02040503050406030204" pitchFamily="18" charset="0"/>
                              <a:ea typeface="Cambria Math" panose="02040503050406030204" pitchFamily="18" charset="0"/>
                            </a:rPr>
                            <m:t>𝑀</m:t>
                          </m:r>
                        </m:sub>
                      </m:sSub>
                      <m:r>
                        <a:rPr lang="en-US" altLang="ko-KR" i="1">
                          <a:latin typeface="Cambria Math" panose="02040503050406030204" pitchFamily="18" charset="0"/>
                          <a:ea typeface="Cambria Math" panose="02040503050406030204" pitchFamily="18" charset="0"/>
                        </a:rPr>
                        <m:t>=</m:t>
                      </m:r>
                      <m:nary>
                        <m:naryPr>
                          <m:chr m:val="∑"/>
                          <m:ctrlPr>
                            <a:rPr lang="en-US" altLang="ko-KR" i="1">
                              <a:latin typeface="Cambria Math" panose="02040503050406030204" pitchFamily="18" charset="0"/>
                              <a:ea typeface="Cambria Math" panose="02040503050406030204" pitchFamily="18" charset="0"/>
                            </a:rPr>
                          </m:ctrlPr>
                        </m:naryPr>
                        <m:sub>
                          <m:r>
                            <m:rPr>
                              <m:brk m:alnAt="23"/>
                            </m:rPr>
                            <a:rPr lang="en-US" altLang="ko-KR" i="1">
                              <a:latin typeface="Cambria Math" panose="02040503050406030204" pitchFamily="18" charset="0"/>
                              <a:ea typeface="Cambria Math" panose="02040503050406030204" pitchFamily="18" charset="0"/>
                            </a:rPr>
                            <m:t>1</m:t>
                          </m:r>
                        </m:sub>
                        <m:sup>
                          <m:r>
                            <a:rPr lang="en-US" altLang="ko-KR" i="1">
                              <a:latin typeface="Cambria Math" panose="02040503050406030204" pitchFamily="18" charset="0"/>
                              <a:ea typeface="Cambria Math" panose="02040503050406030204" pitchFamily="18" charset="0"/>
                            </a:rPr>
                            <m:t>𝑚</m:t>
                          </m:r>
                        </m:sup>
                        <m:e>
                          <m:d>
                            <m:dPr>
                              <m:begChr m:val="["/>
                              <m:endChr m:val="]"/>
                              <m:ctrlPr>
                                <a:rPr lang="en-US" altLang="ko-KR" i="1">
                                  <a:latin typeface="Cambria Math" panose="02040503050406030204" pitchFamily="18" charset="0"/>
                                  <a:ea typeface="Cambria Math" panose="02040503050406030204" pitchFamily="18" charset="0"/>
                                </a:rPr>
                              </m:ctrlPr>
                            </m:dPr>
                            <m:e>
                              <m:acc>
                                <m:accPr>
                                  <m:chr m:val="̂"/>
                                  <m:ctrlPr>
                                    <a:rPr lang="en-US" altLang="ko-KR" i="1">
                                      <a:latin typeface="Cambria Math" panose="02040503050406030204" pitchFamily="18" charset="0"/>
                                      <a:ea typeface="Cambria Math" panose="02040503050406030204" pitchFamily="18" charset="0"/>
                                    </a:rPr>
                                  </m:ctrlPr>
                                </m:accPr>
                                <m:e>
                                  <m:sSub>
                                    <m:sSubPr>
                                      <m:ctrlPr>
                                        <a:rPr lang="en-US" altLang="ko-KR" i="1">
                                          <a:latin typeface="Cambria Math" panose="02040503050406030204" pitchFamily="18" charset="0"/>
                                          <a:ea typeface="Cambria Math" panose="02040503050406030204" pitchFamily="18" charset="0"/>
                                        </a:rPr>
                                      </m:ctrlPr>
                                    </m:sSubPr>
                                    <m:e>
                                      <m:r>
                                        <a:rPr lang="en-US" altLang="ko-KR" i="1">
                                          <a:latin typeface="Cambria Math" panose="02040503050406030204" pitchFamily="18" charset="0"/>
                                          <a:ea typeface="Cambria Math" panose="02040503050406030204" pitchFamily="18" charset="0"/>
                                        </a:rPr>
                                        <m:t>𝑏</m:t>
                                      </m:r>
                                    </m:e>
                                    <m:sub>
                                      <m:r>
                                        <a:rPr lang="en-US" altLang="ko-KR" i="1">
                                          <a:latin typeface="Cambria Math" panose="02040503050406030204" pitchFamily="18" charset="0"/>
                                          <a:ea typeface="Cambria Math" panose="02040503050406030204" pitchFamily="18" charset="0"/>
                                        </a:rPr>
                                        <m:t>𝑖</m:t>
                                      </m:r>
                                    </m:sub>
                                  </m:sSub>
                                </m:e>
                              </m:acc>
                              <m:d>
                                <m:dPr>
                                  <m:ctrlPr>
                                    <a:rPr lang="en-US" altLang="ko-KR" i="1">
                                      <a:latin typeface="Cambria Math" panose="02040503050406030204" pitchFamily="18" charset="0"/>
                                      <a:ea typeface="Cambria Math" panose="02040503050406030204" pitchFamily="18" charset="0"/>
                                    </a:rPr>
                                  </m:ctrlPr>
                                </m:dPr>
                                <m:e>
                                  <m:acc>
                                    <m:accPr>
                                      <m:chr m:val="̂"/>
                                      <m:ctrlPr>
                                        <a:rPr lang="en-US" altLang="ko-KR" i="1">
                                          <a:latin typeface="Cambria Math" panose="02040503050406030204" pitchFamily="18" charset="0"/>
                                          <a:ea typeface="Cambria Math" panose="02040503050406030204" pitchFamily="18" charset="0"/>
                                        </a:rPr>
                                      </m:ctrlPr>
                                    </m:accPr>
                                    <m:e>
                                      <m:r>
                                        <a:rPr lang="ko-KR" altLang="en-US" i="1">
                                          <a:latin typeface="Cambria Math" panose="02040503050406030204" pitchFamily="18" charset="0"/>
                                          <a:ea typeface="Cambria Math" panose="02040503050406030204" pitchFamily="18" charset="0"/>
                                        </a:rPr>
                                        <m:t>𝜃</m:t>
                                      </m:r>
                                    </m:e>
                                  </m:acc>
                                </m:e>
                              </m:d>
                              <m:acc>
                                <m:accPr>
                                  <m:chr m:val="̂"/>
                                  <m:ctrlPr>
                                    <a:rPr lang="en-US" altLang="ko-KR" i="1">
                                      <a:latin typeface="Cambria Math" panose="02040503050406030204" pitchFamily="18" charset="0"/>
                                      <a:ea typeface="Cambria Math" panose="02040503050406030204" pitchFamily="18" charset="0"/>
                                    </a:rPr>
                                  </m:ctrlPr>
                                </m:accPr>
                                <m:e>
                                  <m:sSub>
                                    <m:sSubPr>
                                      <m:ctrlPr>
                                        <a:rPr lang="en-US" altLang="ko-KR" i="1">
                                          <a:latin typeface="Cambria Math" panose="02040503050406030204" pitchFamily="18" charset="0"/>
                                          <a:ea typeface="Cambria Math" panose="02040503050406030204" pitchFamily="18" charset="0"/>
                                        </a:rPr>
                                      </m:ctrlPr>
                                    </m:sSubPr>
                                    <m:e>
                                      <m:r>
                                        <a:rPr lang="en-US" altLang="ko-KR" i="1">
                                          <a:latin typeface="Cambria Math" panose="02040503050406030204" pitchFamily="18" charset="0"/>
                                          <a:ea typeface="Cambria Math" panose="02040503050406030204" pitchFamily="18" charset="0"/>
                                        </a:rPr>
                                        <m:t>𝑏</m:t>
                                      </m:r>
                                    </m:e>
                                    <m:sub>
                                      <m:r>
                                        <a:rPr lang="en-US" altLang="ko-KR" i="1">
                                          <a:latin typeface="Cambria Math" panose="02040503050406030204" pitchFamily="18" charset="0"/>
                                          <a:ea typeface="Cambria Math" panose="02040503050406030204" pitchFamily="18" charset="0"/>
                                        </a:rPr>
                                        <m:t>𝑖</m:t>
                                      </m:r>
                                    </m:sub>
                                  </m:sSub>
                                </m:e>
                              </m:acc>
                              <m:d>
                                <m:dPr>
                                  <m:ctrlPr>
                                    <a:rPr lang="en-US" altLang="ko-KR" i="1">
                                      <a:latin typeface="Cambria Math" panose="02040503050406030204" pitchFamily="18" charset="0"/>
                                      <a:ea typeface="Cambria Math" panose="02040503050406030204" pitchFamily="18" charset="0"/>
                                    </a:rPr>
                                  </m:ctrlPr>
                                </m:dPr>
                                <m:e>
                                  <m:acc>
                                    <m:accPr>
                                      <m:chr m:val="̂"/>
                                      <m:ctrlPr>
                                        <a:rPr lang="en-US" altLang="ko-KR" i="1">
                                          <a:latin typeface="Cambria Math" panose="02040503050406030204" pitchFamily="18" charset="0"/>
                                          <a:ea typeface="Cambria Math" panose="02040503050406030204" pitchFamily="18" charset="0"/>
                                        </a:rPr>
                                      </m:ctrlPr>
                                    </m:accPr>
                                    <m:e>
                                      <m:r>
                                        <a:rPr lang="ko-KR" altLang="en-US" i="1">
                                          <a:latin typeface="Cambria Math" panose="02040503050406030204" pitchFamily="18" charset="0"/>
                                          <a:ea typeface="Cambria Math" panose="02040503050406030204" pitchFamily="18" charset="0"/>
                                        </a:rPr>
                                        <m:t>𝜃</m:t>
                                      </m:r>
                                    </m:e>
                                  </m:acc>
                                </m:e>
                              </m:d>
                              <m:r>
                                <a:rPr lang="en-US" altLang="ko-KR" i="1">
                                  <a:latin typeface="Cambria Math" panose="02040503050406030204" pitchFamily="18" charset="0"/>
                                  <a:ea typeface="Cambria Math" panose="02040503050406030204" pitchFamily="18" charset="0"/>
                                </a:rPr>
                                <m:t>′+</m:t>
                              </m:r>
                              <m:r>
                                <a:rPr lang="en-US" altLang="ko-KR" i="1" smtClean="0">
                                  <a:solidFill>
                                    <a:srgbClr val="FF0000"/>
                                  </a:solidFill>
                                  <a:latin typeface="Cambria Math" panose="02040503050406030204" pitchFamily="18" charset="0"/>
                                  <a:ea typeface="Cambria Math" panose="02040503050406030204" pitchFamily="18" charset="0"/>
                                </a:rPr>
                                <m:t>𝑣𝑎𝑟</m:t>
                              </m:r>
                              <m:d>
                                <m:dPr>
                                  <m:begChr m:val="{"/>
                                  <m:endChr m:val="}"/>
                                  <m:ctrlPr>
                                    <a:rPr lang="en-US" altLang="ko-KR" i="1">
                                      <a:solidFill>
                                        <a:srgbClr val="FF0000"/>
                                      </a:solidFill>
                                      <a:latin typeface="Cambria Math" panose="02040503050406030204" pitchFamily="18" charset="0"/>
                                      <a:ea typeface="Cambria Math" panose="02040503050406030204" pitchFamily="18" charset="0"/>
                                    </a:rPr>
                                  </m:ctrlPr>
                                </m:dPr>
                                <m:e>
                                  <m:sSub>
                                    <m:sSubPr>
                                      <m:ctrlPr>
                                        <a:rPr lang="en-US" altLang="ko-KR" i="1">
                                          <a:solidFill>
                                            <a:srgbClr val="FF0000"/>
                                          </a:solidFill>
                                          <a:latin typeface="Cambria Math" panose="02040503050406030204" pitchFamily="18" charset="0"/>
                                          <a:ea typeface="Cambria Math" panose="02040503050406030204" pitchFamily="18" charset="0"/>
                                        </a:rPr>
                                      </m:ctrlPr>
                                    </m:sSubPr>
                                    <m:e>
                                      <m:r>
                                        <a:rPr lang="en-US" altLang="ko-KR" i="1">
                                          <a:solidFill>
                                            <a:srgbClr val="FF0000"/>
                                          </a:solidFill>
                                          <a:latin typeface="Cambria Math" panose="02040503050406030204" pitchFamily="18" charset="0"/>
                                          <a:ea typeface="Cambria Math" panose="02040503050406030204" pitchFamily="18" charset="0"/>
                                        </a:rPr>
                                        <m:t>𝑏</m:t>
                                      </m:r>
                                    </m:e>
                                    <m:sub>
                                      <m:r>
                                        <a:rPr lang="en-US" altLang="ko-KR" i="1">
                                          <a:solidFill>
                                            <a:srgbClr val="FF0000"/>
                                          </a:solidFill>
                                          <a:latin typeface="Cambria Math" panose="02040503050406030204" pitchFamily="18" charset="0"/>
                                          <a:ea typeface="Cambria Math" panose="02040503050406030204" pitchFamily="18" charset="0"/>
                                        </a:rPr>
                                        <m:t>𝑖</m:t>
                                      </m:r>
                                    </m:sub>
                                  </m:sSub>
                                  <m:r>
                                    <a:rPr lang="en-US" altLang="ko-KR" i="1">
                                      <a:solidFill>
                                        <a:srgbClr val="FF0000"/>
                                      </a:solidFill>
                                      <a:latin typeface="Cambria Math" panose="02040503050406030204" pitchFamily="18" charset="0"/>
                                      <a:ea typeface="Cambria Math" panose="02040503050406030204" pitchFamily="18" charset="0"/>
                                    </a:rPr>
                                    <m:t>|</m:t>
                                  </m:r>
                                  <m:sSub>
                                    <m:sSubPr>
                                      <m:ctrlPr>
                                        <a:rPr lang="en-US" altLang="ko-KR" i="1">
                                          <a:solidFill>
                                            <a:srgbClr val="FF0000"/>
                                          </a:solidFill>
                                          <a:latin typeface="Cambria Math" panose="02040503050406030204" pitchFamily="18" charset="0"/>
                                          <a:ea typeface="Cambria Math" panose="02040503050406030204" pitchFamily="18" charset="0"/>
                                        </a:rPr>
                                      </m:ctrlPr>
                                    </m:sSubPr>
                                    <m:e>
                                      <m:r>
                                        <a:rPr lang="en-US" altLang="ko-KR" i="1">
                                          <a:solidFill>
                                            <a:srgbClr val="FF0000"/>
                                          </a:solidFill>
                                          <a:latin typeface="Cambria Math" panose="02040503050406030204" pitchFamily="18" charset="0"/>
                                          <a:ea typeface="Cambria Math" panose="02040503050406030204" pitchFamily="18" charset="0"/>
                                        </a:rPr>
                                        <m:t>𝑦</m:t>
                                      </m:r>
                                    </m:e>
                                    <m:sub>
                                      <m:r>
                                        <a:rPr lang="en-US" altLang="ko-KR" i="1">
                                          <a:solidFill>
                                            <a:srgbClr val="FF0000"/>
                                          </a:solidFill>
                                          <a:latin typeface="Cambria Math" panose="02040503050406030204" pitchFamily="18" charset="0"/>
                                          <a:ea typeface="Cambria Math" panose="02040503050406030204" pitchFamily="18" charset="0"/>
                                        </a:rPr>
                                        <m:t>𝑖</m:t>
                                      </m:r>
                                    </m:sub>
                                  </m:sSub>
                                  <m:r>
                                    <a:rPr lang="en-US" altLang="ko-KR" i="1">
                                      <a:solidFill>
                                        <a:srgbClr val="FF0000"/>
                                      </a:solidFill>
                                      <a:latin typeface="Cambria Math" panose="02040503050406030204" pitchFamily="18" charset="0"/>
                                      <a:ea typeface="Cambria Math" panose="02040503050406030204" pitchFamily="18" charset="0"/>
                                    </a:rPr>
                                    <m:t>,</m:t>
                                  </m:r>
                                  <m:acc>
                                    <m:accPr>
                                      <m:chr m:val="̂"/>
                                      <m:ctrlPr>
                                        <a:rPr lang="en-US" altLang="ko-KR" i="1">
                                          <a:solidFill>
                                            <a:srgbClr val="FF0000"/>
                                          </a:solidFill>
                                          <a:latin typeface="Cambria Math" panose="02040503050406030204" pitchFamily="18" charset="0"/>
                                          <a:ea typeface="Cambria Math" panose="02040503050406030204" pitchFamily="18" charset="0"/>
                                        </a:rPr>
                                      </m:ctrlPr>
                                    </m:accPr>
                                    <m:e>
                                      <m:r>
                                        <a:rPr lang="ko-KR" altLang="en-US" i="1">
                                          <a:solidFill>
                                            <a:srgbClr val="FF0000"/>
                                          </a:solidFill>
                                          <a:latin typeface="Cambria Math" panose="02040503050406030204" pitchFamily="18" charset="0"/>
                                          <a:ea typeface="Cambria Math" panose="02040503050406030204" pitchFamily="18" charset="0"/>
                                        </a:rPr>
                                        <m:t>𝛼</m:t>
                                      </m:r>
                                    </m:e>
                                  </m:acc>
                                  <m:d>
                                    <m:dPr>
                                      <m:ctrlPr>
                                        <a:rPr lang="en-US" altLang="ko-KR" i="1">
                                          <a:solidFill>
                                            <a:srgbClr val="FF0000"/>
                                          </a:solidFill>
                                          <a:latin typeface="Cambria Math" panose="02040503050406030204" pitchFamily="18" charset="0"/>
                                          <a:ea typeface="Cambria Math" panose="02040503050406030204" pitchFamily="18" charset="0"/>
                                        </a:rPr>
                                      </m:ctrlPr>
                                    </m:dPr>
                                    <m:e>
                                      <m:acc>
                                        <m:accPr>
                                          <m:chr m:val="̂"/>
                                          <m:ctrlPr>
                                            <a:rPr lang="en-US" altLang="ko-KR" i="1">
                                              <a:solidFill>
                                                <a:srgbClr val="FF0000"/>
                                              </a:solidFill>
                                              <a:latin typeface="Cambria Math" panose="02040503050406030204" pitchFamily="18" charset="0"/>
                                              <a:ea typeface="Cambria Math" panose="02040503050406030204" pitchFamily="18" charset="0"/>
                                            </a:rPr>
                                          </m:ctrlPr>
                                        </m:accPr>
                                        <m:e>
                                          <m:r>
                                            <a:rPr lang="ko-KR" altLang="en-US" i="1">
                                              <a:solidFill>
                                                <a:srgbClr val="FF0000"/>
                                              </a:solidFill>
                                              <a:latin typeface="Cambria Math" panose="02040503050406030204" pitchFamily="18" charset="0"/>
                                              <a:ea typeface="Cambria Math" panose="02040503050406030204" pitchFamily="18" charset="0"/>
                                            </a:rPr>
                                            <m:t>𝜃</m:t>
                                          </m:r>
                                        </m:e>
                                      </m:acc>
                                    </m:e>
                                  </m:d>
                                  <m:r>
                                    <a:rPr lang="en-US" altLang="ko-KR" i="1">
                                      <a:solidFill>
                                        <a:srgbClr val="FF0000"/>
                                      </a:solidFill>
                                      <a:latin typeface="Cambria Math" panose="02040503050406030204" pitchFamily="18" charset="0"/>
                                      <a:ea typeface="Cambria Math" panose="02040503050406030204" pitchFamily="18" charset="0"/>
                                    </a:rPr>
                                    <m:t>,</m:t>
                                  </m:r>
                                  <m:acc>
                                    <m:accPr>
                                      <m:chr m:val="̂"/>
                                      <m:ctrlPr>
                                        <a:rPr lang="en-US" altLang="ko-KR" i="1">
                                          <a:solidFill>
                                            <a:srgbClr val="FF0000"/>
                                          </a:solidFill>
                                          <a:latin typeface="Cambria Math" panose="02040503050406030204" pitchFamily="18" charset="0"/>
                                          <a:ea typeface="Cambria Math" panose="02040503050406030204" pitchFamily="18" charset="0"/>
                                        </a:rPr>
                                      </m:ctrlPr>
                                    </m:accPr>
                                    <m:e>
                                      <m:r>
                                        <a:rPr lang="ko-KR" altLang="en-US" i="1">
                                          <a:solidFill>
                                            <a:srgbClr val="FF0000"/>
                                          </a:solidFill>
                                          <a:latin typeface="Cambria Math" panose="02040503050406030204" pitchFamily="18" charset="0"/>
                                          <a:ea typeface="Cambria Math" panose="02040503050406030204" pitchFamily="18" charset="0"/>
                                        </a:rPr>
                                        <m:t>𝜃</m:t>
                                      </m:r>
                                    </m:e>
                                  </m:acc>
                                </m:e>
                              </m:d>
                            </m:e>
                          </m:d>
                        </m:e>
                      </m:nary>
                    </m:oMath>
                  </m:oMathPara>
                </a14:m>
                <a:endParaRPr lang="en-US" altLang="ko-KR" dirty="0"/>
              </a:p>
              <a:p>
                <a:pPr marL="0" indent="0">
                  <a:buNone/>
                </a:pPr>
                <a:r>
                  <a:rPr lang="en-US" altLang="ko-KR" sz="3600" b="1" dirty="0">
                    <a:ea typeface="Cambria Math" panose="02040503050406030204" pitchFamily="18" charset="0"/>
                  </a:rPr>
                  <a:t>E-step</a:t>
                </a:r>
                <a:r>
                  <a:rPr lang="en-US" altLang="ko-KR" sz="3600" dirty="0">
                    <a:ea typeface="Cambria Math" panose="02040503050406030204" pitchFamily="18" charset="0"/>
                  </a:rPr>
                  <a:t> using REML : </a:t>
                </a:r>
              </a:p>
              <a:p>
                <a:pPr marL="0" indent="0">
                  <a:buNone/>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ea typeface="Cambria Math" panose="02040503050406030204" pitchFamily="18" charset="0"/>
                            </a:rPr>
                          </m:ctrlPr>
                        </m:sSubPr>
                        <m:e>
                          <m:acc>
                            <m:accPr>
                              <m:chr m:val="̂"/>
                              <m:ctrlPr>
                                <a:rPr lang="en-US" altLang="ko-KR" i="1">
                                  <a:latin typeface="Cambria Math" panose="02040503050406030204" pitchFamily="18" charset="0"/>
                                  <a:ea typeface="Cambria Math" panose="02040503050406030204" pitchFamily="18" charset="0"/>
                                </a:rPr>
                              </m:ctrlPr>
                            </m:accPr>
                            <m:e>
                              <m:sSub>
                                <m:sSubPr>
                                  <m:ctrlPr>
                                    <a:rPr lang="en-US" altLang="ko-KR" i="1">
                                      <a:latin typeface="Cambria Math" panose="02040503050406030204" pitchFamily="18" charset="0"/>
                                      <a:ea typeface="Cambria Math" panose="02040503050406030204" pitchFamily="18" charset="0"/>
                                    </a:rPr>
                                  </m:ctrlPr>
                                </m:sSubPr>
                                <m:e>
                                  <m:r>
                                    <a:rPr lang="en-US" altLang="ko-KR" i="1">
                                      <a:latin typeface="Cambria Math" panose="02040503050406030204" pitchFamily="18" charset="0"/>
                                      <a:ea typeface="Cambria Math" panose="02040503050406030204" pitchFamily="18" charset="0"/>
                                    </a:rPr>
                                    <m:t>𝑡</m:t>
                                  </m:r>
                                </m:e>
                                <m:sub>
                                  <m:r>
                                    <a:rPr lang="en-US" altLang="ko-KR" i="1">
                                      <a:latin typeface="Cambria Math" panose="02040503050406030204" pitchFamily="18" charset="0"/>
                                      <a:ea typeface="Cambria Math" panose="02040503050406030204" pitchFamily="18" charset="0"/>
                                    </a:rPr>
                                    <m:t>1</m:t>
                                  </m:r>
                                </m:sub>
                              </m:sSub>
                            </m:e>
                          </m:acc>
                        </m:e>
                        <m:sub>
                          <m:r>
                            <a:rPr lang="en-US" altLang="ko-KR" b="0" i="1" smtClean="0">
                              <a:latin typeface="Cambria Math" panose="02040503050406030204" pitchFamily="18" charset="0"/>
                              <a:ea typeface="Cambria Math" panose="02040503050406030204" pitchFamily="18" charset="0"/>
                            </a:rPr>
                            <m:t>𝑅</m:t>
                          </m:r>
                        </m:sub>
                      </m:sSub>
                      <m:r>
                        <a:rPr lang="en-US" altLang="ko-KR" i="1">
                          <a:latin typeface="Cambria Math" panose="02040503050406030204" pitchFamily="18" charset="0"/>
                          <a:ea typeface="Cambria Math" panose="02040503050406030204" pitchFamily="18" charset="0"/>
                        </a:rPr>
                        <m:t>=</m:t>
                      </m:r>
                      <m:nary>
                        <m:naryPr>
                          <m:chr m:val="∑"/>
                          <m:ctrlPr>
                            <a:rPr lang="en-US" altLang="ko-KR" i="1">
                              <a:latin typeface="Cambria Math" panose="02040503050406030204" pitchFamily="18" charset="0"/>
                              <a:ea typeface="Cambria Math" panose="02040503050406030204" pitchFamily="18" charset="0"/>
                            </a:rPr>
                          </m:ctrlPr>
                        </m:naryPr>
                        <m:sub>
                          <m:r>
                            <m:rPr>
                              <m:brk m:alnAt="23"/>
                            </m:rPr>
                            <a:rPr lang="en-US" altLang="ko-KR" i="1">
                              <a:latin typeface="Cambria Math" panose="02040503050406030204" pitchFamily="18" charset="0"/>
                              <a:ea typeface="Cambria Math" panose="02040503050406030204" pitchFamily="18" charset="0"/>
                            </a:rPr>
                            <m:t>1</m:t>
                          </m:r>
                        </m:sub>
                        <m:sup>
                          <m:r>
                            <a:rPr lang="en-US" altLang="ko-KR" i="1">
                              <a:latin typeface="Cambria Math" panose="02040503050406030204" pitchFamily="18" charset="0"/>
                              <a:ea typeface="Cambria Math" panose="02040503050406030204" pitchFamily="18" charset="0"/>
                            </a:rPr>
                            <m:t>𝑚</m:t>
                          </m:r>
                        </m:sup>
                        <m:e>
                          <m:d>
                            <m:dPr>
                              <m:begChr m:val="["/>
                              <m:endChr m:val="]"/>
                              <m:ctrlPr>
                                <a:rPr lang="en-US" altLang="ko-KR" i="1">
                                  <a:latin typeface="Cambria Math" panose="02040503050406030204" pitchFamily="18" charset="0"/>
                                  <a:ea typeface="Cambria Math" panose="02040503050406030204" pitchFamily="18" charset="0"/>
                                </a:rPr>
                              </m:ctrlPr>
                            </m:dPr>
                            <m:e>
                              <m:sSup>
                                <m:sSupPr>
                                  <m:ctrlPr>
                                    <a:rPr lang="en-US" altLang="ko-KR" i="1">
                                      <a:latin typeface="Cambria Math" panose="02040503050406030204" pitchFamily="18" charset="0"/>
                                      <a:ea typeface="Cambria Math" panose="02040503050406030204" pitchFamily="18" charset="0"/>
                                    </a:rPr>
                                  </m:ctrlPr>
                                </m:sSupPr>
                                <m:e>
                                  <m:acc>
                                    <m:accPr>
                                      <m:chr m:val="̂"/>
                                      <m:ctrlPr>
                                        <a:rPr lang="en-US" altLang="ko-KR" i="1">
                                          <a:latin typeface="Cambria Math" panose="02040503050406030204" pitchFamily="18" charset="0"/>
                                          <a:ea typeface="Cambria Math" panose="02040503050406030204" pitchFamily="18" charset="0"/>
                                        </a:rPr>
                                      </m:ctrlPr>
                                    </m:accPr>
                                    <m:e>
                                      <m:sSub>
                                        <m:sSubPr>
                                          <m:ctrlPr>
                                            <a:rPr lang="en-US" altLang="ko-KR" i="1">
                                              <a:latin typeface="Cambria Math" panose="02040503050406030204" pitchFamily="18" charset="0"/>
                                              <a:ea typeface="Cambria Math" panose="02040503050406030204" pitchFamily="18" charset="0"/>
                                            </a:rPr>
                                          </m:ctrlPr>
                                        </m:sSubPr>
                                        <m:e>
                                          <m:r>
                                            <a:rPr lang="en-US" altLang="ko-KR" i="1">
                                              <a:latin typeface="Cambria Math" panose="02040503050406030204" pitchFamily="18" charset="0"/>
                                              <a:ea typeface="Cambria Math" panose="02040503050406030204" pitchFamily="18" charset="0"/>
                                            </a:rPr>
                                            <m:t>𝑒</m:t>
                                          </m:r>
                                        </m:e>
                                        <m:sub>
                                          <m:r>
                                            <a:rPr lang="en-US" altLang="ko-KR" i="1">
                                              <a:latin typeface="Cambria Math" panose="02040503050406030204" pitchFamily="18" charset="0"/>
                                              <a:ea typeface="Cambria Math" panose="02040503050406030204" pitchFamily="18" charset="0"/>
                                            </a:rPr>
                                            <m:t>𝑖</m:t>
                                          </m:r>
                                        </m:sub>
                                      </m:sSub>
                                    </m:e>
                                  </m:acc>
                                  <m:d>
                                    <m:dPr>
                                      <m:ctrlPr>
                                        <a:rPr lang="en-US" altLang="ko-KR" i="1">
                                          <a:latin typeface="Cambria Math" panose="02040503050406030204" pitchFamily="18" charset="0"/>
                                          <a:ea typeface="Cambria Math" panose="02040503050406030204" pitchFamily="18" charset="0"/>
                                        </a:rPr>
                                      </m:ctrlPr>
                                    </m:dPr>
                                    <m:e>
                                      <m:acc>
                                        <m:accPr>
                                          <m:chr m:val="̂"/>
                                          <m:ctrlPr>
                                            <a:rPr lang="en-US" altLang="ko-KR" i="1">
                                              <a:latin typeface="Cambria Math" panose="02040503050406030204" pitchFamily="18" charset="0"/>
                                              <a:ea typeface="Cambria Math" panose="02040503050406030204" pitchFamily="18" charset="0"/>
                                            </a:rPr>
                                          </m:ctrlPr>
                                        </m:accPr>
                                        <m:e>
                                          <m:r>
                                            <a:rPr lang="ko-KR" altLang="en-US" i="1">
                                              <a:latin typeface="Cambria Math" panose="02040503050406030204" pitchFamily="18" charset="0"/>
                                              <a:ea typeface="Cambria Math" panose="02040503050406030204" pitchFamily="18" charset="0"/>
                                            </a:rPr>
                                            <m:t>𝜃</m:t>
                                          </m:r>
                                        </m:e>
                                      </m:acc>
                                    </m:e>
                                  </m:d>
                                </m:e>
                                <m:sup>
                                  <m:r>
                                    <a:rPr lang="en-US" altLang="ko-KR" i="1">
                                      <a:latin typeface="Cambria Math" panose="02040503050406030204" pitchFamily="18" charset="0"/>
                                      <a:ea typeface="Cambria Math" panose="02040503050406030204" pitchFamily="18" charset="0"/>
                                    </a:rPr>
                                    <m:t>′</m:t>
                                  </m:r>
                                </m:sup>
                              </m:sSup>
                              <m:acc>
                                <m:accPr>
                                  <m:chr m:val="̂"/>
                                  <m:ctrlPr>
                                    <a:rPr lang="en-US" altLang="ko-KR" i="1">
                                      <a:latin typeface="Cambria Math" panose="02040503050406030204" pitchFamily="18" charset="0"/>
                                      <a:ea typeface="Cambria Math" panose="02040503050406030204" pitchFamily="18" charset="0"/>
                                    </a:rPr>
                                  </m:ctrlPr>
                                </m:accPr>
                                <m:e>
                                  <m:sSub>
                                    <m:sSubPr>
                                      <m:ctrlPr>
                                        <a:rPr lang="en-US" altLang="ko-KR" i="1">
                                          <a:latin typeface="Cambria Math" panose="02040503050406030204" pitchFamily="18" charset="0"/>
                                          <a:ea typeface="Cambria Math" panose="02040503050406030204" pitchFamily="18" charset="0"/>
                                        </a:rPr>
                                      </m:ctrlPr>
                                    </m:sSubPr>
                                    <m:e>
                                      <m:r>
                                        <a:rPr lang="en-US" altLang="ko-KR" i="1">
                                          <a:latin typeface="Cambria Math" panose="02040503050406030204" pitchFamily="18" charset="0"/>
                                          <a:ea typeface="Cambria Math" panose="02040503050406030204" pitchFamily="18" charset="0"/>
                                        </a:rPr>
                                        <m:t>𝑒</m:t>
                                      </m:r>
                                    </m:e>
                                    <m:sub>
                                      <m:r>
                                        <a:rPr lang="en-US" altLang="ko-KR" i="1">
                                          <a:latin typeface="Cambria Math" panose="02040503050406030204" pitchFamily="18" charset="0"/>
                                          <a:ea typeface="Cambria Math" panose="02040503050406030204" pitchFamily="18" charset="0"/>
                                        </a:rPr>
                                        <m:t>𝑖</m:t>
                                      </m:r>
                                    </m:sub>
                                  </m:sSub>
                                </m:e>
                              </m:acc>
                              <m:d>
                                <m:dPr>
                                  <m:ctrlPr>
                                    <a:rPr lang="en-US" altLang="ko-KR" i="1">
                                      <a:latin typeface="Cambria Math" panose="02040503050406030204" pitchFamily="18" charset="0"/>
                                      <a:ea typeface="Cambria Math" panose="02040503050406030204" pitchFamily="18" charset="0"/>
                                    </a:rPr>
                                  </m:ctrlPr>
                                </m:dPr>
                                <m:e>
                                  <m:acc>
                                    <m:accPr>
                                      <m:chr m:val="̂"/>
                                      <m:ctrlPr>
                                        <a:rPr lang="en-US" altLang="ko-KR" i="1">
                                          <a:latin typeface="Cambria Math" panose="02040503050406030204" pitchFamily="18" charset="0"/>
                                          <a:ea typeface="Cambria Math" panose="02040503050406030204" pitchFamily="18" charset="0"/>
                                        </a:rPr>
                                      </m:ctrlPr>
                                    </m:accPr>
                                    <m:e>
                                      <m:r>
                                        <a:rPr lang="ko-KR" altLang="en-US" i="1">
                                          <a:latin typeface="Cambria Math" panose="02040503050406030204" pitchFamily="18" charset="0"/>
                                          <a:ea typeface="Cambria Math" panose="02040503050406030204" pitchFamily="18" charset="0"/>
                                        </a:rPr>
                                        <m:t>𝜃</m:t>
                                      </m:r>
                                    </m:e>
                                  </m:acc>
                                </m:e>
                              </m:d>
                              <m:r>
                                <a:rPr lang="en-US" altLang="ko-KR" i="1">
                                  <a:latin typeface="Cambria Math" panose="02040503050406030204" pitchFamily="18" charset="0"/>
                                  <a:ea typeface="Cambria Math" panose="02040503050406030204" pitchFamily="18" charset="0"/>
                                </a:rPr>
                                <m:t>+</m:t>
                              </m:r>
                              <m:r>
                                <a:rPr lang="en-US" altLang="ko-KR" i="1">
                                  <a:latin typeface="Cambria Math" panose="02040503050406030204" pitchFamily="18" charset="0"/>
                                  <a:ea typeface="Cambria Math" panose="02040503050406030204" pitchFamily="18" charset="0"/>
                                </a:rPr>
                                <m:t>𝑡𝑟</m:t>
                              </m:r>
                              <m:d>
                                <m:dPr>
                                  <m:ctrlPr>
                                    <a:rPr lang="en-US" altLang="ko-KR" i="1">
                                      <a:latin typeface="Cambria Math" panose="02040503050406030204" pitchFamily="18" charset="0"/>
                                      <a:ea typeface="Cambria Math" panose="02040503050406030204" pitchFamily="18" charset="0"/>
                                    </a:rPr>
                                  </m:ctrlPr>
                                </m:dPr>
                                <m:e>
                                  <m:r>
                                    <a:rPr lang="en-US" altLang="ko-KR" i="1">
                                      <a:latin typeface="Cambria Math" panose="02040503050406030204" pitchFamily="18" charset="0"/>
                                      <a:ea typeface="Cambria Math" panose="02040503050406030204" pitchFamily="18" charset="0"/>
                                    </a:rPr>
                                    <m:t>𝑣𝑎𝑟</m:t>
                                  </m:r>
                                  <m:d>
                                    <m:dPr>
                                      <m:begChr m:val="{"/>
                                      <m:endChr m:val="}"/>
                                      <m:ctrlPr>
                                        <a:rPr lang="en-US" altLang="ko-KR" i="1">
                                          <a:latin typeface="Cambria Math" panose="02040503050406030204" pitchFamily="18" charset="0"/>
                                          <a:ea typeface="Cambria Math" panose="02040503050406030204" pitchFamily="18" charset="0"/>
                                        </a:rPr>
                                      </m:ctrlPr>
                                    </m:dPr>
                                    <m:e>
                                      <m:sSub>
                                        <m:sSubPr>
                                          <m:ctrlPr>
                                            <a:rPr lang="en-US" altLang="ko-KR" i="1">
                                              <a:latin typeface="Cambria Math" panose="02040503050406030204" pitchFamily="18" charset="0"/>
                                              <a:ea typeface="Cambria Math" panose="02040503050406030204" pitchFamily="18" charset="0"/>
                                            </a:rPr>
                                          </m:ctrlPr>
                                        </m:sSubPr>
                                        <m:e>
                                          <m:r>
                                            <a:rPr lang="en-US" altLang="ko-KR" i="1">
                                              <a:latin typeface="Cambria Math" panose="02040503050406030204" pitchFamily="18" charset="0"/>
                                              <a:ea typeface="Cambria Math" panose="02040503050406030204" pitchFamily="18" charset="0"/>
                                            </a:rPr>
                                            <m:t>𝑒</m:t>
                                          </m:r>
                                        </m:e>
                                        <m:sub>
                                          <m:r>
                                            <a:rPr lang="en-US" altLang="ko-KR" i="1">
                                              <a:latin typeface="Cambria Math" panose="02040503050406030204" pitchFamily="18" charset="0"/>
                                              <a:ea typeface="Cambria Math" panose="02040503050406030204" pitchFamily="18" charset="0"/>
                                            </a:rPr>
                                            <m:t>𝑖</m:t>
                                          </m:r>
                                        </m:sub>
                                      </m:sSub>
                                      <m:r>
                                        <a:rPr lang="en-US" altLang="ko-KR" i="1">
                                          <a:latin typeface="Cambria Math" panose="02040503050406030204" pitchFamily="18" charset="0"/>
                                          <a:ea typeface="Cambria Math" panose="02040503050406030204" pitchFamily="18" charset="0"/>
                                        </a:rPr>
                                        <m:t>|</m:t>
                                      </m:r>
                                      <m:sSub>
                                        <m:sSubPr>
                                          <m:ctrlPr>
                                            <a:rPr lang="en-US" altLang="ko-KR" i="1">
                                              <a:latin typeface="Cambria Math" panose="02040503050406030204" pitchFamily="18" charset="0"/>
                                              <a:ea typeface="Cambria Math" panose="02040503050406030204" pitchFamily="18" charset="0"/>
                                            </a:rPr>
                                          </m:ctrlPr>
                                        </m:sSubPr>
                                        <m:e>
                                          <m:r>
                                            <a:rPr lang="en-US" altLang="ko-KR" i="1">
                                              <a:latin typeface="Cambria Math" panose="02040503050406030204" pitchFamily="18" charset="0"/>
                                              <a:ea typeface="Cambria Math" panose="02040503050406030204" pitchFamily="18" charset="0"/>
                                            </a:rPr>
                                            <m:t>𝑦</m:t>
                                          </m:r>
                                        </m:e>
                                        <m:sub>
                                          <m:r>
                                            <a:rPr lang="en-US" altLang="ko-KR" i="1">
                                              <a:latin typeface="Cambria Math" panose="02040503050406030204" pitchFamily="18" charset="0"/>
                                              <a:ea typeface="Cambria Math" panose="02040503050406030204" pitchFamily="18" charset="0"/>
                                            </a:rPr>
                                            <m:t>𝑖</m:t>
                                          </m:r>
                                        </m:sub>
                                      </m:sSub>
                                      <m:r>
                                        <a:rPr lang="en-US" altLang="ko-KR" i="1">
                                          <a:latin typeface="Cambria Math" panose="02040503050406030204" pitchFamily="18" charset="0"/>
                                          <a:ea typeface="Cambria Math" panose="02040503050406030204" pitchFamily="18" charset="0"/>
                                        </a:rPr>
                                        <m:t>,</m:t>
                                      </m:r>
                                      <m:acc>
                                        <m:accPr>
                                          <m:chr m:val="̂"/>
                                          <m:ctrlPr>
                                            <a:rPr lang="en-US" altLang="ko-KR" i="1">
                                              <a:latin typeface="Cambria Math" panose="02040503050406030204" pitchFamily="18" charset="0"/>
                                              <a:ea typeface="Cambria Math" panose="02040503050406030204" pitchFamily="18" charset="0"/>
                                            </a:rPr>
                                          </m:ctrlPr>
                                        </m:accPr>
                                        <m:e>
                                          <m:r>
                                            <a:rPr lang="ko-KR" altLang="en-US" i="1">
                                              <a:latin typeface="Cambria Math" panose="02040503050406030204" pitchFamily="18" charset="0"/>
                                              <a:ea typeface="Cambria Math" panose="02040503050406030204" pitchFamily="18" charset="0"/>
                                            </a:rPr>
                                            <m:t>𝜃</m:t>
                                          </m:r>
                                        </m:e>
                                      </m:acc>
                                    </m:e>
                                  </m:d>
                                </m:e>
                              </m:d>
                            </m:e>
                          </m:d>
                        </m:e>
                      </m:nary>
                    </m:oMath>
                  </m:oMathPara>
                </a14:m>
                <a:endParaRPr lang="en-US" altLang="ko-KR"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ea typeface="Cambria Math" panose="02040503050406030204" pitchFamily="18" charset="0"/>
                            </a:rPr>
                          </m:ctrlPr>
                        </m:sSubPr>
                        <m:e>
                          <m:acc>
                            <m:accPr>
                              <m:chr m:val="̂"/>
                              <m:ctrlPr>
                                <a:rPr lang="en-US" altLang="ko-KR" i="1">
                                  <a:latin typeface="Cambria Math" panose="02040503050406030204" pitchFamily="18" charset="0"/>
                                  <a:ea typeface="Cambria Math" panose="02040503050406030204" pitchFamily="18" charset="0"/>
                                </a:rPr>
                              </m:ctrlPr>
                            </m:accPr>
                            <m:e>
                              <m:sSub>
                                <m:sSubPr>
                                  <m:ctrlPr>
                                    <a:rPr lang="en-US" altLang="ko-KR" i="1">
                                      <a:latin typeface="Cambria Math" panose="02040503050406030204" pitchFamily="18" charset="0"/>
                                      <a:ea typeface="Cambria Math" panose="02040503050406030204" pitchFamily="18" charset="0"/>
                                    </a:rPr>
                                  </m:ctrlPr>
                                </m:sSubPr>
                                <m:e>
                                  <m:r>
                                    <a:rPr lang="en-US" altLang="ko-KR" i="1">
                                      <a:latin typeface="Cambria Math" panose="02040503050406030204" pitchFamily="18" charset="0"/>
                                      <a:ea typeface="Cambria Math" panose="02040503050406030204" pitchFamily="18" charset="0"/>
                                    </a:rPr>
                                    <m:t>𝑡</m:t>
                                  </m:r>
                                </m:e>
                                <m:sub>
                                  <m:r>
                                    <a:rPr lang="en-US" altLang="ko-KR" b="0" i="1" smtClean="0">
                                      <a:latin typeface="Cambria Math" panose="02040503050406030204" pitchFamily="18" charset="0"/>
                                      <a:ea typeface="Cambria Math" panose="02040503050406030204" pitchFamily="18" charset="0"/>
                                    </a:rPr>
                                    <m:t>2</m:t>
                                  </m:r>
                                </m:sub>
                              </m:sSub>
                            </m:e>
                          </m:acc>
                        </m:e>
                        <m:sub>
                          <m:r>
                            <a:rPr lang="en-US" altLang="ko-KR" b="0" i="1" smtClean="0">
                              <a:latin typeface="Cambria Math" panose="02040503050406030204" pitchFamily="18" charset="0"/>
                              <a:ea typeface="Cambria Math" panose="02040503050406030204" pitchFamily="18" charset="0"/>
                            </a:rPr>
                            <m:t>𝑅</m:t>
                          </m:r>
                        </m:sub>
                      </m:sSub>
                      <m:r>
                        <a:rPr lang="en-US" altLang="ko-KR" i="1">
                          <a:latin typeface="Cambria Math" panose="02040503050406030204" pitchFamily="18" charset="0"/>
                          <a:ea typeface="Cambria Math" panose="02040503050406030204" pitchFamily="18" charset="0"/>
                        </a:rPr>
                        <m:t>=</m:t>
                      </m:r>
                      <m:nary>
                        <m:naryPr>
                          <m:chr m:val="∑"/>
                          <m:ctrlPr>
                            <a:rPr lang="en-US" altLang="ko-KR" i="1">
                              <a:latin typeface="Cambria Math" panose="02040503050406030204" pitchFamily="18" charset="0"/>
                              <a:ea typeface="Cambria Math" panose="02040503050406030204" pitchFamily="18" charset="0"/>
                            </a:rPr>
                          </m:ctrlPr>
                        </m:naryPr>
                        <m:sub>
                          <m:r>
                            <m:rPr>
                              <m:brk m:alnAt="23"/>
                            </m:rPr>
                            <a:rPr lang="en-US" altLang="ko-KR" i="1">
                              <a:latin typeface="Cambria Math" panose="02040503050406030204" pitchFamily="18" charset="0"/>
                              <a:ea typeface="Cambria Math" panose="02040503050406030204" pitchFamily="18" charset="0"/>
                            </a:rPr>
                            <m:t>1</m:t>
                          </m:r>
                        </m:sub>
                        <m:sup>
                          <m:r>
                            <a:rPr lang="en-US" altLang="ko-KR" i="1">
                              <a:latin typeface="Cambria Math" panose="02040503050406030204" pitchFamily="18" charset="0"/>
                              <a:ea typeface="Cambria Math" panose="02040503050406030204" pitchFamily="18" charset="0"/>
                            </a:rPr>
                            <m:t>𝑚</m:t>
                          </m:r>
                        </m:sup>
                        <m:e>
                          <m:d>
                            <m:dPr>
                              <m:begChr m:val="["/>
                              <m:endChr m:val="]"/>
                              <m:ctrlPr>
                                <a:rPr lang="en-US" altLang="ko-KR" i="1">
                                  <a:latin typeface="Cambria Math" panose="02040503050406030204" pitchFamily="18" charset="0"/>
                                  <a:ea typeface="Cambria Math" panose="02040503050406030204" pitchFamily="18" charset="0"/>
                                </a:rPr>
                              </m:ctrlPr>
                            </m:dPr>
                            <m:e>
                              <m:acc>
                                <m:accPr>
                                  <m:chr m:val="̂"/>
                                  <m:ctrlPr>
                                    <a:rPr lang="en-US" altLang="ko-KR" i="1">
                                      <a:latin typeface="Cambria Math" panose="02040503050406030204" pitchFamily="18" charset="0"/>
                                      <a:ea typeface="Cambria Math" panose="02040503050406030204" pitchFamily="18" charset="0"/>
                                    </a:rPr>
                                  </m:ctrlPr>
                                </m:accPr>
                                <m:e>
                                  <m:sSub>
                                    <m:sSubPr>
                                      <m:ctrlPr>
                                        <a:rPr lang="en-US" altLang="ko-KR" i="1">
                                          <a:latin typeface="Cambria Math" panose="02040503050406030204" pitchFamily="18" charset="0"/>
                                          <a:ea typeface="Cambria Math" panose="02040503050406030204" pitchFamily="18" charset="0"/>
                                        </a:rPr>
                                      </m:ctrlPr>
                                    </m:sSubPr>
                                    <m:e>
                                      <m:r>
                                        <a:rPr lang="en-US" altLang="ko-KR" i="1">
                                          <a:latin typeface="Cambria Math" panose="02040503050406030204" pitchFamily="18" charset="0"/>
                                          <a:ea typeface="Cambria Math" panose="02040503050406030204" pitchFamily="18" charset="0"/>
                                        </a:rPr>
                                        <m:t>𝑏</m:t>
                                      </m:r>
                                    </m:e>
                                    <m:sub>
                                      <m:r>
                                        <a:rPr lang="en-US" altLang="ko-KR" i="1">
                                          <a:latin typeface="Cambria Math" panose="02040503050406030204" pitchFamily="18" charset="0"/>
                                          <a:ea typeface="Cambria Math" panose="02040503050406030204" pitchFamily="18" charset="0"/>
                                        </a:rPr>
                                        <m:t>𝑖</m:t>
                                      </m:r>
                                    </m:sub>
                                  </m:sSub>
                                </m:e>
                              </m:acc>
                              <m:d>
                                <m:dPr>
                                  <m:ctrlPr>
                                    <a:rPr lang="en-US" altLang="ko-KR" i="1">
                                      <a:latin typeface="Cambria Math" panose="02040503050406030204" pitchFamily="18" charset="0"/>
                                      <a:ea typeface="Cambria Math" panose="02040503050406030204" pitchFamily="18" charset="0"/>
                                    </a:rPr>
                                  </m:ctrlPr>
                                </m:dPr>
                                <m:e>
                                  <m:acc>
                                    <m:accPr>
                                      <m:chr m:val="̂"/>
                                      <m:ctrlPr>
                                        <a:rPr lang="en-US" altLang="ko-KR" i="1">
                                          <a:latin typeface="Cambria Math" panose="02040503050406030204" pitchFamily="18" charset="0"/>
                                          <a:ea typeface="Cambria Math" panose="02040503050406030204" pitchFamily="18" charset="0"/>
                                        </a:rPr>
                                      </m:ctrlPr>
                                    </m:accPr>
                                    <m:e>
                                      <m:r>
                                        <a:rPr lang="ko-KR" altLang="en-US" i="1">
                                          <a:latin typeface="Cambria Math" panose="02040503050406030204" pitchFamily="18" charset="0"/>
                                          <a:ea typeface="Cambria Math" panose="02040503050406030204" pitchFamily="18" charset="0"/>
                                        </a:rPr>
                                        <m:t>𝜃</m:t>
                                      </m:r>
                                    </m:e>
                                  </m:acc>
                                </m:e>
                              </m:d>
                              <m:acc>
                                <m:accPr>
                                  <m:chr m:val="̂"/>
                                  <m:ctrlPr>
                                    <a:rPr lang="en-US" altLang="ko-KR" i="1">
                                      <a:latin typeface="Cambria Math" panose="02040503050406030204" pitchFamily="18" charset="0"/>
                                      <a:ea typeface="Cambria Math" panose="02040503050406030204" pitchFamily="18" charset="0"/>
                                    </a:rPr>
                                  </m:ctrlPr>
                                </m:accPr>
                                <m:e>
                                  <m:sSub>
                                    <m:sSubPr>
                                      <m:ctrlPr>
                                        <a:rPr lang="en-US" altLang="ko-KR" i="1">
                                          <a:latin typeface="Cambria Math" panose="02040503050406030204" pitchFamily="18" charset="0"/>
                                          <a:ea typeface="Cambria Math" panose="02040503050406030204" pitchFamily="18" charset="0"/>
                                        </a:rPr>
                                      </m:ctrlPr>
                                    </m:sSubPr>
                                    <m:e>
                                      <m:r>
                                        <a:rPr lang="en-US" altLang="ko-KR" i="1">
                                          <a:latin typeface="Cambria Math" panose="02040503050406030204" pitchFamily="18" charset="0"/>
                                          <a:ea typeface="Cambria Math" panose="02040503050406030204" pitchFamily="18" charset="0"/>
                                        </a:rPr>
                                        <m:t>𝑏</m:t>
                                      </m:r>
                                    </m:e>
                                    <m:sub>
                                      <m:r>
                                        <a:rPr lang="en-US" altLang="ko-KR" i="1">
                                          <a:latin typeface="Cambria Math" panose="02040503050406030204" pitchFamily="18" charset="0"/>
                                          <a:ea typeface="Cambria Math" panose="02040503050406030204" pitchFamily="18" charset="0"/>
                                        </a:rPr>
                                        <m:t>𝑖</m:t>
                                      </m:r>
                                    </m:sub>
                                  </m:sSub>
                                </m:e>
                              </m:acc>
                              <m:d>
                                <m:dPr>
                                  <m:ctrlPr>
                                    <a:rPr lang="en-US" altLang="ko-KR" i="1">
                                      <a:latin typeface="Cambria Math" panose="02040503050406030204" pitchFamily="18" charset="0"/>
                                      <a:ea typeface="Cambria Math" panose="02040503050406030204" pitchFamily="18" charset="0"/>
                                    </a:rPr>
                                  </m:ctrlPr>
                                </m:dPr>
                                <m:e>
                                  <m:acc>
                                    <m:accPr>
                                      <m:chr m:val="̂"/>
                                      <m:ctrlPr>
                                        <a:rPr lang="en-US" altLang="ko-KR" i="1">
                                          <a:latin typeface="Cambria Math" panose="02040503050406030204" pitchFamily="18" charset="0"/>
                                          <a:ea typeface="Cambria Math" panose="02040503050406030204" pitchFamily="18" charset="0"/>
                                        </a:rPr>
                                      </m:ctrlPr>
                                    </m:accPr>
                                    <m:e>
                                      <m:r>
                                        <a:rPr lang="ko-KR" altLang="en-US" i="1">
                                          <a:latin typeface="Cambria Math" panose="02040503050406030204" pitchFamily="18" charset="0"/>
                                          <a:ea typeface="Cambria Math" panose="02040503050406030204" pitchFamily="18" charset="0"/>
                                        </a:rPr>
                                        <m:t>𝜃</m:t>
                                      </m:r>
                                    </m:e>
                                  </m:acc>
                                </m:e>
                              </m:d>
                              <m:r>
                                <a:rPr lang="en-US" altLang="ko-KR" i="1">
                                  <a:latin typeface="Cambria Math" panose="02040503050406030204" pitchFamily="18" charset="0"/>
                                  <a:ea typeface="Cambria Math" panose="02040503050406030204" pitchFamily="18" charset="0"/>
                                </a:rPr>
                                <m:t>′+</m:t>
                              </m:r>
                              <m:r>
                                <a:rPr lang="en-US" altLang="ko-KR" i="1" smtClean="0">
                                  <a:solidFill>
                                    <a:srgbClr val="00B0F0"/>
                                  </a:solidFill>
                                  <a:latin typeface="Cambria Math" panose="02040503050406030204" pitchFamily="18" charset="0"/>
                                  <a:ea typeface="Cambria Math" panose="02040503050406030204" pitchFamily="18" charset="0"/>
                                </a:rPr>
                                <m:t>𝑣𝑎𝑟</m:t>
                              </m:r>
                              <m:d>
                                <m:dPr>
                                  <m:begChr m:val="{"/>
                                  <m:endChr m:val="}"/>
                                  <m:ctrlPr>
                                    <a:rPr lang="en-US" altLang="ko-KR" i="1">
                                      <a:solidFill>
                                        <a:srgbClr val="00B0F0"/>
                                      </a:solidFill>
                                      <a:latin typeface="Cambria Math" panose="02040503050406030204" pitchFamily="18" charset="0"/>
                                      <a:ea typeface="Cambria Math" panose="02040503050406030204" pitchFamily="18" charset="0"/>
                                    </a:rPr>
                                  </m:ctrlPr>
                                </m:dPr>
                                <m:e>
                                  <m:sSub>
                                    <m:sSubPr>
                                      <m:ctrlPr>
                                        <a:rPr lang="en-US" altLang="ko-KR" i="1">
                                          <a:solidFill>
                                            <a:srgbClr val="00B0F0"/>
                                          </a:solidFill>
                                          <a:latin typeface="Cambria Math" panose="02040503050406030204" pitchFamily="18" charset="0"/>
                                          <a:ea typeface="Cambria Math" panose="02040503050406030204" pitchFamily="18" charset="0"/>
                                        </a:rPr>
                                      </m:ctrlPr>
                                    </m:sSubPr>
                                    <m:e>
                                      <m:r>
                                        <a:rPr lang="en-US" altLang="ko-KR" i="1">
                                          <a:solidFill>
                                            <a:srgbClr val="00B0F0"/>
                                          </a:solidFill>
                                          <a:latin typeface="Cambria Math" panose="02040503050406030204" pitchFamily="18" charset="0"/>
                                          <a:ea typeface="Cambria Math" panose="02040503050406030204" pitchFamily="18" charset="0"/>
                                        </a:rPr>
                                        <m:t>𝑏</m:t>
                                      </m:r>
                                    </m:e>
                                    <m:sub>
                                      <m:r>
                                        <a:rPr lang="en-US" altLang="ko-KR" i="1">
                                          <a:solidFill>
                                            <a:srgbClr val="00B0F0"/>
                                          </a:solidFill>
                                          <a:latin typeface="Cambria Math" panose="02040503050406030204" pitchFamily="18" charset="0"/>
                                          <a:ea typeface="Cambria Math" panose="02040503050406030204" pitchFamily="18" charset="0"/>
                                        </a:rPr>
                                        <m:t>𝑖</m:t>
                                      </m:r>
                                    </m:sub>
                                  </m:sSub>
                                  <m:r>
                                    <a:rPr lang="en-US" altLang="ko-KR" i="1">
                                      <a:solidFill>
                                        <a:srgbClr val="00B0F0"/>
                                      </a:solidFill>
                                      <a:latin typeface="Cambria Math" panose="02040503050406030204" pitchFamily="18" charset="0"/>
                                      <a:ea typeface="Cambria Math" panose="02040503050406030204" pitchFamily="18" charset="0"/>
                                    </a:rPr>
                                    <m:t>|</m:t>
                                  </m:r>
                                  <m:sSub>
                                    <m:sSubPr>
                                      <m:ctrlPr>
                                        <a:rPr lang="en-US" altLang="ko-KR" i="1">
                                          <a:solidFill>
                                            <a:srgbClr val="00B0F0"/>
                                          </a:solidFill>
                                          <a:latin typeface="Cambria Math" panose="02040503050406030204" pitchFamily="18" charset="0"/>
                                          <a:ea typeface="Cambria Math" panose="02040503050406030204" pitchFamily="18" charset="0"/>
                                        </a:rPr>
                                      </m:ctrlPr>
                                    </m:sSubPr>
                                    <m:e>
                                      <m:r>
                                        <a:rPr lang="en-US" altLang="ko-KR" i="1">
                                          <a:solidFill>
                                            <a:srgbClr val="00B0F0"/>
                                          </a:solidFill>
                                          <a:latin typeface="Cambria Math" panose="02040503050406030204" pitchFamily="18" charset="0"/>
                                          <a:ea typeface="Cambria Math" panose="02040503050406030204" pitchFamily="18" charset="0"/>
                                        </a:rPr>
                                        <m:t>𝑦</m:t>
                                      </m:r>
                                    </m:e>
                                    <m:sub>
                                      <m:r>
                                        <a:rPr lang="en-US" altLang="ko-KR" i="1">
                                          <a:solidFill>
                                            <a:srgbClr val="00B0F0"/>
                                          </a:solidFill>
                                          <a:latin typeface="Cambria Math" panose="02040503050406030204" pitchFamily="18" charset="0"/>
                                          <a:ea typeface="Cambria Math" panose="02040503050406030204" pitchFamily="18" charset="0"/>
                                        </a:rPr>
                                        <m:t>𝑖</m:t>
                                      </m:r>
                                    </m:sub>
                                  </m:sSub>
                                  <m:r>
                                    <a:rPr lang="en-US" altLang="ko-KR" i="1">
                                      <a:solidFill>
                                        <a:srgbClr val="00B0F0"/>
                                      </a:solidFill>
                                      <a:latin typeface="Cambria Math" panose="02040503050406030204" pitchFamily="18" charset="0"/>
                                      <a:ea typeface="Cambria Math" panose="02040503050406030204" pitchFamily="18" charset="0"/>
                                    </a:rPr>
                                    <m:t>,</m:t>
                                  </m:r>
                                  <m:acc>
                                    <m:accPr>
                                      <m:chr m:val="̂"/>
                                      <m:ctrlPr>
                                        <a:rPr lang="en-US" altLang="ko-KR" i="1">
                                          <a:solidFill>
                                            <a:srgbClr val="00B0F0"/>
                                          </a:solidFill>
                                          <a:latin typeface="Cambria Math" panose="02040503050406030204" pitchFamily="18" charset="0"/>
                                          <a:ea typeface="Cambria Math" panose="02040503050406030204" pitchFamily="18" charset="0"/>
                                        </a:rPr>
                                      </m:ctrlPr>
                                    </m:accPr>
                                    <m:e>
                                      <m:r>
                                        <a:rPr lang="ko-KR" altLang="en-US" i="1">
                                          <a:solidFill>
                                            <a:srgbClr val="00B0F0"/>
                                          </a:solidFill>
                                          <a:latin typeface="Cambria Math" panose="02040503050406030204" pitchFamily="18" charset="0"/>
                                          <a:ea typeface="Cambria Math" panose="02040503050406030204" pitchFamily="18" charset="0"/>
                                        </a:rPr>
                                        <m:t>𝜃</m:t>
                                      </m:r>
                                    </m:e>
                                  </m:acc>
                                </m:e>
                              </m:d>
                            </m:e>
                          </m:d>
                        </m:e>
                      </m:nary>
                    </m:oMath>
                  </m:oMathPara>
                </a14:m>
                <a:endParaRPr lang="en-US" altLang="ko-KR" dirty="0">
                  <a:ea typeface="Cambria Math" panose="02040503050406030204" pitchFamily="18" charset="0"/>
                </a:endParaRPr>
              </a:p>
              <a:p>
                <a:pPr marL="0" indent="0">
                  <a:buNone/>
                </a:pPr>
                <a:endParaRPr lang="ko-KR" altLang="en-US" dirty="0"/>
              </a:p>
            </p:txBody>
          </p:sp>
        </mc:Choice>
        <mc:Fallback xmlns="">
          <p:sp>
            <p:nvSpPr>
              <p:cNvPr id="3" name="내용 개체 틀 2">
                <a:extLst>
                  <a:ext uri="{FF2B5EF4-FFF2-40B4-BE49-F238E27FC236}">
                    <a16:creationId xmlns:a16="http://schemas.microsoft.com/office/drawing/2014/main" id="{02AB881E-F692-4038-B23F-0E3A942B1173}"/>
                  </a:ext>
                </a:extLst>
              </p:cNvPr>
              <p:cNvSpPr>
                <a:spLocks noGrp="1" noRot="1" noChangeAspect="1" noMove="1" noResize="1" noEditPoints="1" noAdjustHandles="1" noChangeArrowheads="1" noChangeShapeType="1" noTextEdit="1"/>
              </p:cNvSpPr>
              <p:nvPr>
                <p:ph idx="1"/>
              </p:nvPr>
            </p:nvSpPr>
            <p:spPr>
              <a:blipFill>
                <a:blip r:embed="rId2"/>
                <a:stretch>
                  <a:fillRect l="-1217" t="-3922"/>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4547708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3E1149-1586-47D0-97FC-1074D20D7F81}"/>
              </a:ext>
            </a:extLst>
          </p:cNvPr>
          <p:cNvSpPr>
            <a:spLocks noGrp="1"/>
          </p:cNvSpPr>
          <p:nvPr>
            <p:ph type="title"/>
          </p:nvPr>
        </p:nvSpPr>
        <p:spPr/>
        <p:txBody>
          <a:bodyPr/>
          <a:lstStyle/>
          <a:p>
            <a:r>
              <a:rPr lang="en-US" altLang="ko-KR" dirty="0"/>
              <a:t>5.REML</a:t>
            </a:r>
            <a:r>
              <a:rPr lang="ko-KR" altLang="en-US" dirty="0"/>
              <a:t> </a:t>
            </a:r>
            <a:r>
              <a:rPr lang="en-US" altLang="ko-KR" dirty="0"/>
              <a:t>Estimation</a:t>
            </a:r>
            <a:r>
              <a:rPr lang="ko-KR" altLang="en-US" dirty="0"/>
              <a:t> </a:t>
            </a:r>
            <a:r>
              <a:rPr lang="en-US" altLang="ko-KR" dirty="0"/>
              <a:t>and</a:t>
            </a:r>
            <a:r>
              <a:rPr lang="ko-KR" altLang="en-US" dirty="0"/>
              <a:t> </a:t>
            </a:r>
            <a:r>
              <a:rPr lang="en-US" altLang="ko-KR" dirty="0"/>
              <a:t>Computation</a:t>
            </a:r>
            <a:endParaRPr lang="ko-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9FAE7A5D-7CEB-45A3-BAE3-D20D8FD4A801}"/>
                  </a:ext>
                </a:extLst>
              </p:cNvPr>
              <p:cNvSpPr>
                <a:spLocks noGrp="1"/>
              </p:cNvSpPr>
              <p:nvPr>
                <p:ph idx="1"/>
              </p:nvPr>
            </p:nvSpPr>
            <p:spPr/>
            <p:txBody>
              <a:bodyPr/>
              <a:lstStyle/>
              <a:p>
                <a:pPr marL="0" indent="0">
                  <a:buNone/>
                </a:pPr>
                <a:r>
                  <a:rPr lang="en-US" altLang="ko-KR" dirty="0"/>
                  <a:t>Since </a:t>
                </a:r>
                <a14:m>
                  <m:oMath xmlns:m="http://schemas.openxmlformats.org/officeDocument/2006/math">
                    <m:r>
                      <a:rPr lang="en-US" altLang="ko-KR" i="1" smtClean="0">
                        <a:solidFill>
                          <a:srgbClr val="00B0F0"/>
                        </a:solidFill>
                        <a:latin typeface="Cambria Math" panose="02040503050406030204" pitchFamily="18" charset="0"/>
                      </a:rPr>
                      <m:t>𝑣𝑎𝑟</m:t>
                    </m:r>
                    <m:d>
                      <m:dPr>
                        <m:ctrlPr>
                          <a:rPr lang="en-US" altLang="ko-KR" i="1">
                            <a:solidFill>
                              <a:srgbClr val="00B0F0"/>
                            </a:solidFill>
                            <a:latin typeface="Cambria Math" panose="02040503050406030204" pitchFamily="18" charset="0"/>
                          </a:rPr>
                        </m:ctrlPr>
                      </m:dPr>
                      <m:e>
                        <m:sSub>
                          <m:sSubPr>
                            <m:ctrlPr>
                              <a:rPr lang="en-US" altLang="ko-KR" i="1">
                                <a:solidFill>
                                  <a:srgbClr val="00B0F0"/>
                                </a:solidFill>
                                <a:latin typeface="Cambria Math" panose="02040503050406030204" pitchFamily="18" charset="0"/>
                              </a:rPr>
                            </m:ctrlPr>
                          </m:sSubPr>
                          <m:e>
                            <m:r>
                              <a:rPr lang="en-US" altLang="ko-KR" i="1">
                                <a:solidFill>
                                  <a:srgbClr val="00B0F0"/>
                                </a:solidFill>
                                <a:latin typeface="Cambria Math" panose="02040503050406030204" pitchFamily="18" charset="0"/>
                              </a:rPr>
                              <m:t>𝑏</m:t>
                            </m:r>
                          </m:e>
                          <m:sub>
                            <m:r>
                              <a:rPr lang="en-US" altLang="ko-KR" i="1">
                                <a:solidFill>
                                  <a:srgbClr val="00B0F0"/>
                                </a:solidFill>
                                <a:latin typeface="Cambria Math" panose="02040503050406030204" pitchFamily="18" charset="0"/>
                              </a:rPr>
                              <m:t>𝑖</m:t>
                            </m:r>
                          </m:sub>
                        </m:sSub>
                      </m:e>
                      <m:e>
                        <m:sSub>
                          <m:sSubPr>
                            <m:ctrlPr>
                              <a:rPr lang="en-US" altLang="ko-KR" i="1">
                                <a:solidFill>
                                  <a:srgbClr val="00B0F0"/>
                                </a:solidFill>
                                <a:latin typeface="Cambria Math" panose="02040503050406030204" pitchFamily="18" charset="0"/>
                              </a:rPr>
                            </m:ctrlPr>
                          </m:sSubPr>
                          <m:e>
                            <m:r>
                              <a:rPr lang="en-US" altLang="ko-KR" i="1">
                                <a:solidFill>
                                  <a:srgbClr val="00B0F0"/>
                                </a:solidFill>
                                <a:latin typeface="Cambria Math" panose="02040503050406030204" pitchFamily="18" charset="0"/>
                              </a:rPr>
                              <m:t>𝑦</m:t>
                            </m:r>
                          </m:e>
                          <m:sub>
                            <m:r>
                              <a:rPr lang="en-US" altLang="ko-KR" i="1">
                                <a:solidFill>
                                  <a:srgbClr val="00B0F0"/>
                                </a:solidFill>
                                <a:latin typeface="Cambria Math" panose="02040503050406030204" pitchFamily="18" charset="0"/>
                              </a:rPr>
                              <m:t>𝑖</m:t>
                            </m:r>
                          </m:sub>
                        </m:sSub>
                        <m:r>
                          <a:rPr lang="en-US" altLang="ko-KR" i="1">
                            <a:solidFill>
                              <a:srgbClr val="00B0F0"/>
                            </a:solidFill>
                            <a:latin typeface="Cambria Math" panose="02040503050406030204" pitchFamily="18" charset="0"/>
                          </a:rPr>
                          <m:t>,</m:t>
                        </m:r>
                        <m:r>
                          <a:rPr lang="ko-KR" altLang="en-US" i="1">
                            <a:solidFill>
                              <a:srgbClr val="00B0F0"/>
                            </a:solidFill>
                            <a:latin typeface="Cambria Math" panose="02040503050406030204" pitchFamily="18" charset="0"/>
                          </a:rPr>
                          <m:t>𝜃</m:t>
                        </m:r>
                      </m:e>
                    </m:d>
                    <m:r>
                      <a:rPr lang="en-US" altLang="ko-KR" i="1">
                        <a:latin typeface="Cambria Math" panose="02040503050406030204" pitchFamily="18" charset="0"/>
                      </a:rPr>
                      <m:t>=</m:t>
                    </m:r>
                    <m:r>
                      <a:rPr lang="en-US" altLang="ko-KR" i="1" smtClean="0">
                        <a:solidFill>
                          <a:srgbClr val="FF0000"/>
                        </a:solidFill>
                        <a:latin typeface="Cambria Math" panose="02040503050406030204" pitchFamily="18" charset="0"/>
                      </a:rPr>
                      <m:t>𝑣𝑎𝑟</m:t>
                    </m:r>
                    <m:d>
                      <m:dPr>
                        <m:ctrlPr>
                          <a:rPr lang="en-US" altLang="ko-KR" i="1">
                            <a:solidFill>
                              <a:srgbClr val="FF0000"/>
                            </a:solidFill>
                            <a:latin typeface="Cambria Math" panose="02040503050406030204" pitchFamily="18" charset="0"/>
                          </a:rPr>
                        </m:ctrlPr>
                      </m:dPr>
                      <m:e>
                        <m:sSub>
                          <m:sSubPr>
                            <m:ctrlPr>
                              <a:rPr lang="en-US" altLang="ko-KR" i="1">
                                <a:solidFill>
                                  <a:srgbClr val="FF0000"/>
                                </a:solidFill>
                                <a:latin typeface="Cambria Math" panose="02040503050406030204" pitchFamily="18" charset="0"/>
                              </a:rPr>
                            </m:ctrlPr>
                          </m:sSubPr>
                          <m:e>
                            <m:r>
                              <a:rPr lang="en-US" altLang="ko-KR" i="1">
                                <a:solidFill>
                                  <a:srgbClr val="FF0000"/>
                                </a:solidFill>
                                <a:latin typeface="Cambria Math" panose="02040503050406030204" pitchFamily="18" charset="0"/>
                              </a:rPr>
                              <m:t>𝑏</m:t>
                            </m:r>
                          </m:e>
                          <m:sub>
                            <m:r>
                              <a:rPr lang="en-US" altLang="ko-KR" i="1">
                                <a:solidFill>
                                  <a:srgbClr val="FF0000"/>
                                </a:solidFill>
                                <a:latin typeface="Cambria Math" panose="02040503050406030204" pitchFamily="18" charset="0"/>
                              </a:rPr>
                              <m:t>𝑖</m:t>
                            </m:r>
                          </m:sub>
                        </m:sSub>
                      </m:e>
                      <m:e>
                        <m:sSub>
                          <m:sSubPr>
                            <m:ctrlPr>
                              <a:rPr lang="en-US" altLang="ko-KR" i="1">
                                <a:solidFill>
                                  <a:srgbClr val="FF0000"/>
                                </a:solidFill>
                                <a:latin typeface="Cambria Math" panose="02040503050406030204" pitchFamily="18" charset="0"/>
                              </a:rPr>
                            </m:ctrlPr>
                          </m:sSubPr>
                          <m:e>
                            <m:r>
                              <a:rPr lang="en-US" altLang="ko-KR" i="1">
                                <a:solidFill>
                                  <a:srgbClr val="FF0000"/>
                                </a:solidFill>
                                <a:latin typeface="Cambria Math" panose="02040503050406030204" pitchFamily="18" charset="0"/>
                              </a:rPr>
                              <m:t>𝑦</m:t>
                            </m:r>
                          </m:e>
                          <m:sub>
                            <m:r>
                              <a:rPr lang="en-US" altLang="ko-KR" i="1">
                                <a:solidFill>
                                  <a:srgbClr val="FF0000"/>
                                </a:solidFill>
                                <a:latin typeface="Cambria Math" panose="02040503050406030204" pitchFamily="18" charset="0"/>
                              </a:rPr>
                              <m:t>𝑖</m:t>
                            </m:r>
                          </m:sub>
                        </m:sSub>
                        <m:r>
                          <a:rPr lang="en-US" altLang="ko-KR" i="1">
                            <a:solidFill>
                              <a:srgbClr val="FF0000"/>
                            </a:solidFill>
                            <a:latin typeface="Cambria Math" panose="02040503050406030204" pitchFamily="18" charset="0"/>
                          </a:rPr>
                          <m:t>,</m:t>
                        </m:r>
                        <m:r>
                          <a:rPr lang="ko-KR" altLang="en-US" i="1">
                            <a:solidFill>
                              <a:srgbClr val="FF0000"/>
                            </a:solidFill>
                            <a:latin typeface="Cambria Math" panose="02040503050406030204" pitchFamily="18" charset="0"/>
                          </a:rPr>
                          <m:t>𝛼</m:t>
                        </m:r>
                        <m:r>
                          <a:rPr lang="en-US" altLang="ko-KR" i="1">
                            <a:solidFill>
                              <a:srgbClr val="FF0000"/>
                            </a:solidFill>
                            <a:latin typeface="Cambria Math" panose="02040503050406030204" pitchFamily="18" charset="0"/>
                          </a:rPr>
                          <m:t>,</m:t>
                        </m:r>
                        <m:r>
                          <a:rPr lang="ko-KR" altLang="en-US" i="1">
                            <a:solidFill>
                              <a:srgbClr val="FF0000"/>
                            </a:solidFill>
                            <a:latin typeface="Cambria Math" panose="02040503050406030204" pitchFamily="18" charset="0"/>
                          </a:rPr>
                          <m:t>𝜃</m:t>
                        </m:r>
                      </m:e>
                    </m:d>
                    <m:r>
                      <a:rPr lang="en-US" altLang="ko-KR" i="1">
                        <a:latin typeface="Cambria Math" panose="02040503050406030204" pitchFamily="18" charset="0"/>
                      </a:rPr>
                      <m:t>+</m:t>
                    </m:r>
                    <m:r>
                      <a:rPr lang="en-US" altLang="ko-KR" i="1">
                        <a:latin typeface="Cambria Math" panose="02040503050406030204" pitchFamily="18" charset="0"/>
                      </a:rPr>
                      <m:t>𝑣𝑎𝑟</m:t>
                    </m:r>
                    <m:r>
                      <a:rPr lang="en-US" altLang="ko-KR" i="1">
                        <a:latin typeface="Cambria Math" panose="02040503050406030204" pitchFamily="18" charset="0"/>
                      </a:rPr>
                      <m:t>(</m:t>
                    </m:r>
                    <m:r>
                      <a:rPr lang="en-US" altLang="ko-KR" i="1">
                        <a:latin typeface="Cambria Math" panose="02040503050406030204" pitchFamily="18" charset="0"/>
                      </a:rPr>
                      <m:t>𝐸</m:t>
                    </m:r>
                    <m:d>
                      <m:dPr>
                        <m:ctrlPr>
                          <a:rPr lang="en-US" altLang="ko-KR" i="1">
                            <a:latin typeface="Cambria Math" panose="02040503050406030204" pitchFamily="18" charset="0"/>
                          </a:rPr>
                        </m:ctrlPr>
                      </m:dPr>
                      <m:e>
                        <m:sSub>
                          <m:sSubPr>
                            <m:ctrlPr>
                              <a:rPr lang="en-US" altLang="ko-KR" i="1">
                                <a:latin typeface="Cambria Math" panose="02040503050406030204" pitchFamily="18" charset="0"/>
                              </a:rPr>
                            </m:ctrlPr>
                          </m:sSubPr>
                          <m:e>
                            <m:r>
                              <a:rPr lang="en-US" altLang="ko-KR" i="1">
                                <a:latin typeface="Cambria Math" panose="02040503050406030204" pitchFamily="18" charset="0"/>
                              </a:rPr>
                              <m:t>𝑏</m:t>
                            </m:r>
                          </m:e>
                          <m:sub>
                            <m:r>
                              <a:rPr lang="en-US" altLang="ko-KR" i="1">
                                <a:latin typeface="Cambria Math" panose="02040503050406030204" pitchFamily="18" charset="0"/>
                              </a:rPr>
                              <m:t>𝑖</m:t>
                            </m:r>
                          </m:sub>
                        </m:sSub>
                      </m:e>
                      <m:e>
                        <m:sSub>
                          <m:sSubPr>
                            <m:ctrlPr>
                              <a:rPr lang="en-US" altLang="ko-KR" i="1">
                                <a:latin typeface="Cambria Math" panose="02040503050406030204" pitchFamily="18" charset="0"/>
                              </a:rPr>
                            </m:ctrlPr>
                          </m:sSubPr>
                          <m:e>
                            <m:r>
                              <a:rPr lang="en-US" altLang="ko-KR" i="1">
                                <a:latin typeface="Cambria Math" panose="02040503050406030204" pitchFamily="18" charset="0"/>
                              </a:rPr>
                              <m:t>𝑦</m:t>
                            </m:r>
                          </m:e>
                          <m:sub>
                            <m:r>
                              <a:rPr lang="en-US" altLang="ko-KR" i="1">
                                <a:latin typeface="Cambria Math" panose="02040503050406030204" pitchFamily="18" charset="0"/>
                              </a:rPr>
                              <m:t>𝑖</m:t>
                            </m:r>
                          </m:sub>
                        </m:sSub>
                        <m:r>
                          <a:rPr lang="en-US" altLang="ko-KR" i="1">
                            <a:latin typeface="Cambria Math" panose="02040503050406030204" pitchFamily="18" charset="0"/>
                          </a:rPr>
                          <m:t>,</m:t>
                        </m:r>
                        <m:r>
                          <a:rPr lang="ko-KR" altLang="en-US" i="1">
                            <a:latin typeface="Cambria Math" panose="02040503050406030204" pitchFamily="18" charset="0"/>
                          </a:rPr>
                          <m:t>𝛼</m:t>
                        </m:r>
                        <m:r>
                          <a:rPr lang="en-US" altLang="ko-KR" i="1">
                            <a:latin typeface="Cambria Math" panose="02040503050406030204" pitchFamily="18" charset="0"/>
                          </a:rPr>
                          <m:t>,</m:t>
                        </m:r>
                        <m:r>
                          <a:rPr lang="ko-KR" altLang="en-US" i="1">
                            <a:latin typeface="Cambria Math" panose="02040503050406030204" pitchFamily="18" charset="0"/>
                          </a:rPr>
                          <m:t>𝜃</m:t>
                        </m:r>
                      </m:e>
                    </m:d>
                    <m:r>
                      <a:rPr lang="en-US" altLang="ko-KR" i="1">
                        <a:latin typeface="Cambria Math" panose="02040503050406030204" pitchFamily="18" charset="0"/>
                      </a:rPr>
                      <m:t>)</m:t>
                    </m:r>
                  </m:oMath>
                </a14:m>
                <a:endParaRPr lang="en-US" altLang="ko-KR" dirty="0"/>
              </a:p>
              <a:p>
                <a:pPr marL="0" indent="0">
                  <a:buNone/>
                </a:pPr>
                <a:endParaRPr lang="en-US" altLang="ko-KR"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acc>
                        <m:accPr>
                          <m:chr m:val="̂"/>
                          <m:ctrlPr>
                            <a:rPr lang="en-US" altLang="ko-KR" sz="3600" i="1">
                              <a:latin typeface="Cambria Math" panose="02040503050406030204" pitchFamily="18" charset="0"/>
                              <a:ea typeface="Cambria Math" panose="02040503050406030204" pitchFamily="18" charset="0"/>
                            </a:rPr>
                          </m:ctrlPr>
                        </m:accPr>
                        <m:e>
                          <m:sSub>
                            <m:sSubPr>
                              <m:ctrlPr>
                                <a:rPr lang="en-US" altLang="ko-KR" sz="3600" i="1">
                                  <a:latin typeface="Cambria Math" panose="02040503050406030204" pitchFamily="18" charset="0"/>
                                  <a:ea typeface="Cambria Math" panose="02040503050406030204" pitchFamily="18" charset="0"/>
                                </a:rPr>
                              </m:ctrlPr>
                            </m:sSubPr>
                            <m:e>
                              <m:r>
                                <a:rPr lang="en-US" altLang="ko-KR" sz="3600" i="1">
                                  <a:latin typeface="Cambria Math" panose="02040503050406030204" pitchFamily="18" charset="0"/>
                                  <a:ea typeface="Cambria Math" panose="02040503050406030204" pitchFamily="18" charset="0"/>
                                </a:rPr>
                                <m:t>𝑡</m:t>
                              </m:r>
                            </m:e>
                            <m:sub>
                              <m:r>
                                <a:rPr lang="en-US" altLang="ko-KR" sz="3600" b="0" i="1" smtClean="0">
                                  <a:latin typeface="Cambria Math" panose="02040503050406030204" pitchFamily="18" charset="0"/>
                                  <a:ea typeface="Cambria Math" panose="02040503050406030204" pitchFamily="18" charset="0"/>
                                </a:rPr>
                                <m:t>𝑀</m:t>
                              </m:r>
                            </m:sub>
                          </m:sSub>
                        </m:e>
                      </m:acc>
                      <m:r>
                        <a:rPr lang="en-US" altLang="ko-KR" sz="3600" i="1" smtClean="0">
                          <a:latin typeface="Cambria Math" panose="02040503050406030204" pitchFamily="18" charset="0"/>
                          <a:ea typeface="Cambria Math" panose="02040503050406030204" pitchFamily="18" charset="0"/>
                        </a:rPr>
                        <m:t>≤</m:t>
                      </m:r>
                      <m:acc>
                        <m:accPr>
                          <m:chr m:val="̂"/>
                          <m:ctrlPr>
                            <a:rPr lang="en-US" altLang="ko-KR" sz="3600" i="1">
                              <a:latin typeface="Cambria Math" panose="02040503050406030204" pitchFamily="18" charset="0"/>
                              <a:ea typeface="Cambria Math" panose="02040503050406030204" pitchFamily="18" charset="0"/>
                            </a:rPr>
                          </m:ctrlPr>
                        </m:accPr>
                        <m:e>
                          <m:sSub>
                            <m:sSubPr>
                              <m:ctrlPr>
                                <a:rPr lang="en-US" altLang="ko-KR" sz="3600" i="1" smtClean="0">
                                  <a:latin typeface="Cambria Math" panose="02040503050406030204" pitchFamily="18" charset="0"/>
                                  <a:ea typeface="Cambria Math" panose="02040503050406030204" pitchFamily="18" charset="0"/>
                                </a:rPr>
                              </m:ctrlPr>
                            </m:sSubPr>
                            <m:e>
                              <m:r>
                                <a:rPr lang="en-US" altLang="ko-KR" sz="3600" i="1">
                                  <a:latin typeface="Cambria Math" panose="02040503050406030204" pitchFamily="18" charset="0"/>
                                  <a:ea typeface="Cambria Math" panose="02040503050406030204" pitchFamily="18" charset="0"/>
                                </a:rPr>
                                <m:t>𝑡</m:t>
                              </m:r>
                            </m:e>
                            <m:sub>
                              <m:r>
                                <a:rPr lang="en-US" altLang="ko-KR" sz="3600" b="0" i="1" smtClean="0">
                                  <a:latin typeface="Cambria Math" panose="02040503050406030204" pitchFamily="18" charset="0"/>
                                  <a:ea typeface="Cambria Math" panose="02040503050406030204" pitchFamily="18" charset="0"/>
                                </a:rPr>
                                <m:t>𝑅</m:t>
                              </m:r>
                            </m:sub>
                          </m:sSub>
                        </m:e>
                      </m:acc>
                    </m:oMath>
                  </m:oMathPara>
                </a14:m>
                <a:endParaRPr lang="en-US" altLang="ko-KR" sz="3200" b="0" i="1" dirty="0">
                  <a:latin typeface="Cambria Math" panose="02040503050406030204" pitchFamily="18" charset="0"/>
                  <a:ea typeface="Cambria Math" panose="02040503050406030204" pitchFamily="18" charset="0"/>
                </a:endParaRPr>
              </a:p>
              <a:p>
                <a:pPr marL="0" indent="0">
                  <a:buNone/>
                </a:pPr>
                <a14:m>
                  <m:oMath xmlns:m="http://schemas.openxmlformats.org/officeDocument/2006/math">
                    <m:r>
                      <a:rPr lang="en-US" altLang="ko-KR" b="0" i="1" smtClean="0">
                        <a:latin typeface="Cambria Math" panose="02040503050406030204" pitchFamily="18" charset="0"/>
                        <a:ea typeface="Cambria Math" panose="02040503050406030204" pitchFamily="18" charset="0"/>
                      </a:rPr>
                      <m:t>𝑖</m:t>
                    </m:r>
                    <m:r>
                      <a:rPr lang="en-US" altLang="ko-KR" b="0" i="1" smtClean="0">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𝑒</m:t>
                    </m:r>
                    <m:r>
                      <a:rPr lang="en-US" altLang="ko-KR" b="0" i="1" smtClean="0">
                        <a:latin typeface="Cambria Math" panose="02040503050406030204" pitchFamily="18" charset="0"/>
                        <a:ea typeface="Cambria Math" panose="02040503050406030204" pitchFamily="18" charset="0"/>
                      </a:rPr>
                      <m:t> </m:t>
                    </m:r>
                    <m:r>
                      <a:rPr lang="en-US" altLang="ko-KR" b="0" i="1" smtClean="0">
                        <a:latin typeface="Cambria Math" panose="02040503050406030204" pitchFamily="18" charset="0"/>
                        <a:ea typeface="Cambria Math" panose="02040503050406030204" pitchFamily="18" charset="0"/>
                      </a:rPr>
                      <m:t>𝑅𝐸𝑀𝐿</m:t>
                    </m:r>
                    <m:r>
                      <a:rPr lang="en-US" altLang="ko-KR" b="0" i="1" smtClean="0">
                        <a:latin typeface="Cambria Math" panose="02040503050406030204" pitchFamily="18" charset="0"/>
                        <a:ea typeface="Cambria Math" panose="02040503050406030204" pitchFamily="18" charset="0"/>
                      </a:rPr>
                      <m:t> </m:t>
                    </m:r>
                    <m:r>
                      <a:rPr lang="en-US" altLang="ko-KR" b="0" i="1" smtClean="0">
                        <a:latin typeface="Cambria Math" panose="02040503050406030204" pitchFamily="18" charset="0"/>
                        <a:ea typeface="Cambria Math" panose="02040503050406030204" pitchFamily="18" charset="0"/>
                      </a:rPr>
                      <m:t>𝑒𝑠𝑡𝑖𝑚𝑎𝑡𝑖𝑜𝑛</m:t>
                    </m:r>
                    <m:r>
                      <a:rPr lang="en-US" altLang="ko-KR" b="0" i="1" smtClean="0">
                        <a:latin typeface="Cambria Math" panose="02040503050406030204" pitchFamily="18" charset="0"/>
                        <a:ea typeface="Cambria Math" panose="02040503050406030204" pitchFamily="18" charset="0"/>
                      </a:rPr>
                      <m:t> </m:t>
                    </m:r>
                    <m:r>
                      <a:rPr lang="en-US" altLang="ko-KR" b="0" i="1" smtClean="0">
                        <a:latin typeface="Cambria Math" panose="02040503050406030204" pitchFamily="18" charset="0"/>
                        <a:ea typeface="Cambria Math" panose="02040503050406030204" pitchFamily="18" charset="0"/>
                      </a:rPr>
                      <m:t>𝑖𝑠</m:t>
                    </m:r>
                    <m:r>
                      <a:rPr lang="en-US" altLang="ko-KR" b="0" i="1" smtClean="0">
                        <a:latin typeface="Cambria Math" panose="02040503050406030204" pitchFamily="18" charset="0"/>
                        <a:ea typeface="Cambria Math" panose="02040503050406030204" pitchFamily="18" charset="0"/>
                      </a:rPr>
                      <m:t> </m:t>
                    </m:r>
                    <m:r>
                      <a:rPr lang="en-US" altLang="ko-KR" b="0" i="1" smtClean="0">
                        <a:latin typeface="Cambria Math" panose="02040503050406030204" pitchFamily="18" charset="0"/>
                        <a:ea typeface="Cambria Math" panose="02040503050406030204" pitchFamily="18" charset="0"/>
                      </a:rPr>
                      <m:t>𝑎</m:t>
                    </m:r>
                    <m:r>
                      <a:rPr lang="en-US" altLang="ko-KR" b="0" i="1" smtClean="0">
                        <a:latin typeface="Cambria Math" panose="02040503050406030204" pitchFamily="18" charset="0"/>
                        <a:ea typeface="Cambria Math" panose="02040503050406030204" pitchFamily="18" charset="0"/>
                      </a:rPr>
                      <m:t> </m:t>
                    </m:r>
                    <m:r>
                      <a:rPr lang="en-US" altLang="ko-KR" b="0" i="1" smtClean="0">
                        <a:latin typeface="Cambria Math" panose="02040503050406030204" pitchFamily="18" charset="0"/>
                        <a:ea typeface="Cambria Math" panose="02040503050406030204" pitchFamily="18" charset="0"/>
                      </a:rPr>
                      <m:t>𝑏𝑒𝑡𝑡𝑒𝑟</m:t>
                    </m:r>
                    <m:r>
                      <a:rPr lang="en-US" altLang="ko-KR" b="0" i="1" smtClean="0">
                        <a:latin typeface="Cambria Math" panose="02040503050406030204" pitchFamily="18" charset="0"/>
                        <a:ea typeface="Cambria Math" panose="02040503050406030204" pitchFamily="18" charset="0"/>
                      </a:rPr>
                      <m:t> </m:t>
                    </m:r>
                    <m:r>
                      <a:rPr lang="en-US" altLang="ko-KR" b="0" i="1" smtClean="0">
                        <a:latin typeface="Cambria Math" panose="02040503050406030204" pitchFamily="18" charset="0"/>
                        <a:ea typeface="Cambria Math" panose="02040503050406030204" pitchFamily="18" charset="0"/>
                      </a:rPr>
                      <m:t>𝑡h𝑎𝑛</m:t>
                    </m:r>
                    <m:r>
                      <a:rPr lang="en-US" altLang="ko-KR" b="0" i="1" smtClean="0">
                        <a:latin typeface="Cambria Math" panose="02040503050406030204" pitchFamily="18" charset="0"/>
                        <a:ea typeface="Cambria Math" panose="02040503050406030204" pitchFamily="18" charset="0"/>
                      </a:rPr>
                      <m:t> </m:t>
                    </m:r>
                    <m:r>
                      <a:rPr lang="en-US" altLang="ko-KR" b="0" i="1" smtClean="0">
                        <a:latin typeface="Cambria Math" panose="02040503050406030204" pitchFamily="18" charset="0"/>
                        <a:ea typeface="Cambria Math" panose="02040503050406030204" pitchFamily="18" charset="0"/>
                      </a:rPr>
                      <m:t>𝑀𝐿</m:t>
                    </m:r>
                    <m:r>
                      <a:rPr lang="en-US" altLang="ko-KR" b="0" i="1" smtClean="0">
                        <a:latin typeface="Cambria Math" panose="02040503050406030204" pitchFamily="18" charset="0"/>
                        <a:ea typeface="Cambria Math" panose="02040503050406030204" pitchFamily="18" charset="0"/>
                      </a:rPr>
                      <m:t> </m:t>
                    </m:r>
                    <m:r>
                      <a:rPr lang="en-US" altLang="ko-KR" b="0" i="1" smtClean="0">
                        <a:latin typeface="Cambria Math" panose="02040503050406030204" pitchFamily="18" charset="0"/>
                        <a:ea typeface="Cambria Math" panose="02040503050406030204" pitchFamily="18" charset="0"/>
                      </a:rPr>
                      <m:t>𝑒𝑠𝑡𝑖𝑚𝑎𝑡𝑖𝑜𝑛</m:t>
                    </m:r>
                  </m:oMath>
                </a14:m>
                <a:r>
                  <a:rPr lang="en-US" altLang="ko-KR" dirty="0"/>
                  <a:t> </a:t>
                </a:r>
              </a:p>
              <a:p>
                <a:pPr marL="0" indent="0">
                  <a:buNone/>
                </a:pPr>
                <a:r>
                  <a:rPr lang="en-US" altLang="ko-KR" dirty="0"/>
                  <a:t>So now we use </a:t>
                </a:r>
              </a:p>
              <a:p>
                <a:pPr marL="0" indent="0">
                  <a:buNone/>
                </a:pPr>
                <a14:m>
                  <m:oMathPara xmlns:m="http://schemas.openxmlformats.org/officeDocument/2006/math">
                    <m:oMathParaPr>
                      <m:jc m:val="centerGroup"/>
                    </m:oMathParaPr>
                    <m:oMath xmlns:m="http://schemas.openxmlformats.org/officeDocument/2006/math">
                      <m:acc>
                        <m:accPr>
                          <m:chr m:val="̂"/>
                          <m:ctrlPr>
                            <a:rPr lang="en-US" altLang="ko-KR" b="0" i="1" smtClean="0">
                              <a:latin typeface="Cambria Math" panose="02040503050406030204" pitchFamily="18" charset="0"/>
                            </a:rPr>
                          </m:ctrlPr>
                        </m:accPr>
                        <m:e>
                          <m:r>
                            <m:rPr>
                              <m:sty m:val="p"/>
                            </m:rPr>
                            <a:rPr lang="en-US" altLang="ko-KR">
                              <a:latin typeface="Cambria Math" panose="02040503050406030204" pitchFamily="18" charset="0"/>
                            </a:rPr>
                            <m:t>var</m:t>
                          </m:r>
                        </m:e>
                      </m:acc>
                      <m:d>
                        <m:dPr>
                          <m:ctrlPr>
                            <a:rPr lang="en-US" altLang="ko-KR" b="0" i="1" smtClean="0">
                              <a:latin typeface="Cambria Math" panose="02040503050406030204" pitchFamily="18" charset="0"/>
                            </a:rPr>
                          </m:ctrlPr>
                        </m:dPr>
                        <m:e>
                          <m:acc>
                            <m:accPr>
                              <m:chr m:val="̂"/>
                              <m:ctrlPr>
                                <a:rPr lang="ko-KR" altLang="en-US" i="1">
                                  <a:latin typeface="Cambria Math" panose="02040503050406030204" pitchFamily="18" charset="0"/>
                                </a:rPr>
                              </m:ctrlPr>
                            </m:accPr>
                            <m:e>
                              <m:r>
                                <a:rPr lang="ko-KR" altLang="en-US" i="1">
                                  <a:latin typeface="Cambria Math" panose="02040503050406030204" pitchFamily="18" charset="0"/>
                                </a:rPr>
                                <m:t>𝛼</m:t>
                              </m:r>
                            </m:e>
                          </m:acc>
                          <m:d>
                            <m:dPr>
                              <m:ctrlPr>
                                <a:rPr lang="en-US" altLang="ko-KR" i="1">
                                  <a:latin typeface="Cambria Math" panose="02040503050406030204" pitchFamily="18" charset="0"/>
                                </a:rPr>
                              </m:ctrlPr>
                            </m:dPr>
                            <m:e>
                              <m:sSub>
                                <m:sSubPr>
                                  <m:ctrlPr>
                                    <a:rPr lang="en-US" altLang="ko-KR" i="1">
                                      <a:latin typeface="Cambria Math" panose="02040503050406030204" pitchFamily="18" charset="0"/>
                                    </a:rPr>
                                  </m:ctrlPr>
                                </m:sSubPr>
                                <m:e>
                                  <m:acc>
                                    <m:accPr>
                                      <m:chr m:val="̂"/>
                                      <m:ctrlPr>
                                        <a:rPr lang="en-US" altLang="ko-KR" i="1">
                                          <a:latin typeface="Cambria Math" panose="02040503050406030204" pitchFamily="18" charset="0"/>
                                        </a:rPr>
                                      </m:ctrlPr>
                                    </m:accPr>
                                    <m:e>
                                      <m:r>
                                        <a:rPr lang="ko-KR" altLang="en-US" i="1">
                                          <a:latin typeface="Cambria Math" panose="02040503050406030204" pitchFamily="18" charset="0"/>
                                        </a:rPr>
                                        <m:t>𝜃</m:t>
                                      </m:r>
                                    </m:e>
                                  </m:acc>
                                </m:e>
                                <m:sub>
                                  <m:r>
                                    <a:rPr lang="en-US" altLang="ko-KR" i="1">
                                      <a:latin typeface="Cambria Math" panose="02040503050406030204" pitchFamily="18" charset="0"/>
                                    </a:rPr>
                                    <m:t>𝑅</m:t>
                                  </m:r>
                                </m:sub>
                              </m:sSub>
                            </m:e>
                          </m:d>
                        </m:e>
                      </m:d>
                      <m:r>
                        <a:rPr lang="en-US" altLang="ko-KR" b="0" i="1" smtClean="0">
                          <a:latin typeface="Cambria Math" panose="02040503050406030204" pitchFamily="18" charset="0"/>
                        </a:rPr>
                        <m:t>=</m:t>
                      </m:r>
                      <m:r>
                        <a:rPr lang="en-US" altLang="ko-KR" i="1">
                          <a:latin typeface="Cambria Math" panose="02040503050406030204" pitchFamily="18" charset="0"/>
                        </a:rPr>
                        <m:t>𝑣𝑎𝑟</m:t>
                      </m:r>
                      <m:d>
                        <m:dPr>
                          <m:ctrlPr>
                            <a:rPr lang="en-US" altLang="ko-KR" i="1">
                              <a:latin typeface="Cambria Math" panose="02040503050406030204" pitchFamily="18" charset="0"/>
                            </a:rPr>
                          </m:ctrlPr>
                        </m:dPr>
                        <m:e>
                          <m:r>
                            <a:rPr lang="ko-KR" altLang="en-US" i="1">
                              <a:latin typeface="Cambria Math" panose="02040503050406030204" pitchFamily="18" charset="0"/>
                            </a:rPr>
                            <m:t>𝛼</m:t>
                          </m:r>
                        </m:e>
                        <m:e>
                          <m:r>
                            <a:rPr lang="en-US" altLang="ko-KR" i="1">
                              <a:latin typeface="Cambria Math" panose="02040503050406030204" pitchFamily="18" charset="0"/>
                            </a:rPr>
                            <m:t>𝑦</m:t>
                          </m:r>
                          <m:r>
                            <a:rPr lang="en-US" altLang="ko-KR" i="1">
                              <a:latin typeface="Cambria Math" panose="02040503050406030204" pitchFamily="18" charset="0"/>
                            </a:rPr>
                            <m:t>,</m:t>
                          </m:r>
                          <m:sSub>
                            <m:sSubPr>
                              <m:ctrlPr>
                                <a:rPr lang="en-US" altLang="ko-KR" i="1">
                                  <a:latin typeface="Cambria Math" panose="02040503050406030204" pitchFamily="18" charset="0"/>
                                </a:rPr>
                              </m:ctrlPr>
                            </m:sSubPr>
                            <m:e>
                              <m:acc>
                                <m:accPr>
                                  <m:chr m:val="̂"/>
                                  <m:ctrlPr>
                                    <a:rPr lang="en-US" altLang="ko-KR" i="1">
                                      <a:latin typeface="Cambria Math" panose="02040503050406030204" pitchFamily="18" charset="0"/>
                                    </a:rPr>
                                  </m:ctrlPr>
                                </m:accPr>
                                <m:e>
                                  <m:r>
                                    <a:rPr lang="ko-KR" altLang="en-US" i="1">
                                      <a:latin typeface="Cambria Math" panose="02040503050406030204" pitchFamily="18" charset="0"/>
                                    </a:rPr>
                                    <m:t>𝜃</m:t>
                                  </m:r>
                                </m:e>
                              </m:acc>
                            </m:e>
                            <m:sub>
                              <m:r>
                                <a:rPr lang="en-US" altLang="ko-KR" i="1">
                                  <a:latin typeface="Cambria Math" panose="02040503050406030204" pitchFamily="18" charset="0"/>
                                </a:rPr>
                                <m:t>𝑅</m:t>
                              </m:r>
                            </m:sub>
                          </m:sSub>
                        </m:e>
                      </m:d>
                    </m:oMath>
                  </m:oMathPara>
                </a14:m>
                <a:endParaRPr lang="en-US" altLang="ko-KR" dirty="0"/>
              </a:p>
              <a:p>
                <a:pPr marL="0" indent="0">
                  <a:buNone/>
                </a:pPr>
                <a14:m>
                  <m:oMathPara xmlns:m="http://schemas.openxmlformats.org/officeDocument/2006/math">
                    <m:oMathParaPr>
                      <m:jc m:val="centerGroup"/>
                    </m:oMathParaPr>
                    <m:oMath xmlns:m="http://schemas.openxmlformats.org/officeDocument/2006/math">
                      <m:acc>
                        <m:accPr>
                          <m:chr m:val="̂"/>
                          <m:ctrlPr>
                            <a:rPr lang="en-US" altLang="ko-KR" i="1">
                              <a:latin typeface="Cambria Math" panose="02040503050406030204" pitchFamily="18" charset="0"/>
                            </a:rPr>
                          </m:ctrlPr>
                        </m:accPr>
                        <m:e>
                          <m:r>
                            <m:rPr>
                              <m:sty m:val="p"/>
                            </m:rPr>
                            <a:rPr lang="en-US" altLang="ko-KR">
                              <a:latin typeface="Cambria Math" panose="02040503050406030204" pitchFamily="18" charset="0"/>
                            </a:rPr>
                            <m:t>var</m:t>
                          </m:r>
                        </m:e>
                      </m:acc>
                      <m:d>
                        <m:dPr>
                          <m:ctrlPr>
                            <a:rPr lang="en-US" altLang="ko-KR" i="1">
                              <a:latin typeface="Cambria Math" panose="02040503050406030204" pitchFamily="18" charset="0"/>
                            </a:rPr>
                          </m:ctrlPr>
                        </m:dPr>
                        <m:e>
                          <m:acc>
                            <m:accPr>
                              <m:chr m:val="̂"/>
                              <m:ctrlPr>
                                <a:rPr lang="ko-KR" altLang="en-US" i="1">
                                  <a:latin typeface="Cambria Math" panose="02040503050406030204" pitchFamily="18" charset="0"/>
                                </a:rPr>
                              </m:ctrlPr>
                            </m:accPr>
                            <m:e>
                              <m:r>
                                <a:rPr lang="en-US" altLang="ko-KR" b="0" i="1" smtClean="0">
                                  <a:latin typeface="Cambria Math" panose="02040503050406030204" pitchFamily="18" charset="0"/>
                                </a:rPr>
                                <m:t>𝑏</m:t>
                              </m:r>
                            </m:e>
                          </m:acc>
                          <m:d>
                            <m:dPr>
                              <m:ctrlPr>
                                <a:rPr lang="en-US" altLang="ko-KR" i="1">
                                  <a:latin typeface="Cambria Math" panose="02040503050406030204" pitchFamily="18" charset="0"/>
                                </a:rPr>
                              </m:ctrlPr>
                            </m:dPr>
                            <m:e>
                              <m:sSub>
                                <m:sSubPr>
                                  <m:ctrlPr>
                                    <a:rPr lang="en-US" altLang="ko-KR" i="1">
                                      <a:latin typeface="Cambria Math" panose="02040503050406030204" pitchFamily="18" charset="0"/>
                                    </a:rPr>
                                  </m:ctrlPr>
                                </m:sSubPr>
                                <m:e>
                                  <m:acc>
                                    <m:accPr>
                                      <m:chr m:val="̂"/>
                                      <m:ctrlPr>
                                        <a:rPr lang="en-US" altLang="ko-KR" i="1">
                                          <a:latin typeface="Cambria Math" panose="02040503050406030204" pitchFamily="18" charset="0"/>
                                        </a:rPr>
                                      </m:ctrlPr>
                                    </m:accPr>
                                    <m:e>
                                      <m:r>
                                        <a:rPr lang="ko-KR" altLang="en-US" i="1">
                                          <a:latin typeface="Cambria Math" panose="02040503050406030204" pitchFamily="18" charset="0"/>
                                        </a:rPr>
                                        <m:t>𝜃</m:t>
                                      </m:r>
                                    </m:e>
                                  </m:acc>
                                </m:e>
                                <m:sub>
                                  <m:r>
                                    <a:rPr lang="en-US" altLang="ko-KR" i="1">
                                      <a:latin typeface="Cambria Math" panose="02040503050406030204" pitchFamily="18" charset="0"/>
                                    </a:rPr>
                                    <m:t>𝑅</m:t>
                                  </m:r>
                                </m:sub>
                              </m:sSub>
                            </m:e>
                          </m:d>
                        </m:e>
                      </m:d>
                      <m:r>
                        <a:rPr lang="en-US" altLang="ko-KR" i="1">
                          <a:latin typeface="Cambria Math" panose="02040503050406030204" pitchFamily="18" charset="0"/>
                        </a:rPr>
                        <m:t>=</m:t>
                      </m:r>
                      <m:r>
                        <a:rPr lang="en-US" altLang="ko-KR" i="1">
                          <a:latin typeface="Cambria Math" panose="02040503050406030204" pitchFamily="18" charset="0"/>
                        </a:rPr>
                        <m:t>𝑣𝑎𝑟</m:t>
                      </m:r>
                      <m:d>
                        <m:dPr>
                          <m:ctrlPr>
                            <a:rPr lang="en-US" altLang="ko-KR" i="1">
                              <a:latin typeface="Cambria Math" panose="02040503050406030204" pitchFamily="18" charset="0"/>
                            </a:rPr>
                          </m:ctrlPr>
                        </m:dPr>
                        <m:e>
                          <m:r>
                            <a:rPr lang="en-US" altLang="ko-KR" i="1">
                              <a:latin typeface="Cambria Math" panose="02040503050406030204" pitchFamily="18" charset="0"/>
                            </a:rPr>
                            <m:t>𝑏</m:t>
                          </m:r>
                        </m:e>
                        <m:e>
                          <m:r>
                            <a:rPr lang="en-US" altLang="ko-KR" i="1">
                              <a:latin typeface="Cambria Math" panose="02040503050406030204" pitchFamily="18" charset="0"/>
                            </a:rPr>
                            <m:t>𝑦</m:t>
                          </m:r>
                          <m:r>
                            <a:rPr lang="en-US" altLang="ko-KR" i="1">
                              <a:latin typeface="Cambria Math" panose="02040503050406030204" pitchFamily="18" charset="0"/>
                            </a:rPr>
                            <m:t>,</m:t>
                          </m:r>
                          <m:sSub>
                            <m:sSubPr>
                              <m:ctrlPr>
                                <a:rPr lang="en-US" altLang="ko-KR" i="1">
                                  <a:latin typeface="Cambria Math" panose="02040503050406030204" pitchFamily="18" charset="0"/>
                                </a:rPr>
                              </m:ctrlPr>
                            </m:sSubPr>
                            <m:e>
                              <m:acc>
                                <m:accPr>
                                  <m:chr m:val="̂"/>
                                  <m:ctrlPr>
                                    <a:rPr lang="en-US" altLang="ko-KR" i="1">
                                      <a:latin typeface="Cambria Math" panose="02040503050406030204" pitchFamily="18" charset="0"/>
                                    </a:rPr>
                                  </m:ctrlPr>
                                </m:accPr>
                                <m:e>
                                  <m:r>
                                    <a:rPr lang="ko-KR" altLang="en-US" i="1">
                                      <a:latin typeface="Cambria Math" panose="02040503050406030204" pitchFamily="18" charset="0"/>
                                    </a:rPr>
                                    <m:t>𝜃</m:t>
                                  </m:r>
                                </m:e>
                              </m:acc>
                            </m:e>
                            <m:sub>
                              <m:r>
                                <a:rPr lang="en-US" altLang="ko-KR" i="1">
                                  <a:latin typeface="Cambria Math" panose="02040503050406030204" pitchFamily="18" charset="0"/>
                                </a:rPr>
                                <m:t>𝑅</m:t>
                              </m:r>
                            </m:sub>
                          </m:sSub>
                        </m:e>
                      </m:d>
                    </m:oMath>
                  </m:oMathPara>
                </a14:m>
                <a:endParaRPr lang="en-US" altLang="ko-KR" dirty="0"/>
              </a:p>
              <a:p>
                <a:pPr marL="0" indent="0">
                  <a:buNone/>
                </a:pPr>
                <a:endParaRPr lang="en-US" altLang="ko-KR" sz="3200" dirty="0"/>
              </a:p>
              <a:p>
                <a:pPr marL="0" indent="0">
                  <a:buNone/>
                </a:pPr>
                <a:endParaRPr lang="ko-KR" altLang="en-US" dirty="0"/>
              </a:p>
            </p:txBody>
          </p:sp>
        </mc:Choice>
        <mc:Fallback xmlns="">
          <p:sp>
            <p:nvSpPr>
              <p:cNvPr id="3" name="내용 개체 틀 2">
                <a:extLst>
                  <a:ext uri="{FF2B5EF4-FFF2-40B4-BE49-F238E27FC236}">
                    <a16:creationId xmlns:a16="http://schemas.microsoft.com/office/drawing/2014/main" id="{9FAE7A5D-7CEB-45A3-BAE3-D20D8FD4A801}"/>
                  </a:ext>
                </a:extLst>
              </p:cNvPr>
              <p:cNvSpPr>
                <a:spLocks noGrp="1" noRot="1" noChangeAspect="1" noMove="1" noResize="1" noEditPoints="1" noAdjustHandles="1" noChangeArrowheads="1" noChangeShapeType="1" noTextEdit="1"/>
              </p:cNvSpPr>
              <p:nvPr>
                <p:ph idx="1"/>
              </p:nvPr>
            </p:nvSpPr>
            <p:spPr>
              <a:blipFill>
                <a:blip r:embed="rId2"/>
                <a:stretch>
                  <a:fillRect l="-1217" t="-2381"/>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1708613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8DB29F7-3B6F-48BF-B0D6-799B7298E312}"/>
              </a:ext>
            </a:extLst>
          </p:cNvPr>
          <p:cNvSpPr>
            <a:spLocks noGrp="1"/>
          </p:cNvSpPr>
          <p:nvPr>
            <p:ph type="ctrTitle"/>
          </p:nvPr>
        </p:nvSpPr>
        <p:spPr/>
        <p:txBody>
          <a:bodyPr>
            <a:normAutofit/>
          </a:bodyPr>
          <a:lstStyle/>
          <a:p>
            <a:r>
              <a:rPr lang="en-US" altLang="ko-KR" dirty="0"/>
              <a:t>6.Examples</a:t>
            </a:r>
            <a:br>
              <a:rPr lang="en-US" altLang="ko-KR" dirty="0"/>
            </a:br>
            <a:endParaRPr lang="ko-KR" altLang="en-US" dirty="0"/>
          </a:p>
        </p:txBody>
      </p:sp>
      <p:sp>
        <p:nvSpPr>
          <p:cNvPr id="3" name="부제목 2">
            <a:extLst>
              <a:ext uri="{FF2B5EF4-FFF2-40B4-BE49-F238E27FC236}">
                <a16:creationId xmlns:a16="http://schemas.microsoft.com/office/drawing/2014/main" id="{69CAE119-D9AD-4C31-A58B-0E366AD489D2}"/>
              </a:ext>
            </a:extLst>
          </p:cNvPr>
          <p:cNvSpPr>
            <a:spLocks noGrp="1"/>
          </p:cNvSpPr>
          <p:nvPr>
            <p:ph type="subTitle" idx="1"/>
          </p:nvPr>
        </p:nvSpPr>
        <p:spPr/>
        <p:txBody>
          <a:bodyPr/>
          <a:lstStyle/>
          <a:p>
            <a:pPr marL="457200" indent="-457200">
              <a:buAutoNum type="arabicParenR"/>
            </a:pPr>
            <a:r>
              <a:rPr lang="en-US" altLang="ko-KR" dirty="0"/>
              <a:t>Analysis of the effect of air pollution episodes on pulmonary function – repeated measures design</a:t>
            </a:r>
          </a:p>
          <a:p>
            <a:pPr marL="457200" indent="-457200">
              <a:buAutoNum type="arabicParenR"/>
            </a:pPr>
            <a:r>
              <a:rPr lang="en-US" altLang="ko-KR" dirty="0"/>
              <a:t>Analyzing the effect of air pollutants on pulmonary function development – growth curve analysis</a:t>
            </a:r>
            <a:endParaRPr lang="ko-KR" altLang="en-US" dirty="0"/>
          </a:p>
        </p:txBody>
      </p:sp>
    </p:spTree>
    <p:extLst>
      <p:ext uri="{BB962C8B-B14F-4D97-AF65-F5344CB8AC3E}">
        <p14:creationId xmlns:p14="http://schemas.microsoft.com/office/powerpoint/2010/main" val="18165874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F420258-7F56-48E3-AE4A-FF17927C1F57}"/>
              </a:ext>
            </a:extLst>
          </p:cNvPr>
          <p:cNvSpPr>
            <a:spLocks noGrp="1"/>
          </p:cNvSpPr>
          <p:nvPr>
            <p:ph type="title"/>
          </p:nvPr>
        </p:nvSpPr>
        <p:spPr/>
        <p:txBody>
          <a:bodyPr/>
          <a:lstStyle/>
          <a:p>
            <a:r>
              <a:rPr lang="en-US" altLang="ko-KR" dirty="0"/>
              <a:t>6. Examples</a:t>
            </a:r>
            <a:endParaRPr lang="ko-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2B8E0F77-ABB3-4642-8BD8-B02D54872E18}"/>
                  </a:ext>
                </a:extLst>
              </p:cNvPr>
              <p:cNvSpPr>
                <a:spLocks noGrp="1"/>
              </p:cNvSpPr>
              <p:nvPr>
                <p:ph idx="1"/>
              </p:nvPr>
            </p:nvSpPr>
            <p:spPr/>
            <p:txBody>
              <a:bodyPr>
                <a:normAutofit fontScale="85000" lnSpcReduction="10000"/>
              </a:bodyPr>
              <a:lstStyle/>
              <a:p>
                <a:pPr marL="0" indent="0">
                  <a:buNone/>
                </a:pPr>
                <a:r>
                  <a:rPr lang="en-US" altLang="ko-KR" b="0" dirty="0"/>
                  <a:t>1. </a:t>
                </a:r>
                <a14:m>
                  <m:oMath xmlns:m="http://schemas.openxmlformats.org/officeDocument/2006/math">
                    <m:r>
                      <a:rPr lang="en-US" altLang="ko-KR" b="0" i="1" smtClean="0">
                        <a:latin typeface="Cambria Math" panose="02040503050406030204" pitchFamily="18" charset="0"/>
                      </a:rPr>
                      <m:t>𝐴𝑛𝑎𝑙𝑦𝑠𝑖𝑠</m:t>
                    </m:r>
                    <m:r>
                      <a:rPr lang="en-US" altLang="ko-KR" b="0" i="1" smtClean="0">
                        <a:latin typeface="Cambria Math" panose="02040503050406030204" pitchFamily="18" charset="0"/>
                      </a:rPr>
                      <m:t> </m:t>
                    </m:r>
                    <m:r>
                      <a:rPr lang="en-US" altLang="ko-KR" b="0" i="1" smtClean="0">
                        <a:latin typeface="Cambria Math" panose="02040503050406030204" pitchFamily="18" charset="0"/>
                      </a:rPr>
                      <m:t>𝑜𝑓</m:t>
                    </m:r>
                    <m:r>
                      <a:rPr lang="en-US" altLang="ko-KR" b="0" i="1" smtClean="0">
                        <a:latin typeface="Cambria Math" panose="02040503050406030204" pitchFamily="18" charset="0"/>
                      </a:rPr>
                      <m:t> </m:t>
                    </m:r>
                    <m:r>
                      <a:rPr lang="en-US" altLang="ko-KR" b="0" i="1" smtClean="0">
                        <a:latin typeface="Cambria Math" panose="02040503050406030204" pitchFamily="18" charset="0"/>
                      </a:rPr>
                      <m:t>𝑡h𝑒</m:t>
                    </m:r>
                    <m:r>
                      <a:rPr lang="en-US" altLang="ko-KR" b="0" i="1" smtClean="0">
                        <a:latin typeface="Cambria Math" panose="02040503050406030204" pitchFamily="18" charset="0"/>
                      </a:rPr>
                      <m:t> </m:t>
                    </m:r>
                    <m:r>
                      <a:rPr lang="en-US" altLang="ko-KR" b="0" i="1" smtClean="0">
                        <a:latin typeface="Cambria Math" panose="02040503050406030204" pitchFamily="18" charset="0"/>
                      </a:rPr>
                      <m:t>𝑒𝑓𝑓𝑒𝑐𝑡</m:t>
                    </m:r>
                    <m:r>
                      <a:rPr lang="en-US" altLang="ko-KR" b="0" i="1" smtClean="0">
                        <a:latin typeface="Cambria Math" panose="02040503050406030204" pitchFamily="18" charset="0"/>
                      </a:rPr>
                      <m:t> </m:t>
                    </m:r>
                    <m:r>
                      <a:rPr lang="en-US" altLang="ko-KR" b="0" i="1" smtClean="0">
                        <a:latin typeface="Cambria Math" panose="02040503050406030204" pitchFamily="18" charset="0"/>
                      </a:rPr>
                      <m:t>𝑜𝑓</m:t>
                    </m:r>
                    <m:r>
                      <a:rPr lang="en-US" altLang="ko-KR" b="0" i="1" smtClean="0">
                        <a:latin typeface="Cambria Math" panose="02040503050406030204" pitchFamily="18" charset="0"/>
                      </a:rPr>
                      <m:t> </m:t>
                    </m:r>
                    <m:r>
                      <a:rPr lang="en-US" altLang="ko-KR" b="0" i="1" smtClean="0">
                        <a:latin typeface="Cambria Math" panose="02040503050406030204" pitchFamily="18" charset="0"/>
                      </a:rPr>
                      <m:t>𝑎𝑖𝑟</m:t>
                    </m:r>
                    <m:r>
                      <a:rPr lang="en-US" altLang="ko-KR" b="0" i="1" smtClean="0">
                        <a:latin typeface="Cambria Math" panose="02040503050406030204" pitchFamily="18" charset="0"/>
                      </a:rPr>
                      <m:t> </m:t>
                    </m:r>
                    <m:r>
                      <a:rPr lang="en-US" altLang="ko-KR" b="0" i="1" smtClean="0">
                        <a:latin typeface="Cambria Math" panose="02040503050406030204" pitchFamily="18" charset="0"/>
                      </a:rPr>
                      <m:t>𝑝𝑜𝑙𝑙𝑢𝑡𝑖𝑜𝑛</m:t>
                    </m:r>
                    <m:r>
                      <a:rPr lang="en-US" altLang="ko-KR" b="0" i="1" smtClean="0">
                        <a:latin typeface="Cambria Math" panose="02040503050406030204" pitchFamily="18" charset="0"/>
                      </a:rPr>
                      <m:t> </m:t>
                    </m:r>
                    <m:r>
                      <a:rPr lang="en-US" altLang="ko-KR" b="0" i="1" smtClean="0">
                        <a:latin typeface="Cambria Math" panose="02040503050406030204" pitchFamily="18" charset="0"/>
                      </a:rPr>
                      <m:t>𝑒𝑝𝑖𝑠𝑜𝑑𝑒𝑠</m:t>
                    </m:r>
                    <m:r>
                      <a:rPr lang="en-US" altLang="ko-KR" b="0" i="1" smtClean="0">
                        <a:latin typeface="Cambria Math" panose="02040503050406030204" pitchFamily="18" charset="0"/>
                      </a:rPr>
                      <m:t> </m:t>
                    </m:r>
                    <m:r>
                      <a:rPr lang="en-US" altLang="ko-KR" b="0" i="1" smtClean="0">
                        <a:latin typeface="Cambria Math" panose="02040503050406030204" pitchFamily="18" charset="0"/>
                      </a:rPr>
                      <m:t>𝑜𝑛</m:t>
                    </m:r>
                    <m:r>
                      <a:rPr lang="en-US" altLang="ko-KR" b="0" i="1" smtClean="0">
                        <a:latin typeface="Cambria Math" panose="02040503050406030204" pitchFamily="18" charset="0"/>
                      </a:rPr>
                      <m:t> </m:t>
                    </m:r>
                    <m:r>
                      <a:rPr lang="en-US" altLang="ko-KR" b="0" i="1" smtClean="0">
                        <a:latin typeface="Cambria Math" panose="02040503050406030204" pitchFamily="18" charset="0"/>
                      </a:rPr>
                      <m:t>𝑝𝑢𝑙𝑚𝑜𝑛𝑎𝑟𝑦</m:t>
                    </m:r>
                    <m:r>
                      <a:rPr lang="en-US" altLang="ko-KR" b="0" i="1" smtClean="0">
                        <a:latin typeface="Cambria Math" panose="02040503050406030204" pitchFamily="18" charset="0"/>
                      </a:rPr>
                      <m:t> </m:t>
                    </m:r>
                    <m:r>
                      <a:rPr lang="en-US" altLang="ko-KR" b="0" i="1" smtClean="0">
                        <a:latin typeface="Cambria Math" panose="02040503050406030204" pitchFamily="18" charset="0"/>
                      </a:rPr>
                      <m:t>𝑓𝑢𝑛𝑐𝑡𝑖𝑜𝑛</m:t>
                    </m:r>
                    <m:r>
                      <a:rPr lang="en-US" altLang="ko-KR" b="0" i="1" smtClean="0">
                        <a:latin typeface="Cambria Math" panose="02040503050406030204" pitchFamily="18" charset="0"/>
                      </a:rPr>
                      <m:t>.</m:t>
                    </m:r>
                  </m:oMath>
                </a14:m>
                <a:endParaRPr lang="en-US" altLang="ko-KR" b="0" dirty="0"/>
              </a:p>
              <a:p>
                <a:pPr marL="0" indent="0">
                  <a:buNone/>
                </a:pPr>
                <a:r>
                  <a:rPr lang="en-US" altLang="ko-KR" dirty="0"/>
                  <a:t> - 200</a:t>
                </a:r>
                <a:r>
                  <a:rPr lang="ko-KR" altLang="en-US" dirty="0"/>
                  <a:t>명의 학교 학생들을 대상으로 대기오염 경보 발령전과 발령 후 </a:t>
                </a:r>
                <a:r>
                  <a:rPr lang="en-US" altLang="ko-KR" dirty="0"/>
                  <a:t>4</a:t>
                </a:r>
                <a:r>
                  <a:rPr lang="ko-KR" altLang="en-US" dirty="0"/>
                  <a:t>주간 폐 기능을 측정한 데이터</a:t>
                </a:r>
                <a:endParaRPr lang="en-US" altLang="ko-KR" dirty="0"/>
              </a:p>
              <a:p>
                <a:pPr marL="0" indent="0">
                  <a:buNone/>
                </a:pPr>
                <a:r>
                  <a:rPr lang="en-US" altLang="ko-KR" sz="3300" b="1" dirty="0"/>
                  <a:t>Object1. </a:t>
                </a:r>
              </a:p>
              <a:p>
                <a:pPr marL="0" indent="0">
                  <a:buNone/>
                </a:pPr>
                <a:r>
                  <a:rPr lang="en-US" altLang="ko-KR" dirty="0"/>
                  <a:t>	FEV1(1</a:t>
                </a:r>
                <a:r>
                  <a:rPr lang="ko-KR" altLang="en-US" dirty="0"/>
                  <a:t>초 강제 </a:t>
                </a:r>
                <a:r>
                  <a:rPr lang="ko-KR" altLang="en-US" dirty="0" err="1"/>
                  <a:t>호기량</a:t>
                </a:r>
                <a:r>
                  <a:rPr lang="en-US" altLang="ko-KR" dirty="0"/>
                  <a:t>)</a:t>
                </a:r>
                <a:r>
                  <a:rPr lang="ko-KR" altLang="en-US" dirty="0"/>
                  <a:t>이 경보기간 동안 감소하는가</a:t>
                </a:r>
                <a:endParaRPr lang="en-US" altLang="ko-KR" dirty="0"/>
              </a:p>
              <a:p>
                <a:pPr marL="0" indent="0">
                  <a:buNone/>
                </a:pPr>
                <a:endParaRPr lang="en-US" altLang="ko-KR" dirty="0"/>
              </a:p>
              <a:p>
                <a:pPr marL="0" indent="0">
                  <a:buNone/>
                </a:pPr>
                <a:r>
                  <a:rPr lang="en-US" altLang="ko-KR" sz="3300" b="1" dirty="0"/>
                  <a:t>Object2. </a:t>
                </a:r>
              </a:p>
              <a:p>
                <a:pPr marL="0" indent="0">
                  <a:buNone/>
                </a:pPr>
                <a:r>
                  <a:rPr lang="en-US" altLang="ko-KR" dirty="0"/>
                  <a:t>	</a:t>
                </a:r>
                <a:r>
                  <a:rPr lang="ko-KR" altLang="en-US" dirty="0"/>
                  <a:t>대기오염에 민감하게 반응하는 </a:t>
                </a:r>
                <a:r>
                  <a:rPr lang="en-US" altLang="ko-KR" dirty="0"/>
                  <a:t>sub group</a:t>
                </a:r>
                <a:r>
                  <a:rPr lang="ko-KR" altLang="en-US" dirty="0"/>
                  <a:t>혹은 </a:t>
                </a:r>
                <a:r>
                  <a:rPr lang="en-US" altLang="ko-KR" dirty="0"/>
                  <a:t>individual</a:t>
                </a:r>
              </a:p>
            </p:txBody>
          </p:sp>
        </mc:Choice>
        <mc:Fallback xmlns="">
          <p:sp>
            <p:nvSpPr>
              <p:cNvPr id="3" name="내용 개체 틀 2">
                <a:extLst>
                  <a:ext uri="{FF2B5EF4-FFF2-40B4-BE49-F238E27FC236}">
                    <a16:creationId xmlns:a16="http://schemas.microsoft.com/office/drawing/2014/main" id="{2B8E0F77-ABB3-4642-8BD8-B02D54872E18}"/>
                  </a:ext>
                </a:extLst>
              </p:cNvPr>
              <p:cNvSpPr>
                <a:spLocks noGrp="1" noRot="1" noChangeAspect="1" noMove="1" noResize="1" noEditPoints="1" noAdjustHandles="1" noChangeArrowheads="1" noChangeShapeType="1" noTextEdit="1"/>
              </p:cNvSpPr>
              <p:nvPr>
                <p:ph idx="1"/>
              </p:nvPr>
            </p:nvSpPr>
            <p:spPr>
              <a:blipFill>
                <a:blip r:embed="rId2"/>
                <a:stretch>
                  <a:fillRect l="-1217" t="-2801"/>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7171872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656365E-209A-4C84-A012-C6E18D607B2C}"/>
              </a:ext>
            </a:extLst>
          </p:cNvPr>
          <p:cNvSpPr>
            <a:spLocks noGrp="1"/>
          </p:cNvSpPr>
          <p:nvPr>
            <p:ph type="title"/>
          </p:nvPr>
        </p:nvSpPr>
        <p:spPr/>
        <p:txBody>
          <a:bodyPr/>
          <a:lstStyle/>
          <a:p>
            <a:r>
              <a:rPr lang="en-US" altLang="ko-KR" dirty="0"/>
              <a:t>6. Examples</a:t>
            </a:r>
            <a:endParaRPr lang="ko-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4F48A2E0-7D9D-4B41-AF97-296AD9AAE875}"/>
                  </a:ext>
                </a:extLst>
              </p:cNvPr>
              <p:cNvSpPr>
                <a:spLocks noGrp="1"/>
              </p:cNvSpPr>
              <p:nvPr>
                <p:ph idx="1"/>
              </p:nvPr>
            </p:nvSpPr>
            <p:spPr>
              <a:xfrm>
                <a:off x="838200" y="1825625"/>
                <a:ext cx="10515600" cy="4351338"/>
              </a:xfrm>
            </p:spPr>
            <p:txBody>
              <a:bodyPr/>
              <a:lstStyle/>
              <a:p>
                <a:pPr marL="514350" indent="-514350">
                  <a:buAutoNum type="arabicParenR"/>
                </a:pPr>
                <a:r>
                  <a:rPr lang="en-US" altLang="ko-KR" dirty="0"/>
                  <a:t>The</a:t>
                </a:r>
                <a:r>
                  <a:rPr lang="ko-KR" altLang="en-US" dirty="0"/>
                  <a:t> </a:t>
                </a:r>
                <a:r>
                  <a:rPr lang="en-US" altLang="ko-KR" dirty="0"/>
                  <a:t>simplest</a:t>
                </a:r>
                <a:r>
                  <a:rPr lang="ko-KR" altLang="en-US" dirty="0"/>
                  <a:t> </a:t>
                </a:r>
                <a:r>
                  <a:rPr lang="en-US" altLang="ko-KR" dirty="0"/>
                  <a:t>model</a:t>
                </a:r>
                <a:r>
                  <a:rPr lang="ko-KR" altLang="en-US" dirty="0"/>
                  <a:t> </a:t>
                </a:r>
                <a:r>
                  <a:rPr lang="en-US" altLang="ko-KR" dirty="0"/>
                  <a:t>:</a:t>
                </a:r>
                <a:r>
                  <a:rPr lang="ko-KR" altLang="en-US" dirty="0"/>
                  <a:t> </a:t>
                </a:r>
                <a:r>
                  <a:rPr lang="en-US" altLang="ko-KR" dirty="0"/>
                  <a:t>two-stage mixed model</a:t>
                </a:r>
              </a:p>
              <a:p>
                <a:pPr marL="0" indent="0">
                  <a:buNone/>
                </a:pPr>
                <a:r>
                  <a:rPr lang="en-US" altLang="ko-KR" sz="2400" dirty="0"/>
                  <a:t>If </a:t>
                </a:r>
                <a14:m>
                  <m:oMath xmlns:m="http://schemas.openxmlformats.org/officeDocument/2006/math">
                    <m:sSub>
                      <m:sSubPr>
                        <m:ctrlPr>
                          <a:rPr lang="en-US" altLang="ko-KR" sz="2400" i="1" smtClean="0">
                            <a:latin typeface="Cambria Math" panose="02040503050406030204" pitchFamily="18" charset="0"/>
                          </a:rPr>
                        </m:ctrlPr>
                      </m:sSubPr>
                      <m:e>
                        <m:r>
                          <a:rPr lang="en-US" altLang="ko-KR" sz="2400" b="0" i="1" smtClean="0">
                            <a:latin typeface="Cambria Math" panose="02040503050406030204" pitchFamily="18" charset="0"/>
                          </a:rPr>
                          <m:t>𝑦</m:t>
                        </m:r>
                      </m:e>
                      <m:sub>
                        <m:r>
                          <a:rPr lang="en-US" altLang="ko-KR" sz="2400" b="0" i="1" smtClean="0">
                            <a:latin typeface="Cambria Math" panose="02040503050406030204" pitchFamily="18" charset="0"/>
                          </a:rPr>
                          <m:t>𝑖</m:t>
                        </m:r>
                      </m:sub>
                    </m:sSub>
                  </m:oMath>
                </a14:m>
                <a:r>
                  <a:rPr lang="ko-KR" altLang="en-US" sz="2400" dirty="0"/>
                  <a:t> </a:t>
                </a:r>
                <a:r>
                  <a:rPr lang="en-US" altLang="ko-KR" sz="2400" dirty="0"/>
                  <a:t>is 5x1 vector of FEV1 values for </a:t>
                </a:r>
                <a:r>
                  <a:rPr lang="en-US" altLang="ko-KR" sz="2400" dirty="0" err="1"/>
                  <a:t>i-th</a:t>
                </a:r>
                <a:r>
                  <a:rPr lang="en-US" altLang="ko-KR" sz="2400" dirty="0"/>
                  <a:t> child</a:t>
                </a:r>
              </a:p>
              <a:p>
                <a:pPr marL="0" indent="0">
                  <a:buNone/>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𝑦</m:t>
                          </m:r>
                        </m:e>
                        <m:sub>
                          <m:r>
                            <a:rPr lang="en-US" altLang="ko-KR" i="1">
                              <a:latin typeface="Cambria Math" panose="02040503050406030204" pitchFamily="18" charset="0"/>
                            </a:rPr>
                            <m:t>𝑖</m:t>
                          </m:r>
                        </m:sub>
                      </m:sSub>
                      <m:r>
                        <a:rPr lang="en-US" altLang="ko-KR" b="0" i="1" smtClean="0">
                          <a:latin typeface="Cambria Math" panose="02040503050406030204" pitchFamily="18" charset="0"/>
                        </a:rPr>
                        <m:t>=</m:t>
                      </m:r>
                      <m:r>
                        <a:rPr lang="en-US" altLang="ko-KR" b="0" i="1" smtClean="0">
                          <a:latin typeface="Cambria Math" panose="02040503050406030204" pitchFamily="18" charset="0"/>
                        </a:rPr>
                        <m:t>𝐼</m:t>
                      </m:r>
                      <m:r>
                        <a:rPr lang="ko-KR" altLang="en-US" b="0" i="1" smtClean="0">
                          <a:latin typeface="Cambria Math" panose="02040503050406030204" pitchFamily="18" charset="0"/>
                        </a:rPr>
                        <m:t>𝛼</m:t>
                      </m:r>
                      <m:r>
                        <a:rPr lang="en-US" altLang="ko-KR" b="0" i="1" smtClean="0">
                          <a:latin typeface="Cambria Math" panose="02040503050406030204" pitchFamily="18" charset="0"/>
                        </a:rPr>
                        <m:t>+1</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𝑏</m:t>
                          </m:r>
                        </m:e>
                        <m:sub>
                          <m:r>
                            <a:rPr lang="en-US" altLang="ko-KR" b="0" i="1" smtClean="0">
                              <a:latin typeface="Cambria Math" panose="02040503050406030204" pitchFamily="18" charset="0"/>
                            </a:rPr>
                            <m:t>𝑖</m:t>
                          </m:r>
                        </m:sub>
                      </m:sSub>
                      <m:r>
                        <a:rPr lang="en-US" altLang="ko-KR" b="0" i="1" smtClean="0">
                          <a:latin typeface="Cambria Math" panose="02040503050406030204" pitchFamily="18" charset="0"/>
                        </a:rPr>
                        <m:t>+</m:t>
                      </m:r>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𝑒</m:t>
                          </m:r>
                        </m:e>
                        <m:sub>
                          <m:r>
                            <a:rPr lang="en-US" altLang="ko-KR" i="1">
                              <a:latin typeface="Cambria Math" panose="02040503050406030204" pitchFamily="18" charset="0"/>
                            </a:rPr>
                            <m:t>𝑖</m:t>
                          </m:r>
                        </m:sub>
                      </m:sSub>
                    </m:oMath>
                  </m:oMathPara>
                </a14:m>
                <a:endParaRPr lang="en-US" altLang="ko-KR" dirty="0"/>
              </a:p>
              <a:p>
                <a:pPr marL="0" indent="0">
                  <a:buNone/>
                </a:pPr>
                <a:endParaRPr lang="en-US" altLang="ko-KR" dirty="0"/>
              </a:p>
              <a:p>
                <a:pPr marL="0" indent="0">
                  <a:buNone/>
                </a:pPr>
                <a14:m>
                  <m:oMath xmlns:m="http://schemas.openxmlformats.org/officeDocument/2006/math">
                    <m:r>
                      <a:rPr lang="ko-KR" altLang="en-US" sz="2400" i="1">
                        <a:latin typeface="Cambria Math" panose="02040503050406030204" pitchFamily="18" charset="0"/>
                      </a:rPr>
                      <m:t>𝛼</m:t>
                    </m:r>
                  </m:oMath>
                </a14:m>
                <a:r>
                  <a:rPr lang="ko-KR" altLang="en-US" sz="2400" dirty="0"/>
                  <a:t> </a:t>
                </a:r>
                <a:r>
                  <a:rPr lang="en-US" altLang="ko-KR" sz="2400" dirty="0"/>
                  <a:t>: population mean FEV1 on 5 days</a:t>
                </a:r>
              </a:p>
              <a:p>
                <a:pPr marL="0" indent="0">
                  <a:buNone/>
                </a:pPr>
                <a14:m>
                  <m:oMath xmlns:m="http://schemas.openxmlformats.org/officeDocument/2006/math">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𝑏</m:t>
                        </m:r>
                      </m:e>
                      <m:sub>
                        <m:r>
                          <a:rPr lang="en-US" altLang="ko-KR" sz="2400" i="1">
                            <a:latin typeface="Cambria Math" panose="02040503050406030204" pitchFamily="18" charset="0"/>
                          </a:rPr>
                          <m:t>𝑖</m:t>
                        </m:r>
                      </m:sub>
                    </m:sSub>
                  </m:oMath>
                </a14:m>
                <a:r>
                  <a:rPr lang="ko-KR" altLang="en-US" sz="2400" dirty="0"/>
                  <a:t> </a:t>
                </a:r>
                <a:r>
                  <a:rPr lang="en-US" altLang="ko-KR" sz="2400" dirty="0"/>
                  <a:t>: random deviation in average FEV1 for </a:t>
                </a:r>
                <a:r>
                  <a:rPr lang="en-US" altLang="ko-KR" sz="2400" dirty="0" err="1"/>
                  <a:t>i-th</a:t>
                </a:r>
                <a:r>
                  <a:rPr lang="en-US" altLang="ko-KR" sz="2400" dirty="0"/>
                  <a:t> child</a:t>
                </a:r>
              </a:p>
              <a:p>
                <a:pPr marL="0" indent="0">
                  <a:buNone/>
                </a:pPr>
                <a:r>
                  <a:rPr lang="en-US" altLang="ko-KR" sz="2400" dirty="0"/>
                  <a:t>Assume that </a:t>
                </a:r>
                <a14:m>
                  <m:oMath xmlns:m="http://schemas.openxmlformats.org/officeDocument/2006/math">
                    <m:sSub>
                      <m:sSubPr>
                        <m:ctrlPr>
                          <a:rPr lang="en-US" altLang="ko-KR" sz="2400" i="1">
                            <a:latin typeface="Cambria Math" panose="02040503050406030204" pitchFamily="18" charset="0"/>
                          </a:rPr>
                        </m:ctrlPr>
                      </m:sSubPr>
                      <m:e>
                        <m:r>
                          <a:rPr lang="en-US" altLang="ko-KR" sz="2400" b="0" i="1" smtClean="0">
                            <a:latin typeface="Cambria Math" panose="02040503050406030204" pitchFamily="18" charset="0"/>
                          </a:rPr>
                          <m:t>𝑒</m:t>
                        </m:r>
                      </m:e>
                      <m:sub>
                        <m:r>
                          <a:rPr lang="en-US" altLang="ko-KR" sz="2400" i="1">
                            <a:latin typeface="Cambria Math" panose="02040503050406030204" pitchFamily="18" charset="0"/>
                          </a:rPr>
                          <m:t>𝑖</m:t>
                        </m:r>
                      </m:sub>
                    </m:sSub>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𝑁</m:t>
                    </m:r>
                    <m:r>
                      <a:rPr lang="en-US" altLang="ko-KR" sz="2400" b="0" i="1" smtClean="0">
                        <a:latin typeface="Cambria Math" panose="02040503050406030204" pitchFamily="18" charset="0"/>
                      </a:rPr>
                      <m:t>(0,</m:t>
                    </m:r>
                    <m:sSup>
                      <m:sSupPr>
                        <m:ctrlPr>
                          <a:rPr lang="en-US" altLang="ko-KR" sz="2400" b="0" i="1" smtClean="0">
                            <a:latin typeface="Cambria Math" panose="02040503050406030204" pitchFamily="18" charset="0"/>
                          </a:rPr>
                        </m:ctrlPr>
                      </m:sSupPr>
                      <m:e>
                        <m:r>
                          <a:rPr lang="ko-KR" altLang="en-US" sz="2400" b="0" i="1" smtClean="0">
                            <a:latin typeface="Cambria Math" panose="02040503050406030204" pitchFamily="18" charset="0"/>
                          </a:rPr>
                          <m:t>𝜎</m:t>
                        </m:r>
                      </m:e>
                      <m:sup>
                        <m:r>
                          <a:rPr lang="en-US" altLang="ko-KR" sz="2400" b="0" i="1" smtClean="0">
                            <a:latin typeface="Cambria Math" panose="02040503050406030204" pitchFamily="18" charset="0"/>
                          </a:rPr>
                          <m:t>2</m:t>
                        </m:r>
                      </m:sup>
                    </m:sSup>
                    <m:r>
                      <a:rPr lang="en-US" altLang="ko-KR" sz="2400" b="0" i="1" smtClean="0">
                        <a:latin typeface="Cambria Math" panose="02040503050406030204" pitchFamily="18" charset="0"/>
                      </a:rPr>
                      <m:t>𝐼</m:t>
                    </m:r>
                    <m:r>
                      <a:rPr lang="en-US" altLang="ko-KR" sz="2400" b="0" i="1" smtClean="0">
                        <a:latin typeface="Cambria Math" panose="02040503050406030204" pitchFamily="18" charset="0"/>
                      </a:rPr>
                      <m:t>)</m:t>
                    </m:r>
                  </m:oMath>
                </a14:m>
                <a:r>
                  <a:rPr lang="en-US" altLang="ko-KR" sz="2400" dirty="0"/>
                  <a:t> and </a:t>
                </a:r>
                <a14:m>
                  <m:oMath xmlns:m="http://schemas.openxmlformats.org/officeDocument/2006/math">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𝑏</m:t>
                        </m:r>
                      </m:e>
                      <m:sub>
                        <m:r>
                          <a:rPr lang="en-US" altLang="ko-KR" sz="2400" i="1">
                            <a:latin typeface="Cambria Math" panose="02040503050406030204" pitchFamily="18" charset="0"/>
                          </a:rPr>
                          <m:t>𝑖</m:t>
                        </m:r>
                      </m:sub>
                    </m:sSub>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𝑁</m:t>
                    </m:r>
                    <m:r>
                      <a:rPr lang="en-US" altLang="ko-KR" sz="2400" b="0" i="1" smtClean="0">
                        <a:latin typeface="Cambria Math" panose="02040503050406030204" pitchFamily="18" charset="0"/>
                      </a:rPr>
                      <m:t>(0,</m:t>
                    </m:r>
                    <m:sSup>
                      <m:sSupPr>
                        <m:ctrlPr>
                          <a:rPr lang="en-US" altLang="ko-KR" sz="2400" b="0" i="1" smtClean="0">
                            <a:latin typeface="Cambria Math" panose="02040503050406030204" pitchFamily="18" charset="0"/>
                          </a:rPr>
                        </m:ctrlPr>
                      </m:sSupPr>
                      <m:e>
                        <m:r>
                          <a:rPr lang="ko-KR" altLang="en-US" sz="2400" b="0" i="1" smtClean="0">
                            <a:latin typeface="Cambria Math" panose="02040503050406030204" pitchFamily="18" charset="0"/>
                          </a:rPr>
                          <m:t>𝜏</m:t>
                        </m:r>
                      </m:e>
                      <m:sup>
                        <m:r>
                          <a:rPr lang="en-US" altLang="ko-KR" sz="2400" b="0" i="1" smtClean="0">
                            <a:latin typeface="Cambria Math" panose="02040503050406030204" pitchFamily="18" charset="0"/>
                          </a:rPr>
                          <m:t>2</m:t>
                        </m:r>
                      </m:sup>
                    </m:sSup>
                    <m:r>
                      <a:rPr lang="en-US" altLang="ko-KR" sz="2400" b="0" i="1" smtClean="0">
                        <a:latin typeface="Cambria Math" panose="02040503050406030204" pitchFamily="18" charset="0"/>
                      </a:rPr>
                      <m:t>)</m:t>
                    </m:r>
                  </m:oMath>
                </a14:m>
                <a:endParaRPr lang="en-US" altLang="ko-KR" sz="2400" dirty="0"/>
              </a:p>
              <a:p>
                <a:pPr marL="0" indent="0">
                  <a:buNone/>
                </a:pPr>
                <a:endParaRPr lang="en-US" altLang="ko-KR" dirty="0"/>
              </a:p>
              <a:p>
                <a:pPr marL="0" indent="0">
                  <a:buNone/>
                </a:pPr>
                <a:endParaRPr lang="ko-KR" altLang="en-US" dirty="0"/>
              </a:p>
            </p:txBody>
          </p:sp>
        </mc:Choice>
        <mc:Fallback xmlns="">
          <p:sp>
            <p:nvSpPr>
              <p:cNvPr id="3" name="내용 개체 틀 2">
                <a:extLst>
                  <a:ext uri="{FF2B5EF4-FFF2-40B4-BE49-F238E27FC236}">
                    <a16:creationId xmlns:a16="http://schemas.microsoft.com/office/drawing/2014/main" id="{4F48A2E0-7D9D-4B41-AF97-296AD9AAE875}"/>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391" t="-3501"/>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7252983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656365E-209A-4C84-A012-C6E18D607B2C}"/>
              </a:ext>
            </a:extLst>
          </p:cNvPr>
          <p:cNvSpPr>
            <a:spLocks noGrp="1"/>
          </p:cNvSpPr>
          <p:nvPr>
            <p:ph type="title"/>
          </p:nvPr>
        </p:nvSpPr>
        <p:spPr/>
        <p:txBody>
          <a:bodyPr/>
          <a:lstStyle/>
          <a:p>
            <a:r>
              <a:rPr lang="en-US" altLang="ko-KR" dirty="0"/>
              <a:t>6. Examples</a:t>
            </a:r>
            <a:endParaRPr lang="ko-KR" altLang="en-US" dirty="0"/>
          </a:p>
        </p:txBody>
      </p:sp>
      <p:sp>
        <p:nvSpPr>
          <p:cNvPr id="3" name="내용 개체 틀 2">
            <a:extLst>
              <a:ext uri="{FF2B5EF4-FFF2-40B4-BE49-F238E27FC236}">
                <a16:creationId xmlns:a16="http://schemas.microsoft.com/office/drawing/2014/main" id="{4F48A2E0-7D9D-4B41-AF97-296AD9AAE875}"/>
              </a:ext>
            </a:extLst>
          </p:cNvPr>
          <p:cNvSpPr>
            <a:spLocks noGrp="1"/>
          </p:cNvSpPr>
          <p:nvPr>
            <p:ph idx="1"/>
          </p:nvPr>
        </p:nvSpPr>
        <p:spPr>
          <a:xfrm>
            <a:off x="838200" y="1825625"/>
            <a:ext cx="10515600" cy="4351338"/>
          </a:xfrm>
        </p:spPr>
        <p:txBody>
          <a:bodyPr/>
          <a:lstStyle/>
          <a:p>
            <a:pPr marL="514350" indent="-514350">
              <a:buAutoNum type="arabicParenR"/>
            </a:pPr>
            <a:r>
              <a:rPr lang="en-US" altLang="ko-KR" dirty="0"/>
              <a:t>The</a:t>
            </a:r>
            <a:r>
              <a:rPr lang="ko-KR" altLang="en-US" dirty="0"/>
              <a:t> </a:t>
            </a:r>
            <a:r>
              <a:rPr lang="en-US" altLang="ko-KR" dirty="0"/>
              <a:t>simplest</a:t>
            </a:r>
            <a:r>
              <a:rPr lang="ko-KR" altLang="en-US" dirty="0"/>
              <a:t> </a:t>
            </a:r>
            <a:r>
              <a:rPr lang="en-US" altLang="ko-KR" dirty="0"/>
              <a:t>model</a:t>
            </a:r>
            <a:r>
              <a:rPr lang="ko-KR" altLang="en-US" dirty="0"/>
              <a:t> </a:t>
            </a:r>
            <a:r>
              <a:rPr lang="en-US" altLang="ko-KR" dirty="0"/>
              <a:t>:</a:t>
            </a:r>
            <a:r>
              <a:rPr lang="ko-KR" altLang="en-US" dirty="0"/>
              <a:t> </a:t>
            </a:r>
            <a:r>
              <a:rPr lang="en-US" altLang="ko-KR" dirty="0"/>
              <a:t>two-stage mixed model</a:t>
            </a:r>
          </a:p>
          <a:p>
            <a:pPr marL="0" indent="0">
              <a:buNone/>
            </a:pPr>
            <a:r>
              <a:rPr lang="en-US" altLang="ko-KR" sz="2400" dirty="0"/>
              <a:t>This</a:t>
            </a:r>
            <a:r>
              <a:rPr lang="ko-KR" altLang="en-US" sz="2400" dirty="0"/>
              <a:t> </a:t>
            </a:r>
            <a:r>
              <a:rPr lang="en-US" altLang="ko-KR" sz="2400" dirty="0"/>
              <a:t>data</a:t>
            </a:r>
            <a:r>
              <a:rPr lang="ko-KR" altLang="en-US" sz="2400" dirty="0"/>
              <a:t> </a:t>
            </a:r>
            <a:r>
              <a:rPr lang="en-US" altLang="ko-KR" sz="2400" dirty="0"/>
              <a:t>were analyzed using standard multivariate methods, with following findings</a:t>
            </a:r>
          </a:p>
          <a:p>
            <a:pPr marL="0" indent="0">
              <a:buNone/>
            </a:pPr>
            <a:r>
              <a:rPr lang="en-US" altLang="ko-KR" dirty="0"/>
              <a:t>	</a:t>
            </a:r>
            <a:r>
              <a:rPr lang="en-US" altLang="ko-KR" sz="2400" dirty="0"/>
              <a:t>(1) a decline in FEV1 was observed on and after the alert day</a:t>
            </a:r>
          </a:p>
          <a:p>
            <a:pPr marL="0" indent="0">
              <a:buNone/>
            </a:pPr>
            <a:endParaRPr lang="en-US" altLang="ko-KR" sz="2400" dirty="0"/>
          </a:p>
          <a:p>
            <a:pPr marL="457200" lvl="1" indent="0">
              <a:buNone/>
            </a:pPr>
            <a:r>
              <a:rPr lang="en-US" altLang="ko-KR" dirty="0"/>
              <a:t>	(2) the variances and covariances for the last four measurements           were larger than those baseline day</a:t>
            </a:r>
            <a:endParaRPr lang="ko-KR" altLang="en-US" dirty="0"/>
          </a:p>
        </p:txBody>
      </p:sp>
    </p:spTree>
    <p:extLst>
      <p:ext uri="{BB962C8B-B14F-4D97-AF65-F5344CB8AC3E}">
        <p14:creationId xmlns:p14="http://schemas.microsoft.com/office/powerpoint/2010/main" val="38040460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656365E-209A-4C84-A012-C6E18D607B2C}"/>
              </a:ext>
            </a:extLst>
          </p:cNvPr>
          <p:cNvSpPr>
            <a:spLocks noGrp="1"/>
          </p:cNvSpPr>
          <p:nvPr>
            <p:ph type="title"/>
          </p:nvPr>
        </p:nvSpPr>
        <p:spPr/>
        <p:txBody>
          <a:bodyPr/>
          <a:lstStyle/>
          <a:p>
            <a:r>
              <a:rPr lang="en-US" altLang="ko-KR" dirty="0"/>
              <a:t>6. Examples</a:t>
            </a:r>
            <a:endParaRPr lang="ko-KR" altLang="en-US" dirty="0"/>
          </a:p>
        </p:txBody>
      </p:sp>
      <p:sp>
        <p:nvSpPr>
          <p:cNvPr id="3" name="내용 개체 틀 2">
            <a:extLst>
              <a:ext uri="{FF2B5EF4-FFF2-40B4-BE49-F238E27FC236}">
                <a16:creationId xmlns:a16="http://schemas.microsoft.com/office/drawing/2014/main" id="{4F48A2E0-7D9D-4B41-AF97-296AD9AAE875}"/>
              </a:ext>
            </a:extLst>
          </p:cNvPr>
          <p:cNvSpPr>
            <a:spLocks noGrp="1"/>
          </p:cNvSpPr>
          <p:nvPr>
            <p:ph idx="1"/>
          </p:nvPr>
        </p:nvSpPr>
        <p:spPr>
          <a:xfrm>
            <a:off x="838200" y="1825625"/>
            <a:ext cx="10515600" cy="4351338"/>
          </a:xfrm>
        </p:spPr>
        <p:txBody>
          <a:bodyPr/>
          <a:lstStyle/>
          <a:p>
            <a:pPr marL="0" indent="0">
              <a:buNone/>
            </a:pPr>
            <a:r>
              <a:rPr lang="en-US" altLang="ko-KR" dirty="0"/>
              <a:t>1-2) second random effect model</a:t>
            </a:r>
          </a:p>
          <a:p>
            <a:pPr marL="0" indent="0">
              <a:buNone/>
            </a:pPr>
            <a:r>
              <a:rPr lang="ko-KR" altLang="en-US" dirty="0"/>
              <a:t>경보발령 당일과 그 후로 증가하는 분산은 오염의 노출에 대해 개인의 반응이 다르다는 가설과 일치한다</a:t>
            </a:r>
            <a:r>
              <a:rPr lang="en-US" altLang="ko-KR" dirty="0"/>
              <a:t>.</a:t>
            </a:r>
          </a:p>
          <a:p>
            <a:pPr marL="0" indent="0">
              <a:buNone/>
            </a:pPr>
            <a:r>
              <a:rPr lang="ko-KR" altLang="en-US" dirty="0"/>
              <a:t>민감한 개인에 대한</a:t>
            </a:r>
            <a:r>
              <a:rPr lang="en-US" altLang="ko-KR" dirty="0"/>
              <a:t> </a:t>
            </a:r>
            <a:r>
              <a:rPr lang="ko-KR" altLang="en-US" dirty="0"/>
              <a:t>개념은 대기오염 연구에서 중요한 개념이다</a:t>
            </a:r>
            <a:r>
              <a:rPr lang="en-US" altLang="ko-KR" dirty="0"/>
              <a:t>.</a:t>
            </a:r>
          </a:p>
          <a:p>
            <a:pPr marL="0" indent="0">
              <a:buNone/>
            </a:pPr>
            <a:r>
              <a:rPr lang="ko-KR" altLang="en-US" dirty="0"/>
              <a:t>이를 반영하여 </a:t>
            </a:r>
            <a:r>
              <a:rPr lang="en-US" altLang="ko-KR" dirty="0"/>
              <a:t>second random effect </a:t>
            </a:r>
            <a:r>
              <a:rPr lang="ko-KR" altLang="en-US" dirty="0"/>
              <a:t>를 제시할 수 있다</a:t>
            </a:r>
            <a:r>
              <a:rPr lang="en-US" altLang="ko-KR" dirty="0"/>
              <a:t>.</a:t>
            </a:r>
          </a:p>
        </p:txBody>
      </p:sp>
    </p:spTree>
    <p:extLst>
      <p:ext uri="{BB962C8B-B14F-4D97-AF65-F5344CB8AC3E}">
        <p14:creationId xmlns:p14="http://schemas.microsoft.com/office/powerpoint/2010/main" val="1521401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198D21C-DE89-416A-B0CB-C2A1695CC64A}"/>
              </a:ext>
            </a:extLst>
          </p:cNvPr>
          <p:cNvSpPr>
            <a:spLocks noGrp="1"/>
          </p:cNvSpPr>
          <p:nvPr>
            <p:ph type="title"/>
          </p:nvPr>
        </p:nvSpPr>
        <p:spPr/>
        <p:txBody>
          <a:bodyPr/>
          <a:lstStyle/>
          <a:p>
            <a:r>
              <a:rPr lang="en-US" altLang="ko-KR" dirty="0"/>
              <a:t>1.Introduction</a:t>
            </a:r>
            <a:endParaRPr lang="ko-KR" altLang="en-US" dirty="0"/>
          </a:p>
        </p:txBody>
      </p:sp>
      <p:sp>
        <p:nvSpPr>
          <p:cNvPr id="3" name="내용 개체 틀 2">
            <a:extLst>
              <a:ext uri="{FF2B5EF4-FFF2-40B4-BE49-F238E27FC236}">
                <a16:creationId xmlns:a16="http://schemas.microsoft.com/office/drawing/2014/main" id="{4B3F4F81-FEBE-416F-BA1E-6FE8EE32CA03}"/>
              </a:ext>
            </a:extLst>
          </p:cNvPr>
          <p:cNvSpPr>
            <a:spLocks noGrp="1"/>
          </p:cNvSpPr>
          <p:nvPr>
            <p:ph idx="1"/>
          </p:nvPr>
        </p:nvSpPr>
        <p:spPr/>
        <p:txBody>
          <a:bodyPr>
            <a:normAutofit/>
          </a:bodyPr>
          <a:lstStyle/>
          <a:p>
            <a:r>
              <a:rPr lang="en-US" altLang="ko-KR" dirty="0"/>
              <a:t>Two-stage model	</a:t>
            </a:r>
          </a:p>
          <a:p>
            <a:pPr marL="457200" lvl="1" indent="0">
              <a:buNone/>
            </a:pPr>
            <a:r>
              <a:rPr lang="en-US" altLang="ko-KR" dirty="0"/>
              <a:t>- balanced data</a:t>
            </a:r>
            <a:r>
              <a:rPr lang="ko-KR" altLang="en-US" dirty="0"/>
              <a:t>일 필요가 없다</a:t>
            </a:r>
            <a:r>
              <a:rPr lang="en-US" altLang="ko-KR" dirty="0"/>
              <a:t>. </a:t>
            </a:r>
            <a:r>
              <a:rPr lang="ko-KR" altLang="en-US" dirty="0"/>
              <a:t>하지만 분산구조에 대한 가정이 필요</a:t>
            </a:r>
            <a:endParaRPr lang="en-US" altLang="ko-KR" dirty="0"/>
          </a:p>
          <a:p>
            <a:pPr marL="0" indent="0">
              <a:buNone/>
            </a:pPr>
            <a:endParaRPr lang="en-US" altLang="ko-KR" sz="2400" dirty="0"/>
          </a:p>
          <a:p>
            <a:pPr marL="457200" lvl="1" indent="0">
              <a:buNone/>
            </a:pPr>
            <a:r>
              <a:rPr lang="en-US" altLang="ko-KR" sz="2800" dirty="0"/>
              <a:t>- </a:t>
            </a:r>
            <a:r>
              <a:rPr lang="en-US" altLang="ko-KR" sz="2800" b="1" dirty="0"/>
              <a:t>stage 1 </a:t>
            </a:r>
            <a:r>
              <a:rPr lang="en-US" altLang="ko-KR" sz="2800" dirty="0"/>
              <a:t>: within-person variation</a:t>
            </a:r>
          </a:p>
          <a:p>
            <a:pPr marL="0" indent="0">
              <a:buNone/>
            </a:pPr>
            <a:endParaRPr lang="en-US" altLang="ko-KR" dirty="0"/>
          </a:p>
          <a:p>
            <a:pPr marL="457200" lvl="1" indent="0">
              <a:buNone/>
            </a:pPr>
            <a:r>
              <a:rPr lang="en-US" altLang="ko-KR" sz="2800" dirty="0"/>
              <a:t>- </a:t>
            </a:r>
            <a:r>
              <a:rPr lang="en-US" altLang="ko-KR" sz="2800" b="1" dirty="0"/>
              <a:t>stage 2 </a:t>
            </a:r>
            <a:r>
              <a:rPr lang="en-US" altLang="ko-KR" sz="2800" dirty="0"/>
              <a:t>: between-person variation</a:t>
            </a:r>
          </a:p>
        </p:txBody>
      </p:sp>
    </p:spTree>
    <p:extLst>
      <p:ext uri="{BB962C8B-B14F-4D97-AF65-F5344CB8AC3E}">
        <p14:creationId xmlns:p14="http://schemas.microsoft.com/office/powerpoint/2010/main" val="221982983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656365E-209A-4C84-A012-C6E18D607B2C}"/>
              </a:ext>
            </a:extLst>
          </p:cNvPr>
          <p:cNvSpPr>
            <a:spLocks noGrp="1"/>
          </p:cNvSpPr>
          <p:nvPr>
            <p:ph type="title"/>
          </p:nvPr>
        </p:nvSpPr>
        <p:spPr/>
        <p:txBody>
          <a:bodyPr/>
          <a:lstStyle/>
          <a:p>
            <a:r>
              <a:rPr lang="en-US" altLang="ko-KR" dirty="0"/>
              <a:t>6. Examples</a:t>
            </a:r>
            <a:endParaRPr lang="ko-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4F48A2E0-7D9D-4B41-AF97-296AD9AAE875}"/>
                  </a:ext>
                </a:extLst>
              </p:cNvPr>
              <p:cNvSpPr>
                <a:spLocks noGrp="1"/>
              </p:cNvSpPr>
              <p:nvPr>
                <p:ph idx="1"/>
              </p:nvPr>
            </p:nvSpPr>
            <p:spPr>
              <a:xfrm>
                <a:off x="838200" y="1825625"/>
                <a:ext cx="10515600" cy="4351338"/>
              </a:xfrm>
            </p:spPr>
            <p:txBody>
              <a:bodyPr/>
              <a:lstStyle/>
              <a:p>
                <a:pPr marL="0" indent="0">
                  <a:buNone/>
                </a:pPr>
                <a:r>
                  <a:rPr lang="en-US" altLang="ko-KR" dirty="0"/>
                  <a:t>1-2) second random effect model</a:t>
                </a:r>
              </a:p>
              <a:p>
                <a:pPr marL="0" indent="0">
                  <a:buNone/>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𝑦</m:t>
                          </m:r>
                        </m:e>
                        <m:sub>
                          <m:r>
                            <a:rPr lang="en-US" altLang="ko-KR" i="1">
                              <a:latin typeface="Cambria Math" panose="02040503050406030204" pitchFamily="18" charset="0"/>
                            </a:rPr>
                            <m:t>𝑖</m:t>
                          </m:r>
                        </m:sub>
                      </m:sSub>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𝑋</m:t>
                          </m:r>
                        </m:e>
                        <m:sub>
                          <m:r>
                            <a:rPr lang="en-US" altLang="ko-KR" i="1">
                              <a:latin typeface="Cambria Math" panose="02040503050406030204" pitchFamily="18" charset="0"/>
                            </a:rPr>
                            <m:t>𝑖</m:t>
                          </m:r>
                        </m:sub>
                      </m:sSub>
                      <m:r>
                        <a:rPr lang="ko-KR" altLang="en-US" i="1">
                          <a:latin typeface="Cambria Math" panose="02040503050406030204" pitchFamily="18" charset="0"/>
                        </a:rPr>
                        <m:t>𝛼</m:t>
                      </m:r>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𝑍</m:t>
                          </m:r>
                        </m:e>
                        <m:sub>
                          <m:r>
                            <a:rPr lang="en-US" altLang="ko-KR" i="1">
                              <a:latin typeface="Cambria Math" panose="02040503050406030204" pitchFamily="18" charset="0"/>
                            </a:rPr>
                            <m:t>𝑖</m:t>
                          </m:r>
                        </m:sub>
                      </m:sSub>
                      <m:sSub>
                        <m:sSubPr>
                          <m:ctrlPr>
                            <a:rPr lang="en-US" altLang="ko-KR" i="1">
                              <a:latin typeface="Cambria Math" panose="02040503050406030204" pitchFamily="18" charset="0"/>
                            </a:rPr>
                          </m:ctrlPr>
                        </m:sSubPr>
                        <m:e>
                          <m:r>
                            <a:rPr lang="en-US" altLang="ko-KR" i="1">
                              <a:latin typeface="Cambria Math" panose="02040503050406030204" pitchFamily="18" charset="0"/>
                            </a:rPr>
                            <m:t>𝑏</m:t>
                          </m:r>
                        </m:e>
                        <m:sub>
                          <m:r>
                            <a:rPr lang="en-US" altLang="ko-KR" i="1">
                              <a:latin typeface="Cambria Math" panose="02040503050406030204" pitchFamily="18" charset="0"/>
                            </a:rPr>
                            <m:t>𝑖</m:t>
                          </m:r>
                        </m:sub>
                      </m:sSub>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en-US" altLang="ko-KR" i="1">
                              <a:latin typeface="Cambria Math" panose="02040503050406030204" pitchFamily="18" charset="0"/>
                            </a:rPr>
                            <m:t>𝑒</m:t>
                          </m:r>
                        </m:e>
                        <m:sub>
                          <m:r>
                            <a:rPr lang="en-US" altLang="ko-KR" i="1">
                              <a:latin typeface="Cambria Math" panose="02040503050406030204" pitchFamily="18" charset="0"/>
                            </a:rPr>
                            <m:t>𝑖</m:t>
                          </m:r>
                        </m:sub>
                      </m:sSub>
                    </m:oMath>
                  </m:oMathPara>
                </a14:m>
                <a:endParaRPr lang="en-US" altLang="ko-KR" dirty="0"/>
              </a:p>
              <a:p>
                <a:pPr marL="0" indent="0">
                  <a:buNone/>
                </a:pPr>
                <a:endParaRPr lang="en-US" altLang="ko-KR" dirty="0"/>
              </a:p>
              <a:p>
                <a:pPr marL="0" indent="0">
                  <a:buNone/>
                </a:pPr>
                <a14:m>
                  <m:oMath xmlns:m="http://schemas.openxmlformats.org/officeDocument/2006/math">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𝑋</m:t>
                        </m:r>
                      </m:e>
                      <m:sub>
                        <m:r>
                          <a:rPr lang="en-US" altLang="ko-KR" i="1">
                            <a:latin typeface="Cambria Math" panose="02040503050406030204" pitchFamily="18" charset="0"/>
                          </a:rPr>
                          <m:t>𝑖</m:t>
                        </m:r>
                      </m:sub>
                    </m:sSub>
                    <m:r>
                      <a:rPr lang="en-US" altLang="ko-KR" b="0" i="1" smtClean="0">
                        <a:latin typeface="Cambria Math" panose="02040503050406030204" pitchFamily="18" charset="0"/>
                      </a:rPr>
                      <m:t>, </m:t>
                    </m:r>
                    <m:r>
                      <a:rPr lang="ko-KR" altLang="en-US" b="0" i="1" smtClean="0">
                        <a:latin typeface="Cambria Math" panose="02040503050406030204" pitchFamily="18" charset="0"/>
                      </a:rPr>
                      <m:t>𝛼</m:t>
                    </m:r>
                    <m:r>
                      <a:rPr lang="en-US" altLang="ko-KR" b="0" i="1" smtClean="0">
                        <a:latin typeface="Cambria Math" panose="02040503050406030204" pitchFamily="18" charset="0"/>
                      </a:rPr>
                      <m:t>, </m:t>
                    </m:r>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𝑒</m:t>
                        </m:r>
                      </m:e>
                      <m:sub>
                        <m:r>
                          <a:rPr lang="en-US" altLang="ko-KR" i="1">
                            <a:latin typeface="Cambria Math" panose="02040503050406030204" pitchFamily="18" charset="0"/>
                          </a:rPr>
                          <m:t>𝑖</m:t>
                        </m:r>
                      </m:sub>
                    </m:sSub>
                  </m:oMath>
                </a14:m>
                <a:r>
                  <a:rPr lang="en-US" altLang="ko-KR" dirty="0"/>
                  <a:t> is the same before but,</a:t>
                </a:r>
              </a:p>
              <a:p>
                <a:pPr marL="0" indent="0">
                  <a:buNone/>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𝑏</m:t>
                          </m:r>
                        </m:e>
                        <m:sub>
                          <m:r>
                            <a:rPr lang="en-US" altLang="ko-KR" i="1">
                              <a:latin typeface="Cambria Math" panose="02040503050406030204" pitchFamily="18" charset="0"/>
                            </a:rPr>
                            <m:t>𝑖</m:t>
                          </m:r>
                        </m:sub>
                      </m:sSub>
                      <m:r>
                        <a:rPr lang="en-US" altLang="ko-KR" b="0" i="1" smtClean="0">
                          <a:latin typeface="Cambria Math" panose="02040503050406030204" pitchFamily="18" charset="0"/>
                        </a:rPr>
                        <m:t>=</m:t>
                      </m:r>
                      <m:sSup>
                        <m:sSupPr>
                          <m:ctrlPr>
                            <a:rPr lang="en-US" altLang="ko-KR" b="0" i="1" smtClean="0">
                              <a:latin typeface="Cambria Math" panose="02040503050406030204" pitchFamily="18" charset="0"/>
                            </a:rPr>
                          </m:ctrlPr>
                        </m:sSupPr>
                        <m:e>
                          <m:d>
                            <m:dPr>
                              <m:ctrlPr>
                                <a:rPr lang="en-US" altLang="ko-KR" b="0" i="1" smtClean="0">
                                  <a:latin typeface="Cambria Math" panose="02040503050406030204" pitchFamily="18" charset="0"/>
                                </a:rPr>
                              </m:ctrlPr>
                            </m:dPr>
                            <m:e>
                              <m:m>
                                <m:mPr>
                                  <m:mcs>
                                    <m:mc>
                                      <m:mcPr>
                                        <m:count m:val="2"/>
                                        <m:mcJc m:val="center"/>
                                      </m:mcPr>
                                    </m:mc>
                                  </m:mcs>
                                  <m:ctrlPr>
                                    <a:rPr lang="en-US" altLang="ko-KR" b="0" i="1" smtClean="0">
                                      <a:latin typeface="Cambria Math" panose="02040503050406030204" pitchFamily="18" charset="0"/>
                                    </a:rPr>
                                  </m:ctrlPr>
                                </m:mPr>
                                <m:mr>
                                  <m:e>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𝑏</m:t>
                                        </m:r>
                                      </m:e>
                                      <m:sub>
                                        <m:r>
                                          <a:rPr lang="en-US" altLang="ko-KR" b="0" i="1" smtClean="0">
                                            <a:latin typeface="Cambria Math" panose="02040503050406030204" pitchFamily="18" charset="0"/>
                                          </a:rPr>
                                          <m:t>1</m:t>
                                        </m:r>
                                        <m:r>
                                          <a:rPr lang="en-US" altLang="ko-KR" i="1">
                                            <a:latin typeface="Cambria Math" panose="02040503050406030204" pitchFamily="18" charset="0"/>
                                          </a:rPr>
                                          <m:t>𝑖</m:t>
                                        </m:r>
                                      </m:sub>
                                    </m:sSub>
                                  </m:e>
                                  <m:e>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𝑏</m:t>
                                        </m:r>
                                      </m:e>
                                      <m:sub>
                                        <m:r>
                                          <a:rPr lang="en-US" altLang="ko-KR" b="0" i="1" smtClean="0">
                                            <a:latin typeface="Cambria Math" panose="02040503050406030204" pitchFamily="18" charset="0"/>
                                          </a:rPr>
                                          <m:t>2</m:t>
                                        </m:r>
                                        <m:r>
                                          <a:rPr lang="en-US" altLang="ko-KR" i="1">
                                            <a:latin typeface="Cambria Math" panose="02040503050406030204" pitchFamily="18" charset="0"/>
                                          </a:rPr>
                                          <m:t>𝑖</m:t>
                                        </m:r>
                                      </m:sub>
                                    </m:sSub>
                                  </m:e>
                                </m:mr>
                              </m:m>
                            </m:e>
                          </m:d>
                        </m:e>
                        <m:sup>
                          <m:r>
                            <a:rPr lang="en-US" altLang="ko-KR" b="0" i="1" smtClean="0">
                              <a:latin typeface="Cambria Math" panose="02040503050406030204" pitchFamily="18" charset="0"/>
                            </a:rPr>
                            <m:t>𝑇</m:t>
                          </m:r>
                        </m:sup>
                      </m:sSup>
                      <m:r>
                        <a:rPr lang="en-US" altLang="ko-KR" b="0" i="0" smtClean="0">
                          <a:latin typeface="Cambria Math" panose="02040503050406030204" pitchFamily="18" charset="0"/>
                        </a:rPr>
                        <m:t> </m:t>
                      </m:r>
                      <m:r>
                        <m:rPr>
                          <m:sty m:val="p"/>
                        </m:rPr>
                        <a:rPr lang="en-US" altLang="ko-KR" b="0" i="0" smtClean="0">
                          <a:latin typeface="Cambria Math" panose="02040503050406030204" pitchFamily="18" charset="0"/>
                        </a:rPr>
                        <m:t>and</m:t>
                      </m:r>
                      <m:r>
                        <a:rPr lang="en-US" altLang="ko-KR" b="0" i="0" smtClean="0">
                          <a:latin typeface="Cambria Math" panose="02040503050406030204" pitchFamily="18" charset="0"/>
                        </a:rPr>
                        <m:t> </m:t>
                      </m:r>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𝑍</m:t>
                          </m:r>
                        </m:e>
                        <m:sub>
                          <m:r>
                            <a:rPr lang="en-US" altLang="ko-KR" i="1">
                              <a:latin typeface="Cambria Math" panose="02040503050406030204" pitchFamily="18" charset="0"/>
                            </a:rPr>
                            <m:t>𝑖</m:t>
                          </m:r>
                        </m:sub>
                      </m:sSub>
                      <m:r>
                        <a:rPr lang="en-US" altLang="ko-KR" b="0" i="1" smtClean="0">
                          <a:latin typeface="Cambria Math" panose="02040503050406030204" pitchFamily="18" charset="0"/>
                        </a:rPr>
                        <m:t>=</m:t>
                      </m:r>
                      <m:d>
                        <m:dPr>
                          <m:begChr m:val="["/>
                          <m:endChr m:val="]"/>
                          <m:ctrlPr>
                            <a:rPr lang="en-US" altLang="ko-KR" b="0" i="1" smtClean="0">
                              <a:latin typeface="Cambria Math" panose="02040503050406030204" pitchFamily="18" charset="0"/>
                            </a:rPr>
                          </m:ctrlPr>
                        </m:dPr>
                        <m:e>
                          <m:m>
                            <m:mPr>
                              <m:mcs>
                                <m:mc>
                                  <m:mcPr>
                                    <m:count m:val="2"/>
                                    <m:mcJc m:val="center"/>
                                  </m:mcPr>
                                </m:mc>
                              </m:mcs>
                              <m:ctrlPr>
                                <a:rPr lang="en-US" altLang="ko-KR" b="0" i="1" smtClean="0">
                                  <a:latin typeface="Cambria Math" panose="02040503050406030204" pitchFamily="18" charset="0"/>
                                </a:rPr>
                              </m:ctrlPr>
                            </m:mPr>
                            <m:mr>
                              <m:e>
                                <m:r>
                                  <m:rPr>
                                    <m:brk m:alnAt="7"/>
                                  </m:rPr>
                                  <a:rPr lang="en-US" altLang="ko-KR" b="0" i="1" smtClean="0">
                                    <a:latin typeface="Cambria Math" panose="02040503050406030204" pitchFamily="18" charset="0"/>
                                  </a:rPr>
                                  <m:t>1</m:t>
                                </m:r>
                              </m:e>
                              <m:e>
                                <m:r>
                                  <a:rPr lang="en-US" altLang="ko-KR" b="0" i="1" smtClean="0">
                                    <a:latin typeface="Cambria Math" panose="02040503050406030204" pitchFamily="18" charset="0"/>
                                  </a:rPr>
                                  <m:t>0</m:t>
                                </m:r>
                              </m:e>
                            </m:mr>
                            <m:mr>
                              <m:e>
                                <m:r>
                                  <a:rPr lang="en-US" altLang="ko-KR" b="0" i="1" smtClean="0">
                                    <a:latin typeface="Cambria Math" panose="02040503050406030204" pitchFamily="18" charset="0"/>
                                  </a:rPr>
                                  <m:t>1</m:t>
                                </m:r>
                              </m:e>
                              <m:e>
                                <m:r>
                                  <a:rPr lang="en-US" altLang="ko-KR" b="0" i="1" smtClean="0">
                                    <a:latin typeface="Cambria Math" panose="02040503050406030204" pitchFamily="18" charset="0"/>
                                  </a:rPr>
                                  <m:t>1</m:t>
                                </m:r>
                              </m:e>
                            </m:mr>
                            <m:mr>
                              <m:e>
                                <m:m>
                                  <m:mPr>
                                    <m:mcs>
                                      <m:mc>
                                        <m:mcPr>
                                          <m:count m:val="1"/>
                                          <m:mcJc m:val="center"/>
                                        </m:mcPr>
                                      </m:mc>
                                    </m:mcs>
                                    <m:ctrlPr>
                                      <a:rPr lang="en-US" altLang="ko-KR" b="0" i="1" smtClean="0">
                                        <a:latin typeface="Cambria Math" panose="02040503050406030204" pitchFamily="18" charset="0"/>
                                      </a:rPr>
                                    </m:ctrlPr>
                                  </m:mPr>
                                  <m:mr>
                                    <m:e>
                                      <m:r>
                                        <m:rPr>
                                          <m:brk m:alnAt="7"/>
                                        </m:rPr>
                                        <a:rPr lang="en-US" altLang="ko-KR" b="0" i="1" smtClean="0">
                                          <a:latin typeface="Cambria Math" panose="02040503050406030204" pitchFamily="18" charset="0"/>
                                          <a:ea typeface="Cambria Math" panose="02040503050406030204" pitchFamily="18" charset="0"/>
                                        </a:rPr>
                                        <m:t>⋮</m:t>
                                      </m:r>
                                    </m:e>
                                  </m:mr>
                                  <m:mr>
                                    <m:e>
                                      <m:r>
                                        <a:rPr lang="en-US" altLang="ko-KR" b="0" i="1" smtClean="0">
                                          <a:latin typeface="Cambria Math" panose="02040503050406030204" pitchFamily="18" charset="0"/>
                                        </a:rPr>
                                        <m:t>1</m:t>
                                      </m:r>
                                    </m:e>
                                  </m:mr>
                                </m:m>
                              </m:e>
                              <m:e>
                                <m:m>
                                  <m:mPr>
                                    <m:mcs>
                                      <m:mc>
                                        <m:mcPr>
                                          <m:count m:val="1"/>
                                          <m:mcJc m:val="center"/>
                                        </m:mcPr>
                                      </m:mc>
                                    </m:mcs>
                                    <m:ctrlPr>
                                      <a:rPr lang="en-US" altLang="ko-KR" b="0" i="1" smtClean="0">
                                        <a:latin typeface="Cambria Math" panose="02040503050406030204" pitchFamily="18" charset="0"/>
                                      </a:rPr>
                                    </m:ctrlPr>
                                  </m:mPr>
                                  <m:mr>
                                    <m:e>
                                      <m:r>
                                        <m:rPr>
                                          <m:brk m:alnAt="7"/>
                                        </m:rPr>
                                        <a:rPr lang="en-US" altLang="ko-KR" b="0" i="1" smtClean="0">
                                          <a:latin typeface="Cambria Math" panose="02040503050406030204" pitchFamily="18" charset="0"/>
                                          <a:ea typeface="Cambria Math" panose="02040503050406030204" pitchFamily="18" charset="0"/>
                                        </a:rPr>
                                        <m:t>⋮</m:t>
                                      </m:r>
                                    </m:e>
                                  </m:mr>
                                  <m:mr>
                                    <m:e>
                                      <m:r>
                                        <a:rPr lang="en-US" altLang="ko-KR" b="0" i="1" smtClean="0">
                                          <a:latin typeface="Cambria Math" panose="02040503050406030204" pitchFamily="18" charset="0"/>
                                        </a:rPr>
                                        <m:t>1</m:t>
                                      </m:r>
                                    </m:e>
                                  </m:mr>
                                </m:m>
                              </m:e>
                            </m:mr>
                          </m:m>
                        </m:e>
                      </m:d>
                    </m:oMath>
                  </m:oMathPara>
                </a14:m>
                <a:endParaRPr lang="en-US" altLang="ko-KR" dirty="0"/>
              </a:p>
            </p:txBody>
          </p:sp>
        </mc:Choice>
        <mc:Fallback xmlns="">
          <p:sp>
            <p:nvSpPr>
              <p:cNvPr id="3" name="내용 개체 틀 2">
                <a:extLst>
                  <a:ext uri="{FF2B5EF4-FFF2-40B4-BE49-F238E27FC236}">
                    <a16:creationId xmlns:a16="http://schemas.microsoft.com/office/drawing/2014/main" id="{4F48A2E0-7D9D-4B41-AF97-296AD9AAE875}"/>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217" t="-2381"/>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471178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7C3E27B-D20E-43DA-B2B0-5B16E1657141}"/>
              </a:ext>
            </a:extLst>
          </p:cNvPr>
          <p:cNvSpPr>
            <a:spLocks noGrp="1"/>
          </p:cNvSpPr>
          <p:nvPr>
            <p:ph type="title"/>
          </p:nvPr>
        </p:nvSpPr>
        <p:spPr/>
        <p:txBody>
          <a:bodyPr/>
          <a:lstStyle/>
          <a:p>
            <a:r>
              <a:rPr lang="en-US" altLang="ko-KR" dirty="0"/>
              <a:t>6. Examples</a:t>
            </a:r>
            <a:endParaRPr lang="ko-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88DF73A5-0FE9-4A71-95CF-E09A6078E9B8}"/>
                  </a:ext>
                </a:extLst>
              </p:cNvPr>
              <p:cNvSpPr>
                <a:spLocks noGrp="1"/>
              </p:cNvSpPr>
              <p:nvPr>
                <p:ph idx="1"/>
              </p:nvPr>
            </p:nvSpPr>
            <p:spPr>
              <a:xfrm>
                <a:off x="838200" y="1825625"/>
                <a:ext cx="10515600" cy="4351338"/>
              </a:xfrm>
            </p:spPr>
            <p:txBody>
              <a:bodyPr/>
              <a:lstStyle/>
              <a:p>
                <a:pPr marL="0" indent="0">
                  <a:buNone/>
                </a:pPr>
                <a:r>
                  <a:rPr lang="en-US" altLang="ko-KR" dirty="0"/>
                  <a:t>1-2) second random effect model</a:t>
                </a:r>
              </a:p>
              <a:p>
                <a:pPr marL="0" indent="0">
                  <a:buNone/>
                </a:pPr>
                <a:r>
                  <a:rPr lang="en-US" altLang="ko-KR" b="1" dirty="0"/>
                  <a:t> 2 stage</a:t>
                </a:r>
              </a:p>
              <a:p>
                <a:pPr marL="0" indent="0">
                  <a:buNone/>
                </a:pPr>
                <a14:m>
                  <m:oMathPara xmlns:m="http://schemas.openxmlformats.org/officeDocument/2006/math">
                    <m:oMathParaPr>
                      <m:jc m:val="centerGroup"/>
                    </m:oMathParaPr>
                    <m:oMath xmlns:m="http://schemas.openxmlformats.org/officeDocument/2006/math">
                      <m:r>
                        <a:rPr lang="ko-KR" altLang="en-US" i="1" smtClean="0">
                          <a:latin typeface="Cambria Math" panose="02040503050406030204" pitchFamily="18" charset="0"/>
                        </a:rPr>
                        <m:t>𝛼</m:t>
                      </m:r>
                      <m:r>
                        <a:rPr lang="en-US" altLang="ko-KR" b="0" i="1" smtClean="0">
                          <a:latin typeface="Cambria Math" panose="02040503050406030204" pitchFamily="18" charset="0"/>
                        </a:rPr>
                        <m:t>~</m:t>
                      </m:r>
                      <m:r>
                        <a:rPr lang="en-US" altLang="ko-KR" b="0" i="1" smtClean="0">
                          <a:latin typeface="Cambria Math" panose="02040503050406030204" pitchFamily="18" charset="0"/>
                        </a:rPr>
                        <m:t>𝑁</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0,</m:t>
                          </m:r>
                          <m:r>
                            <m:rPr>
                              <m:sty m:val="p"/>
                            </m:rPr>
                            <a:rPr lang="el-GR" altLang="ko-KR" b="0" i="1" smtClean="0">
                              <a:latin typeface="Cambria Math" panose="02040503050406030204" pitchFamily="18" charset="0"/>
                            </a:rPr>
                            <m:t>Γ</m:t>
                          </m:r>
                        </m:e>
                      </m:d>
                      <m:r>
                        <a:rPr lang="en-US" altLang="ko-KR" b="0" i="1" smtClean="0">
                          <a:latin typeface="Cambria Math" panose="02040503050406030204" pitchFamily="18" charset="0"/>
                        </a:rPr>
                        <m:t>, </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𝑏</m:t>
                          </m:r>
                        </m:e>
                        <m:sub>
                          <m:r>
                            <a:rPr lang="en-US" altLang="ko-KR" b="0" i="1" smtClean="0">
                              <a:latin typeface="Cambria Math" panose="02040503050406030204" pitchFamily="18" charset="0"/>
                            </a:rPr>
                            <m:t>𝑖</m:t>
                          </m:r>
                        </m:sub>
                      </m:sSub>
                      <m:r>
                        <a:rPr lang="en-US" altLang="ko-KR" b="0" i="1" smtClean="0">
                          <a:latin typeface="Cambria Math" panose="02040503050406030204" pitchFamily="18" charset="0"/>
                        </a:rPr>
                        <m:t>~</m:t>
                      </m:r>
                      <m:r>
                        <a:rPr lang="en-US" altLang="ko-KR" b="0" i="1" smtClean="0">
                          <a:latin typeface="Cambria Math" panose="02040503050406030204" pitchFamily="18" charset="0"/>
                        </a:rPr>
                        <m:t>𝑁</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0,</m:t>
                          </m:r>
                          <m:r>
                            <a:rPr lang="en-US" altLang="ko-KR" b="0" i="1" smtClean="0">
                              <a:latin typeface="Cambria Math" panose="02040503050406030204" pitchFamily="18" charset="0"/>
                            </a:rPr>
                            <m:t>𝐷</m:t>
                          </m:r>
                        </m:e>
                      </m:d>
                      <m:r>
                        <a:rPr lang="en-US" altLang="ko-KR" b="0" i="1" smtClean="0">
                          <a:latin typeface="Cambria Math" panose="02040503050406030204" pitchFamily="18" charset="0"/>
                        </a:rPr>
                        <m:t> </m:t>
                      </m:r>
                      <m:r>
                        <a:rPr lang="en-US" altLang="ko-KR" b="0" i="1" smtClean="0">
                          <a:latin typeface="Cambria Math" panose="02040503050406030204" pitchFamily="18" charset="0"/>
                        </a:rPr>
                        <m:t>𝑤𝑖𝑡h</m:t>
                      </m:r>
                      <m:r>
                        <a:rPr lang="en-US" altLang="ko-KR" b="0" i="1" smtClean="0">
                          <a:latin typeface="Cambria Math" panose="02040503050406030204" pitchFamily="18" charset="0"/>
                        </a:rPr>
                        <m:t> </m:t>
                      </m:r>
                      <m:sSup>
                        <m:sSupPr>
                          <m:ctrlPr>
                            <a:rPr lang="el-GR" altLang="ko-KR" i="1" smtClean="0">
                              <a:latin typeface="Cambria Math" panose="02040503050406030204" pitchFamily="18" charset="0"/>
                            </a:rPr>
                          </m:ctrlPr>
                        </m:sSupPr>
                        <m:e>
                          <m:r>
                            <m:rPr>
                              <m:sty m:val="p"/>
                            </m:rPr>
                            <a:rPr lang="el-GR" altLang="ko-KR" i="1">
                              <a:latin typeface="Cambria Math" panose="02040503050406030204" pitchFamily="18" charset="0"/>
                            </a:rPr>
                            <m:t>Γ</m:t>
                          </m:r>
                        </m:e>
                        <m:sup>
                          <m:r>
                            <a:rPr lang="en-US" altLang="ko-KR" b="0" i="1" smtClean="0">
                              <a:latin typeface="Cambria Math" panose="02040503050406030204" pitchFamily="18" charset="0"/>
                            </a:rPr>
                            <m:t>−1</m:t>
                          </m:r>
                        </m:sup>
                      </m:sSup>
                      <m:r>
                        <a:rPr lang="el-GR" altLang="ko-KR" i="1" smtClean="0">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0</m:t>
                      </m:r>
                    </m:oMath>
                  </m:oMathPara>
                </a14:m>
                <a:endParaRPr lang="en-US" altLang="ko-KR" dirty="0"/>
              </a:p>
              <a:p>
                <a:pPr marL="0" indent="0">
                  <a:buNone/>
                </a:pPr>
                <a14:m>
                  <m:oMath xmlns:m="http://schemas.openxmlformats.org/officeDocument/2006/math">
                    <m:sSub>
                      <m:sSubPr>
                        <m:ctrlPr>
                          <a:rPr lang="en-US" altLang="ko-KR" sz="2400" i="1" smtClean="0">
                            <a:latin typeface="Cambria Math" panose="02040503050406030204" pitchFamily="18" charset="0"/>
                          </a:rPr>
                        </m:ctrlPr>
                      </m:sSubPr>
                      <m:e>
                        <m:r>
                          <a:rPr lang="en-US" altLang="ko-KR" sz="2400" i="1">
                            <a:latin typeface="Cambria Math" panose="02040503050406030204" pitchFamily="18" charset="0"/>
                          </a:rPr>
                          <m:t>𝑏</m:t>
                        </m:r>
                      </m:e>
                      <m:sub>
                        <m:r>
                          <a:rPr lang="en-US" altLang="ko-KR" sz="2400" b="0" i="1" smtClean="0">
                            <a:latin typeface="Cambria Math" panose="02040503050406030204" pitchFamily="18" charset="0"/>
                          </a:rPr>
                          <m:t>1</m:t>
                        </m:r>
                        <m:r>
                          <a:rPr lang="en-US" altLang="ko-KR" sz="2400" i="1">
                            <a:latin typeface="Cambria Math" panose="02040503050406030204" pitchFamily="18" charset="0"/>
                          </a:rPr>
                          <m:t>𝑖</m:t>
                        </m:r>
                      </m:sub>
                    </m:sSub>
                  </m:oMath>
                </a14:m>
                <a:r>
                  <a:rPr lang="ko-KR" altLang="en-US" sz="2400" dirty="0"/>
                  <a:t> </a:t>
                </a:r>
                <a:r>
                  <a:rPr lang="en-US" altLang="ko-KR" sz="2400" dirty="0"/>
                  <a:t>: individual effect for the </a:t>
                </a:r>
                <a14:m>
                  <m:oMath xmlns:m="http://schemas.openxmlformats.org/officeDocument/2006/math">
                    <m:r>
                      <a:rPr lang="en-US" altLang="ko-KR" sz="2400" b="0" i="1" smtClean="0">
                        <a:latin typeface="Cambria Math" panose="02040503050406030204" pitchFamily="18" charset="0"/>
                      </a:rPr>
                      <m:t>𝑖</m:t>
                    </m:r>
                  </m:oMath>
                </a14:m>
                <a:r>
                  <a:rPr lang="en-US" altLang="ko-KR" sz="2400" dirty="0" err="1"/>
                  <a:t>th</a:t>
                </a:r>
                <a:r>
                  <a:rPr lang="en-US" altLang="ko-KR" sz="2400" dirty="0"/>
                  <a:t> child at the baseline examination</a:t>
                </a:r>
              </a:p>
              <a:p>
                <a:pPr marL="0" indent="0">
                  <a:buNone/>
                </a:pPr>
                <a14:m>
                  <m:oMath xmlns:m="http://schemas.openxmlformats.org/officeDocument/2006/math">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𝑏</m:t>
                        </m:r>
                      </m:e>
                      <m:sub>
                        <m:r>
                          <a:rPr lang="en-US" altLang="ko-KR" sz="2400" b="0" i="1" smtClean="0">
                            <a:latin typeface="Cambria Math" panose="02040503050406030204" pitchFamily="18" charset="0"/>
                          </a:rPr>
                          <m:t>2</m:t>
                        </m:r>
                        <m:r>
                          <a:rPr lang="en-US" altLang="ko-KR" sz="2400" i="1">
                            <a:latin typeface="Cambria Math" panose="02040503050406030204" pitchFamily="18" charset="0"/>
                          </a:rPr>
                          <m:t>𝑖</m:t>
                        </m:r>
                      </m:sub>
                    </m:sSub>
                  </m:oMath>
                </a14:m>
                <a:r>
                  <a:rPr lang="ko-KR" altLang="en-US" sz="2400" b="1" dirty="0"/>
                  <a:t> </a:t>
                </a:r>
                <a:r>
                  <a:rPr lang="en-US" altLang="ko-KR" sz="2400" dirty="0"/>
                  <a:t>: the average deviation from that value for the alert and post-alert examinations</a:t>
                </a:r>
              </a:p>
              <a:p>
                <a:pPr marL="0" indent="0">
                  <a:buNone/>
                </a:pPr>
                <a:endParaRPr lang="en-US" altLang="ko-KR" sz="2400" b="1" dirty="0"/>
              </a:p>
              <a:p>
                <a:pPr marL="0" indent="0">
                  <a:buNone/>
                </a:pPr>
                <a:r>
                  <a:rPr lang="en-US" altLang="ko-KR" sz="2400" dirty="0"/>
                  <a:t>a negative value of </a:t>
                </a:r>
                <a14:m>
                  <m:oMath xmlns:m="http://schemas.openxmlformats.org/officeDocument/2006/math">
                    <m:sSub>
                      <m:sSubPr>
                        <m:ctrlPr>
                          <a:rPr lang="en-US" altLang="ko-KR" sz="2400" i="1" smtClean="0">
                            <a:latin typeface="Cambria Math" panose="02040503050406030204" pitchFamily="18" charset="0"/>
                          </a:rPr>
                        </m:ctrlPr>
                      </m:sSubPr>
                      <m:e>
                        <m:acc>
                          <m:accPr>
                            <m:chr m:val="̂"/>
                            <m:ctrlPr>
                              <a:rPr lang="en-US" altLang="ko-KR" sz="2400" i="1">
                                <a:latin typeface="Cambria Math" panose="02040503050406030204" pitchFamily="18" charset="0"/>
                              </a:rPr>
                            </m:ctrlPr>
                          </m:accPr>
                          <m:e>
                            <m:r>
                              <a:rPr lang="en-US" altLang="ko-KR" sz="2400" i="1">
                                <a:latin typeface="Cambria Math" panose="02040503050406030204" pitchFamily="18" charset="0"/>
                              </a:rPr>
                              <m:t>𝑏</m:t>
                            </m:r>
                          </m:e>
                        </m:acc>
                      </m:e>
                      <m:sub>
                        <m:r>
                          <a:rPr lang="en-US" altLang="ko-KR" sz="2400" b="0" i="1" smtClean="0">
                            <a:latin typeface="Cambria Math" panose="02040503050406030204" pitchFamily="18" charset="0"/>
                          </a:rPr>
                          <m:t>2</m:t>
                        </m:r>
                        <m:r>
                          <a:rPr lang="en-US" altLang="ko-KR" sz="2400" b="0" i="1" smtClean="0">
                            <a:latin typeface="Cambria Math" panose="02040503050406030204" pitchFamily="18" charset="0"/>
                          </a:rPr>
                          <m:t>𝑖</m:t>
                        </m:r>
                      </m:sub>
                    </m:sSub>
                  </m:oMath>
                </a14:m>
                <a:r>
                  <a:rPr lang="ko-KR" altLang="en-US" sz="2400" dirty="0"/>
                  <a:t> </a:t>
                </a:r>
                <a:r>
                  <a:rPr lang="en-US" altLang="ko-KR" sz="2400" dirty="0"/>
                  <a:t>implies a larger decline in FEV1 for </a:t>
                </a:r>
                <a14:m>
                  <m:oMath xmlns:m="http://schemas.openxmlformats.org/officeDocument/2006/math">
                    <m:r>
                      <a:rPr lang="en-US" altLang="ko-KR" sz="2400" b="0" i="1" smtClean="0">
                        <a:latin typeface="Cambria Math" panose="02040503050406030204" pitchFamily="18" charset="0"/>
                      </a:rPr>
                      <m:t>𝑖</m:t>
                    </m:r>
                    <m:r>
                      <m:rPr>
                        <m:sty m:val="p"/>
                      </m:rPr>
                      <a:rPr lang="en-US" altLang="ko-KR" sz="2400" b="0" i="0" smtClean="0">
                        <a:latin typeface="Cambria Math" panose="02040503050406030204" pitchFamily="18" charset="0"/>
                      </a:rPr>
                      <m:t>th</m:t>
                    </m:r>
                  </m:oMath>
                </a14:m>
                <a:r>
                  <a:rPr lang="ko-KR" altLang="en-US" sz="2400" dirty="0"/>
                  <a:t> </a:t>
                </a:r>
                <a:r>
                  <a:rPr lang="en-US" altLang="ko-KR" sz="2400" dirty="0"/>
                  <a:t>child than for the sample as a whole</a:t>
                </a:r>
                <a:endParaRPr lang="ko-KR" altLang="en-US" sz="2400" dirty="0"/>
              </a:p>
            </p:txBody>
          </p:sp>
        </mc:Choice>
        <mc:Fallback xmlns="">
          <p:sp>
            <p:nvSpPr>
              <p:cNvPr id="3" name="내용 개체 틀 2">
                <a:extLst>
                  <a:ext uri="{FF2B5EF4-FFF2-40B4-BE49-F238E27FC236}">
                    <a16:creationId xmlns:a16="http://schemas.microsoft.com/office/drawing/2014/main" id="{88DF73A5-0FE9-4A71-95CF-E09A6078E9B8}"/>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217" t="-2381"/>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7567634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FB82838-451B-4886-BC7F-0775C9A40E66}"/>
              </a:ext>
            </a:extLst>
          </p:cNvPr>
          <p:cNvSpPr>
            <a:spLocks noGrp="1"/>
          </p:cNvSpPr>
          <p:nvPr>
            <p:ph type="title"/>
          </p:nvPr>
        </p:nvSpPr>
        <p:spPr/>
        <p:txBody>
          <a:bodyPr/>
          <a:lstStyle/>
          <a:p>
            <a:r>
              <a:rPr lang="en-US" altLang="ko-KR" dirty="0"/>
              <a:t>6. Examples</a:t>
            </a:r>
            <a:endParaRPr lang="ko-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269C7131-A010-4505-8329-D1DD2040AA45}"/>
                  </a:ext>
                </a:extLst>
              </p:cNvPr>
              <p:cNvSpPr>
                <a:spLocks noGrp="1"/>
              </p:cNvSpPr>
              <p:nvPr>
                <p:ph idx="1"/>
              </p:nvPr>
            </p:nvSpPr>
            <p:spPr/>
            <p:txBody>
              <a:bodyPr/>
              <a:lstStyle/>
              <a:p>
                <a:pPr marL="0" indent="0">
                  <a:buNone/>
                </a:pPr>
                <a:r>
                  <a:rPr lang="en-US" altLang="ko-KR" dirty="0"/>
                  <a:t>1-2) second random effect model</a:t>
                </a:r>
                <a:endParaRPr lang="en-US" altLang="ko-KR" i="1" dirty="0">
                  <a:latin typeface="Cambria Math" panose="02040503050406030204" pitchFamily="18" charset="0"/>
                </a:endParaRPr>
              </a:p>
              <a:p>
                <a:pPr marL="0" indent="0">
                  <a:buNone/>
                </a:pPr>
                <a14:m>
                  <m:oMath xmlns:m="http://schemas.openxmlformats.org/officeDocument/2006/math">
                    <m:sSub>
                      <m:sSubPr>
                        <m:ctrlPr>
                          <a:rPr lang="en-US" altLang="ko-KR" i="1" smtClean="0">
                            <a:latin typeface="Cambria Math" panose="02040503050406030204" pitchFamily="18" charset="0"/>
                          </a:rPr>
                        </m:ctrlPr>
                      </m:sSubPr>
                      <m:e>
                        <m:r>
                          <a:rPr lang="en-US" altLang="ko-KR" i="1">
                            <a:latin typeface="Cambria Math" panose="02040503050406030204" pitchFamily="18" charset="0"/>
                          </a:rPr>
                          <m:t>𝑏</m:t>
                        </m:r>
                      </m:e>
                      <m:sub>
                        <m:r>
                          <a:rPr lang="en-US" altLang="ko-KR" i="1">
                            <a:latin typeface="Cambria Math" panose="02040503050406030204" pitchFamily="18" charset="0"/>
                          </a:rPr>
                          <m:t>2</m:t>
                        </m:r>
                        <m:r>
                          <a:rPr lang="en-US" altLang="ko-KR" i="1">
                            <a:latin typeface="Cambria Math" panose="02040503050406030204" pitchFamily="18" charset="0"/>
                          </a:rPr>
                          <m:t>𝑖</m:t>
                        </m:r>
                      </m:sub>
                    </m:sSub>
                  </m:oMath>
                </a14:m>
                <a:r>
                  <a:rPr lang="ko-KR" altLang="en-US" dirty="0"/>
                  <a:t> 의 추정치는 어떤 학생이 </a:t>
                </a:r>
                <a:r>
                  <a:rPr lang="en-US" altLang="ko-KR" dirty="0"/>
                  <a:t>FEV1</a:t>
                </a:r>
                <a:r>
                  <a:rPr lang="ko-KR" altLang="en-US" dirty="0"/>
                  <a:t>의 감소 값이 큰지 나타내는 값이며 실제 이후의 연구에서 </a:t>
                </a:r>
                <a:r>
                  <a:rPr lang="en-US" altLang="ko-KR" dirty="0"/>
                  <a:t>20</a:t>
                </a:r>
                <a:r>
                  <a:rPr lang="ko-KR" altLang="en-US" dirty="0"/>
                  <a:t>명의 학생이 음수 값을 가진 것으로 나타났으며 이중 대부분의 학생이 이 기간동안 감기에 걸린 것으로 나타났다</a:t>
                </a:r>
                <a:r>
                  <a:rPr lang="en-US" altLang="ko-KR" dirty="0"/>
                  <a:t>.</a:t>
                </a:r>
              </a:p>
              <a:p>
                <a:pPr marL="0" indent="0">
                  <a:buNone/>
                </a:pPr>
                <a:endParaRPr lang="ko-KR" altLang="en-US" dirty="0"/>
              </a:p>
            </p:txBody>
          </p:sp>
        </mc:Choice>
        <mc:Fallback xmlns="">
          <p:sp>
            <p:nvSpPr>
              <p:cNvPr id="3" name="내용 개체 틀 2">
                <a:extLst>
                  <a:ext uri="{FF2B5EF4-FFF2-40B4-BE49-F238E27FC236}">
                    <a16:creationId xmlns:a16="http://schemas.microsoft.com/office/drawing/2014/main" id="{269C7131-A010-4505-8329-D1DD2040AA45}"/>
                  </a:ext>
                </a:extLst>
              </p:cNvPr>
              <p:cNvSpPr>
                <a:spLocks noGrp="1" noRot="1" noChangeAspect="1" noMove="1" noResize="1" noEditPoints="1" noAdjustHandles="1" noChangeArrowheads="1" noChangeShapeType="1" noTextEdit="1"/>
              </p:cNvSpPr>
              <p:nvPr>
                <p:ph idx="1"/>
              </p:nvPr>
            </p:nvSpPr>
            <p:spPr>
              <a:blipFill>
                <a:blip r:embed="rId2"/>
                <a:stretch>
                  <a:fillRect l="-1217" t="-2381" r="-870"/>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99630298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FB82838-451B-4886-BC7F-0775C9A40E66}"/>
              </a:ext>
            </a:extLst>
          </p:cNvPr>
          <p:cNvSpPr>
            <a:spLocks noGrp="1"/>
          </p:cNvSpPr>
          <p:nvPr>
            <p:ph type="title"/>
          </p:nvPr>
        </p:nvSpPr>
        <p:spPr/>
        <p:txBody>
          <a:bodyPr/>
          <a:lstStyle/>
          <a:p>
            <a:r>
              <a:rPr lang="en-US" altLang="ko-KR" dirty="0"/>
              <a:t>6. Examples</a:t>
            </a:r>
            <a:endParaRPr lang="ko-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269C7131-A010-4505-8329-D1DD2040AA45}"/>
                  </a:ext>
                </a:extLst>
              </p:cNvPr>
              <p:cNvSpPr>
                <a:spLocks noGrp="1"/>
              </p:cNvSpPr>
              <p:nvPr>
                <p:ph idx="1"/>
              </p:nvPr>
            </p:nvSpPr>
            <p:spPr/>
            <p:txBody>
              <a:bodyPr>
                <a:normAutofit/>
              </a:bodyPr>
              <a:lstStyle/>
              <a:p>
                <a:pPr marL="0" indent="0">
                  <a:buNone/>
                </a:pPr>
                <a:r>
                  <a:rPr lang="en-US" altLang="ko-KR" dirty="0"/>
                  <a:t>1-2) second random effect model</a:t>
                </a:r>
              </a:p>
              <a:p>
                <a:pPr marL="0" indent="0">
                  <a:buNone/>
                </a:pPr>
                <a:r>
                  <a:rPr lang="ko-KR" altLang="en-US" sz="2400" dirty="0"/>
                  <a:t>성별</a:t>
                </a:r>
                <a:r>
                  <a:rPr lang="en-US" altLang="ko-KR" sz="2400" dirty="0"/>
                  <a:t>, </a:t>
                </a:r>
                <a:r>
                  <a:rPr lang="ko-KR" altLang="en-US" sz="2400" dirty="0"/>
                  <a:t>인종</a:t>
                </a:r>
                <a:r>
                  <a:rPr lang="en-US" altLang="ko-KR" sz="2400" dirty="0"/>
                  <a:t>, </a:t>
                </a:r>
                <a:r>
                  <a:rPr lang="ko-KR" altLang="en-US" sz="2400" dirty="0"/>
                  <a:t>거주지역 등 다른 특성들의 영향을 연구하기 위해 이러한 요인들을 포함하는 모델을 생성할 수 있다</a:t>
                </a:r>
                <a:r>
                  <a:rPr lang="en-US" altLang="ko-KR" sz="2400" dirty="0"/>
                  <a:t>.</a:t>
                </a:r>
              </a:p>
              <a:p>
                <a:pPr marL="0" indent="0">
                  <a:buNone/>
                </a:pPr>
                <a:r>
                  <a:rPr lang="en-US" altLang="ko-KR" sz="2400" dirty="0"/>
                  <a:t>Let </a:t>
                </a:r>
                <a14:m>
                  <m:oMath xmlns:m="http://schemas.openxmlformats.org/officeDocument/2006/math">
                    <m:sSub>
                      <m:sSubPr>
                        <m:ctrlPr>
                          <a:rPr lang="en-US" altLang="ko-KR" sz="2400" i="1" smtClean="0">
                            <a:latin typeface="Cambria Math" panose="02040503050406030204" pitchFamily="18" charset="0"/>
                          </a:rPr>
                        </m:ctrlPr>
                      </m:sSubPr>
                      <m:e>
                        <m:r>
                          <a:rPr lang="en-US" altLang="ko-KR" sz="2400" b="0" i="1" smtClean="0">
                            <a:latin typeface="Cambria Math" panose="02040503050406030204" pitchFamily="18" charset="0"/>
                          </a:rPr>
                          <m:t>𝑣</m:t>
                        </m:r>
                      </m:e>
                      <m:sub>
                        <m:r>
                          <a:rPr lang="en-US" altLang="ko-KR" sz="2400" b="0" i="1" smtClean="0">
                            <a:latin typeface="Cambria Math" panose="02040503050406030204" pitchFamily="18" charset="0"/>
                          </a:rPr>
                          <m:t>𝑖</m:t>
                        </m:r>
                      </m:sub>
                    </m:sSub>
                  </m:oMath>
                </a14:m>
                <a:r>
                  <a:rPr lang="ko-KR" altLang="en-US" sz="2400" dirty="0"/>
                  <a:t> </a:t>
                </a:r>
                <a:r>
                  <a:rPr lang="en-US" altLang="ko-KR" sz="2400" dirty="0"/>
                  <a:t>is the vector of individual characteristics for </a:t>
                </a:r>
                <a:r>
                  <a:rPr lang="en-US" altLang="ko-KR" sz="2400" dirty="0" err="1"/>
                  <a:t>ith</a:t>
                </a:r>
                <a:r>
                  <a:rPr lang="en-US" altLang="ko-KR" sz="2400" dirty="0"/>
                  <a:t> child.</a:t>
                </a:r>
              </a:p>
              <a:p>
                <a:pPr marL="0" indent="0">
                  <a:buNone/>
                </a:pPr>
                <a:r>
                  <a:rPr lang="en-US" altLang="ko-KR" sz="2400" dirty="0"/>
                  <a:t>Let </a:t>
                </a:r>
                <a14:m>
                  <m:oMath xmlns:m="http://schemas.openxmlformats.org/officeDocument/2006/math">
                    <m:sSub>
                      <m:sSubPr>
                        <m:ctrlPr>
                          <a:rPr lang="en-US" altLang="ko-KR" sz="2400" i="1">
                            <a:latin typeface="Cambria Math" panose="02040503050406030204" pitchFamily="18" charset="0"/>
                          </a:rPr>
                        </m:ctrlPr>
                      </m:sSubPr>
                      <m:e>
                        <m:r>
                          <a:rPr lang="en-US" altLang="ko-KR" sz="2400" b="0" i="1" smtClean="0">
                            <a:latin typeface="Cambria Math" panose="02040503050406030204" pitchFamily="18" charset="0"/>
                          </a:rPr>
                          <m:t>𝑏</m:t>
                        </m:r>
                      </m:e>
                      <m:sub>
                        <m:r>
                          <a:rPr lang="en-US" altLang="ko-KR" sz="2400" b="0" i="1" smtClean="0">
                            <a:latin typeface="Cambria Math" panose="02040503050406030204" pitchFamily="18" charset="0"/>
                          </a:rPr>
                          <m:t>1</m:t>
                        </m:r>
                        <m:r>
                          <a:rPr lang="en-US" altLang="ko-KR" sz="2400" i="1">
                            <a:latin typeface="Cambria Math" panose="02040503050406030204" pitchFamily="18" charset="0"/>
                          </a:rPr>
                          <m:t>𝑖</m:t>
                        </m:r>
                      </m:sub>
                    </m:sSub>
                    <m:r>
                      <a:rPr lang="en-US" altLang="ko-KR" sz="2400" b="0" i="1" smtClean="0">
                        <a:latin typeface="Cambria Math" panose="02040503050406030204" pitchFamily="18" charset="0"/>
                      </a:rPr>
                      <m:t> </m:t>
                    </m:r>
                    <m:r>
                      <a:rPr lang="en-US" altLang="ko-KR" sz="2400" b="0" i="1" smtClean="0">
                        <a:latin typeface="Cambria Math" panose="02040503050406030204" pitchFamily="18" charset="0"/>
                      </a:rPr>
                      <m:t>𝑎𝑛𝑑</m:t>
                    </m:r>
                    <m:sSub>
                      <m:sSubPr>
                        <m:ctrlPr>
                          <a:rPr lang="en-US" altLang="ko-KR" sz="2400" i="1">
                            <a:latin typeface="Cambria Math" panose="02040503050406030204" pitchFamily="18" charset="0"/>
                          </a:rPr>
                        </m:ctrlPr>
                      </m:sSubPr>
                      <m:e>
                        <m:r>
                          <a:rPr lang="en-US" altLang="ko-KR" sz="2400" b="0" i="1" smtClean="0">
                            <a:latin typeface="Cambria Math" panose="02040503050406030204" pitchFamily="18" charset="0"/>
                          </a:rPr>
                          <m:t> </m:t>
                        </m:r>
                        <m:r>
                          <a:rPr lang="en-US" altLang="ko-KR" sz="2400" i="1">
                            <a:latin typeface="Cambria Math" panose="02040503050406030204" pitchFamily="18" charset="0"/>
                          </a:rPr>
                          <m:t>𝑏</m:t>
                        </m:r>
                      </m:e>
                      <m:sub>
                        <m:r>
                          <a:rPr lang="en-US" altLang="ko-KR" sz="2400" b="0" i="1" smtClean="0">
                            <a:latin typeface="Cambria Math" panose="02040503050406030204" pitchFamily="18" charset="0"/>
                          </a:rPr>
                          <m:t>2</m:t>
                        </m:r>
                        <m:r>
                          <a:rPr lang="en-US" altLang="ko-KR" sz="2400" i="1">
                            <a:latin typeface="Cambria Math" panose="02040503050406030204" pitchFamily="18" charset="0"/>
                          </a:rPr>
                          <m:t>𝑖</m:t>
                        </m:r>
                      </m:sub>
                    </m:sSub>
                  </m:oMath>
                </a14:m>
                <a:r>
                  <a:rPr lang="ko-KR" altLang="en-US" sz="2400" dirty="0"/>
                  <a:t> </a:t>
                </a:r>
                <a:r>
                  <a:rPr lang="en-US" altLang="ko-KR" sz="2400" dirty="0"/>
                  <a:t>have linear regressions on these factors</a:t>
                </a:r>
              </a:p>
              <a:p>
                <a:pPr marL="0" indent="0">
                  <a:buNone/>
                </a:pPr>
                <a:endParaRPr lang="en-US" altLang="ko-KR" sz="200" dirty="0"/>
              </a:p>
              <a:p>
                <a:pPr marL="0" indent="0">
                  <a:buNone/>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𝑏</m:t>
                          </m:r>
                        </m:e>
                        <m:sub>
                          <m:r>
                            <a:rPr lang="en-US" altLang="ko-KR" i="1">
                              <a:latin typeface="Cambria Math" panose="02040503050406030204" pitchFamily="18" charset="0"/>
                            </a:rPr>
                            <m:t>1</m:t>
                          </m:r>
                          <m:r>
                            <a:rPr lang="en-US" altLang="ko-KR" i="1">
                              <a:latin typeface="Cambria Math" panose="02040503050406030204" pitchFamily="18" charset="0"/>
                            </a:rPr>
                            <m:t>𝑖</m:t>
                          </m:r>
                        </m:sub>
                      </m:sSub>
                      <m:r>
                        <a:rPr lang="en-US" altLang="ko-KR" b="0" i="1" smtClean="0">
                          <a:latin typeface="Cambria Math" panose="02040503050406030204" pitchFamily="18" charset="0"/>
                        </a:rPr>
                        <m:t>=</m:t>
                      </m:r>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𝑣</m:t>
                          </m:r>
                        </m:e>
                        <m:sub>
                          <m:r>
                            <a:rPr lang="en-US" altLang="ko-KR" i="1">
                              <a:latin typeface="Cambria Math" panose="02040503050406030204" pitchFamily="18" charset="0"/>
                            </a:rPr>
                            <m:t>𝑖</m:t>
                          </m:r>
                        </m:sub>
                      </m:sSub>
                      <m:r>
                        <a:rPr lang="en-US" altLang="ko-KR" b="0" i="1" smtClean="0">
                          <a:latin typeface="Cambria Math" panose="02040503050406030204" pitchFamily="18" charset="0"/>
                        </a:rPr>
                        <m:t>′</m:t>
                      </m:r>
                      <m:sSub>
                        <m:sSubPr>
                          <m:ctrlPr>
                            <a:rPr lang="en-US" altLang="ko-KR" i="1">
                              <a:latin typeface="Cambria Math" panose="02040503050406030204" pitchFamily="18" charset="0"/>
                            </a:rPr>
                          </m:ctrlPr>
                        </m:sSubPr>
                        <m:e>
                          <m:r>
                            <a:rPr lang="ko-KR" altLang="en-US" i="1" smtClean="0">
                              <a:latin typeface="Cambria Math" panose="02040503050406030204" pitchFamily="18" charset="0"/>
                            </a:rPr>
                            <m:t>𝛾</m:t>
                          </m:r>
                        </m:e>
                        <m:sub>
                          <m:r>
                            <a:rPr lang="en-US" altLang="ko-KR" i="1">
                              <a:latin typeface="Cambria Math" panose="02040503050406030204" pitchFamily="18" charset="0"/>
                            </a:rPr>
                            <m:t>1</m:t>
                          </m:r>
                        </m:sub>
                      </m:sSub>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m:t>
                          </m:r>
                          <m:r>
                            <a:rPr lang="en-US" altLang="ko-KR" b="0" i="1" smtClean="0">
                              <a:latin typeface="Cambria Math" panose="02040503050406030204" pitchFamily="18" charset="0"/>
                            </a:rPr>
                            <m:t>𝑏</m:t>
                          </m:r>
                          <m:r>
                            <a:rPr lang="en-US" altLang="ko-KR" b="0" i="1" smtClean="0">
                              <a:latin typeface="Cambria Math" panose="02040503050406030204" pitchFamily="18" charset="0"/>
                            </a:rPr>
                            <m:t>′</m:t>
                          </m:r>
                        </m:e>
                        <m:sub>
                          <m:r>
                            <a:rPr lang="en-US" altLang="ko-KR" i="1">
                              <a:latin typeface="Cambria Math" panose="02040503050406030204" pitchFamily="18" charset="0"/>
                            </a:rPr>
                            <m:t>1</m:t>
                          </m:r>
                          <m:r>
                            <a:rPr lang="en-US" altLang="ko-KR" b="0" i="1" smtClean="0">
                              <a:latin typeface="Cambria Math" panose="02040503050406030204" pitchFamily="18" charset="0"/>
                            </a:rPr>
                            <m:t>𝑖</m:t>
                          </m:r>
                        </m:sub>
                      </m:sSub>
                    </m:oMath>
                  </m:oMathPara>
                </a14:m>
                <a:endParaRPr lang="en-US" altLang="ko-KR" dirty="0"/>
              </a:p>
              <a:p>
                <a:pPr marL="0" indent="0">
                  <a:buNone/>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𝑏</m:t>
                          </m:r>
                        </m:e>
                        <m:sub>
                          <m:r>
                            <a:rPr lang="en-US" altLang="ko-KR" b="0" i="1" smtClean="0">
                              <a:latin typeface="Cambria Math" panose="02040503050406030204" pitchFamily="18" charset="0"/>
                            </a:rPr>
                            <m:t>2</m:t>
                          </m:r>
                          <m:r>
                            <a:rPr lang="en-US" altLang="ko-KR" i="1">
                              <a:latin typeface="Cambria Math" panose="02040503050406030204" pitchFamily="18" charset="0"/>
                            </a:rPr>
                            <m:t>𝑖</m:t>
                          </m:r>
                        </m:sub>
                      </m:sSub>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en-US" altLang="ko-KR" i="1">
                              <a:latin typeface="Cambria Math" panose="02040503050406030204" pitchFamily="18" charset="0"/>
                            </a:rPr>
                            <m:t>𝑣</m:t>
                          </m:r>
                        </m:e>
                        <m:sub>
                          <m:r>
                            <a:rPr lang="en-US" altLang="ko-KR" i="1">
                              <a:latin typeface="Cambria Math" panose="02040503050406030204" pitchFamily="18" charset="0"/>
                            </a:rPr>
                            <m:t>𝑖</m:t>
                          </m:r>
                        </m:sub>
                      </m:sSub>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ko-KR" altLang="en-US" i="1">
                              <a:latin typeface="Cambria Math" panose="02040503050406030204" pitchFamily="18" charset="0"/>
                            </a:rPr>
                            <m:t>𝛾</m:t>
                          </m:r>
                        </m:e>
                        <m:sub>
                          <m:r>
                            <a:rPr lang="en-US" altLang="ko-KR" b="0" i="1" smtClean="0">
                              <a:latin typeface="Cambria Math" panose="02040503050406030204" pitchFamily="18" charset="0"/>
                            </a:rPr>
                            <m:t>2</m:t>
                          </m:r>
                        </m:sub>
                      </m:sSub>
                      <m:sSub>
                        <m:sSubPr>
                          <m:ctrlPr>
                            <a:rPr lang="en-US" altLang="ko-KR" i="1">
                              <a:latin typeface="Cambria Math" panose="02040503050406030204" pitchFamily="18" charset="0"/>
                            </a:rPr>
                          </m:ctrlPr>
                        </m:sSubPr>
                        <m:e>
                          <m:r>
                            <a:rPr lang="en-US" altLang="ko-KR" i="1">
                              <a:latin typeface="Cambria Math" panose="02040503050406030204" pitchFamily="18" charset="0"/>
                            </a:rPr>
                            <m:t>+</m:t>
                          </m:r>
                          <m:r>
                            <a:rPr lang="en-US" altLang="ko-KR" i="1">
                              <a:latin typeface="Cambria Math" panose="02040503050406030204" pitchFamily="18" charset="0"/>
                            </a:rPr>
                            <m:t>𝑏</m:t>
                          </m:r>
                          <m:r>
                            <a:rPr lang="en-US" altLang="ko-KR" i="1">
                              <a:latin typeface="Cambria Math" panose="02040503050406030204" pitchFamily="18" charset="0"/>
                            </a:rPr>
                            <m:t>′</m:t>
                          </m:r>
                        </m:e>
                        <m:sub>
                          <m:r>
                            <a:rPr lang="en-US" altLang="ko-KR" b="0" i="1" smtClean="0">
                              <a:latin typeface="Cambria Math" panose="02040503050406030204" pitchFamily="18" charset="0"/>
                            </a:rPr>
                            <m:t>2</m:t>
                          </m:r>
                          <m:r>
                            <a:rPr lang="en-US" altLang="ko-KR" i="1">
                              <a:latin typeface="Cambria Math" panose="02040503050406030204" pitchFamily="18" charset="0"/>
                            </a:rPr>
                            <m:t>𝑖</m:t>
                          </m:r>
                        </m:sub>
                      </m:sSub>
                    </m:oMath>
                  </m:oMathPara>
                </a14:m>
                <a:endParaRPr lang="en-US" altLang="ko-KR" sz="2400" dirty="0"/>
              </a:p>
              <a:p>
                <a:pPr marL="0" indent="0">
                  <a:buNone/>
                </a:pPr>
                <a:endParaRPr lang="en-US" altLang="ko-KR" sz="200" dirty="0"/>
              </a:p>
              <a:p>
                <a:pPr marL="0" indent="0">
                  <a:buNone/>
                </a:pPr>
                <a:r>
                  <a:rPr lang="en-US" altLang="ko-KR" sz="2400" dirty="0"/>
                  <a:t>Where </a:t>
                </a:r>
                <a14:m>
                  <m:oMath xmlns:m="http://schemas.openxmlformats.org/officeDocument/2006/math">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𝑏</m:t>
                        </m:r>
                        <m:r>
                          <a:rPr lang="en-US" altLang="ko-KR" sz="2400" i="1">
                            <a:latin typeface="Cambria Math" panose="02040503050406030204" pitchFamily="18" charset="0"/>
                          </a:rPr>
                          <m:t>′</m:t>
                        </m:r>
                      </m:e>
                      <m:sub>
                        <m:r>
                          <a:rPr lang="en-US" altLang="ko-KR" sz="2400" i="1">
                            <a:latin typeface="Cambria Math" panose="02040503050406030204" pitchFamily="18" charset="0"/>
                          </a:rPr>
                          <m:t>1</m:t>
                        </m:r>
                        <m:r>
                          <a:rPr lang="en-US" altLang="ko-KR" sz="2400" i="1">
                            <a:latin typeface="Cambria Math" panose="02040503050406030204" pitchFamily="18" charset="0"/>
                          </a:rPr>
                          <m:t>𝑖</m:t>
                        </m:r>
                      </m:sub>
                    </m:sSub>
                    <m:r>
                      <a:rPr lang="en-US" altLang="ko-KR" sz="2400" b="0" i="1" smtClean="0">
                        <a:latin typeface="Cambria Math" panose="02040503050406030204" pitchFamily="18" charset="0"/>
                      </a:rPr>
                      <m:t>,</m:t>
                    </m:r>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𝑏</m:t>
                        </m:r>
                        <m:r>
                          <a:rPr lang="en-US" altLang="ko-KR" sz="2400" i="1">
                            <a:latin typeface="Cambria Math" panose="02040503050406030204" pitchFamily="18" charset="0"/>
                          </a:rPr>
                          <m:t>′</m:t>
                        </m:r>
                      </m:e>
                      <m:sub>
                        <m:r>
                          <a:rPr lang="en-US" altLang="ko-KR" sz="2400" b="0" i="1" smtClean="0">
                            <a:latin typeface="Cambria Math" panose="02040503050406030204" pitchFamily="18" charset="0"/>
                          </a:rPr>
                          <m:t>2</m:t>
                        </m:r>
                        <m:r>
                          <a:rPr lang="en-US" altLang="ko-KR" sz="2400" i="1">
                            <a:latin typeface="Cambria Math" panose="02040503050406030204" pitchFamily="18" charset="0"/>
                          </a:rPr>
                          <m:t>𝑖</m:t>
                        </m:r>
                      </m:sub>
                    </m:sSub>
                  </m:oMath>
                </a14:m>
                <a:r>
                  <a:rPr lang="ko-KR" altLang="en-US" sz="2400" dirty="0"/>
                  <a:t> </a:t>
                </a:r>
                <a:r>
                  <a:rPr lang="en-US" altLang="ko-KR" sz="2400" dirty="0"/>
                  <a:t>are the individual deviations from the regression model</a:t>
                </a:r>
                <a:endParaRPr lang="ko-KR" altLang="en-US" sz="2400" dirty="0"/>
              </a:p>
            </p:txBody>
          </p:sp>
        </mc:Choice>
        <mc:Fallback xmlns="">
          <p:sp>
            <p:nvSpPr>
              <p:cNvPr id="3" name="내용 개체 틀 2">
                <a:extLst>
                  <a:ext uri="{FF2B5EF4-FFF2-40B4-BE49-F238E27FC236}">
                    <a16:creationId xmlns:a16="http://schemas.microsoft.com/office/drawing/2014/main" id="{269C7131-A010-4505-8329-D1DD2040AA45}"/>
                  </a:ext>
                </a:extLst>
              </p:cNvPr>
              <p:cNvSpPr>
                <a:spLocks noGrp="1" noRot="1" noChangeAspect="1" noMove="1" noResize="1" noEditPoints="1" noAdjustHandles="1" noChangeArrowheads="1" noChangeShapeType="1" noTextEdit="1"/>
              </p:cNvSpPr>
              <p:nvPr>
                <p:ph idx="1"/>
              </p:nvPr>
            </p:nvSpPr>
            <p:spPr>
              <a:blipFill>
                <a:blip r:embed="rId2"/>
                <a:stretch>
                  <a:fillRect l="-1217" t="-2381"/>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4822930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FB82838-451B-4886-BC7F-0775C9A40E66}"/>
              </a:ext>
            </a:extLst>
          </p:cNvPr>
          <p:cNvSpPr>
            <a:spLocks noGrp="1"/>
          </p:cNvSpPr>
          <p:nvPr>
            <p:ph type="title"/>
          </p:nvPr>
        </p:nvSpPr>
        <p:spPr/>
        <p:txBody>
          <a:bodyPr/>
          <a:lstStyle/>
          <a:p>
            <a:r>
              <a:rPr lang="en-US" altLang="ko-KR" dirty="0"/>
              <a:t>6. Examples</a:t>
            </a:r>
            <a:endParaRPr lang="ko-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269C7131-A010-4505-8329-D1DD2040AA45}"/>
                  </a:ext>
                </a:extLst>
              </p:cNvPr>
              <p:cNvSpPr>
                <a:spLocks noGrp="1"/>
              </p:cNvSpPr>
              <p:nvPr>
                <p:ph idx="1"/>
              </p:nvPr>
            </p:nvSpPr>
            <p:spPr/>
            <p:txBody>
              <a:bodyPr>
                <a:normAutofit lnSpcReduction="10000"/>
              </a:bodyPr>
              <a:lstStyle/>
              <a:p>
                <a:pPr marL="0" indent="0">
                  <a:buNone/>
                </a:pPr>
                <a:r>
                  <a:rPr lang="en-US" altLang="ko-KR" dirty="0"/>
                  <a:t>1-2) second random effect model</a:t>
                </a:r>
              </a:p>
              <a:p>
                <a:pPr marL="0" indent="0">
                  <a:buNone/>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𝑖</m:t>
                      </m:r>
                      <m:r>
                        <a:rPr lang="en-US" altLang="ko-KR" b="0" i="1" smtClean="0">
                          <a:latin typeface="Cambria Math" panose="02040503050406030204" pitchFamily="18" charset="0"/>
                        </a:rPr>
                        <m:t>.</m:t>
                      </m:r>
                      <m:r>
                        <a:rPr lang="en-US" altLang="ko-KR" b="0" i="1" smtClean="0">
                          <a:latin typeface="Cambria Math" panose="02040503050406030204" pitchFamily="18" charset="0"/>
                        </a:rPr>
                        <m:t>𝑒</m:t>
                      </m:r>
                      <m:r>
                        <a:rPr lang="en-US" altLang="ko-KR" b="0" i="1" smtClean="0">
                          <a:latin typeface="Cambria Math" panose="02040503050406030204" pitchFamily="18" charset="0"/>
                        </a:rPr>
                        <m:t>.  </m:t>
                      </m:r>
                      <m:sSub>
                        <m:sSubPr>
                          <m:ctrlPr>
                            <a:rPr lang="en-US" altLang="ko-KR" i="1">
                              <a:latin typeface="Cambria Math" panose="02040503050406030204" pitchFamily="18" charset="0"/>
                            </a:rPr>
                          </m:ctrlPr>
                        </m:sSubPr>
                        <m:e>
                          <m:r>
                            <a:rPr lang="en-US" altLang="ko-KR" i="1">
                              <a:latin typeface="Cambria Math" panose="02040503050406030204" pitchFamily="18" charset="0"/>
                            </a:rPr>
                            <m:t>𝑏</m:t>
                          </m:r>
                        </m:e>
                        <m:sub>
                          <m:r>
                            <a:rPr lang="en-US" altLang="ko-KR" i="1">
                              <a:latin typeface="Cambria Math" panose="02040503050406030204" pitchFamily="18" charset="0"/>
                            </a:rPr>
                            <m:t>𝑖</m:t>
                          </m:r>
                        </m:sub>
                      </m:sSub>
                      <m:r>
                        <a:rPr lang="en-US" altLang="ko-KR" b="0" i="1" smtClean="0">
                          <a:latin typeface="Cambria Math" panose="02040503050406030204" pitchFamily="18" charset="0"/>
                        </a:rPr>
                        <m:t>=</m:t>
                      </m:r>
                      <m:d>
                        <m:dPr>
                          <m:begChr m:val="["/>
                          <m:endChr m:val="]"/>
                          <m:ctrlPr>
                            <a:rPr lang="en-US" altLang="ko-KR" b="0" i="1" smtClean="0">
                              <a:latin typeface="Cambria Math" panose="02040503050406030204" pitchFamily="18" charset="0"/>
                            </a:rPr>
                          </m:ctrlPr>
                        </m:dPr>
                        <m:e>
                          <m:m>
                            <m:mPr>
                              <m:mcs>
                                <m:mc>
                                  <m:mcPr>
                                    <m:count m:val="2"/>
                                    <m:mcJc m:val="center"/>
                                  </m:mcPr>
                                </m:mc>
                              </m:mcs>
                              <m:ctrlPr>
                                <a:rPr lang="en-US" altLang="ko-KR" b="0" i="1" smtClean="0">
                                  <a:latin typeface="Cambria Math" panose="02040503050406030204" pitchFamily="18" charset="0"/>
                                </a:rPr>
                              </m:ctrlPr>
                            </m:mPr>
                            <m:mr>
                              <m:e>
                                <m:sSub>
                                  <m:sSubPr>
                                    <m:ctrlPr>
                                      <a:rPr lang="en-US" altLang="ko-KR" i="1">
                                        <a:latin typeface="Cambria Math" panose="02040503050406030204" pitchFamily="18" charset="0"/>
                                      </a:rPr>
                                    </m:ctrlPr>
                                  </m:sSubPr>
                                  <m:e>
                                    <m:r>
                                      <a:rPr lang="en-US" altLang="ko-KR" i="1">
                                        <a:latin typeface="Cambria Math" panose="02040503050406030204" pitchFamily="18" charset="0"/>
                                      </a:rPr>
                                      <m:t>𝑣</m:t>
                                    </m:r>
                                  </m:e>
                                  <m:sub>
                                    <m:r>
                                      <a:rPr lang="en-US" altLang="ko-KR" i="1">
                                        <a:latin typeface="Cambria Math" panose="02040503050406030204" pitchFamily="18" charset="0"/>
                                      </a:rPr>
                                      <m:t>𝑖</m:t>
                                    </m:r>
                                  </m:sub>
                                </m:sSub>
                                <m:r>
                                  <a:rPr lang="en-US" altLang="ko-KR" i="1">
                                    <a:latin typeface="Cambria Math" panose="02040503050406030204" pitchFamily="18" charset="0"/>
                                  </a:rPr>
                                  <m:t>′</m:t>
                                </m:r>
                              </m:e>
                              <m:e>
                                <m:r>
                                  <a:rPr lang="en-US" altLang="ko-KR" b="0" i="1" smtClean="0">
                                    <a:latin typeface="Cambria Math" panose="02040503050406030204" pitchFamily="18" charset="0"/>
                                  </a:rPr>
                                  <m:t>0</m:t>
                                </m:r>
                              </m:e>
                            </m:mr>
                            <m:mr>
                              <m:e>
                                <m:r>
                                  <a:rPr lang="en-US" altLang="ko-KR" b="0" i="1" smtClean="0">
                                    <a:latin typeface="Cambria Math" panose="02040503050406030204" pitchFamily="18" charset="0"/>
                                  </a:rPr>
                                  <m:t>0</m:t>
                                </m:r>
                              </m:e>
                              <m:e>
                                <m:sSub>
                                  <m:sSubPr>
                                    <m:ctrlPr>
                                      <a:rPr lang="en-US" altLang="ko-KR" i="1">
                                        <a:latin typeface="Cambria Math" panose="02040503050406030204" pitchFamily="18" charset="0"/>
                                      </a:rPr>
                                    </m:ctrlPr>
                                  </m:sSubPr>
                                  <m:e>
                                    <m:r>
                                      <a:rPr lang="en-US" altLang="ko-KR" i="1">
                                        <a:latin typeface="Cambria Math" panose="02040503050406030204" pitchFamily="18" charset="0"/>
                                      </a:rPr>
                                      <m:t>𝑣</m:t>
                                    </m:r>
                                  </m:e>
                                  <m:sub>
                                    <m:r>
                                      <a:rPr lang="en-US" altLang="ko-KR" i="1">
                                        <a:latin typeface="Cambria Math" panose="02040503050406030204" pitchFamily="18" charset="0"/>
                                      </a:rPr>
                                      <m:t>𝑖</m:t>
                                    </m:r>
                                  </m:sub>
                                </m:sSub>
                                <m:r>
                                  <a:rPr lang="en-US" altLang="ko-KR" i="1">
                                    <a:latin typeface="Cambria Math" panose="02040503050406030204" pitchFamily="18" charset="0"/>
                                  </a:rPr>
                                  <m:t>′</m:t>
                                </m:r>
                              </m:e>
                            </m:mr>
                          </m:m>
                        </m:e>
                      </m:d>
                      <m:d>
                        <m:dPr>
                          <m:begChr m:val="["/>
                          <m:endChr m:val="]"/>
                          <m:ctrlPr>
                            <a:rPr lang="en-US" altLang="ko-KR" b="0" i="1" smtClean="0">
                              <a:latin typeface="Cambria Math" panose="02040503050406030204" pitchFamily="18" charset="0"/>
                            </a:rPr>
                          </m:ctrlPr>
                        </m:dPr>
                        <m:e>
                          <m:m>
                            <m:mPr>
                              <m:mcs>
                                <m:mc>
                                  <m:mcPr>
                                    <m:count m:val="1"/>
                                    <m:mcJc m:val="center"/>
                                  </m:mcPr>
                                </m:mc>
                              </m:mcs>
                              <m:ctrlPr>
                                <a:rPr lang="en-US" altLang="ko-KR" b="0" i="1" smtClean="0">
                                  <a:latin typeface="Cambria Math" panose="02040503050406030204" pitchFamily="18" charset="0"/>
                                </a:rPr>
                              </m:ctrlPr>
                            </m:mPr>
                            <m:mr>
                              <m:e>
                                <m:sSub>
                                  <m:sSubPr>
                                    <m:ctrlPr>
                                      <a:rPr lang="en-US" altLang="ko-KR" i="1">
                                        <a:latin typeface="Cambria Math" panose="02040503050406030204" pitchFamily="18" charset="0"/>
                                      </a:rPr>
                                    </m:ctrlPr>
                                  </m:sSubPr>
                                  <m:e>
                                    <m:r>
                                      <a:rPr lang="ko-KR" altLang="en-US" i="1">
                                        <a:latin typeface="Cambria Math" panose="02040503050406030204" pitchFamily="18" charset="0"/>
                                      </a:rPr>
                                      <m:t>𝛾</m:t>
                                    </m:r>
                                  </m:e>
                                  <m:sub>
                                    <m:r>
                                      <a:rPr lang="en-US" altLang="ko-KR" i="1">
                                        <a:latin typeface="Cambria Math" panose="02040503050406030204" pitchFamily="18" charset="0"/>
                                      </a:rPr>
                                      <m:t>1</m:t>
                                    </m:r>
                                  </m:sub>
                                </m:sSub>
                              </m:e>
                            </m:mr>
                            <m:mr>
                              <m:e>
                                <m:sSub>
                                  <m:sSubPr>
                                    <m:ctrlPr>
                                      <a:rPr lang="en-US" altLang="ko-KR" i="1">
                                        <a:latin typeface="Cambria Math" panose="02040503050406030204" pitchFamily="18" charset="0"/>
                                      </a:rPr>
                                    </m:ctrlPr>
                                  </m:sSubPr>
                                  <m:e>
                                    <m:r>
                                      <a:rPr lang="ko-KR" altLang="en-US" i="1">
                                        <a:latin typeface="Cambria Math" panose="02040503050406030204" pitchFamily="18" charset="0"/>
                                      </a:rPr>
                                      <m:t>𝛾</m:t>
                                    </m:r>
                                  </m:e>
                                  <m:sub>
                                    <m:r>
                                      <a:rPr lang="en-US" altLang="ko-KR" b="0" i="1" smtClean="0">
                                        <a:latin typeface="Cambria Math" panose="02040503050406030204" pitchFamily="18" charset="0"/>
                                      </a:rPr>
                                      <m:t>2</m:t>
                                    </m:r>
                                  </m:sub>
                                </m:sSub>
                              </m:e>
                            </m:mr>
                          </m:m>
                        </m:e>
                      </m:d>
                      <m:r>
                        <a:rPr lang="en-US" altLang="ko-KR" b="0" i="1" smtClean="0">
                          <a:latin typeface="Cambria Math" panose="02040503050406030204" pitchFamily="18" charset="0"/>
                        </a:rPr>
                        <m:t>+</m:t>
                      </m:r>
                      <m:sSubSup>
                        <m:sSubSupPr>
                          <m:ctrlPr>
                            <a:rPr lang="en-US" altLang="ko-KR" b="0" i="1" smtClean="0">
                              <a:latin typeface="Cambria Math" panose="02040503050406030204" pitchFamily="18" charset="0"/>
                            </a:rPr>
                          </m:ctrlPr>
                        </m:sSubSupPr>
                        <m:e>
                          <m:r>
                            <a:rPr lang="en-US" altLang="ko-KR" i="1">
                              <a:latin typeface="Cambria Math" panose="02040503050406030204" pitchFamily="18" charset="0"/>
                            </a:rPr>
                            <m:t>𝑏</m:t>
                          </m:r>
                        </m:e>
                        <m:sub>
                          <m:r>
                            <a:rPr lang="en-US" altLang="ko-KR" i="1">
                              <a:latin typeface="Cambria Math" panose="02040503050406030204" pitchFamily="18" charset="0"/>
                            </a:rPr>
                            <m:t>𝑖</m:t>
                          </m:r>
                        </m:sub>
                        <m:sup>
                          <m:r>
                            <a:rPr lang="en-US" altLang="ko-KR" b="0" i="1" smtClean="0">
                              <a:latin typeface="Cambria Math" panose="02040503050406030204" pitchFamily="18" charset="0"/>
                            </a:rPr>
                            <m:t>′</m:t>
                          </m:r>
                        </m:sup>
                      </m:sSubSup>
                    </m:oMath>
                  </m:oMathPara>
                </a14:m>
                <a:endParaRPr lang="en-US" altLang="ko-KR" b="0" i="1" dirty="0">
                  <a:latin typeface="Cambria Math" panose="02040503050406030204" pitchFamily="18" charset="0"/>
                </a:endParaRPr>
              </a:p>
              <a:p>
                <a:pPr marL="0" indent="0">
                  <a:buNone/>
                </a:pPr>
                <a:endParaRPr lang="en-US" altLang="ko-KR" sz="2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m:t>
                      </m:r>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𝑉</m:t>
                          </m:r>
                        </m:e>
                        <m:sub>
                          <m:r>
                            <a:rPr lang="en-US" altLang="ko-KR" i="1">
                              <a:latin typeface="Cambria Math" panose="02040503050406030204" pitchFamily="18" charset="0"/>
                            </a:rPr>
                            <m:t>𝑖</m:t>
                          </m:r>
                        </m:sub>
                      </m:sSub>
                      <m:r>
                        <a:rPr lang="ko-KR" altLang="en-US" i="1" smtClean="0">
                          <a:latin typeface="Cambria Math" panose="02040503050406030204" pitchFamily="18" charset="0"/>
                        </a:rPr>
                        <m:t>𝛾</m:t>
                      </m:r>
                      <m:r>
                        <a:rPr lang="en-US" altLang="ko-KR" b="0" i="1" smtClean="0">
                          <a:latin typeface="Cambria Math" panose="02040503050406030204" pitchFamily="18" charset="0"/>
                        </a:rPr>
                        <m:t>+</m:t>
                      </m:r>
                      <m:sSub>
                        <m:sSubPr>
                          <m:ctrlPr>
                            <a:rPr lang="en-US" altLang="ko-KR" i="1">
                              <a:latin typeface="Cambria Math" panose="02040503050406030204" pitchFamily="18" charset="0"/>
                            </a:rPr>
                          </m:ctrlPr>
                        </m:sSubPr>
                        <m:e>
                          <m:r>
                            <a:rPr lang="en-US" altLang="ko-KR" i="1">
                              <a:latin typeface="Cambria Math" panose="02040503050406030204" pitchFamily="18" charset="0"/>
                            </a:rPr>
                            <m:t>𝑏</m:t>
                          </m:r>
                        </m:e>
                        <m:sub>
                          <m:r>
                            <a:rPr lang="en-US" altLang="ko-KR" i="1">
                              <a:latin typeface="Cambria Math" panose="02040503050406030204" pitchFamily="18" charset="0"/>
                            </a:rPr>
                            <m:t>𝑖</m:t>
                          </m:r>
                        </m:sub>
                      </m:sSub>
                      <m:r>
                        <a:rPr lang="en-US" altLang="ko-KR" b="0" i="1" smtClean="0">
                          <a:latin typeface="Cambria Math" panose="02040503050406030204" pitchFamily="18" charset="0"/>
                        </a:rPr>
                        <m:t>′</m:t>
                      </m:r>
                    </m:oMath>
                  </m:oMathPara>
                </a14:m>
                <a:endParaRPr lang="en-US" altLang="ko-KR" dirty="0"/>
              </a:p>
              <a:p>
                <a:pPr marL="0" indent="0">
                  <a:buNone/>
                </a:pPr>
                <a:r>
                  <a:rPr lang="en-US" altLang="ko-KR" dirty="0"/>
                  <a:t>And the model for </a:t>
                </a:r>
                <a14:m>
                  <m:oMath xmlns:m="http://schemas.openxmlformats.org/officeDocument/2006/math">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𝑦</m:t>
                        </m:r>
                      </m:e>
                      <m:sub>
                        <m:r>
                          <a:rPr lang="en-US" altLang="ko-KR" i="1">
                            <a:latin typeface="Cambria Math" panose="02040503050406030204" pitchFamily="18" charset="0"/>
                          </a:rPr>
                          <m:t>𝑖</m:t>
                        </m:r>
                      </m:sub>
                    </m:sSub>
                  </m:oMath>
                </a14:m>
                <a:r>
                  <a:rPr lang="en-US" altLang="ko-KR" dirty="0"/>
                  <a:t> is</a:t>
                </a:r>
              </a:p>
              <a:p>
                <a:pPr marL="0" indent="0">
                  <a:buNone/>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𝑦</m:t>
                          </m:r>
                        </m:e>
                        <m:sub>
                          <m:r>
                            <a:rPr lang="en-US" altLang="ko-KR" i="1">
                              <a:latin typeface="Cambria Math" panose="02040503050406030204" pitchFamily="18" charset="0"/>
                            </a:rPr>
                            <m:t>𝑖</m:t>
                          </m:r>
                        </m:sub>
                      </m:sSub>
                      <m:r>
                        <a:rPr lang="en-US" altLang="ko-KR" b="0" i="1" smtClean="0">
                          <a:latin typeface="Cambria Math" panose="02040503050406030204" pitchFamily="18" charset="0"/>
                        </a:rPr>
                        <m:t>=</m:t>
                      </m:r>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𝑋</m:t>
                          </m:r>
                        </m:e>
                        <m:sub>
                          <m:r>
                            <a:rPr lang="en-US" altLang="ko-KR" i="1">
                              <a:latin typeface="Cambria Math" panose="02040503050406030204" pitchFamily="18" charset="0"/>
                            </a:rPr>
                            <m:t>𝑖</m:t>
                          </m:r>
                        </m:sub>
                      </m:sSub>
                      <m:r>
                        <a:rPr lang="ko-KR" altLang="en-US" i="1" smtClean="0">
                          <a:latin typeface="Cambria Math" panose="02040503050406030204" pitchFamily="18" charset="0"/>
                        </a:rPr>
                        <m:t>𝛼</m:t>
                      </m:r>
                      <m:r>
                        <a:rPr lang="en-US" altLang="ko-KR" b="0" i="1" smtClean="0">
                          <a:latin typeface="Cambria Math" panose="02040503050406030204" pitchFamily="18" charset="0"/>
                        </a:rPr>
                        <m:t>+</m:t>
                      </m:r>
                      <m:sSub>
                        <m:sSubPr>
                          <m:ctrlPr>
                            <a:rPr lang="en-US" altLang="ko-KR" i="1">
                              <a:latin typeface="Cambria Math" panose="02040503050406030204" pitchFamily="18" charset="0"/>
                            </a:rPr>
                          </m:ctrlPr>
                        </m:sSubPr>
                        <m:e>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𝑍</m:t>
                              </m:r>
                            </m:e>
                            <m:sub>
                              <m:r>
                                <a:rPr lang="en-US" altLang="ko-KR" i="1">
                                  <a:latin typeface="Cambria Math" panose="02040503050406030204" pitchFamily="18" charset="0"/>
                                </a:rPr>
                                <m:t>𝑖</m:t>
                              </m:r>
                            </m:sub>
                          </m:sSub>
                          <m:r>
                            <a:rPr lang="en-US" altLang="ko-KR" i="1">
                              <a:latin typeface="Cambria Math" panose="02040503050406030204" pitchFamily="18" charset="0"/>
                            </a:rPr>
                            <m:t>𝑏</m:t>
                          </m:r>
                        </m:e>
                        <m:sub>
                          <m:r>
                            <a:rPr lang="en-US" altLang="ko-KR" i="1">
                              <a:latin typeface="Cambria Math" panose="02040503050406030204" pitchFamily="18" charset="0"/>
                            </a:rPr>
                            <m:t>𝑖</m:t>
                          </m:r>
                        </m:sub>
                      </m:sSub>
                      <m:r>
                        <a:rPr lang="en-US" altLang="ko-KR" b="0" i="1" smtClean="0">
                          <a:latin typeface="Cambria Math" panose="02040503050406030204" pitchFamily="18" charset="0"/>
                        </a:rPr>
                        <m:t>+</m:t>
                      </m:r>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𝑒</m:t>
                          </m:r>
                        </m:e>
                        <m:sub>
                          <m:r>
                            <a:rPr lang="en-US" altLang="ko-KR" i="1">
                              <a:latin typeface="Cambria Math" panose="02040503050406030204" pitchFamily="18" charset="0"/>
                            </a:rPr>
                            <m:t>𝑖</m:t>
                          </m:r>
                        </m:sub>
                      </m:sSub>
                    </m:oMath>
                  </m:oMathPara>
                </a14:m>
                <a:endParaRPr lang="en-US" altLang="ko-KR"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m:t>
                      </m:r>
                      <m:sSub>
                        <m:sSubPr>
                          <m:ctrlPr>
                            <a:rPr lang="en-US" altLang="ko-KR" i="1">
                              <a:latin typeface="Cambria Math" panose="02040503050406030204" pitchFamily="18" charset="0"/>
                            </a:rPr>
                          </m:ctrlPr>
                        </m:sSubPr>
                        <m:e>
                          <m:r>
                            <a:rPr lang="en-US" altLang="ko-KR" i="1">
                              <a:latin typeface="Cambria Math" panose="02040503050406030204" pitchFamily="18" charset="0"/>
                            </a:rPr>
                            <m:t>𝑋</m:t>
                          </m:r>
                        </m:e>
                        <m:sub>
                          <m:r>
                            <a:rPr lang="en-US" altLang="ko-KR" i="1">
                              <a:latin typeface="Cambria Math" panose="02040503050406030204" pitchFamily="18" charset="0"/>
                            </a:rPr>
                            <m:t>𝑖</m:t>
                          </m:r>
                        </m:sub>
                      </m:sSub>
                      <m:r>
                        <a:rPr lang="ko-KR" altLang="en-US" i="1">
                          <a:latin typeface="Cambria Math" panose="02040503050406030204" pitchFamily="18" charset="0"/>
                        </a:rPr>
                        <m:t>𝛼</m:t>
                      </m:r>
                      <m:r>
                        <a:rPr lang="en-US" altLang="ko-KR" b="0" i="1" smtClean="0">
                          <a:latin typeface="Cambria Math" panose="02040503050406030204" pitchFamily="18" charset="0"/>
                        </a:rPr>
                        <m:t>+</m:t>
                      </m:r>
                      <m:sSub>
                        <m:sSubPr>
                          <m:ctrlPr>
                            <a:rPr lang="en-US" altLang="ko-KR" i="1">
                              <a:latin typeface="Cambria Math" panose="02040503050406030204" pitchFamily="18" charset="0"/>
                            </a:rPr>
                          </m:ctrlPr>
                        </m:sSubPr>
                        <m:e>
                          <m:r>
                            <a:rPr lang="en-US" altLang="ko-KR" i="1">
                              <a:latin typeface="Cambria Math" panose="02040503050406030204" pitchFamily="18" charset="0"/>
                            </a:rPr>
                            <m:t>𝑍</m:t>
                          </m:r>
                        </m:e>
                        <m:sub>
                          <m:r>
                            <a:rPr lang="en-US" altLang="ko-KR" i="1">
                              <a:latin typeface="Cambria Math" panose="02040503050406030204" pitchFamily="18" charset="0"/>
                            </a:rPr>
                            <m:t>𝑖</m:t>
                          </m:r>
                        </m:sub>
                      </m:sSub>
                      <m:d>
                        <m:dPr>
                          <m:ctrlPr>
                            <a:rPr lang="en-US" altLang="ko-KR" b="0" i="1" smtClean="0">
                              <a:latin typeface="Cambria Math" panose="02040503050406030204" pitchFamily="18" charset="0"/>
                            </a:rPr>
                          </m:ctrlPr>
                        </m:dPr>
                        <m:e>
                          <m:sSub>
                            <m:sSubPr>
                              <m:ctrlPr>
                                <a:rPr lang="en-US" altLang="ko-KR" i="1">
                                  <a:latin typeface="Cambria Math" panose="02040503050406030204" pitchFamily="18" charset="0"/>
                                </a:rPr>
                              </m:ctrlPr>
                            </m:sSubPr>
                            <m:e>
                              <m:r>
                                <a:rPr lang="en-US" altLang="ko-KR" i="1">
                                  <a:latin typeface="Cambria Math" panose="02040503050406030204" pitchFamily="18" charset="0"/>
                                </a:rPr>
                                <m:t>𝑉</m:t>
                              </m:r>
                            </m:e>
                            <m:sub>
                              <m:r>
                                <a:rPr lang="en-US" altLang="ko-KR" i="1">
                                  <a:latin typeface="Cambria Math" panose="02040503050406030204" pitchFamily="18" charset="0"/>
                                </a:rPr>
                                <m:t>𝑖</m:t>
                              </m:r>
                            </m:sub>
                          </m:sSub>
                          <m:r>
                            <a:rPr lang="ko-KR" altLang="en-US" i="1">
                              <a:latin typeface="Cambria Math" panose="02040503050406030204" pitchFamily="18" charset="0"/>
                            </a:rPr>
                            <m:t>𝛾</m:t>
                          </m:r>
                          <m:r>
                            <a:rPr lang="en-US" altLang="ko-KR" i="1">
                              <a:latin typeface="Cambria Math" panose="02040503050406030204" pitchFamily="18" charset="0"/>
                            </a:rPr>
                            <m:t>+</m:t>
                          </m:r>
                          <m:sSubSup>
                            <m:sSubSupPr>
                              <m:ctrlPr>
                                <a:rPr lang="en-US" altLang="ko-KR" i="1">
                                  <a:latin typeface="Cambria Math" panose="02040503050406030204" pitchFamily="18" charset="0"/>
                                </a:rPr>
                              </m:ctrlPr>
                            </m:sSubSupPr>
                            <m:e>
                              <m:r>
                                <a:rPr lang="en-US" altLang="ko-KR" i="1">
                                  <a:latin typeface="Cambria Math" panose="02040503050406030204" pitchFamily="18" charset="0"/>
                                </a:rPr>
                                <m:t>𝑏</m:t>
                              </m:r>
                            </m:e>
                            <m:sub>
                              <m:r>
                                <a:rPr lang="en-US" altLang="ko-KR" i="1">
                                  <a:latin typeface="Cambria Math" panose="02040503050406030204" pitchFamily="18" charset="0"/>
                                </a:rPr>
                                <m:t>𝑖</m:t>
                              </m:r>
                            </m:sub>
                            <m:sup>
                              <m:r>
                                <a:rPr lang="en-US" altLang="ko-KR" i="1">
                                  <a:latin typeface="Cambria Math" panose="02040503050406030204" pitchFamily="18" charset="0"/>
                                </a:rPr>
                                <m:t>′</m:t>
                              </m:r>
                            </m:sup>
                          </m:sSubSup>
                        </m:e>
                      </m:d>
                      <m:r>
                        <a:rPr lang="en-US" altLang="ko-KR" b="0" i="1" smtClean="0">
                          <a:latin typeface="Cambria Math" panose="02040503050406030204" pitchFamily="18" charset="0"/>
                        </a:rPr>
                        <m:t>+</m:t>
                      </m:r>
                      <m:sSub>
                        <m:sSubPr>
                          <m:ctrlPr>
                            <a:rPr lang="en-US" altLang="ko-KR" i="1">
                              <a:latin typeface="Cambria Math" panose="02040503050406030204" pitchFamily="18" charset="0"/>
                            </a:rPr>
                          </m:ctrlPr>
                        </m:sSubPr>
                        <m:e>
                          <m:r>
                            <a:rPr lang="en-US" altLang="ko-KR" i="1">
                              <a:latin typeface="Cambria Math" panose="02040503050406030204" pitchFamily="18" charset="0"/>
                            </a:rPr>
                            <m:t>𝑒</m:t>
                          </m:r>
                        </m:e>
                        <m:sub>
                          <m:r>
                            <a:rPr lang="en-US" altLang="ko-KR" i="1">
                              <a:latin typeface="Cambria Math" panose="02040503050406030204" pitchFamily="18" charset="0"/>
                            </a:rPr>
                            <m:t>𝑖</m:t>
                          </m:r>
                        </m:sub>
                      </m:sSub>
                    </m:oMath>
                  </m:oMathPara>
                </a14:m>
                <a:endParaRPr lang="en-US" altLang="ko-KR" i="1" dirty="0">
                  <a:latin typeface="Cambria Math" panose="02040503050406030204" pitchFamily="18" charset="0"/>
                </a:endParaRPr>
              </a:p>
              <a:p>
                <a:pPr marL="0" indent="0">
                  <a:buNone/>
                </a:pPr>
                <a:endParaRPr lang="en-US" altLang="ko-KR" sz="2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m:t>
                      </m:r>
                      <m:d>
                        <m:dPr>
                          <m:begChr m:val="["/>
                          <m:endChr m:val="]"/>
                          <m:ctrlPr>
                            <a:rPr lang="en-US" altLang="ko-KR" b="0" i="1" smtClean="0">
                              <a:latin typeface="Cambria Math" panose="02040503050406030204" pitchFamily="18" charset="0"/>
                            </a:rPr>
                          </m:ctrlPr>
                        </m:dPr>
                        <m:e>
                          <m:m>
                            <m:mPr>
                              <m:mcs>
                                <m:mc>
                                  <m:mcPr>
                                    <m:count m:val="2"/>
                                    <m:mcJc m:val="center"/>
                                  </m:mcPr>
                                </m:mc>
                              </m:mcs>
                              <m:ctrlPr>
                                <a:rPr lang="en-US" altLang="ko-KR" b="0" i="1" smtClean="0">
                                  <a:latin typeface="Cambria Math" panose="02040503050406030204" pitchFamily="18" charset="0"/>
                                </a:rPr>
                              </m:ctrlPr>
                            </m:mPr>
                            <m:mr>
                              <m:e>
                                <m:sSub>
                                  <m:sSubPr>
                                    <m:ctrlPr>
                                      <a:rPr lang="en-US" altLang="ko-KR" i="1">
                                        <a:latin typeface="Cambria Math" panose="02040503050406030204" pitchFamily="18" charset="0"/>
                                      </a:rPr>
                                    </m:ctrlPr>
                                  </m:sSubPr>
                                  <m:e>
                                    <m:r>
                                      <a:rPr lang="en-US" altLang="ko-KR" i="1">
                                        <a:latin typeface="Cambria Math" panose="02040503050406030204" pitchFamily="18" charset="0"/>
                                      </a:rPr>
                                      <m:t>𝑋</m:t>
                                    </m:r>
                                  </m:e>
                                  <m:sub>
                                    <m:r>
                                      <a:rPr lang="en-US" altLang="ko-KR" i="1">
                                        <a:latin typeface="Cambria Math" panose="02040503050406030204" pitchFamily="18" charset="0"/>
                                      </a:rPr>
                                      <m:t>𝑖</m:t>
                                    </m:r>
                                  </m:sub>
                                </m:sSub>
                              </m:e>
                              <m:e>
                                <m:sSub>
                                  <m:sSubPr>
                                    <m:ctrlPr>
                                      <a:rPr lang="en-US" altLang="ko-KR" i="1">
                                        <a:latin typeface="Cambria Math" panose="02040503050406030204" pitchFamily="18" charset="0"/>
                                      </a:rPr>
                                    </m:ctrlPr>
                                  </m:sSubPr>
                                  <m:e>
                                    <m:r>
                                      <a:rPr lang="en-US" altLang="ko-KR" i="1">
                                        <a:latin typeface="Cambria Math" panose="02040503050406030204" pitchFamily="18" charset="0"/>
                                      </a:rPr>
                                      <m:t>𝑍</m:t>
                                    </m:r>
                                  </m:e>
                                  <m:sub>
                                    <m:r>
                                      <a:rPr lang="en-US" altLang="ko-KR" i="1">
                                        <a:latin typeface="Cambria Math" panose="02040503050406030204" pitchFamily="18" charset="0"/>
                                      </a:rPr>
                                      <m:t>𝑖</m:t>
                                    </m:r>
                                  </m:sub>
                                </m:sSub>
                                <m:sSub>
                                  <m:sSubPr>
                                    <m:ctrlPr>
                                      <a:rPr lang="en-US" altLang="ko-KR" i="1">
                                        <a:latin typeface="Cambria Math" panose="02040503050406030204" pitchFamily="18" charset="0"/>
                                      </a:rPr>
                                    </m:ctrlPr>
                                  </m:sSubPr>
                                  <m:e>
                                    <m:r>
                                      <a:rPr lang="en-US" altLang="ko-KR" i="1">
                                        <a:latin typeface="Cambria Math" panose="02040503050406030204" pitchFamily="18" charset="0"/>
                                      </a:rPr>
                                      <m:t>𝑉</m:t>
                                    </m:r>
                                  </m:e>
                                  <m:sub>
                                    <m:r>
                                      <a:rPr lang="en-US" altLang="ko-KR" i="1">
                                        <a:latin typeface="Cambria Math" panose="02040503050406030204" pitchFamily="18" charset="0"/>
                                      </a:rPr>
                                      <m:t>𝑖</m:t>
                                    </m:r>
                                  </m:sub>
                                </m:sSub>
                              </m:e>
                            </m:mr>
                          </m:m>
                        </m:e>
                      </m:d>
                      <m:d>
                        <m:dPr>
                          <m:begChr m:val="["/>
                          <m:endChr m:val="]"/>
                          <m:ctrlPr>
                            <a:rPr lang="en-US" altLang="ko-KR" b="0" i="1" smtClean="0">
                              <a:latin typeface="Cambria Math" panose="02040503050406030204" pitchFamily="18" charset="0"/>
                            </a:rPr>
                          </m:ctrlPr>
                        </m:dPr>
                        <m:e>
                          <m:m>
                            <m:mPr>
                              <m:mcs>
                                <m:mc>
                                  <m:mcPr>
                                    <m:count m:val="1"/>
                                    <m:mcJc m:val="center"/>
                                  </m:mcPr>
                                </m:mc>
                              </m:mcs>
                              <m:ctrlPr>
                                <a:rPr lang="en-US" altLang="ko-KR" b="0" i="1" smtClean="0">
                                  <a:latin typeface="Cambria Math" panose="02040503050406030204" pitchFamily="18" charset="0"/>
                                </a:rPr>
                              </m:ctrlPr>
                            </m:mPr>
                            <m:mr>
                              <m:e>
                                <m:r>
                                  <a:rPr lang="ko-KR" altLang="en-US" i="1">
                                    <a:latin typeface="Cambria Math" panose="02040503050406030204" pitchFamily="18" charset="0"/>
                                  </a:rPr>
                                  <m:t>𝛼</m:t>
                                </m:r>
                              </m:e>
                            </m:mr>
                            <m:mr>
                              <m:e>
                                <m:r>
                                  <a:rPr lang="ko-KR" altLang="en-US" i="1">
                                    <a:latin typeface="Cambria Math" panose="02040503050406030204" pitchFamily="18" charset="0"/>
                                  </a:rPr>
                                  <m:t>𝛾</m:t>
                                </m:r>
                              </m:e>
                            </m:mr>
                          </m:m>
                        </m:e>
                      </m:d>
                      <m:r>
                        <a:rPr lang="en-US" altLang="ko-KR" b="0" i="1" smtClean="0">
                          <a:latin typeface="Cambria Math" panose="02040503050406030204" pitchFamily="18" charset="0"/>
                        </a:rPr>
                        <m:t>+</m:t>
                      </m:r>
                      <m:sSub>
                        <m:sSubPr>
                          <m:ctrlPr>
                            <a:rPr lang="en-US" altLang="ko-KR" i="1">
                              <a:latin typeface="Cambria Math" panose="02040503050406030204" pitchFamily="18" charset="0"/>
                            </a:rPr>
                          </m:ctrlPr>
                        </m:sSubPr>
                        <m:e>
                          <m:r>
                            <a:rPr lang="en-US" altLang="ko-KR" i="1">
                              <a:latin typeface="Cambria Math" panose="02040503050406030204" pitchFamily="18" charset="0"/>
                            </a:rPr>
                            <m:t>𝑍</m:t>
                          </m:r>
                        </m:e>
                        <m:sub>
                          <m:r>
                            <a:rPr lang="en-US" altLang="ko-KR" i="1">
                              <a:latin typeface="Cambria Math" panose="02040503050406030204" pitchFamily="18" charset="0"/>
                            </a:rPr>
                            <m:t>𝑖</m:t>
                          </m:r>
                        </m:sub>
                      </m:sSub>
                      <m:sSubSup>
                        <m:sSubSupPr>
                          <m:ctrlPr>
                            <a:rPr lang="en-US" altLang="ko-KR" i="1">
                              <a:latin typeface="Cambria Math" panose="02040503050406030204" pitchFamily="18" charset="0"/>
                            </a:rPr>
                          </m:ctrlPr>
                        </m:sSubSupPr>
                        <m:e>
                          <m:r>
                            <a:rPr lang="en-US" altLang="ko-KR" i="1">
                              <a:latin typeface="Cambria Math" panose="02040503050406030204" pitchFamily="18" charset="0"/>
                            </a:rPr>
                            <m:t>𝑏</m:t>
                          </m:r>
                        </m:e>
                        <m:sub>
                          <m:r>
                            <a:rPr lang="en-US" altLang="ko-KR" i="1">
                              <a:latin typeface="Cambria Math" panose="02040503050406030204" pitchFamily="18" charset="0"/>
                            </a:rPr>
                            <m:t>𝑖</m:t>
                          </m:r>
                        </m:sub>
                        <m:sup>
                          <m:r>
                            <a:rPr lang="en-US" altLang="ko-KR" i="1">
                              <a:latin typeface="Cambria Math" panose="02040503050406030204" pitchFamily="18" charset="0"/>
                            </a:rPr>
                            <m:t>′</m:t>
                          </m:r>
                        </m:sup>
                      </m:sSubSup>
                      <m:r>
                        <a:rPr lang="en-US" altLang="ko-KR" b="0" i="1" smtClean="0">
                          <a:latin typeface="Cambria Math" panose="02040503050406030204" pitchFamily="18" charset="0"/>
                        </a:rPr>
                        <m:t>+</m:t>
                      </m:r>
                      <m:sSub>
                        <m:sSubPr>
                          <m:ctrlPr>
                            <a:rPr lang="en-US" altLang="ko-KR" i="1">
                              <a:latin typeface="Cambria Math" panose="02040503050406030204" pitchFamily="18" charset="0"/>
                            </a:rPr>
                          </m:ctrlPr>
                        </m:sSubPr>
                        <m:e>
                          <m:r>
                            <a:rPr lang="en-US" altLang="ko-KR" i="1">
                              <a:latin typeface="Cambria Math" panose="02040503050406030204" pitchFamily="18" charset="0"/>
                            </a:rPr>
                            <m:t>𝑒</m:t>
                          </m:r>
                        </m:e>
                        <m:sub>
                          <m:r>
                            <a:rPr lang="en-US" altLang="ko-KR" i="1">
                              <a:latin typeface="Cambria Math" panose="02040503050406030204" pitchFamily="18" charset="0"/>
                            </a:rPr>
                            <m:t>𝑖</m:t>
                          </m:r>
                        </m:sub>
                      </m:sSub>
                    </m:oMath>
                  </m:oMathPara>
                </a14:m>
                <a:endParaRPr lang="en-US" altLang="ko-KR" dirty="0"/>
              </a:p>
              <a:p>
                <a:pPr marL="0" indent="0">
                  <a:buNone/>
                </a:pPr>
                <a:r>
                  <a:rPr lang="en-US" altLang="ko-KR" dirty="0"/>
                  <a:t>this new model in the general family</a:t>
                </a:r>
              </a:p>
            </p:txBody>
          </p:sp>
        </mc:Choice>
        <mc:Fallback xmlns="">
          <p:sp>
            <p:nvSpPr>
              <p:cNvPr id="3" name="내용 개체 틀 2">
                <a:extLst>
                  <a:ext uri="{FF2B5EF4-FFF2-40B4-BE49-F238E27FC236}">
                    <a16:creationId xmlns:a16="http://schemas.microsoft.com/office/drawing/2014/main" id="{269C7131-A010-4505-8329-D1DD2040AA45}"/>
                  </a:ext>
                </a:extLst>
              </p:cNvPr>
              <p:cNvSpPr>
                <a:spLocks noGrp="1" noRot="1" noChangeAspect="1" noMove="1" noResize="1" noEditPoints="1" noAdjustHandles="1" noChangeArrowheads="1" noChangeShapeType="1" noTextEdit="1"/>
              </p:cNvSpPr>
              <p:nvPr>
                <p:ph idx="1"/>
              </p:nvPr>
            </p:nvSpPr>
            <p:spPr>
              <a:blipFill>
                <a:blip r:embed="rId2"/>
                <a:stretch>
                  <a:fillRect l="-1217" t="-3361" b="-3081"/>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56582857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6A7F57E-92EA-4CE4-9D59-A12C9FFD67C3}"/>
              </a:ext>
            </a:extLst>
          </p:cNvPr>
          <p:cNvSpPr>
            <a:spLocks noGrp="1"/>
          </p:cNvSpPr>
          <p:nvPr>
            <p:ph type="title"/>
          </p:nvPr>
        </p:nvSpPr>
        <p:spPr/>
        <p:txBody>
          <a:bodyPr/>
          <a:lstStyle/>
          <a:p>
            <a:r>
              <a:rPr lang="en-US" altLang="ko-KR" dirty="0"/>
              <a:t>6. Examples</a:t>
            </a:r>
            <a:endParaRPr lang="ko-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48A47FE1-E2D8-4801-911C-F0A905BF93CE}"/>
                  </a:ext>
                </a:extLst>
              </p:cNvPr>
              <p:cNvSpPr>
                <a:spLocks noGrp="1"/>
              </p:cNvSpPr>
              <p:nvPr>
                <p:ph idx="1"/>
              </p:nvPr>
            </p:nvSpPr>
            <p:spPr/>
            <p:txBody>
              <a:bodyPr>
                <a:normAutofit fontScale="77500" lnSpcReduction="20000"/>
              </a:bodyPr>
              <a:lstStyle/>
              <a:p>
                <a:pPr marL="0" indent="0">
                  <a:buNone/>
                </a:pPr>
                <a:r>
                  <a:rPr lang="en-US" altLang="ko-KR" dirty="0"/>
                  <a:t>2) </a:t>
                </a:r>
                <a14:m>
                  <m:oMath xmlns:m="http://schemas.openxmlformats.org/officeDocument/2006/math">
                    <m:r>
                      <a:rPr lang="en-US" altLang="ko-KR" b="0" i="1" smtClean="0">
                        <a:latin typeface="Cambria Math" panose="02040503050406030204" pitchFamily="18" charset="0"/>
                      </a:rPr>
                      <m:t>𝐴𝑛𝑎𝑙𝑦𝑧𝑖𝑛𝑔</m:t>
                    </m:r>
                    <m:r>
                      <a:rPr lang="en-US" altLang="ko-KR" b="0" i="1" smtClean="0">
                        <a:latin typeface="Cambria Math" panose="02040503050406030204" pitchFamily="18" charset="0"/>
                      </a:rPr>
                      <m:t> </m:t>
                    </m:r>
                    <m:r>
                      <a:rPr lang="en-US" altLang="ko-KR" b="0" i="1" smtClean="0">
                        <a:latin typeface="Cambria Math" panose="02040503050406030204" pitchFamily="18" charset="0"/>
                      </a:rPr>
                      <m:t>𝑡h𝑒</m:t>
                    </m:r>
                    <m:r>
                      <a:rPr lang="en-US" altLang="ko-KR" b="0" i="1" smtClean="0">
                        <a:latin typeface="Cambria Math" panose="02040503050406030204" pitchFamily="18" charset="0"/>
                      </a:rPr>
                      <m:t> </m:t>
                    </m:r>
                    <m:r>
                      <a:rPr lang="en-US" altLang="ko-KR" b="0" i="1" smtClean="0">
                        <a:latin typeface="Cambria Math" panose="02040503050406030204" pitchFamily="18" charset="0"/>
                      </a:rPr>
                      <m:t>𝑒𝑓𝑓𝑒𝑐𝑡</m:t>
                    </m:r>
                    <m:r>
                      <a:rPr lang="en-US" altLang="ko-KR" b="0" i="1" smtClean="0">
                        <a:latin typeface="Cambria Math" panose="02040503050406030204" pitchFamily="18" charset="0"/>
                      </a:rPr>
                      <m:t> </m:t>
                    </m:r>
                    <m:r>
                      <a:rPr lang="en-US" altLang="ko-KR" b="0" i="1" smtClean="0">
                        <a:latin typeface="Cambria Math" panose="02040503050406030204" pitchFamily="18" charset="0"/>
                      </a:rPr>
                      <m:t>𝑜𝑓</m:t>
                    </m:r>
                    <m:r>
                      <a:rPr lang="en-US" altLang="ko-KR" b="0" i="1" smtClean="0">
                        <a:latin typeface="Cambria Math" panose="02040503050406030204" pitchFamily="18" charset="0"/>
                      </a:rPr>
                      <m:t> </m:t>
                    </m:r>
                    <m:r>
                      <a:rPr lang="en-US" altLang="ko-KR" b="0" i="1" smtClean="0">
                        <a:latin typeface="Cambria Math" panose="02040503050406030204" pitchFamily="18" charset="0"/>
                      </a:rPr>
                      <m:t>𝑎𝑖𝑟</m:t>
                    </m:r>
                    <m:r>
                      <a:rPr lang="en-US" altLang="ko-KR" b="0" i="1" smtClean="0">
                        <a:latin typeface="Cambria Math" panose="02040503050406030204" pitchFamily="18" charset="0"/>
                      </a:rPr>
                      <m:t> </m:t>
                    </m:r>
                    <m:r>
                      <a:rPr lang="en-US" altLang="ko-KR" b="0" i="1" smtClean="0">
                        <a:latin typeface="Cambria Math" panose="02040503050406030204" pitchFamily="18" charset="0"/>
                      </a:rPr>
                      <m:t>𝑝𝑜𝑙𝑙𝑢𝑡𝑎𝑛𝑡𝑠</m:t>
                    </m:r>
                    <m:r>
                      <a:rPr lang="en-US" altLang="ko-KR" b="0" i="1" smtClean="0">
                        <a:latin typeface="Cambria Math" panose="02040503050406030204" pitchFamily="18" charset="0"/>
                      </a:rPr>
                      <m:t> </m:t>
                    </m:r>
                    <m:r>
                      <a:rPr lang="en-US" altLang="ko-KR" b="0" i="1" smtClean="0">
                        <a:latin typeface="Cambria Math" panose="02040503050406030204" pitchFamily="18" charset="0"/>
                      </a:rPr>
                      <m:t>𝑜𝑛</m:t>
                    </m:r>
                    <m:r>
                      <a:rPr lang="en-US" altLang="ko-KR" b="0" i="1" smtClean="0">
                        <a:latin typeface="Cambria Math" panose="02040503050406030204" pitchFamily="18" charset="0"/>
                      </a:rPr>
                      <m:t> </m:t>
                    </m:r>
                    <m:r>
                      <a:rPr lang="en-US" altLang="ko-KR" b="0" i="1" smtClean="0">
                        <a:latin typeface="Cambria Math" panose="02040503050406030204" pitchFamily="18" charset="0"/>
                      </a:rPr>
                      <m:t>𝑝𝑢𝑙𝑚𝑜𝑛𝑎𝑟𝑦</m:t>
                    </m:r>
                    <m:r>
                      <a:rPr lang="en-US" altLang="ko-KR" b="0" i="1" smtClean="0">
                        <a:latin typeface="Cambria Math" panose="02040503050406030204" pitchFamily="18" charset="0"/>
                      </a:rPr>
                      <m:t> </m:t>
                    </m:r>
                    <m:r>
                      <a:rPr lang="en-US" altLang="ko-KR" b="0" i="1" smtClean="0">
                        <a:latin typeface="Cambria Math" panose="02040503050406030204" pitchFamily="18" charset="0"/>
                      </a:rPr>
                      <m:t>𝑓𝑢𝑛𝑐𝑡𝑖𝑜𝑛</m:t>
                    </m:r>
                    <m:r>
                      <a:rPr lang="en-US" altLang="ko-KR" b="0" i="1" smtClean="0">
                        <a:latin typeface="Cambria Math" panose="02040503050406030204" pitchFamily="18" charset="0"/>
                      </a:rPr>
                      <m:t> </m:t>
                    </m:r>
                    <m:r>
                      <a:rPr lang="en-US" altLang="ko-KR" b="0" i="1" smtClean="0">
                        <a:latin typeface="Cambria Math" panose="02040503050406030204" pitchFamily="18" charset="0"/>
                      </a:rPr>
                      <m:t>𝑑𝑒𝑣𝑒𝑙𝑜𝑝𝑚𝑒𝑛𝑡</m:t>
                    </m:r>
                  </m:oMath>
                </a14:m>
                <a:endParaRPr lang="en-US" altLang="ko-KR" dirty="0"/>
              </a:p>
              <a:p>
                <a:pPr marL="0" indent="0">
                  <a:buNone/>
                </a:pPr>
                <a:r>
                  <a:rPr lang="ko-KR" altLang="en-US" sz="3100" dirty="0"/>
                  <a:t>학생들의 폐기능발전의 수준과 속도에 담배연기와 화석연료 연소물질이 </a:t>
                </a:r>
                <a:endParaRPr lang="en-US" altLang="ko-KR" sz="3100" dirty="0"/>
              </a:p>
              <a:p>
                <a:pPr marL="0" indent="0">
                  <a:buNone/>
                </a:pPr>
                <a:r>
                  <a:rPr lang="ko-KR" altLang="en-US" sz="3100" dirty="0"/>
                  <a:t>영향을 미치는지 확인하기 위해 총 </a:t>
                </a:r>
                <a:r>
                  <a:rPr lang="en-US" altLang="ko-KR" sz="3100" dirty="0"/>
                  <a:t>2000</a:t>
                </a:r>
                <a:r>
                  <a:rPr lang="ko-KR" altLang="en-US" sz="3100" dirty="0"/>
                  <a:t>명의 학생들을 </a:t>
                </a:r>
                <a:r>
                  <a:rPr lang="en-US" altLang="ko-KR" sz="3100" dirty="0"/>
                  <a:t>6</a:t>
                </a:r>
                <a:r>
                  <a:rPr lang="ko-KR" altLang="en-US" sz="3100" dirty="0"/>
                  <a:t>개의 도시에서 </a:t>
                </a:r>
                <a:endParaRPr lang="en-US" altLang="ko-KR" sz="3100" dirty="0"/>
              </a:p>
              <a:p>
                <a:pPr marL="0" indent="0">
                  <a:buNone/>
                </a:pPr>
                <a:r>
                  <a:rPr lang="ko-KR" altLang="en-US" sz="3100" dirty="0"/>
                  <a:t>매년 검사하였다</a:t>
                </a:r>
                <a:r>
                  <a:rPr lang="en-US" altLang="ko-KR" sz="3100" dirty="0"/>
                  <a:t>.</a:t>
                </a:r>
              </a:p>
              <a:p>
                <a:pPr marL="0" indent="0">
                  <a:buNone/>
                </a:pPr>
                <a:endParaRPr lang="en-US" altLang="ko-KR" sz="3100" dirty="0"/>
              </a:p>
              <a:p>
                <a:pPr marL="0" indent="0">
                  <a:buNone/>
                </a:pPr>
                <a:r>
                  <a:rPr lang="en-US" altLang="ko-KR" sz="3100" dirty="0"/>
                  <a:t>FEV1</a:t>
                </a:r>
                <a:r>
                  <a:rPr lang="ko-KR" altLang="en-US" sz="3100" dirty="0"/>
                  <a:t>에 영향을 주는 주된 요인은 신체 사이즈다</a:t>
                </a:r>
                <a:r>
                  <a:rPr lang="en-US" altLang="ko-KR" sz="3100" dirty="0"/>
                  <a:t>. </a:t>
                </a:r>
                <a:r>
                  <a:rPr lang="ko-KR" altLang="en-US" sz="3100" dirty="0"/>
                  <a:t>여기선 키로 표현된다</a:t>
                </a:r>
                <a:r>
                  <a:rPr lang="en-US" altLang="ko-KR" sz="3100" dirty="0"/>
                  <a:t>.</a:t>
                </a:r>
              </a:p>
              <a:p>
                <a:pPr marL="0" indent="0">
                  <a:buNone/>
                </a:pPr>
                <a:r>
                  <a:rPr lang="ko-KR" altLang="en-US" sz="3100" dirty="0"/>
                  <a:t>반응변수 </a:t>
                </a:r>
                <a14:m>
                  <m:oMath xmlns:m="http://schemas.openxmlformats.org/officeDocument/2006/math">
                    <m:sSub>
                      <m:sSubPr>
                        <m:ctrlPr>
                          <a:rPr lang="en-US" altLang="ko-KR" sz="3100" i="1" smtClean="0">
                            <a:latin typeface="Cambria Math" panose="02040503050406030204" pitchFamily="18" charset="0"/>
                          </a:rPr>
                        </m:ctrlPr>
                      </m:sSubPr>
                      <m:e>
                        <m:r>
                          <a:rPr lang="en-US" altLang="ko-KR" sz="3100" b="0" i="1" smtClean="0">
                            <a:latin typeface="Cambria Math" panose="02040503050406030204" pitchFamily="18" charset="0"/>
                          </a:rPr>
                          <m:t>𝑦</m:t>
                        </m:r>
                      </m:e>
                      <m:sub>
                        <m:r>
                          <a:rPr lang="en-US" altLang="ko-KR" sz="3100" b="0" i="1" smtClean="0">
                            <a:latin typeface="Cambria Math" panose="02040503050406030204" pitchFamily="18" charset="0"/>
                          </a:rPr>
                          <m:t>𝑖</m:t>
                        </m:r>
                      </m:sub>
                    </m:sSub>
                  </m:oMath>
                </a14:m>
                <a:r>
                  <a:rPr lang="ko-KR" altLang="en-US" dirty="0"/>
                  <a:t>가</a:t>
                </a:r>
                <a:r>
                  <a:rPr lang="en-US" altLang="ko-KR" dirty="0"/>
                  <a:t> growth-curve model</a:t>
                </a:r>
                <a:r>
                  <a:rPr lang="ko-KR" altLang="en-US" dirty="0"/>
                  <a:t>일 경우</a:t>
                </a:r>
                <a:r>
                  <a:rPr lang="en-US" altLang="ko-KR" dirty="0"/>
                  <a:t>, </a:t>
                </a:r>
                <a:r>
                  <a:rPr lang="ko-KR" altLang="en-US" dirty="0"/>
                  <a:t>다음을 가정한다</a:t>
                </a:r>
                <a:r>
                  <a:rPr lang="en-US" altLang="ko-KR" dirty="0"/>
                  <a:t>.</a:t>
                </a:r>
              </a:p>
              <a:p>
                <a:pPr marL="0" indent="0">
                  <a:buNone/>
                </a:pPr>
                <a:endParaRPr lang="en-US" altLang="ko-KR" dirty="0"/>
              </a:p>
              <a:p>
                <a:pPr marL="0" indent="0">
                  <a:buNone/>
                </a:pPr>
                <a:r>
                  <a:rPr lang="en-US" altLang="ko-KR" dirty="0"/>
                  <a:t>Each child has a vector of growth-curve parameters </a:t>
                </a:r>
                <a14:m>
                  <m:oMath xmlns:m="http://schemas.openxmlformats.org/officeDocument/2006/math">
                    <m:sSup>
                      <m:sSupPr>
                        <m:ctrlPr>
                          <a:rPr lang="en-US" altLang="ko-KR" i="1" smtClean="0">
                            <a:latin typeface="Cambria Math" panose="02040503050406030204" pitchFamily="18" charset="0"/>
                          </a:rPr>
                        </m:ctrlPr>
                      </m:sSupPr>
                      <m:e>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𝑏</m:t>
                            </m:r>
                          </m:e>
                          <m:sub>
                            <m:r>
                              <a:rPr lang="en-US" altLang="ko-KR" i="1">
                                <a:latin typeface="Cambria Math" panose="02040503050406030204" pitchFamily="18" charset="0"/>
                              </a:rPr>
                              <m:t>𝑖</m:t>
                            </m:r>
                          </m:sub>
                        </m:sSub>
                      </m:e>
                      <m:sup>
                        <m:r>
                          <a:rPr lang="en-US" altLang="ko-KR" b="0" i="1" smtClean="0">
                            <a:latin typeface="Cambria Math" panose="02040503050406030204" pitchFamily="18" charset="0"/>
                          </a:rPr>
                          <m:t>∗</m:t>
                        </m:r>
                      </m:sup>
                    </m:sSup>
                  </m:oMath>
                </a14:m>
                <a:r>
                  <a:rPr lang="ko-KR" altLang="en-US" dirty="0"/>
                  <a:t> </a:t>
                </a:r>
                <a:r>
                  <a:rPr lang="en-US" altLang="ko-KR" dirty="0"/>
                  <a:t>and a growth-curve</a:t>
                </a:r>
              </a:p>
              <a:p>
                <a:pPr marL="0" indent="0">
                  <a:buNone/>
                </a:pPr>
                <a:r>
                  <a:rPr lang="en-US" altLang="ko-KR" dirty="0"/>
                  <a:t>model </a:t>
                </a:r>
                <a14:m>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𝑦</m:t>
                        </m:r>
                      </m:e>
                      <m:sub>
                        <m:r>
                          <a:rPr lang="en-US" altLang="ko-KR" i="1">
                            <a:latin typeface="Cambria Math" panose="02040503050406030204" pitchFamily="18" charset="0"/>
                          </a:rPr>
                          <m:t>𝑖</m:t>
                        </m:r>
                      </m:sub>
                    </m:sSub>
                    <m:r>
                      <a:rPr lang="en-US" altLang="ko-KR" b="0" i="1" smtClean="0">
                        <a:latin typeface="Cambria Math" panose="02040503050406030204" pitchFamily="18" charset="0"/>
                      </a:rPr>
                      <m:t>|</m:t>
                    </m:r>
                    <m:sSup>
                      <m:sSupPr>
                        <m:ctrlPr>
                          <a:rPr lang="en-US" altLang="ko-KR" i="1">
                            <a:latin typeface="Cambria Math" panose="02040503050406030204" pitchFamily="18" charset="0"/>
                          </a:rPr>
                        </m:ctrlPr>
                      </m:sSupPr>
                      <m:e>
                        <m:sSub>
                          <m:sSubPr>
                            <m:ctrlPr>
                              <a:rPr lang="en-US" altLang="ko-KR" i="1">
                                <a:latin typeface="Cambria Math" panose="02040503050406030204" pitchFamily="18" charset="0"/>
                              </a:rPr>
                            </m:ctrlPr>
                          </m:sSubPr>
                          <m:e>
                            <m:r>
                              <a:rPr lang="en-US" altLang="ko-KR" i="1">
                                <a:latin typeface="Cambria Math" panose="02040503050406030204" pitchFamily="18" charset="0"/>
                              </a:rPr>
                              <m:t>𝑏</m:t>
                            </m:r>
                          </m:e>
                          <m:sub>
                            <m:r>
                              <a:rPr lang="en-US" altLang="ko-KR" i="1">
                                <a:latin typeface="Cambria Math" panose="02040503050406030204" pitchFamily="18" charset="0"/>
                              </a:rPr>
                              <m:t>𝑖</m:t>
                            </m:r>
                          </m:sub>
                        </m:sSub>
                      </m:e>
                      <m:sup>
                        <m:r>
                          <a:rPr lang="en-US" altLang="ko-KR" i="1">
                            <a:latin typeface="Cambria Math" panose="02040503050406030204" pitchFamily="18" charset="0"/>
                          </a:rPr>
                          <m:t>∗</m:t>
                        </m:r>
                      </m:sup>
                    </m:sSup>
                    <m:r>
                      <a:rPr lang="en-US" altLang="ko-KR" b="0" i="1" smtClean="0">
                        <a:latin typeface="Cambria Math" panose="02040503050406030204" pitchFamily="18" charset="0"/>
                      </a:rPr>
                      <m:t>=</m:t>
                    </m:r>
                    <m:sSup>
                      <m:sSupPr>
                        <m:ctrlPr>
                          <a:rPr lang="en-US" altLang="ko-KR" i="1">
                            <a:latin typeface="Cambria Math" panose="02040503050406030204" pitchFamily="18" charset="0"/>
                          </a:rPr>
                        </m:ctrlPr>
                      </m:sSupPr>
                      <m:e>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𝑋</m:t>
                            </m:r>
                          </m:e>
                          <m:sub>
                            <m:r>
                              <a:rPr lang="en-US" altLang="ko-KR" i="1">
                                <a:latin typeface="Cambria Math" panose="02040503050406030204" pitchFamily="18" charset="0"/>
                              </a:rPr>
                              <m:t>𝑖</m:t>
                            </m:r>
                          </m:sub>
                        </m:sSub>
                        <m:sSub>
                          <m:sSubPr>
                            <m:ctrlPr>
                              <a:rPr lang="en-US" altLang="ko-KR" i="1">
                                <a:latin typeface="Cambria Math" panose="02040503050406030204" pitchFamily="18" charset="0"/>
                              </a:rPr>
                            </m:ctrlPr>
                          </m:sSubPr>
                          <m:e>
                            <m:r>
                              <a:rPr lang="en-US" altLang="ko-KR" i="1">
                                <a:latin typeface="Cambria Math" panose="02040503050406030204" pitchFamily="18" charset="0"/>
                              </a:rPr>
                              <m:t>𝑏</m:t>
                            </m:r>
                          </m:e>
                          <m:sub>
                            <m:r>
                              <a:rPr lang="en-US" altLang="ko-KR" i="1">
                                <a:latin typeface="Cambria Math" panose="02040503050406030204" pitchFamily="18" charset="0"/>
                              </a:rPr>
                              <m:t>𝑖</m:t>
                            </m:r>
                          </m:sub>
                        </m:sSub>
                      </m:e>
                      <m:sup>
                        <m:r>
                          <a:rPr lang="en-US" altLang="ko-KR" i="1">
                            <a:latin typeface="Cambria Math" panose="02040503050406030204" pitchFamily="18" charset="0"/>
                          </a:rPr>
                          <m:t>∗</m:t>
                        </m:r>
                      </m:sup>
                    </m:sSup>
                    <m:r>
                      <a:rPr lang="en-US" altLang="ko-KR" b="0" i="1" smtClean="0">
                        <a:latin typeface="Cambria Math" panose="02040503050406030204" pitchFamily="18" charset="0"/>
                      </a:rPr>
                      <m:t>+</m:t>
                    </m:r>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𝑒</m:t>
                        </m:r>
                      </m:e>
                      <m:sub>
                        <m:r>
                          <a:rPr lang="en-US" altLang="ko-KR" i="1">
                            <a:latin typeface="Cambria Math" panose="02040503050406030204" pitchFamily="18" charset="0"/>
                          </a:rPr>
                          <m:t>𝑖</m:t>
                        </m:r>
                      </m:sub>
                    </m:sSub>
                  </m:oMath>
                </a14:m>
                <a:r>
                  <a:rPr lang="ko-KR" altLang="en-US" dirty="0"/>
                  <a:t> </a:t>
                </a:r>
                <a:r>
                  <a:rPr lang="en-US" altLang="ko-KR" dirty="0"/>
                  <a:t>at </a:t>
                </a:r>
                <a:r>
                  <a:rPr lang="en-US" altLang="ko-KR" b="1" dirty="0"/>
                  <a:t>stage 1 </a:t>
                </a:r>
                <a:r>
                  <a:rPr lang="en-US" altLang="ko-KR" dirty="0"/>
                  <a:t>and </a:t>
                </a:r>
                <a14:m>
                  <m:oMath xmlns:m="http://schemas.openxmlformats.org/officeDocument/2006/math">
                    <m:sSup>
                      <m:sSupPr>
                        <m:ctrlPr>
                          <a:rPr lang="en-US" altLang="ko-KR" i="1">
                            <a:latin typeface="Cambria Math" panose="02040503050406030204" pitchFamily="18" charset="0"/>
                          </a:rPr>
                        </m:ctrlPr>
                      </m:sSupPr>
                      <m:e>
                        <m:sSub>
                          <m:sSubPr>
                            <m:ctrlPr>
                              <a:rPr lang="en-US" altLang="ko-KR" i="1">
                                <a:latin typeface="Cambria Math" panose="02040503050406030204" pitchFamily="18" charset="0"/>
                              </a:rPr>
                            </m:ctrlPr>
                          </m:sSubPr>
                          <m:e>
                            <m:r>
                              <a:rPr lang="en-US" altLang="ko-KR" i="1">
                                <a:latin typeface="Cambria Math" panose="02040503050406030204" pitchFamily="18" charset="0"/>
                              </a:rPr>
                              <m:t>𝑏</m:t>
                            </m:r>
                          </m:e>
                          <m:sub>
                            <m:r>
                              <a:rPr lang="en-US" altLang="ko-KR" i="1">
                                <a:latin typeface="Cambria Math" panose="02040503050406030204" pitchFamily="18" charset="0"/>
                              </a:rPr>
                              <m:t>𝑖</m:t>
                            </m:r>
                          </m:sub>
                        </m:sSub>
                      </m:e>
                      <m:sup>
                        <m:r>
                          <a:rPr lang="en-US" altLang="ko-KR" i="1">
                            <a:latin typeface="Cambria Math" panose="02040503050406030204" pitchFamily="18" charset="0"/>
                          </a:rPr>
                          <m:t>∗</m:t>
                        </m:r>
                      </m:sup>
                    </m:sSup>
                    <m:r>
                      <a:rPr lang="en-US" altLang="ko-KR" b="0" i="1" smtClean="0">
                        <a:latin typeface="Cambria Math" panose="02040503050406030204" pitchFamily="18" charset="0"/>
                      </a:rPr>
                      <m:t>~</m:t>
                    </m:r>
                    <m:r>
                      <a:rPr lang="en-US" altLang="ko-KR" b="0" i="1" smtClean="0">
                        <a:latin typeface="Cambria Math" panose="02040503050406030204" pitchFamily="18" charset="0"/>
                      </a:rPr>
                      <m:t>𝑁</m:t>
                    </m:r>
                    <m:d>
                      <m:dPr>
                        <m:ctrlPr>
                          <a:rPr lang="en-US" altLang="ko-KR" b="0" i="1" smtClean="0">
                            <a:latin typeface="Cambria Math" panose="02040503050406030204" pitchFamily="18" charset="0"/>
                          </a:rPr>
                        </m:ctrlPr>
                      </m:dPr>
                      <m:e>
                        <m:r>
                          <a:rPr lang="ko-KR" altLang="en-US" b="0" i="1" smtClean="0">
                            <a:latin typeface="Cambria Math" panose="02040503050406030204" pitchFamily="18" charset="0"/>
                          </a:rPr>
                          <m:t>𝛽</m:t>
                        </m:r>
                        <m:r>
                          <a:rPr lang="en-US" altLang="ko-KR" b="0" i="1" smtClean="0">
                            <a:latin typeface="Cambria Math" panose="02040503050406030204" pitchFamily="18" charset="0"/>
                          </a:rPr>
                          <m:t>,</m:t>
                        </m:r>
                        <m:r>
                          <a:rPr lang="en-US" altLang="ko-KR" b="0" i="1" smtClean="0">
                            <a:latin typeface="Cambria Math" panose="02040503050406030204" pitchFamily="18" charset="0"/>
                          </a:rPr>
                          <m:t>𝐷</m:t>
                        </m:r>
                      </m:e>
                    </m:d>
                  </m:oMath>
                </a14:m>
                <a:r>
                  <a:rPr lang="ko-KR" altLang="en-US" b="1" dirty="0"/>
                  <a:t> </a:t>
                </a:r>
                <a:r>
                  <a:rPr lang="en-US" altLang="ko-KR" dirty="0"/>
                  <a:t>at </a:t>
                </a:r>
                <a:r>
                  <a:rPr lang="en-US" altLang="ko-KR" b="1" dirty="0"/>
                  <a:t>stage 2</a:t>
                </a:r>
                <a:endParaRPr lang="ko-KR" altLang="en-US" b="1" dirty="0"/>
              </a:p>
            </p:txBody>
          </p:sp>
        </mc:Choice>
        <mc:Fallback xmlns="">
          <p:sp>
            <p:nvSpPr>
              <p:cNvPr id="3" name="내용 개체 틀 2">
                <a:extLst>
                  <a:ext uri="{FF2B5EF4-FFF2-40B4-BE49-F238E27FC236}">
                    <a16:creationId xmlns:a16="http://schemas.microsoft.com/office/drawing/2014/main" id="{48A47FE1-E2D8-4801-911C-F0A905BF93CE}"/>
                  </a:ext>
                </a:extLst>
              </p:cNvPr>
              <p:cNvSpPr>
                <a:spLocks noGrp="1" noRot="1" noChangeAspect="1" noMove="1" noResize="1" noEditPoints="1" noAdjustHandles="1" noChangeArrowheads="1" noChangeShapeType="1" noTextEdit="1"/>
              </p:cNvSpPr>
              <p:nvPr>
                <p:ph idx="1"/>
              </p:nvPr>
            </p:nvSpPr>
            <p:spPr>
              <a:blipFill>
                <a:blip r:embed="rId2"/>
                <a:stretch>
                  <a:fillRect l="-928" t="-3081"/>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7838045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6A7F57E-92EA-4CE4-9D59-A12C9FFD67C3}"/>
              </a:ext>
            </a:extLst>
          </p:cNvPr>
          <p:cNvSpPr>
            <a:spLocks noGrp="1"/>
          </p:cNvSpPr>
          <p:nvPr>
            <p:ph type="title"/>
          </p:nvPr>
        </p:nvSpPr>
        <p:spPr/>
        <p:txBody>
          <a:bodyPr/>
          <a:lstStyle/>
          <a:p>
            <a:r>
              <a:rPr lang="en-US" altLang="ko-KR" dirty="0"/>
              <a:t>6. Examples</a:t>
            </a:r>
            <a:endParaRPr lang="ko-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48A47FE1-E2D8-4801-911C-F0A905BF93CE}"/>
                  </a:ext>
                </a:extLst>
              </p:cNvPr>
              <p:cNvSpPr>
                <a:spLocks noGrp="1"/>
              </p:cNvSpPr>
              <p:nvPr>
                <p:ph idx="1"/>
              </p:nvPr>
            </p:nvSpPr>
            <p:spPr/>
            <p:txBody>
              <a:bodyPr>
                <a:normAutofit fontScale="77500" lnSpcReduction="20000"/>
              </a:bodyPr>
              <a:lstStyle/>
              <a:p>
                <a:pPr marL="0" indent="0">
                  <a:buNone/>
                </a:pPr>
                <a:r>
                  <a:rPr lang="en-US" altLang="ko-KR" dirty="0"/>
                  <a:t>2) </a:t>
                </a:r>
                <a14:m>
                  <m:oMath xmlns:m="http://schemas.openxmlformats.org/officeDocument/2006/math">
                    <m:r>
                      <a:rPr lang="en-US" altLang="ko-KR" b="0" i="1" smtClean="0">
                        <a:latin typeface="Cambria Math" panose="02040503050406030204" pitchFamily="18" charset="0"/>
                      </a:rPr>
                      <m:t>𝐴𝑛𝑎𝑙𝑦𝑧𝑖𝑛𝑔</m:t>
                    </m:r>
                    <m:r>
                      <a:rPr lang="en-US" altLang="ko-KR" b="0" i="1" smtClean="0">
                        <a:latin typeface="Cambria Math" panose="02040503050406030204" pitchFamily="18" charset="0"/>
                      </a:rPr>
                      <m:t> </m:t>
                    </m:r>
                    <m:r>
                      <a:rPr lang="en-US" altLang="ko-KR" b="0" i="1" smtClean="0">
                        <a:latin typeface="Cambria Math" panose="02040503050406030204" pitchFamily="18" charset="0"/>
                      </a:rPr>
                      <m:t>𝑡h𝑒</m:t>
                    </m:r>
                    <m:r>
                      <a:rPr lang="en-US" altLang="ko-KR" b="0" i="1" smtClean="0">
                        <a:latin typeface="Cambria Math" panose="02040503050406030204" pitchFamily="18" charset="0"/>
                      </a:rPr>
                      <m:t> </m:t>
                    </m:r>
                    <m:r>
                      <a:rPr lang="en-US" altLang="ko-KR" b="0" i="1" smtClean="0">
                        <a:latin typeface="Cambria Math" panose="02040503050406030204" pitchFamily="18" charset="0"/>
                      </a:rPr>
                      <m:t>𝑒𝑓𝑓𝑒𝑐𝑡</m:t>
                    </m:r>
                    <m:r>
                      <a:rPr lang="en-US" altLang="ko-KR" b="0" i="1" smtClean="0">
                        <a:latin typeface="Cambria Math" panose="02040503050406030204" pitchFamily="18" charset="0"/>
                      </a:rPr>
                      <m:t> </m:t>
                    </m:r>
                    <m:r>
                      <a:rPr lang="en-US" altLang="ko-KR" b="0" i="1" smtClean="0">
                        <a:latin typeface="Cambria Math" panose="02040503050406030204" pitchFamily="18" charset="0"/>
                      </a:rPr>
                      <m:t>𝑜𝑓</m:t>
                    </m:r>
                    <m:r>
                      <a:rPr lang="en-US" altLang="ko-KR" b="0" i="1" smtClean="0">
                        <a:latin typeface="Cambria Math" panose="02040503050406030204" pitchFamily="18" charset="0"/>
                      </a:rPr>
                      <m:t> </m:t>
                    </m:r>
                    <m:r>
                      <a:rPr lang="en-US" altLang="ko-KR" b="0" i="1" smtClean="0">
                        <a:latin typeface="Cambria Math" panose="02040503050406030204" pitchFamily="18" charset="0"/>
                      </a:rPr>
                      <m:t>𝑎𝑖𝑟</m:t>
                    </m:r>
                    <m:r>
                      <a:rPr lang="en-US" altLang="ko-KR" b="0" i="1" smtClean="0">
                        <a:latin typeface="Cambria Math" panose="02040503050406030204" pitchFamily="18" charset="0"/>
                      </a:rPr>
                      <m:t> </m:t>
                    </m:r>
                    <m:r>
                      <a:rPr lang="en-US" altLang="ko-KR" b="0" i="1" smtClean="0">
                        <a:latin typeface="Cambria Math" panose="02040503050406030204" pitchFamily="18" charset="0"/>
                      </a:rPr>
                      <m:t>𝑝𝑜𝑙𝑙𝑢𝑡𝑎𝑛𝑡𝑠</m:t>
                    </m:r>
                    <m:r>
                      <a:rPr lang="en-US" altLang="ko-KR" b="0" i="1" smtClean="0">
                        <a:latin typeface="Cambria Math" panose="02040503050406030204" pitchFamily="18" charset="0"/>
                      </a:rPr>
                      <m:t> </m:t>
                    </m:r>
                    <m:r>
                      <a:rPr lang="en-US" altLang="ko-KR" b="0" i="1" smtClean="0">
                        <a:latin typeface="Cambria Math" panose="02040503050406030204" pitchFamily="18" charset="0"/>
                      </a:rPr>
                      <m:t>𝑜𝑛</m:t>
                    </m:r>
                    <m:r>
                      <a:rPr lang="en-US" altLang="ko-KR" b="0" i="1" smtClean="0">
                        <a:latin typeface="Cambria Math" panose="02040503050406030204" pitchFamily="18" charset="0"/>
                      </a:rPr>
                      <m:t> </m:t>
                    </m:r>
                    <m:r>
                      <a:rPr lang="en-US" altLang="ko-KR" b="0" i="1" smtClean="0">
                        <a:latin typeface="Cambria Math" panose="02040503050406030204" pitchFamily="18" charset="0"/>
                      </a:rPr>
                      <m:t>𝑝𝑢𝑙𝑚𝑜𝑛𝑎𝑟𝑦</m:t>
                    </m:r>
                    <m:r>
                      <a:rPr lang="en-US" altLang="ko-KR" b="0" i="1" smtClean="0">
                        <a:latin typeface="Cambria Math" panose="02040503050406030204" pitchFamily="18" charset="0"/>
                      </a:rPr>
                      <m:t> </m:t>
                    </m:r>
                    <m:r>
                      <a:rPr lang="en-US" altLang="ko-KR" b="0" i="1" smtClean="0">
                        <a:latin typeface="Cambria Math" panose="02040503050406030204" pitchFamily="18" charset="0"/>
                      </a:rPr>
                      <m:t>𝑓𝑢𝑛𝑐𝑡𝑖𝑜𝑛</m:t>
                    </m:r>
                    <m:r>
                      <a:rPr lang="en-US" altLang="ko-KR" b="0" i="1" smtClean="0">
                        <a:latin typeface="Cambria Math" panose="02040503050406030204" pitchFamily="18" charset="0"/>
                      </a:rPr>
                      <m:t> </m:t>
                    </m:r>
                    <m:r>
                      <a:rPr lang="en-US" altLang="ko-KR" b="0" i="1" smtClean="0">
                        <a:latin typeface="Cambria Math" panose="02040503050406030204" pitchFamily="18" charset="0"/>
                      </a:rPr>
                      <m:t>𝑑𝑒𝑣𝑒𝑙𝑜𝑝𝑚𝑒𝑛𝑡</m:t>
                    </m:r>
                  </m:oMath>
                </a14:m>
                <a:endParaRPr lang="en-US" altLang="ko-KR" b="0" dirty="0"/>
              </a:p>
              <a:p>
                <a:pPr marL="0" indent="0">
                  <a:buNone/>
                </a:pPr>
                <a:r>
                  <a:rPr lang="en-US" altLang="ko-KR" sz="3100" dirty="0"/>
                  <a:t>If </a:t>
                </a:r>
                <a14:m>
                  <m:oMath xmlns:m="http://schemas.openxmlformats.org/officeDocument/2006/math">
                    <m:sSub>
                      <m:sSubPr>
                        <m:ctrlPr>
                          <a:rPr lang="en-US" altLang="ko-KR" sz="3200" i="1">
                            <a:latin typeface="Cambria Math" panose="02040503050406030204" pitchFamily="18" charset="0"/>
                          </a:rPr>
                        </m:ctrlPr>
                      </m:sSubPr>
                      <m:e>
                        <m:r>
                          <a:rPr lang="en-US" altLang="ko-KR" sz="3200" b="0" i="1" smtClean="0">
                            <a:latin typeface="Cambria Math" panose="02040503050406030204" pitchFamily="18" charset="0"/>
                          </a:rPr>
                          <m:t>𝑏</m:t>
                        </m:r>
                      </m:e>
                      <m:sub>
                        <m:r>
                          <a:rPr lang="en-US" altLang="ko-KR" sz="3200" i="1">
                            <a:latin typeface="Cambria Math" panose="02040503050406030204" pitchFamily="18" charset="0"/>
                          </a:rPr>
                          <m:t>𝑖</m:t>
                        </m:r>
                      </m:sub>
                    </m:sSub>
                    <m:r>
                      <a:rPr lang="en-US" altLang="ko-KR" sz="3200" b="0" i="1" smtClean="0">
                        <a:latin typeface="Cambria Math" panose="02040503050406030204" pitchFamily="18" charset="0"/>
                      </a:rPr>
                      <m:t>=</m:t>
                    </m:r>
                    <m:sSup>
                      <m:sSupPr>
                        <m:ctrlPr>
                          <a:rPr lang="en-US" altLang="ko-KR" sz="3200" b="0" i="1" smtClean="0">
                            <a:latin typeface="Cambria Math" panose="02040503050406030204" pitchFamily="18" charset="0"/>
                          </a:rPr>
                        </m:ctrlPr>
                      </m:sSupPr>
                      <m:e>
                        <m:sSub>
                          <m:sSubPr>
                            <m:ctrlPr>
                              <a:rPr lang="en-US" altLang="ko-KR" sz="3200" i="1">
                                <a:latin typeface="Cambria Math" panose="02040503050406030204" pitchFamily="18" charset="0"/>
                              </a:rPr>
                            </m:ctrlPr>
                          </m:sSubPr>
                          <m:e>
                            <m:r>
                              <a:rPr lang="en-US" altLang="ko-KR" sz="3200" i="1">
                                <a:latin typeface="Cambria Math" panose="02040503050406030204" pitchFamily="18" charset="0"/>
                              </a:rPr>
                              <m:t>𝑏</m:t>
                            </m:r>
                          </m:e>
                          <m:sub>
                            <m:r>
                              <a:rPr lang="en-US" altLang="ko-KR" sz="3200" i="1">
                                <a:latin typeface="Cambria Math" panose="02040503050406030204" pitchFamily="18" charset="0"/>
                              </a:rPr>
                              <m:t>𝑖</m:t>
                            </m:r>
                          </m:sub>
                        </m:sSub>
                      </m:e>
                      <m:sup>
                        <m:r>
                          <a:rPr lang="en-US" altLang="ko-KR" sz="3200" b="0" i="1" smtClean="0">
                            <a:latin typeface="Cambria Math" panose="02040503050406030204" pitchFamily="18" charset="0"/>
                          </a:rPr>
                          <m:t>∗</m:t>
                        </m:r>
                      </m:sup>
                    </m:sSup>
                    <m:r>
                      <a:rPr lang="en-US" altLang="ko-KR" sz="3200" b="0" i="1" smtClean="0">
                        <a:latin typeface="Cambria Math" panose="02040503050406030204" pitchFamily="18" charset="0"/>
                      </a:rPr>
                      <m:t>−</m:t>
                    </m:r>
                    <m:r>
                      <a:rPr lang="ko-KR" altLang="en-US" sz="3200" b="0" i="1" smtClean="0">
                        <a:latin typeface="Cambria Math" panose="02040503050406030204" pitchFamily="18" charset="0"/>
                      </a:rPr>
                      <m:t>𝛽</m:t>
                    </m:r>
                  </m:oMath>
                </a14:m>
                <a:r>
                  <a:rPr lang="en-US" altLang="ko-KR" sz="3100" dirty="0"/>
                  <a:t> centers the individual effects at 0, the model can be expressed by</a:t>
                </a:r>
              </a:p>
              <a:p>
                <a:pPr marL="0" indent="0">
                  <a:buNone/>
                </a:pPr>
                <a14:m>
                  <m:oMathPara xmlns:m="http://schemas.openxmlformats.org/officeDocument/2006/math">
                    <m:oMathParaPr>
                      <m:jc m:val="centerGroup"/>
                    </m:oMathParaPr>
                    <m:oMath xmlns:m="http://schemas.openxmlformats.org/officeDocument/2006/math">
                      <m:sSub>
                        <m:sSubPr>
                          <m:ctrlPr>
                            <a:rPr lang="en-US" altLang="ko-KR" sz="3200" i="1">
                              <a:latin typeface="Cambria Math" panose="02040503050406030204" pitchFamily="18" charset="0"/>
                            </a:rPr>
                          </m:ctrlPr>
                        </m:sSubPr>
                        <m:e>
                          <m:r>
                            <a:rPr lang="en-US" altLang="ko-KR" sz="3200" b="0" i="1" smtClean="0">
                              <a:latin typeface="Cambria Math" panose="02040503050406030204" pitchFamily="18" charset="0"/>
                            </a:rPr>
                            <m:t>𝑦</m:t>
                          </m:r>
                        </m:e>
                        <m:sub>
                          <m:r>
                            <a:rPr lang="en-US" altLang="ko-KR" sz="3200" i="1">
                              <a:latin typeface="Cambria Math" panose="02040503050406030204" pitchFamily="18" charset="0"/>
                            </a:rPr>
                            <m:t>𝑖</m:t>
                          </m:r>
                        </m:sub>
                      </m:sSub>
                      <m:r>
                        <a:rPr lang="en-US" altLang="ko-KR" sz="3200" b="0" i="1" smtClean="0">
                          <a:latin typeface="Cambria Math" panose="02040503050406030204" pitchFamily="18" charset="0"/>
                        </a:rPr>
                        <m:t>=</m:t>
                      </m:r>
                      <m:sSub>
                        <m:sSubPr>
                          <m:ctrlPr>
                            <a:rPr lang="en-US" altLang="ko-KR" sz="3200" i="1">
                              <a:latin typeface="Cambria Math" panose="02040503050406030204" pitchFamily="18" charset="0"/>
                            </a:rPr>
                          </m:ctrlPr>
                        </m:sSubPr>
                        <m:e>
                          <m:r>
                            <a:rPr lang="en-US" altLang="ko-KR" sz="3200" b="0" i="1" smtClean="0">
                              <a:latin typeface="Cambria Math" panose="02040503050406030204" pitchFamily="18" charset="0"/>
                            </a:rPr>
                            <m:t>𝑋</m:t>
                          </m:r>
                        </m:e>
                        <m:sub>
                          <m:r>
                            <a:rPr lang="en-US" altLang="ko-KR" sz="3200" i="1">
                              <a:latin typeface="Cambria Math" panose="02040503050406030204" pitchFamily="18" charset="0"/>
                            </a:rPr>
                            <m:t>𝑖</m:t>
                          </m:r>
                        </m:sub>
                      </m:sSub>
                      <m:r>
                        <a:rPr lang="ko-KR" altLang="en-US" sz="3200" i="1" smtClean="0">
                          <a:latin typeface="Cambria Math" panose="02040503050406030204" pitchFamily="18" charset="0"/>
                        </a:rPr>
                        <m:t>𝛽</m:t>
                      </m:r>
                      <m:r>
                        <a:rPr lang="en-US" altLang="ko-KR" sz="3200" b="0" i="1" smtClean="0">
                          <a:latin typeface="Cambria Math" panose="02040503050406030204" pitchFamily="18" charset="0"/>
                        </a:rPr>
                        <m:t>+</m:t>
                      </m:r>
                      <m:sSub>
                        <m:sSubPr>
                          <m:ctrlPr>
                            <a:rPr lang="en-US" altLang="ko-KR" sz="3200" i="1">
                              <a:latin typeface="Cambria Math" panose="02040503050406030204" pitchFamily="18" charset="0"/>
                            </a:rPr>
                          </m:ctrlPr>
                        </m:sSubPr>
                        <m:e>
                          <m:r>
                            <a:rPr lang="en-US" altLang="ko-KR" sz="3200" i="1">
                              <a:latin typeface="Cambria Math" panose="02040503050406030204" pitchFamily="18" charset="0"/>
                            </a:rPr>
                            <m:t>𝑋</m:t>
                          </m:r>
                        </m:e>
                        <m:sub>
                          <m:r>
                            <a:rPr lang="en-US" altLang="ko-KR" sz="3200" i="1">
                              <a:latin typeface="Cambria Math" panose="02040503050406030204" pitchFamily="18" charset="0"/>
                            </a:rPr>
                            <m:t>𝑖</m:t>
                          </m:r>
                        </m:sub>
                      </m:sSub>
                      <m:sSub>
                        <m:sSubPr>
                          <m:ctrlPr>
                            <a:rPr lang="en-US" altLang="ko-KR" sz="3200" i="1">
                              <a:latin typeface="Cambria Math" panose="02040503050406030204" pitchFamily="18" charset="0"/>
                            </a:rPr>
                          </m:ctrlPr>
                        </m:sSubPr>
                        <m:e>
                          <m:r>
                            <a:rPr lang="en-US" altLang="ko-KR" sz="3200" b="0" i="1" smtClean="0">
                              <a:latin typeface="Cambria Math" panose="02040503050406030204" pitchFamily="18" charset="0"/>
                            </a:rPr>
                            <m:t>𝑏</m:t>
                          </m:r>
                        </m:e>
                        <m:sub>
                          <m:r>
                            <a:rPr lang="en-US" altLang="ko-KR" sz="3200" i="1">
                              <a:latin typeface="Cambria Math" panose="02040503050406030204" pitchFamily="18" charset="0"/>
                            </a:rPr>
                            <m:t>𝑖</m:t>
                          </m:r>
                        </m:sub>
                      </m:sSub>
                      <m:r>
                        <a:rPr lang="en-US" altLang="ko-KR" sz="3200" b="0" i="1" smtClean="0">
                          <a:latin typeface="Cambria Math" panose="02040503050406030204" pitchFamily="18" charset="0"/>
                        </a:rPr>
                        <m:t>+</m:t>
                      </m:r>
                      <m:sSub>
                        <m:sSubPr>
                          <m:ctrlPr>
                            <a:rPr lang="en-US" altLang="ko-KR" sz="3200" i="1">
                              <a:latin typeface="Cambria Math" panose="02040503050406030204" pitchFamily="18" charset="0"/>
                            </a:rPr>
                          </m:ctrlPr>
                        </m:sSubPr>
                        <m:e>
                          <m:r>
                            <a:rPr lang="en-US" altLang="ko-KR" sz="3200" b="0" i="1" smtClean="0">
                              <a:latin typeface="Cambria Math" panose="02040503050406030204" pitchFamily="18" charset="0"/>
                            </a:rPr>
                            <m:t>𝑒</m:t>
                          </m:r>
                        </m:e>
                        <m:sub>
                          <m:r>
                            <a:rPr lang="en-US" altLang="ko-KR" sz="3200" i="1">
                              <a:latin typeface="Cambria Math" panose="02040503050406030204" pitchFamily="18" charset="0"/>
                            </a:rPr>
                            <m:t>𝑖</m:t>
                          </m:r>
                        </m:sub>
                      </m:sSub>
                    </m:oMath>
                  </m:oMathPara>
                </a14:m>
                <a:endParaRPr lang="en-US" altLang="ko-KR" sz="3200" dirty="0"/>
              </a:p>
              <a:p>
                <a:pPr marL="0" indent="0">
                  <a:buNone/>
                </a:pPr>
                <a:endParaRPr lang="en-US" altLang="ko-KR" sz="3200" dirty="0"/>
              </a:p>
              <a:p>
                <a:pPr marL="0" indent="0">
                  <a:buNone/>
                </a:pPr>
                <a:r>
                  <a:rPr lang="en-US" altLang="ko-KR" sz="3200" dirty="0"/>
                  <a:t>Similar to example 1, the value of the growth parameters depend on linearly in a vector of individual characteristics </a:t>
                </a:r>
                <a14:m>
                  <m:oMath xmlns:m="http://schemas.openxmlformats.org/officeDocument/2006/math">
                    <m:sSub>
                      <m:sSubPr>
                        <m:ctrlPr>
                          <a:rPr lang="en-US" altLang="ko-KR" sz="3200" i="1">
                            <a:latin typeface="Cambria Math" panose="02040503050406030204" pitchFamily="18" charset="0"/>
                          </a:rPr>
                        </m:ctrlPr>
                      </m:sSubPr>
                      <m:e>
                        <m:r>
                          <a:rPr lang="en-US" altLang="ko-KR" sz="3200" i="1">
                            <a:latin typeface="Cambria Math" panose="02040503050406030204" pitchFamily="18" charset="0"/>
                          </a:rPr>
                          <m:t>𝑣</m:t>
                        </m:r>
                      </m:e>
                      <m:sub>
                        <m:r>
                          <a:rPr lang="en-US" altLang="ko-KR" sz="3200" i="1">
                            <a:latin typeface="Cambria Math" panose="02040503050406030204" pitchFamily="18" charset="0"/>
                          </a:rPr>
                          <m:t>𝑖</m:t>
                        </m:r>
                      </m:sub>
                    </m:sSub>
                  </m:oMath>
                </a14:m>
                <a:endParaRPr lang="en-US" altLang="ko-KR" sz="3200" dirty="0"/>
              </a:p>
              <a:p>
                <a:pPr marL="0" indent="0">
                  <a:buNone/>
                </a:pPr>
                <a:r>
                  <a:rPr lang="en-US" altLang="ko-KR" sz="3200" dirty="0"/>
                  <a:t>Through the relationship </a:t>
                </a:r>
                <a14:m>
                  <m:oMath xmlns:m="http://schemas.openxmlformats.org/officeDocument/2006/math">
                    <m:sSup>
                      <m:sSupPr>
                        <m:ctrlPr>
                          <a:rPr lang="en-US" altLang="ko-KR" sz="3200" i="1" smtClean="0">
                            <a:latin typeface="Cambria Math" panose="02040503050406030204" pitchFamily="18" charset="0"/>
                          </a:rPr>
                        </m:ctrlPr>
                      </m:sSupPr>
                      <m:e>
                        <m:sSub>
                          <m:sSubPr>
                            <m:ctrlPr>
                              <a:rPr lang="en-US" altLang="ko-KR" sz="3200" i="1">
                                <a:latin typeface="Cambria Math" panose="02040503050406030204" pitchFamily="18" charset="0"/>
                              </a:rPr>
                            </m:ctrlPr>
                          </m:sSubPr>
                          <m:e>
                            <m:r>
                              <a:rPr lang="en-US" altLang="ko-KR" sz="3200" i="1">
                                <a:latin typeface="Cambria Math" panose="02040503050406030204" pitchFamily="18" charset="0"/>
                              </a:rPr>
                              <m:t>𝑏</m:t>
                            </m:r>
                          </m:e>
                          <m:sub>
                            <m:r>
                              <a:rPr lang="en-US" altLang="ko-KR" sz="3200" i="1">
                                <a:latin typeface="Cambria Math" panose="02040503050406030204" pitchFamily="18" charset="0"/>
                              </a:rPr>
                              <m:t>𝑖</m:t>
                            </m:r>
                          </m:sub>
                        </m:sSub>
                      </m:e>
                      <m:sup>
                        <m:r>
                          <a:rPr lang="en-US" altLang="ko-KR" sz="3200" b="0" i="1" smtClean="0">
                            <a:latin typeface="Cambria Math" panose="02040503050406030204" pitchFamily="18" charset="0"/>
                          </a:rPr>
                          <m:t>∗</m:t>
                        </m:r>
                      </m:sup>
                    </m:sSup>
                    <m:r>
                      <a:rPr lang="en-US" altLang="ko-KR" sz="3200" b="0" i="1" smtClean="0">
                        <a:latin typeface="Cambria Math" panose="02040503050406030204" pitchFamily="18" charset="0"/>
                      </a:rPr>
                      <m:t>=</m:t>
                    </m:r>
                    <m:sSub>
                      <m:sSubPr>
                        <m:ctrlPr>
                          <a:rPr lang="en-US" altLang="ko-KR" sz="3200" i="1">
                            <a:latin typeface="Cambria Math" panose="02040503050406030204" pitchFamily="18" charset="0"/>
                          </a:rPr>
                        </m:ctrlPr>
                      </m:sSubPr>
                      <m:e>
                        <m:r>
                          <a:rPr lang="en-US" altLang="ko-KR" sz="3200" b="0" i="1" smtClean="0">
                            <a:latin typeface="Cambria Math" panose="02040503050406030204" pitchFamily="18" charset="0"/>
                          </a:rPr>
                          <m:t>𝑉</m:t>
                        </m:r>
                      </m:e>
                      <m:sub>
                        <m:r>
                          <a:rPr lang="en-US" altLang="ko-KR" sz="3200" i="1">
                            <a:latin typeface="Cambria Math" panose="02040503050406030204" pitchFamily="18" charset="0"/>
                          </a:rPr>
                          <m:t>𝑖</m:t>
                        </m:r>
                      </m:sub>
                    </m:sSub>
                    <m:r>
                      <a:rPr lang="ko-KR" altLang="en-US" sz="3200" i="1" smtClean="0">
                        <a:latin typeface="Cambria Math" panose="02040503050406030204" pitchFamily="18" charset="0"/>
                      </a:rPr>
                      <m:t>𝛾</m:t>
                    </m:r>
                    <m:r>
                      <a:rPr lang="en-US" altLang="ko-KR" sz="3200" b="0" i="1" smtClean="0">
                        <a:latin typeface="Cambria Math" panose="02040503050406030204" pitchFamily="18" charset="0"/>
                      </a:rPr>
                      <m:t>+</m:t>
                    </m:r>
                    <m:sSub>
                      <m:sSubPr>
                        <m:ctrlPr>
                          <a:rPr lang="en-US" altLang="ko-KR" sz="3200" i="1">
                            <a:latin typeface="Cambria Math" panose="02040503050406030204" pitchFamily="18" charset="0"/>
                          </a:rPr>
                        </m:ctrlPr>
                      </m:sSubPr>
                      <m:e>
                        <m:r>
                          <a:rPr lang="en-US" altLang="ko-KR" sz="3200" i="1">
                            <a:latin typeface="Cambria Math" panose="02040503050406030204" pitchFamily="18" charset="0"/>
                          </a:rPr>
                          <m:t>𝑏</m:t>
                        </m:r>
                      </m:e>
                      <m:sub>
                        <m:r>
                          <a:rPr lang="en-US" altLang="ko-KR" sz="3200" i="1">
                            <a:latin typeface="Cambria Math" panose="02040503050406030204" pitchFamily="18" charset="0"/>
                          </a:rPr>
                          <m:t>𝑖</m:t>
                        </m:r>
                      </m:sub>
                    </m:sSub>
                  </m:oMath>
                </a14:m>
                <a:r>
                  <a:rPr lang="en-US" altLang="ko-KR" sz="3200" dirty="0"/>
                  <a:t>, where</a:t>
                </a:r>
              </a:p>
              <a:p>
                <a:pPr marL="0" indent="0">
                  <a:buNone/>
                </a:pPr>
                <a:endParaRPr lang="en-US" altLang="ko-KR" sz="300" dirty="0"/>
              </a:p>
              <a:p>
                <a:pPr marL="0" indent="0">
                  <a:buNone/>
                </a:pPr>
                <a14:m>
                  <m:oMathPara xmlns:m="http://schemas.openxmlformats.org/officeDocument/2006/math">
                    <m:oMathParaPr>
                      <m:jc m:val="centerGroup"/>
                    </m:oMathParaPr>
                    <m:oMath xmlns:m="http://schemas.openxmlformats.org/officeDocument/2006/math">
                      <m:sSub>
                        <m:sSubPr>
                          <m:ctrlPr>
                            <a:rPr lang="en-US" altLang="ko-KR" sz="3200" i="1">
                              <a:latin typeface="Cambria Math" panose="02040503050406030204" pitchFamily="18" charset="0"/>
                            </a:rPr>
                          </m:ctrlPr>
                        </m:sSubPr>
                        <m:e>
                          <m:r>
                            <a:rPr lang="en-US" altLang="ko-KR" sz="3200" i="1">
                              <a:latin typeface="Cambria Math" panose="02040503050406030204" pitchFamily="18" charset="0"/>
                            </a:rPr>
                            <m:t>𝑉</m:t>
                          </m:r>
                        </m:e>
                        <m:sub>
                          <m:r>
                            <a:rPr lang="en-US" altLang="ko-KR" sz="3200" i="1">
                              <a:latin typeface="Cambria Math" panose="02040503050406030204" pitchFamily="18" charset="0"/>
                            </a:rPr>
                            <m:t>𝑖</m:t>
                          </m:r>
                        </m:sub>
                      </m:sSub>
                      <m:r>
                        <a:rPr lang="en-US" altLang="ko-KR" sz="3200" b="0" i="1" smtClean="0">
                          <a:latin typeface="Cambria Math" panose="02040503050406030204" pitchFamily="18" charset="0"/>
                        </a:rPr>
                        <m:t>=</m:t>
                      </m:r>
                      <m:d>
                        <m:dPr>
                          <m:begChr m:val="["/>
                          <m:endChr m:val="]"/>
                          <m:ctrlPr>
                            <a:rPr lang="en-US" altLang="ko-KR" sz="3200" b="0" i="1" smtClean="0">
                              <a:latin typeface="Cambria Math" panose="02040503050406030204" pitchFamily="18" charset="0"/>
                            </a:rPr>
                          </m:ctrlPr>
                        </m:dPr>
                        <m:e>
                          <m:m>
                            <m:mPr>
                              <m:mcs>
                                <m:mc>
                                  <m:mcPr>
                                    <m:count m:val="3"/>
                                    <m:mcJc m:val="center"/>
                                  </m:mcPr>
                                </m:mc>
                              </m:mcs>
                              <m:ctrlPr>
                                <a:rPr lang="en-US" altLang="ko-KR" sz="3200" b="0" i="1" smtClean="0">
                                  <a:latin typeface="Cambria Math" panose="02040503050406030204" pitchFamily="18" charset="0"/>
                                </a:rPr>
                              </m:ctrlPr>
                            </m:mPr>
                            <m:mr>
                              <m:e>
                                <m:sSub>
                                  <m:sSubPr>
                                    <m:ctrlPr>
                                      <a:rPr lang="en-US" altLang="ko-KR" sz="3200" i="1">
                                        <a:latin typeface="Cambria Math" panose="02040503050406030204" pitchFamily="18" charset="0"/>
                                      </a:rPr>
                                    </m:ctrlPr>
                                  </m:sSubPr>
                                  <m:e>
                                    <m:r>
                                      <a:rPr lang="en-US" altLang="ko-KR" sz="3200" b="0" i="1" smtClean="0">
                                        <a:latin typeface="Cambria Math" panose="02040503050406030204" pitchFamily="18" charset="0"/>
                                      </a:rPr>
                                      <m:t>𝑣</m:t>
                                    </m:r>
                                  </m:e>
                                  <m:sub>
                                    <m:r>
                                      <a:rPr lang="en-US" altLang="ko-KR" sz="3200" i="1">
                                        <a:latin typeface="Cambria Math" panose="02040503050406030204" pitchFamily="18" charset="0"/>
                                      </a:rPr>
                                      <m:t>𝑖</m:t>
                                    </m:r>
                                  </m:sub>
                                </m:sSub>
                              </m:e>
                              <m:e>
                                <m:r>
                                  <a:rPr lang="en-US" altLang="ko-KR" sz="3200" b="0" i="1" smtClean="0">
                                    <a:latin typeface="Cambria Math" panose="02040503050406030204" pitchFamily="18" charset="0"/>
                                  </a:rPr>
                                  <m:t>0</m:t>
                                </m:r>
                              </m:e>
                              <m:e>
                                <m:r>
                                  <a:rPr lang="en-US" altLang="ko-KR" sz="3200" b="0" i="1" smtClean="0">
                                    <a:latin typeface="Cambria Math" panose="02040503050406030204" pitchFamily="18" charset="0"/>
                                  </a:rPr>
                                  <m:t>0</m:t>
                                </m:r>
                              </m:e>
                            </m:mr>
                            <m:mr>
                              <m:e>
                                <m:r>
                                  <a:rPr lang="en-US" altLang="ko-KR" sz="3200" b="0" i="1" smtClean="0">
                                    <a:latin typeface="Cambria Math" panose="02040503050406030204" pitchFamily="18" charset="0"/>
                                  </a:rPr>
                                  <m:t>0</m:t>
                                </m:r>
                              </m:e>
                              <m:e>
                                <m:r>
                                  <a:rPr lang="en-US" altLang="ko-KR" sz="3200" b="0" i="1" smtClean="0">
                                    <a:latin typeface="Cambria Math" panose="02040503050406030204" pitchFamily="18" charset="0"/>
                                    <a:ea typeface="Cambria Math" panose="02040503050406030204" pitchFamily="18" charset="0"/>
                                  </a:rPr>
                                  <m:t>⋱</m:t>
                                </m:r>
                              </m:e>
                              <m:e>
                                <m:r>
                                  <a:rPr lang="en-US" altLang="ko-KR" sz="3200" b="0" i="1" smtClean="0">
                                    <a:latin typeface="Cambria Math" panose="02040503050406030204" pitchFamily="18" charset="0"/>
                                  </a:rPr>
                                  <m:t>0</m:t>
                                </m:r>
                              </m:e>
                            </m:mr>
                            <m:mr>
                              <m:e>
                                <m:r>
                                  <a:rPr lang="en-US" altLang="ko-KR" sz="3200" b="0" i="1" smtClean="0">
                                    <a:latin typeface="Cambria Math" panose="02040503050406030204" pitchFamily="18" charset="0"/>
                                  </a:rPr>
                                  <m:t>0</m:t>
                                </m:r>
                              </m:e>
                              <m:e>
                                <m:r>
                                  <a:rPr lang="en-US" altLang="ko-KR" sz="3200" b="0" i="1" smtClean="0">
                                    <a:latin typeface="Cambria Math" panose="02040503050406030204" pitchFamily="18" charset="0"/>
                                  </a:rPr>
                                  <m:t>0</m:t>
                                </m:r>
                              </m:e>
                              <m:e>
                                <m:sSub>
                                  <m:sSubPr>
                                    <m:ctrlPr>
                                      <a:rPr lang="en-US" altLang="ko-KR" sz="3200" i="1">
                                        <a:latin typeface="Cambria Math" panose="02040503050406030204" pitchFamily="18" charset="0"/>
                                      </a:rPr>
                                    </m:ctrlPr>
                                  </m:sSubPr>
                                  <m:e>
                                    <m:r>
                                      <a:rPr lang="en-US" altLang="ko-KR" sz="3200" i="1">
                                        <a:latin typeface="Cambria Math" panose="02040503050406030204" pitchFamily="18" charset="0"/>
                                      </a:rPr>
                                      <m:t>𝑣</m:t>
                                    </m:r>
                                  </m:e>
                                  <m:sub>
                                    <m:r>
                                      <a:rPr lang="en-US" altLang="ko-KR" sz="3200" i="1">
                                        <a:latin typeface="Cambria Math" panose="02040503050406030204" pitchFamily="18" charset="0"/>
                                      </a:rPr>
                                      <m:t>𝑖</m:t>
                                    </m:r>
                                  </m:sub>
                                </m:sSub>
                              </m:e>
                            </m:mr>
                          </m:m>
                        </m:e>
                      </m:d>
                    </m:oMath>
                  </m:oMathPara>
                </a14:m>
                <a:endParaRPr lang="en-US" altLang="ko-KR" sz="3200" dirty="0"/>
              </a:p>
            </p:txBody>
          </p:sp>
        </mc:Choice>
        <mc:Fallback xmlns="">
          <p:sp>
            <p:nvSpPr>
              <p:cNvPr id="3" name="내용 개체 틀 2">
                <a:extLst>
                  <a:ext uri="{FF2B5EF4-FFF2-40B4-BE49-F238E27FC236}">
                    <a16:creationId xmlns:a16="http://schemas.microsoft.com/office/drawing/2014/main" id="{48A47FE1-E2D8-4801-911C-F0A905BF93CE}"/>
                  </a:ext>
                </a:extLst>
              </p:cNvPr>
              <p:cNvSpPr>
                <a:spLocks noGrp="1" noRot="1" noChangeAspect="1" noMove="1" noResize="1" noEditPoints="1" noAdjustHandles="1" noChangeArrowheads="1" noChangeShapeType="1" noTextEdit="1"/>
              </p:cNvSpPr>
              <p:nvPr>
                <p:ph idx="1"/>
              </p:nvPr>
            </p:nvSpPr>
            <p:spPr>
              <a:blipFill>
                <a:blip r:embed="rId2"/>
                <a:stretch>
                  <a:fillRect l="-986" t="-3081"/>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27264797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7672BF6-1032-42B3-8610-C6280166F744}"/>
              </a:ext>
            </a:extLst>
          </p:cNvPr>
          <p:cNvSpPr>
            <a:spLocks noGrp="1"/>
          </p:cNvSpPr>
          <p:nvPr>
            <p:ph type="title"/>
          </p:nvPr>
        </p:nvSpPr>
        <p:spPr/>
        <p:txBody>
          <a:bodyPr/>
          <a:lstStyle/>
          <a:p>
            <a:r>
              <a:rPr lang="en-US" altLang="ko-KR" dirty="0"/>
              <a:t>6. Examples</a:t>
            </a:r>
            <a:endParaRPr lang="ko-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61EA3829-5FC9-4E6F-B959-F9B4C80A13AD}"/>
                  </a:ext>
                </a:extLst>
              </p:cNvPr>
              <p:cNvSpPr>
                <a:spLocks noGrp="1"/>
              </p:cNvSpPr>
              <p:nvPr>
                <p:ph idx="1"/>
              </p:nvPr>
            </p:nvSpPr>
            <p:spPr/>
            <p:txBody>
              <a:bodyPr/>
              <a:lstStyle/>
              <a:p>
                <a:pPr marL="0" indent="0">
                  <a:buNone/>
                </a:pPr>
                <a:r>
                  <a:rPr lang="en-US" altLang="ko-KR" dirty="0"/>
                  <a:t>Then the model can be expressed as </a:t>
                </a:r>
              </a:p>
              <a:p>
                <a:pPr marL="0" indent="0">
                  <a:buNone/>
                </a:pPr>
                <a14:m>
                  <m:oMathPara xmlns:m="http://schemas.openxmlformats.org/officeDocument/2006/math">
                    <m:oMathParaPr>
                      <m:jc m:val="centerGroup"/>
                    </m:oMathParaPr>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𝑌</m:t>
                          </m:r>
                        </m:e>
                        <m:sub>
                          <m:r>
                            <a:rPr lang="en-US" altLang="ko-KR" b="0" i="1" smtClean="0">
                              <a:latin typeface="Cambria Math" panose="02040503050406030204" pitchFamily="18" charset="0"/>
                            </a:rPr>
                            <m:t>𝑖</m:t>
                          </m:r>
                        </m:sub>
                      </m:sSub>
                      <m:r>
                        <a:rPr lang="en-US" altLang="ko-KR" b="0" i="1" smtClean="0">
                          <a:latin typeface="Cambria Math" panose="02040503050406030204" pitchFamily="18" charset="0"/>
                        </a:rPr>
                        <m:t>=</m:t>
                      </m:r>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𝑋</m:t>
                          </m:r>
                        </m:e>
                        <m:sub>
                          <m:r>
                            <a:rPr lang="en-US" altLang="ko-KR" i="1">
                              <a:latin typeface="Cambria Math" panose="02040503050406030204" pitchFamily="18" charset="0"/>
                            </a:rPr>
                            <m:t>𝑖</m:t>
                          </m:r>
                        </m:sub>
                      </m:sSub>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𝑉</m:t>
                          </m:r>
                        </m:e>
                        <m:sub>
                          <m:r>
                            <a:rPr lang="en-US" altLang="ko-KR" i="1">
                              <a:latin typeface="Cambria Math" panose="02040503050406030204" pitchFamily="18" charset="0"/>
                            </a:rPr>
                            <m:t>𝑖</m:t>
                          </m:r>
                        </m:sub>
                      </m:sSub>
                      <m:r>
                        <a:rPr lang="ko-KR" altLang="en-US" i="1" smtClean="0">
                          <a:latin typeface="Cambria Math" panose="02040503050406030204" pitchFamily="18" charset="0"/>
                        </a:rPr>
                        <m:t>𝛾</m:t>
                      </m:r>
                      <m:r>
                        <a:rPr lang="en-US" altLang="ko-KR" b="0" i="1" smtClean="0">
                          <a:latin typeface="Cambria Math" panose="02040503050406030204" pitchFamily="18" charset="0"/>
                        </a:rPr>
                        <m:t>+</m:t>
                      </m:r>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𝑋</m:t>
                          </m:r>
                        </m:e>
                        <m:sub>
                          <m:r>
                            <a:rPr lang="en-US" altLang="ko-KR" i="1">
                              <a:latin typeface="Cambria Math" panose="02040503050406030204" pitchFamily="18" charset="0"/>
                            </a:rPr>
                            <m:t>𝑖</m:t>
                          </m:r>
                        </m:sub>
                      </m:sSub>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𝑏</m:t>
                          </m:r>
                        </m:e>
                        <m:sub>
                          <m:r>
                            <a:rPr lang="en-US" altLang="ko-KR" i="1">
                              <a:latin typeface="Cambria Math" panose="02040503050406030204" pitchFamily="18" charset="0"/>
                            </a:rPr>
                            <m:t>𝑖</m:t>
                          </m:r>
                        </m:sub>
                      </m:sSub>
                      <m:r>
                        <a:rPr lang="en-US" altLang="ko-KR" b="0" i="1" smtClean="0">
                          <a:latin typeface="Cambria Math" panose="02040503050406030204" pitchFamily="18" charset="0"/>
                        </a:rPr>
                        <m:t>+</m:t>
                      </m:r>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𝑒</m:t>
                          </m:r>
                        </m:e>
                        <m:sub>
                          <m:r>
                            <a:rPr lang="en-US" altLang="ko-KR" i="1">
                              <a:latin typeface="Cambria Math" panose="02040503050406030204" pitchFamily="18" charset="0"/>
                            </a:rPr>
                            <m:t>𝑖</m:t>
                          </m:r>
                        </m:sub>
                      </m:sSub>
                    </m:oMath>
                  </m:oMathPara>
                </a14:m>
                <a:endParaRPr lang="en-US" altLang="ko-KR" dirty="0"/>
              </a:p>
              <a:p>
                <a:pPr marL="0" indent="0">
                  <a:buNone/>
                </a:pPr>
                <a:r>
                  <a:rPr lang="en-US" altLang="ko-KR" dirty="0"/>
                  <a:t>And still belongs to the family of growth-curves.</a:t>
                </a:r>
              </a:p>
              <a:p>
                <a:pPr marL="0" indent="0">
                  <a:buNone/>
                </a:pPr>
                <a:r>
                  <a:rPr lang="en-US" altLang="ko-KR" dirty="0"/>
                  <a:t>However, if changes in some of the individual characteristics, such as air pollution concentration, stove type or smoking in the home, can alter the expected rate of growth, the general linear model is required for representation of </a:t>
                </a:r>
                <a:r>
                  <a:rPr lang="en-US" altLang="ko-KR"/>
                  <a:t>this relationship</a:t>
                </a:r>
                <a:endParaRPr lang="ko-KR" altLang="en-US" dirty="0"/>
              </a:p>
            </p:txBody>
          </p:sp>
        </mc:Choice>
        <mc:Fallback xmlns="">
          <p:sp>
            <p:nvSpPr>
              <p:cNvPr id="3" name="내용 개체 틀 2">
                <a:extLst>
                  <a:ext uri="{FF2B5EF4-FFF2-40B4-BE49-F238E27FC236}">
                    <a16:creationId xmlns:a16="http://schemas.microsoft.com/office/drawing/2014/main" id="{61EA3829-5FC9-4E6F-B959-F9B4C80A13AD}"/>
                  </a:ext>
                </a:extLst>
              </p:cNvPr>
              <p:cNvSpPr>
                <a:spLocks noGrp="1" noRot="1" noChangeAspect="1" noMove="1" noResize="1" noEditPoints="1" noAdjustHandles="1" noChangeArrowheads="1" noChangeShapeType="1" noTextEdit="1"/>
              </p:cNvSpPr>
              <p:nvPr>
                <p:ph idx="1"/>
              </p:nvPr>
            </p:nvSpPr>
            <p:spPr>
              <a:blipFill>
                <a:blip r:embed="rId2"/>
                <a:stretch>
                  <a:fillRect l="-1217" t="-2381"/>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868187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198D21C-DE89-416A-B0CB-C2A1695CC64A}"/>
              </a:ext>
            </a:extLst>
          </p:cNvPr>
          <p:cNvSpPr>
            <a:spLocks noGrp="1"/>
          </p:cNvSpPr>
          <p:nvPr>
            <p:ph type="title"/>
          </p:nvPr>
        </p:nvSpPr>
        <p:spPr/>
        <p:txBody>
          <a:bodyPr/>
          <a:lstStyle/>
          <a:p>
            <a:r>
              <a:rPr lang="en-US" altLang="ko-KR" dirty="0"/>
              <a:t>1.Introduction</a:t>
            </a:r>
            <a:endParaRPr lang="ko-KR" altLang="en-US" dirty="0"/>
          </a:p>
        </p:txBody>
      </p:sp>
      <p:sp>
        <p:nvSpPr>
          <p:cNvPr id="3" name="내용 개체 틀 2">
            <a:extLst>
              <a:ext uri="{FF2B5EF4-FFF2-40B4-BE49-F238E27FC236}">
                <a16:creationId xmlns:a16="http://schemas.microsoft.com/office/drawing/2014/main" id="{4B3F4F81-FEBE-416F-BA1E-6FE8EE32CA03}"/>
              </a:ext>
            </a:extLst>
          </p:cNvPr>
          <p:cNvSpPr>
            <a:spLocks noGrp="1"/>
          </p:cNvSpPr>
          <p:nvPr>
            <p:ph idx="1"/>
          </p:nvPr>
        </p:nvSpPr>
        <p:spPr/>
        <p:txBody>
          <a:bodyPr/>
          <a:lstStyle/>
          <a:p>
            <a:r>
              <a:rPr lang="en-US" altLang="ko-KR" dirty="0"/>
              <a:t>Two-stage model</a:t>
            </a:r>
          </a:p>
          <a:p>
            <a:pPr marL="457200" lvl="1" indent="0">
              <a:buNone/>
            </a:pPr>
            <a:r>
              <a:rPr lang="en-US" altLang="ko-KR" dirty="0"/>
              <a:t>-two-stage model</a:t>
            </a:r>
            <a:r>
              <a:rPr lang="ko-KR" altLang="en-US" dirty="0"/>
              <a:t>의 경우 각 객체들의 분포는 같은 분포지만</a:t>
            </a:r>
            <a:r>
              <a:rPr lang="en-US" altLang="ko-KR" dirty="0"/>
              <a:t>, </a:t>
            </a:r>
          </a:p>
          <a:p>
            <a:pPr marL="457200" lvl="1" indent="0">
              <a:buNone/>
            </a:pPr>
            <a:r>
              <a:rPr lang="ko-KR" altLang="en-US" dirty="0"/>
              <a:t>분포의 </a:t>
            </a:r>
            <a:r>
              <a:rPr lang="ko-KR" altLang="en-US" dirty="0" err="1"/>
              <a:t>모수들은</a:t>
            </a:r>
            <a:r>
              <a:rPr lang="ko-KR" altLang="en-US" dirty="0"/>
              <a:t> 다름</a:t>
            </a:r>
            <a:r>
              <a:rPr lang="en-US" altLang="ko-KR" dirty="0"/>
              <a:t>.</a:t>
            </a:r>
          </a:p>
          <a:p>
            <a:pPr marL="457200" lvl="1" indent="0">
              <a:buNone/>
            </a:pPr>
            <a:endParaRPr lang="en-US" altLang="ko-KR" dirty="0"/>
          </a:p>
          <a:p>
            <a:pPr marL="457200" lvl="1" indent="0">
              <a:buNone/>
            </a:pPr>
            <a:r>
              <a:rPr lang="en-US" altLang="ko-KR" sz="2000" dirty="0"/>
              <a:t>Ex) </a:t>
            </a:r>
            <a:r>
              <a:rPr lang="ko-KR" altLang="en-US" sz="2000" dirty="0"/>
              <a:t>어린이들의 폐활량은 키의 세제곱과 선형관계에 있을 것이다</a:t>
            </a:r>
            <a:r>
              <a:rPr lang="en-US" altLang="ko-KR" sz="2000" dirty="0"/>
              <a:t>.</a:t>
            </a:r>
          </a:p>
          <a:p>
            <a:pPr marL="457200" lvl="1" indent="0">
              <a:buNone/>
            </a:pPr>
            <a:r>
              <a:rPr lang="ko-KR" altLang="en-US" sz="2000" dirty="0"/>
              <a:t>하지만 회귀식의 </a:t>
            </a:r>
            <a:r>
              <a:rPr lang="ko-KR" altLang="en-US" sz="2000" dirty="0" err="1"/>
              <a:t>모수들은</a:t>
            </a:r>
            <a:r>
              <a:rPr lang="ko-KR" altLang="en-US" sz="2000" dirty="0"/>
              <a:t> 어린이들마다 다를 것이다</a:t>
            </a:r>
            <a:r>
              <a:rPr lang="en-US" altLang="ko-KR" sz="2000" dirty="0"/>
              <a:t>.</a:t>
            </a:r>
          </a:p>
        </p:txBody>
      </p:sp>
    </p:spTree>
    <p:extLst>
      <p:ext uri="{BB962C8B-B14F-4D97-AF65-F5344CB8AC3E}">
        <p14:creationId xmlns:p14="http://schemas.microsoft.com/office/powerpoint/2010/main" val="1301921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6ED9CF6-C594-454B-878F-62FB38FB92A0}"/>
              </a:ext>
            </a:extLst>
          </p:cNvPr>
          <p:cNvSpPr>
            <a:spLocks noGrp="1"/>
          </p:cNvSpPr>
          <p:nvPr>
            <p:ph type="ctrTitle"/>
          </p:nvPr>
        </p:nvSpPr>
        <p:spPr/>
        <p:txBody>
          <a:bodyPr/>
          <a:lstStyle/>
          <a:p>
            <a:r>
              <a:rPr lang="en-US" altLang="ko-KR" dirty="0"/>
              <a:t>2.Model</a:t>
            </a:r>
            <a:br>
              <a:rPr lang="en-US" altLang="ko-KR" dirty="0"/>
            </a:br>
            <a:endParaRPr lang="ko-KR" altLang="en-US" dirty="0"/>
          </a:p>
        </p:txBody>
      </p:sp>
      <p:sp>
        <p:nvSpPr>
          <p:cNvPr id="3" name="부제목 2">
            <a:extLst>
              <a:ext uri="{FF2B5EF4-FFF2-40B4-BE49-F238E27FC236}">
                <a16:creationId xmlns:a16="http://schemas.microsoft.com/office/drawing/2014/main" id="{8EA95EB8-1A76-410B-9506-E34BDA07A81F}"/>
              </a:ext>
            </a:extLst>
          </p:cNvPr>
          <p:cNvSpPr>
            <a:spLocks noGrp="1"/>
          </p:cNvSpPr>
          <p:nvPr>
            <p:ph type="subTitle" idx="1"/>
          </p:nvPr>
        </p:nvSpPr>
        <p:spPr/>
        <p:txBody>
          <a:bodyPr/>
          <a:lstStyle/>
          <a:p>
            <a:pPr marL="457200" indent="-457200">
              <a:buAutoNum type="arabicParenR"/>
            </a:pPr>
            <a:r>
              <a:rPr lang="en-US" altLang="ko-KR" dirty="0"/>
              <a:t>Multivariate model</a:t>
            </a:r>
          </a:p>
          <a:p>
            <a:pPr marL="457200" indent="-457200">
              <a:buAutoNum type="arabicParenR"/>
            </a:pPr>
            <a:r>
              <a:rPr lang="en-US" altLang="ko-KR" dirty="0"/>
              <a:t>Two-stage random-effect model</a:t>
            </a:r>
            <a:endParaRPr lang="ko-KR" altLang="en-US" dirty="0"/>
          </a:p>
        </p:txBody>
      </p:sp>
    </p:spTree>
    <p:extLst>
      <p:ext uri="{BB962C8B-B14F-4D97-AF65-F5344CB8AC3E}">
        <p14:creationId xmlns:p14="http://schemas.microsoft.com/office/powerpoint/2010/main" val="593160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198D21C-DE89-416A-B0CB-C2A1695CC64A}"/>
              </a:ext>
            </a:extLst>
          </p:cNvPr>
          <p:cNvSpPr>
            <a:spLocks noGrp="1"/>
          </p:cNvSpPr>
          <p:nvPr>
            <p:ph type="title"/>
          </p:nvPr>
        </p:nvSpPr>
        <p:spPr/>
        <p:txBody>
          <a:bodyPr/>
          <a:lstStyle/>
          <a:p>
            <a:r>
              <a:rPr lang="en-US" altLang="ko-KR" dirty="0"/>
              <a:t>2.Models</a:t>
            </a:r>
            <a:endParaRPr lang="ko-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4B3F4F81-FEBE-416F-BA1E-6FE8EE32CA03}"/>
                  </a:ext>
                </a:extLst>
              </p:cNvPr>
              <p:cNvSpPr>
                <a:spLocks noGrp="1"/>
              </p:cNvSpPr>
              <p:nvPr>
                <p:ph idx="1"/>
              </p:nvPr>
            </p:nvSpPr>
            <p:spPr/>
            <p:txBody>
              <a:bodyPr>
                <a:normAutofit/>
              </a:bodyPr>
              <a:lstStyle/>
              <a:p>
                <a:r>
                  <a:rPr lang="en-US" altLang="ko-KR" dirty="0"/>
                  <a:t>Full Multivariate</a:t>
                </a:r>
                <a:r>
                  <a:rPr lang="ko-KR" altLang="en-US" dirty="0"/>
                  <a:t> </a:t>
                </a:r>
                <a:r>
                  <a:rPr lang="en-US" altLang="ko-KR" dirty="0"/>
                  <a:t>model</a:t>
                </a:r>
              </a:p>
              <a:p>
                <a:endParaRPr lang="en-US" altLang="ko-KR" sz="1400" dirty="0"/>
              </a:p>
              <a:p>
                <a:pPr marL="0" indent="0">
                  <a:buNone/>
                </a:pPr>
                <a14:m>
                  <m:oMathPara xmlns:m="http://schemas.openxmlformats.org/officeDocument/2006/math">
                    <m:oMathParaPr>
                      <m:jc m:val="centerGroup"/>
                    </m:oMathParaPr>
                    <m:oMath xmlns:m="http://schemas.openxmlformats.org/officeDocument/2006/math">
                      <m:r>
                        <a:rPr lang="en-US" altLang="ko-KR" sz="2400" b="0" i="1" smtClean="0">
                          <a:latin typeface="Cambria Math" panose="02040503050406030204" pitchFamily="18" charset="0"/>
                        </a:rPr>
                        <m:t>𝑎𝑠𝑠𝑢𝑚𝑒</m:t>
                      </m:r>
                      <m:r>
                        <a:rPr lang="en-US" altLang="ko-KR" sz="2400" b="0" i="1" smtClean="0">
                          <a:latin typeface="Cambria Math" panose="02040503050406030204" pitchFamily="18" charset="0"/>
                        </a:rPr>
                        <m:t> </m:t>
                      </m:r>
                      <m:r>
                        <a:rPr lang="en-US" altLang="ko-KR" sz="2400" b="0" i="1" smtClean="0">
                          <a:latin typeface="Cambria Math" panose="02040503050406030204" pitchFamily="18" charset="0"/>
                        </a:rPr>
                        <m:t>𝑡h𝑎𝑡</m:t>
                      </m:r>
                      <m:r>
                        <a:rPr lang="en-US" altLang="ko-KR" sz="2400" b="0" i="1" smtClean="0">
                          <a:latin typeface="Cambria Math" panose="02040503050406030204" pitchFamily="18" charset="0"/>
                        </a:rPr>
                        <m:t> </m:t>
                      </m:r>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𝑦</m:t>
                          </m:r>
                        </m:e>
                        <m:sub>
                          <m:r>
                            <a:rPr lang="en-US" altLang="ko-KR" sz="2400" b="0" i="1" smtClean="0">
                              <a:latin typeface="Cambria Math" panose="02040503050406030204" pitchFamily="18" charset="0"/>
                            </a:rPr>
                            <m:t>𝑖</m:t>
                          </m:r>
                        </m:sub>
                      </m:sSub>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𝑀𝑉𝑁</m:t>
                      </m:r>
                      <m:d>
                        <m:dPr>
                          <m:ctrlPr>
                            <a:rPr lang="en-US" altLang="ko-KR" sz="2400" b="0" i="1" smtClean="0">
                              <a:latin typeface="Cambria Math" panose="02040503050406030204" pitchFamily="18" charset="0"/>
                            </a:rPr>
                          </m:ctrlPr>
                        </m:dPr>
                        <m:e>
                          <m:sSub>
                            <m:sSubPr>
                              <m:ctrlPr>
                                <a:rPr lang="en-US" altLang="ko-KR" sz="2400" b="0" i="1" smtClean="0">
                                  <a:latin typeface="Cambria Math" panose="02040503050406030204" pitchFamily="18" charset="0"/>
                                </a:rPr>
                              </m:ctrlPr>
                            </m:sSubPr>
                            <m:e>
                              <m:r>
                                <m:rPr>
                                  <m:sty m:val="p"/>
                                </m:rPr>
                                <a:rPr lang="el-GR" altLang="ko-KR" sz="2400" b="0" i="1" smtClean="0">
                                  <a:latin typeface="Cambria Math" panose="02040503050406030204" pitchFamily="18" charset="0"/>
                                </a:rPr>
                                <m:t>μ</m:t>
                              </m:r>
                            </m:e>
                            <m:sub>
                              <m:r>
                                <a:rPr lang="en-US" altLang="ko-KR" sz="2400" b="0" i="1" smtClean="0">
                                  <a:latin typeface="Cambria Math" panose="02040503050406030204" pitchFamily="18" charset="0"/>
                                </a:rPr>
                                <m:t>𝑖</m:t>
                              </m:r>
                            </m:sub>
                          </m:sSub>
                          <m:r>
                            <a:rPr lang="en-US" altLang="ko-KR" sz="2400" b="0" i="1" smtClean="0">
                              <a:latin typeface="Cambria Math" panose="02040503050406030204" pitchFamily="18" charset="0"/>
                            </a:rPr>
                            <m:t>,</m:t>
                          </m:r>
                          <m:r>
                            <m:rPr>
                              <m:sty m:val="p"/>
                            </m:rPr>
                            <a:rPr lang="el-GR" altLang="ko-KR" sz="2400" b="0" i="1" smtClean="0">
                              <a:latin typeface="Cambria Math" panose="02040503050406030204" pitchFamily="18" charset="0"/>
                            </a:rPr>
                            <m:t>Σ</m:t>
                          </m:r>
                        </m:e>
                      </m:d>
                      <m:r>
                        <a:rPr lang="en-US" altLang="ko-KR" sz="2400" b="0" i="1" smtClean="0">
                          <a:latin typeface="Cambria Math" panose="02040503050406030204" pitchFamily="18" charset="0"/>
                        </a:rPr>
                        <m:t> </m:t>
                      </m:r>
                      <m:r>
                        <a:rPr lang="en-US" altLang="ko-KR" sz="2400" b="0" i="1" smtClean="0">
                          <a:latin typeface="Cambria Math" panose="02040503050406030204" pitchFamily="18" charset="0"/>
                        </a:rPr>
                        <m:t>𝑤h𝑒𝑟𝑒</m:t>
                      </m:r>
                      <m:r>
                        <a:rPr lang="en-US" altLang="ko-KR" sz="2400" b="0" i="1" smtClean="0">
                          <a:latin typeface="Cambria Math" panose="02040503050406030204" pitchFamily="18" charset="0"/>
                        </a:rPr>
                        <m:t> </m:t>
                      </m:r>
                      <m:r>
                        <m:rPr>
                          <m:sty m:val="p"/>
                        </m:rPr>
                        <a:rPr lang="el-GR" altLang="ko-KR" sz="2400" i="1">
                          <a:latin typeface="Cambria Math" panose="02040503050406030204" pitchFamily="18" charset="0"/>
                        </a:rPr>
                        <m:t>Σ</m:t>
                      </m:r>
                      <m:r>
                        <a:rPr lang="en-US" altLang="ko-KR" sz="2400" b="0" i="1" smtClean="0">
                          <a:latin typeface="Cambria Math" panose="02040503050406030204" pitchFamily="18" charset="0"/>
                        </a:rPr>
                        <m:t> </m:t>
                      </m:r>
                      <m:r>
                        <a:rPr lang="en-US" altLang="ko-KR" sz="2400" b="0" i="1" smtClean="0">
                          <a:latin typeface="Cambria Math" panose="02040503050406030204" pitchFamily="18" charset="0"/>
                        </a:rPr>
                        <m:t>𝑖𝑠</m:t>
                      </m:r>
                      <m:r>
                        <a:rPr lang="en-US" altLang="ko-KR" sz="2400" b="0" i="1" smtClean="0">
                          <a:latin typeface="Cambria Math" panose="02040503050406030204" pitchFamily="18" charset="0"/>
                        </a:rPr>
                        <m:t> </m:t>
                      </m:r>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𝑛</m:t>
                          </m:r>
                        </m:e>
                        <m:sub>
                          <m:r>
                            <a:rPr lang="en-US" altLang="ko-KR" sz="2400" b="0" i="1" smtClean="0">
                              <a:latin typeface="Cambria Math" panose="02040503050406030204" pitchFamily="18" charset="0"/>
                            </a:rPr>
                            <m:t>𝑖</m:t>
                          </m:r>
                        </m:sub>
                      </m:sSub>
                      <m:r>
                        <a:rPr lang="en-US" altLang="ko-KR" sz="2400" i="1">
                          <a:latin typeface="Cambria Math" panose="02040503050406030204" pitchFamily="18" charset="0"/>
                          <a:ea typeface="Cambria Math" panose="02040503050406030204" pitchFamily="18" charset="0"/>
                        </a:rPr>
                        <m:t>×</m:t>
                      </m:r>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𝑛</m:t>
                          </m:r>
                        </m:e>
                        <m:sub>
                          <m:r>
                            <a:rPr lang="en-US" altLang="ko-KR" sz="2400" i="1">
                              <a:latin typeface="Cambria Math" panose="02040503050406030204" pitchFamily="18" charset="0"/>
                            </a:rPr>
                            <m:t>𝑖</m:t>
                          </m:r>
                        </m:sub>
                      </m:sSub>
                      <m:r>
                        <a:rPr lang="en-US" altLang="ko-KR" sz="2400" b="0" i="1" smtClean="0">
                          <a:latin typeface="Cambria Math" panose="02040503050406030204" pitchFamily="18" charset="0"/>
                        </a:rPr>
                        <m:t> </m:t>
                      </m:r>
                      <m:r>
                        <a:rPr lang="en-US" altLang="ko-KR" sz="2400" b="0" i="1" smtClean="0">
                          <a:latin typeface="Cambria Math" panose="02040503050406030204" pitchFamily="18" charset="0"/>
                        </a:rPr>
                        <m:t>𝑚𝑎𝑡𝑟𝑖𝑥</m:t>
                      </m:r>
                      <m:r>
                        <a:rPr lang="en-US" altLang="ko-KR" sz="2400" b="0" i="1" smtClean="0">
                          <a:latin typeface="Cambria Math" panose="02040503050406030204" pitchFamily="18" charset="0"/>
                        </a:rPr>
                        <m:t>, </m:t>
                      </m:r>
                    </m:oMath>
                  </m:oMathPara>
                </a14:m>
                <a:endParaRPr lang="en-US" altLang="ko-KR" sz="24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𝑛</m:t>
                          </m:r>
                        </m:e>
                        <m:sub>
                          <m:r>
                            <a:rPr lang="en-US" altLang="ko-KR" sz="2400" i="1">
                              <a:latin typeface="Cambria Math" panose="02040503050406030204" pitchFamily="18" charset="0"/>
                            </a:rPr>
                            <m:t>𝑖</m:t>
                          </m:r>
                        </m:sub>
                      </m:sSub>
                      <m:r>
                        <a:rPr lang="en-US" altLang="ko-KR" sz="2400" i="1">
                          <a:latin typeface="Cambria Math" panose="02040503050406030204" pitchFamily="18" charset="0"/>
                        </a:rPr>
                        <m:t> </m:t>
                      </m:r>
                      <m:r>
                        <a:rPr lang="en-US" altLang="ko-KR" sz="2400" i="1">
                          <a:latin typeface="Cambria Math" panose="02040503050406030204" pitchFamily="18" charset="0"/>
                        </a:rPr>
                        <m:t>𝑖𝑠</m:t>
                      </m:r>
                      <m:r>
                        <a:rPr lang="en-US" altLang="ko-KR" sz="2400" i="1">
                          <a:latin typeface="Cambria Math" panose="02040503050406030204" pitchFamily="18" charset="0"/>
                        </a:rPr>
                        <m:t> </m:t>
                      </m:r>
                      <m:r>
                        <a:rPr lang="en-US" altLang="ko-KR" sz="2400" i="1">
                          <a:latin typeface="Cambria Math" panose="02040503050406030204" pitchFamily="18" charset="0"/>
                        </a:rPr>
                        <m:t>𝑡h𝑒</m:t>
                      </m:r>
                      <m:r>
                        <a:rPr lang="en-US" altLang="ko-KR" sz="2400" i="1">
                          <a:latin typeface="Cambria Math" panose="02040503050406030204" pitchFamily="18" charset="0"/>
                        </a:rPr>
                        <m:t> </m:t>
                      </m:r>
                      <m:r>
                        <a:rPr lang="en-US" altLang="ko-KR" sz="2400" i="1">
                          <a:latin typeface="Cambria Math" panose="02040503050406030204" pitchFamily="18" charset="0"/>
                        </a:rPr>
                        <m:t>𝑛𝑢𝑚𝑏𝑒𝑟</m:t>
                      </m:r>
                      <m:r>
                        <a:rPr lang="en-US" altLang="ko-KR" sz="2400" i="1">
                          <a:latin typeface="Cambria Math" panose="02040503050406030204" pitchFamily="18" charset="0"/>
                        </a:rPr>
                        <m:t> </m:t>
                      </m:r>
                      <m:r>
                        <a:rPr lang="en-US" altLang="ko-KR" sz="2400" i="1">
                          <a:latin typeface="Cambria Math" panose="02040503050406030204" pitchFamily="18" charset="0"/>
                        </a:rPr>
                        <m:t>𝑜𝑓</m:t>
                      </m:r>
                      <m:r>
                        <a:rPr lang="en-US" altLang="ko-KR" sz="2400" i="1">
                          <a:latin typeface="Cambria Math" panose="02040503050406030204" pitchFamily="18" charset="0"/>
                        </a:rPr>
                        <m:t> </m:t>
                      </m:r>
                      <m:r>
                        <a:rPr lang="en-US" altLang="ko-KR" sz="2400" i="1">
                          <a:latin typeface="Cambria Math" panose="02040503050406030204" pitchFamily="18" charset="0"/>
                        </a:rPr>
                        <m:t>𝑜𝑏𝑠𝑒𝑟𝑣𝑎𝑡𝑖𝑜𝑛𝑠</m:t>
                      </m:r>
                      <m:r>
                        <a:rPr lang="en-US" altLang="ko-KR" sz="2400" i="1">
                          <a:latin typeface="Cambria Math" panose="02040503050406030204" pitchFamily="18" charset="0"/>
                        </a:rPr>
                        <m:t> </m:t>
                      </m:r>
                      <m:r>
                        <a:rPr lang="en-US" altLang="ko-KR" sz="2400" i="1">
                          <a:latin typeface="Cambria Math" panose="02040503050406030204" pitchFamily="18" charset="0"/>
                        </a:rPr>
                        <m:t>𝑓𝑜𝑟</m:t>
                      </m:r>
                      <m:r>
                        <a:rPr lang="en-US" altLang="ko-KR" sz="2400" i="1">
                          <a:latin typeface="Cambria Math" panose="02040503050406030204" pitchFamily="18" charset="0"/>
                        </a:rPr>
                        <m:t> </m:t>
                      </m:r>
                      <m:r>
                        <a:rPr lang="en-US" altLang="ko-KR" sz="2400" i="1">
                          <a:latin typeface="Cambria Math" panose="02040503050406030204" pitchFamily="18" charset="0"/>
                        </a:rPr>
                        <m:t>𝑖𝑡h</m:t>
                      </m:r>
                      <m:r>
                        <a:rPr lang="en-US" altLang="ko-KR" sz="2400" i="1">
                          <a:latin typeface="Cambria Math" panose="02040503050406030204" pitchFamily="18" charset="0"/>
                        </a:rPr>
                        <m:t> </m:t>
                      </m:r>
                      <m:r>
                        <a:rPr lang="en-US" altLang="ko-KR" sz="2400" i="1">
                          <a:latin typeface="Cambria Math" panose="02040503050406030204" pitchFamily="18" charset="0"/>
                        </a:rPr>
                        <m:t>𝑖𝑛𝑑𝑖𝑣𝑖𝑑𝑢𝑎𝑙</m:t>
                      </m:r>
                      <m:r>
                        <a:rPr lang="en-US" altLang="ko-KR" sz="2400" i="1">
                          <a:latin typeface="Cambria Math" panose="02040503050406030204" pitchFamily="18" charset="0"/>
                        </a:rPr>
                        <m:t>, </m:t>
                      </m:r>
                      <m:r>
                        <a:rPr lang="en-US" altLang="ko-KR" sz="2400" i="1">
                          <a:latin typeface="Cambria Math" panose="02040503050406030204" pitchFamily="18" charset="0"/>
                        </a:rPr>
                        <m:t>𝑖</m:t>
                      </m:r>
                      <m:r>
                        <a:rPr lang="en-US" altLang="ko-KR" sz="2400" i="1">
                          <a:latin typeface="Cambria Math" panose="02040503050406030204" pitchFamily="18" charset="0"/>
                        </a:rPr>
                        <m:t>=1,2,…,</m:t>
                      </m:r>
                      <m:r>
                        <a:rPr lang="en-US" altLang="ko-KR" sz="2400" i="1">
                          <a:latin typeface="Cambria Math" panose="02040503050406030204" pitchFamily="18" charset="0"/>
                        </a:rPr>
                        <m:t>𝑚</m:t>
                      </m:r>
                    </m:oMath>
                  </m:oMathPara>
                </a14:m>
                <a:endParaRPr lang="en-US" altLang="ko-KR" sz="2400" dirty="0"/>
              </a:p>
              <a:p>
                <a:pPr marL="0" indent="0">
                  <a:buNone/>
                </a:pPr>
                <a:endParaRPr lang="en-US" altLang="ko-KR" sz="2000" dirty="0"/>
              </a:p>
              <a:p>
                <a:pPr marL="0" indent="0">
                  <a:buNone/>
                </a:pPr>
                <a:r>
                  <a:rPr lang="ko-KR" altLang="en-US" sz="2400" dirty="0"/>
                  <a:t>하지만 </a:t>
                </a:r>
                <a14:m>
                  <m:oMath xmlns:m="http://schemas.openxmlformats.org/officeDocument/2006/math">
                    <m:r>
                      <m:rPr>
                        <m:sty m:val="p"/>
                      </m:rPr>
                      <a:rPr lang="el-GR" altLang="ko-KR" sz="2400" i="1">
                        <a:latin typeface="Cambria Math" panose="02040503050406030204" pitchFamily="18" charset="0"/>
                      </a:rPr>
                      <m:t>Σ</m:t>
                    </m:r>
                  </m:oMath>
                </a14:m>
                <a:r>
                  <a:rPr lang="ko-KR" altLang="en-US" sz="2400" dirty="0"/>
                  <a:t>의 차원이 커지면 추정해야 하는 </a:t>
                </a:r>
                <a:r>
                  <a:rPr lang="ko-KR" altLang="en-US" sz="2400" dirty="0" err="1"/>
                  <a:t>모수들</a:t>
                </a:r>
                <a:r>
                  <a:rPr lang="ko-KR" altLang="en-US" sz="2400" dirty="0"/>
                  <a:t> 또한 급증하기 때문에 </a:t>
                </a:r>
                <a:r>
                  <a:rPr lang="en-US" altLang="ko-KR" sz="2400" dirty="0"/>
                  <a:t>longitudinal data</a:t>
                </a:r>
                <a:r>
                  <a:rPr lang="ko-KR" altLang="en-US" sz="2400" dirty="0"/>
                  <a:t>에는 적합하지 않다</a:t>
                </a:r>
                <a:r>
                  <a:rPr lang="en-US" altLang="ko-KR" sz="2400" dirty="0"/>
                  <a:t>.</a:t>
                </a:r>
              </a:p>
            </p:txBody>
          </p:sp>
        </mc:Choice>
        <mc:Fallback xmlns="">
          <p:sp>
            <p:nvSpPr>
              <p:cNvPr id="3" name="내용 개체 틀 2">
                <a:extLst>
                  <a:ext uri="{FF2B5EF4-FFF2-40B4-BE49-F238E27FC236}">
                    <a16:creationId xmlns:a16="http://schemas.microsoft.com/office/drawing/2014/main" id="{4B3F4F81-FEBE-416F-BA1E-6FE8EE32CA03}"/>
                  </a:ext>
                </a:extLst>
              </p:cNvPr>
              <p:cNvSpPr>
                <a:spLocks noGrp="1" noRot="1" noChangeAspect="1" noMove="1" noResize="1" noEditPoints="1" noAdjustHandles="1" noChangeArrowheads="1" noChangeShapeType="1" noTextEdit="1"/>
              </p:cNvSpPr>
              <p:nvPr>
                <p:ph idx="1"/>
              </p:nvPr>
            </p:nvSpPr>
            <p:spPr>
              <a:blipFill>
                <a:blip r:embed="rId3"/>
                <a:stretch>
                  <a:fillRect l="-1043" t="-2381"/>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004566147"/>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5177</TotalTime>
  <Words>3374</Words>
  <Application>Microsoft Office PowerPoint</Application>
  <PresentationFormat>와이드스크린</PresentationFormat>
  <Paragraphs>532</Paragraphs>
  <Slides>67</Slides>
  <Notes>31</Notes>
  <HiddenSlides>2</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67</vt:i4>
      </vt:variant>
    </vt:vector>
  </HeadingPairs>
  <TitlesOfParts>
    <vt:vector size="71" baseType="lpstr">
      <vt:lpstr>맑은 고딕</vt:lpstr>
      <vt:lpstr>Arial</vt:lpstr>
      <vt:lpstr>Cambria Math</vt:lpstr>
      <vt:lpstr>Office 테마</vt:lpstr>
      <vt:lpstr>Random-effect Models for Longitudinal Data</vt:lpstr>
      <vt:lpstr>0. Summary</vt:lpstr>
      <vt:lpstr>1.Introduction </vt:lpstr>
      <vt:lpstr>1.Introduction</vt:lpstr>
      <vt:lpstr>1.Introduction</vt:lpstr>
      <vt:lpstr>1.Introduction</vt:lpstr>
      <vt:lpstr>1.Introduction</vt:lpstr>
      <vt:lpstr>2.Model </vt:lpstr>
      <vt:lpstr>2.Models</vt:lpstr>
      <vt:lpstr>2.Models</vt:lpstr>
      <vt:lpstr>2.Models</vt:lpstr>
      <vt:lpstr>2.Models</vt:lpstr>
      <vt:lpstr>2.Models</vt:lpstr>
      <vt:lpstr>2.Models</vt:lpstr>
      <vt:lpstr>2.Models</vt:lpstr>
      <vt:lpstr>2.Models</vt:lpstr>
      <vt:lpstr>2.Models</vt:lpstr>
      <vt:lpstr>2.Models</vt:lpstr>
      <vt:lpstr>2.Models</vt:lpstr>
      <vt:lpstr>3. Estimation and Inference with Measured Response Data</vt:lpstr>
      <vt:lpstr>3.Estimation and Inference with Measured Response Data</vt:lpstr>
      <vt:lpstr>3.Estimation and Inference with Measured Response Data</vt:lpstr>
      <vt:lpstr>3.Estimation and Inference with Measured Response Data</vt:lpstr>
      <vt:lpstr>3.Estimation and Inference with Measured Response Data</vt:lpstr>
      <vt:lpstr>3.Estimation and Inference with Measured Response Data</vt:lpstr>
      <vt:lpstr>3.Estimation and Inference with Measured Response Data</vt:lpstr>
      <vt:lpstr>3.Estimation and Inference with Measured Response Data</vt:lpstr>
      <vt:lpstr>3.Estimation and Inference with Measured Response Data</vt:lpstr>
      <vt:lpstr>3.Estimation and Inference with Measured Response Data</vt:lpstr>
      <vt:lpstr>3.Estimation and Inference with Measured Response Data</vt:lpstr>
      <vt:lpstr>3.Estimation and Inference with Measured Response Data</vt:lpstr>
      <vt:lpstr>3.Estimation and Inference with Measured Response Data</vt:lpstr>
      <vt:lpstr>3.Estimation and Inference with Measured Response Data</vt:lpstr>
      <vt:lpstr>3.Estimation and Inference with Measured Response Data</vt:lpstr>
      <vt:lpstr>3.Estimation and Inference with Measured Response Data</vt:lpstr>
      <vt:lpstr>3.Estimation and Inference with Measured Response Data</vt:lpstr>
      <vt:lpstr>3.Estimation and Inference with Measured Response Data</vt:lpstr>
      <vt:lpstr>3.Estimation and Inference with Measured Response Data</vt:lpstr>
      <vt:lpstr>3.Estimation and Inference with Measured Response Data</vt:lpstr>
      <vt:lpstr>3.Estimation and Inference with Measured Response Data</vt:lpstr>
      <vt:lpstr>4. Using the EM algorithm for ML estimation</vt:lpstr>
      <vt:lpstr>4.Using the EM algorithm for ML estimation</vt:lpstr>
      <vt:lpstr>4.Using the EM algorithm for ML estimation</vt:lpstr>
      <vt:lpstr>4.Using the EM algorithm for ML estimation</vt:lpstr>
      <vt:lpstr>4.Using the EM algorithm for ML estimation</vt:lpstr>
      <vt:lpstr>5. REML Estimation and Computation</vt:lpstr>
      <vt:lpstr>5.REML Estimation and Computation</vt:lpstr>
      <vt:lpstr>5.REML Estimation and Computation</vt:lpstr>
      <vt:lpstr>5.REML Estimation and Computation</vt:lpstr>
      <vt:lpstr>5.REML Estimation and Computation</vt:lpstr>
      <vt:lpstr>5.REML Estimation and Computation</vt:lpstr>
      <vt:lpstr>5.REML Estimation and Computation</vt:lpstr>
      <vt:lpstr>5.REML Estimation and Computation</vt:lpstr>
      <vt:lpstr>5.REML Estimation and Computation</vt:lpstr>
      <vt:lpstr>6.Examples </vt:lpstr>
      <vt:lpstr>6. Examples</vt:lpstr>
      <vt:lpstr>6. Examples</vt:lpstr>
      <vt:lpstr>6. Examples</vt:lpstr>
      <vt:lpstr>6. Examples</vt:lpstr>
      <vt:lpstr>6. Examples</vt:lpstr>
      <vt:lpstr>6. Examples</vt:lpstr>
      <vt:lpstr>6. Examples</vt:lpstr>
      <vt:lpstr>6. Examples</vt:lpstr>
      <vt:lpstr>6. Examples</vt:lpstr>
      <vt:lpstr>6. Examples</vt:lpstr>
      <vt:lpstr>6. Examples</vt:lpstr>
      <vt:lpstr>6. Examples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Random-effect Models for Longitudinal Data</dc:title>
  <dc:creator>moonsoo</dc:creator>
  <cp:lastModifiedBy>moonsoo</cp:lastModifiedBy>
  <cp:revision>195</cp:revision>
  <dcterms:created xsi:type="dcterms:W3CDTF">2019-07-29T11:56:46Z</dcterms:created>
  <dcterms:modified xsi:type="dcterms:W3CDTF">2019-09-10T07:53:50Z</dcterms:modified>
</cp:coreProperties>
</file>