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2" r:id="rId42"/>
    <p:sldId id="303" r:id="rId43"/>
    <p:sldId id="305" r:id="rId44"/>
    <p:sldId id="30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02"/>
            <p14:sldId id="303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0" d="100"/>
          <a:sy n="70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1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2016-03-26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download.oracle.com/javase/7/doc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코드의 </a:t>
            </a:r>
            <a:r>
              <a:rPr lang="ko-KR" altLang="en-US" dirty="0" err="1" smtClean="0"/>
              <a:t>디어셈블</a:t>
            </a:r>
            <a:r>
              <a:rPr lang="en-US" altLang="ko-KR" dirty="0" smtClean="0"/>
              <a:t>(disassemble)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0013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디어셈블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파일에 들어 있는 바이트 코드를 텍스트로 볼 수 있게 변환하는 작업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javap.exe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285992"/>
            <a:ext cx="36004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public class Hello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sum(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j)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j;//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j</a:t>
            </a:r>
            <a:r>
              <a:rPr lang="ko-KR" altLang="en-US" sz="1400" dirty="0" smtClean="0"/>
              <a:t>의 합을 리턴 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r>
              <a:rPr lang="en-US" altLang="ko-KR" sz="1400" dirty="0" smtClean="0"/>
              <a:t>		String b;</a:t>
            </a:r>
          </a:p>
          <a:p>
            <a:pPr defTabSz="180000"/>
            <a:r>
              <a:rPr lang="en-US" altLang="ko-KR" sz="1400" dirty="0" smtClean="0"/>
              <a:t>		final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TEN = 10;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1;</a:t>
            </a:r>
          </a:p>
          <a:p>
            <a:pPr defTabSz="180000"/>
            <a:r>
              <a:rPr lang="en-US" altLang="ko-KR" sz="1400" dirty="0" smtClean="0"/>
              <a:t>		j = sum(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TEN);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b = "Hello";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java.lang.System.out.println</a:t>
            </a:r>
            <a:r>
              <a:rPr lang="en-US" altLang="ko-KR" sz="1400" dirty="0" smtClean="0"/>
              <a:t>(a);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(b);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(TEN);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(j);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56681"/>
            <a:ext cx="30194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자유형 8"/>
          <p:cNvSpPr/>
          <p:nvPr/>
        </p:nvSpPr>
        <p:spPr>
          <a:xfrm>
            <a:off x="5857512" y="2991576"/>
            <a:ext cx="1569057" cy="1445536"/>
          </a:xfrm>
          <a:custGeom>
            <a:avLst/>
            <a:gdLst>
              <a:gd name="connsiteX0" fmla="*/ 0 w 1570892"/>
              <a:gd name="connsiteY0" fmla="*/ 0 h 1617784"/>
              <a:gd name="connsiteX1" fmla="*/ 1397977 w 1570892"/>
              <a:gd name="connsiteY1" fmla="*/ 483577 h 1617784"/>
              <a:gd name="connsiteX2" fmla="*/ 1037492 w 1570892"/>
              <a:gd name="connsiteY2" fmla="*/ 1617784 h 161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892" h="1617784">
                <a:moveTo>
                  <a:pt x="0" y="0"/>
                </a:moveTo>
                <a:cubicBezTo>
                  <a:pt x="612531" y="106973"/>
                  <a:pt x="1225062" y="213946"/>
                  <a:pt x="1397977" y="483577"/>
                </a:cubicBezTo>
                <a:cubicBezTo>
                  <a:pt x="1570892" y="753208"/>
                  <a:pt x="1304192" y="1185496"/>
                  <a:pt x="1037492" y="1617784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72200" y="4437112"/>
            <a:ext cx="267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Hello.java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컴파일하는</a:t>
            </a:r>
            <a:r>
              <a:rPr lang="ko-KR" altLang="en-US" sz="1400" dirty="0" smtClean="0"/>
              <a:t> 명령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컴파일되면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Hello.class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429256" y="3357562"/>
            <a:ext cx="856512" cy="1928826"/>
          </a:xfrm>
          <a:custGeom>
            <a:avLst/>
            <a:gdLst>
              <a:gd name="connsiteX0" fmla="*/ 0 w 1570892"/>
              <a:gd name="connsiteY0" fmla="*/ 0 h 1617784"/>
              <a:gd name="connsiteX1" fmla="*/ 1397977 w 1570892"/>
              <a:gd name="connsiteY1" fmla="*/ 483577 h 1617784"/>
              <a:gd name="connsiteX2" fmla="*/ 1037492 w 1570892"/>
              <a:gd name="connsiteY2" fmla="*/ 1617784 h 161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892" h="1617784">
                <a:moveTo>
                  <a:pt x="0" y="0"/>
                </a:moveTo>
                <a:cubicBezTo>
                  <a:pt x="612531" y="106973"/>
                  <a:pt x="1225062" y="213946"/>
                  <a:pt x="1397977" y="483577"/>
                </a:cubicBezTo>
                <a:cubicBezTo>
                  <a:pt x="1570892" y="753208"/>
                  <a:pt x="1304192" y="1185496"/>
                  <a:pt x="1037492" y="1617784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9320" y="5237731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Hello.class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</a:t>
            </a:r>
            <a:r>
              <a:rPr lang="ko-KR" altLang="en-US" sz="1400" dirty="0" err="1" smtClean="0"/>
              <a:t>디어셈블하는</a:t>
            </a:r>
            <a:r>
              <a:rPr lang="ko-KR" altLang="en-US" sz="1400" dirty="0" smtClean="0"/>
              <a:t> 명령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디어셈블된</a:t>
            </a:r>
            <a:r>
              <a:rPr lang="ko-KR" altLang="en-US" sz="1400" dirty="0" smtClean="0"/>
              <a:t> 결과 </a:t>
            </a:r>
            <a:r>
              <a:rPr lang="en-US" altLang="ko-KR" sz="1400" dirty="0" err="1" smtClean="0"/>
              <a:t>Hello.bc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13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59632" y="229270"/>
            <a:ext cx="6677744" cy="679450"/>
          </a:xfrm>
        </p:spPr>
        <p:txBody>
          <a:bodyPr/>
          <a:lstStyle/>
          <a:p>
            <a:r>
              <a:rPr lang="ko-KR" altLang="en-US" dirty="0" err="1" smtClean="0"/>
              <a:t>디어셈블하여</a:t>
            </a:r>
            <a:r>
              <a:rPr lang="ko-KR" altLang="en-US" dirty="0" smtClean="0"/>
              <a:t> 바이트 코드 보기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19672" y="908720"/>
            <a:ext cx="5760640" cy="5552653"/>
            <a:chOff x="2085990" y="764704"/>
            <a:chExt cx="6153150" cy="6029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90" y="764704"/>
              <a:ext cx="6153150" cy="602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714612" y="2428868"/>
              <a:ext cx="714380" cy="64009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43372" y="2428868"/>
              <a:ext cx="2786082" cy="612934"/>
            </a:xfrm>
            <a:prstGeom prst="wedgeRoundRectCallout">
              <a:avLst>
                <a:gd name="adj1" fmla="val -75646"/>
                <a:gd name="adj2" fmla="val 559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sum() </a:t>
              </a:r>
              <a:r>
                <a:rPr lang="ko-KR" altLang="en-US" sz="1000" dirty="0" err="1" smtClean="0"/>
                <a:t>메소드를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컴파일한</a:t>
              </a:r>
              <a:r>
                <a:rPr lang="ko-KR" altLang="en-US" sz="1000" dirty="0" smtClean="0"/>
                <a:t> 바이트 코드를 </a:t>
              </a:r>
              <a:r>
                <a:rPr lang="ko-KR" altLang="en-US" sz="1000" dirty="0" err="1" smtClean="0"/>
                <a:t>디어셈블한</a:t>
              </a:r>
              <a:r>
                <a:rPr lang="ko-KR" altLang="en-US" sz="1000" dirty="0" smtClean="0"/>
                <a:t> 결과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자바의 어셈블리 코드로 출력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35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688510" y="2293230"/>
            <a:ext cx="2857520" cy="1285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 가상 기계와 자바 응용프로그램의 실행</a:t>
            </a:r>
            <a:endParaRPr lang="ko-KR" altLang="en-US" dirty="0"/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2824" y="2436106"/>
            <a:ext cx="12049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...................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7916" y="4758340"/>
            <a:ext cx="853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Hello.java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89249" y="4738060"/>
            <a:ext cx="1714511" cy="38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자바 컴파일러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stCxn id="5" idx="3"/>
            <a:endCxn id="6" idx="2"/>
          </p:cNvCxnSpPr>
          <p:nvPr/>
        </p:nvCxnSpPr>
        <p:spPr>
          <a:xfrm>
            <a:off x="1041227" y="4896840"/>
            <a:ext cx="448022" cy="3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6"/>
            <a:endCxn id="23" idx="1"/>
          </p:cNvCxnSpPr>
          <p:nvPr/>
        </p:nvCxnSpPr>
        <p:spPr>
          <a:xfrm flipV="1">
            <a:off x="3203760" y="4931198"/>
            <a:ext cx="359558" cy="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750" y="5507940"/>
            <a:ext cx="10743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코드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5507940"/>
            <a:ext cx="1410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바이트 코드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8576" y="2650420"/>
            <a:ext cx="11400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Object.class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7270" y="3007610"/>
            <a:ext cx="10793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String.class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5758604" y="2958197"/>
            <a:ext cx="704038" cy="1416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2"/>
            <a:endCxn id="40" idx="0"/>
          </p:cNvCxnSpPr>
          <p:nvPr/>
        </p:nvCxnSpPr>
        <p:spPr>
          <a:xfrm>
            <a:off x="6656937" y="3315387"/>
            <a:ext cx="358507" cy="1071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8325" y="1936039"/>
            <a:ext cx="42462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실행에 필요한 자바 클래스 라이브러리</a:t>
            </a:r>
            <a:r>
              <a:rPr lang="en-US" altLang="ko-KR" sz="1400" dirty="0" smtClean="0"/>
              <a:t>(JDK APIs)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5855" y="5207245"/>
            <a:ext cx="9174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Shape.java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3"/>
            <a:endCxn id="6" idx="3"/>
          </p:cNvCxnSpPr>
          <p:nvPr/>
        </p:nvCxnSpPr>
        <p:spPr>
          <a:xfrm flipV="1">
            <a:off x="1073286" y="5070530"/>
            <a:ext cx="667047" cy="275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916" y="4293494"/>
            <a:ext cx="840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Draw.java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3"/>
            <a:endCxn id="6" idx="1"/>
          </p:cNvCxnSpPr>
          <p:nvPr/>
        </p:nvCxnSpPr>
        <p:spPr>
          <a:xfrm>
            <a:off x="1028146" y="4431994"/>
            <a:ext cx="712187" cy="363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63318" y="4792698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Hello.class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521342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Shape.class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563318" y="4379217"/>
            <a:ext cx="894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Draw.class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6" idx="5"/>
            <a:endCxn id="24" idx="1"/>
          </p:cNvCxnSpPr>
          <p:nvPr/>
        </p:nvCxnSpPr>
        <p:spPr>
          <a:xfrm>
            <a:off x="2952676" y="5070530"/>
            <a:ext cx="539204" cy="281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7"/>
            <a:endCxn id="25" idx="1"/>
          </p:cNvCxnSpPr>
          <p:nvPr/>
        </p:nvCxnSpPr>
        <p:spPr>
          <a:xfrm flipV="1">
            <a:off x="2952676" y="4517717"/>
            <a:ext cx="610642" cy="277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3"/>
          </p:cNvCxnSpPr>
          <p:nvPr/>
        </p:nvCxnSpPr>
        <p:spPr>
          <a:xfrm>
            <a:off x="4457858" y="4517717"/>
            <a:ext cx="685141" cy="6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3"/>
            <a:endCxn id="96" idx="1"/>
          </p:cNvCxnSpPr>
          <p:nvPr/>
        </p:nvCxnSpPr>
        <p:spPr>
          <a:xfrm flipV="1">
            <a:off x="4470939" y="4548997"/>
            <a:ext cx="672060" cy="382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3"/>
          </p:cNvCxnSpPr>
          <p:nvPr/>
        </p:nvCxnSpPr>
        <p:spPr>
          <a:xfrm flipV="1">
            <a:off x="4463621" y="4677919"/>
            <a:ext cx="679378" cy="674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61519" y="37675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클래스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로딩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4917" y="3579114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9046" y="369728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자바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프로그래밍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61275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4" name="원호 43"/>
          <p:cNvSpPr/>
          <p:nvPr/>
        </p:nvSpPr>
        <p:spPr>
          <a:xfrm>
            <a:off x="5161275" y="4725144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" name="원호 44"/>
          <p:cNvSpPr/>
          <p:nvPr/>
        </p:nvSpPr>
        <p:spPr>
          <a:xfrm rot="10800000">
            <a:off x="5161274" y="4869160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1" name="TextBox 70"/>
          <p:cNvSpPr txBox="1"/>
          <p:nvPr/>
        </p:nvSpPr>
        <p:spPr>
          <a:xfrm>
            <a:off x="5142999" y="4410391"/>
            <a:ext cx="1225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가상 기계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061647" y="4797152"/>
            <a:ext cx="1356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윈도우 운영체제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034590" y="5173208"/>
            <a:ext cx="1442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인</a:t>
            </a:r>
            <a:r>
              <a:rPr lang="ko-KR" altLang="en-US" sz="1100" dirty="0"/>
              <a:t>텔</a:t>
            </a:r>
            <a:r>
              <a:rPr lang="en-US" altLang="ko-KR" sz="1100" dirty="0" smtClean="0"/>
              <a:t> PC H/W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6418115" y="4386968"/>
            <a:ext cx="1194657" cy="112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" name="원호 40"/>
          <p:cNvSpPr/>
          <p:nvPr/>
        </p:nvSpPr>
        <p:spPr>
          <a:xfrm rot="10800000">
            <a:off x="6418115" y="4472868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원호 41"/>
          <p:cNvSpPr/>
          <p:nvPr/>
        </p:nvSpPr>
        <p:spPr>
          <a:xfrm>
            <a:off x="6418114" y="5082087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2" name="TextBox 71"/>
          <p:cNvSpPr txBox="1"/>
          <p:nvPr/>
        </p:nvSpPr>
        <p:spPr>
          <a:xfrm>
            <a:off x="6418115" y="4404284"/>
            <a:ext cx="1301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가상 기계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264537" y="4794055"/>
            <a:ext cx="1492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Apple</a:t>
            </a:r>
            <a:r>
              <a:rPr lang="ko-KR" altLang="en-US" sz="1100" dirty="0" smtClean="0"/>
              <a:t> 맥 운영체제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6418551" y="5154095"/>
            <a:ext cx="119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Apple H/W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7697557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7697557" y="4677919"/>
            <a:ext cx="597328" cy="95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294885" y="4677919"/>
            <a:ext cx="597329" cy="9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697557" y="5020531"/>
            <a:ext cx="608246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305803" y="5020531"/>
            <a:ext cx="586411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85431" y="4393385"/>
            <a:ext cx="1206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자바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가상 기계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612772" y="4773729"/>
            <a:ext cx="1296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휴대폰 운영체제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7685431" y="5140704"/>
            <a:ext cx="119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휴대</a:t>
            </a:r>
            <a:r>
              <a:rPr lang="ko-KR" altLang="en-US" sz="1100" dirty="0"/>
              <a:t>폰</a:t>
            </a:r>
            <a:r>
              <a:rPr lang="en-US" altLang="ko-KR" sz="1100" dirty="0" smtClean="0"/>
              <a:t> H/W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142999" y="4420074"/>
            <a:ext cx="3766568" cy="25784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6" y="1947701"/>
            <a:ext cx="1431756" cy="149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35728" y="1412776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</a:rPr>
              <a:t>자바는 링크 과정 없음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의 실행 환경 차이</a:t>
            </a:r>
            <a:endParaRPr lang="ko-KR" altLang="en-US" dirty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C/C++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40944"/>
            <a:ext cx="21355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387062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387326" y="190451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0101000001000101010011110101101010100101110101010101000010001110000000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926" y="3286124"/>
            <a:ext cx="244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자바 소스 파일</a:t>
            </a:r>
            <a:r>
              <a:rPr lang="en-US" altLang="ko-KR" sz="1600" dirty="0" smtClean="0"/>
              <a:t>(Test.java)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53530" y="3207092"/>
            <a:ext cx="25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바이트 코드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Test.class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4101574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6459028" y="3400719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하드웨어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9028" y="3059668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운영체제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459028" y="2711905"/>
            <a:ext cx="1785950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자바 가상 기계</a:t>
            </a:r>
            <a:endParaRPr lang="ko-KR" altLang="en-US" sz="16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188201" y="2084790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6673342" y="1785926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Test.class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4667730"/>
            <a:ext cx="206353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4" name="타원 23"/>
          <p:cNvSpPr/>
          <p:nvPr/>
        </p:nvSpPr>
        <p:spPr>
          <a:xfrm>
            <a:off x="2672814" y="4869902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컴파일러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링커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387062" y="5179938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387326" y="4584150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0101000001000101011011110101101010100101111101010101001010101110001100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503" y="5977898"/>
            <a:ext cx="1947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소스 파일</a:t>
            </a:r>
            <a:r>
              <a:rPr lang="en-US" altLang="ko-KR" sz="1600" dirty="0" smtClean="0"/>
              <a:t>(Test.cpp)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0040" y="5906460"/>
            <a:ext cx="28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바이너리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파일</a:t>
            </a:r>
            <a:r>
              <a:rPr lang="en-US" altLang="ko-KR" sz="1600" dirty="0" smtClean="0"/>
              <a:t>(Test.exe)</a:t>
            </a:r>
            <a:endParaRPr lang="ko-KR" altLang="en-US" sz="1600" dirty="0"/>
          </a:p>
        </p:txBody>
      </p:sp>
      <p:sp>
        <p:nvSpPr>
          <p:cNvPr id="29" name="오른쪽 화살표 28"/>
          <p:cNvSpPr/>
          <p:nvPr/>
        </p:nvSpPr>
        <p:spPr>
          <a:xfrm>
            <a:off x="4101574" y="5144926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6530466" y="5615297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하드웨어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0466" y="5274246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운영체제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6673342" y="4406262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C++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(Test.exe)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2672814" y="2178128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컴파일러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73276" y="4763452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87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자바와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실행 환경 및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링크 과정 없이 컴파일러가 바로 바이트 코드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코드는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에서</a:t>
            </a:r>
            <a:r>
              <a:rPr lang="ko-KR" altLang="en-US" dirty="0"/>
              <a:t>만</a:t>
            </a:r>
            <a:r>
              <a:rPr lang="ko-KR" altLang="en-US" dirty="0" smtClean="0"/>
              <a:t>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필요한 클래스들을 </a:t>
            </a:r>
            <a:r>
              <a:rPr lang="ko-KR" altLang="en-US" dirty="0"/>
              <a:t>프로그램 실행 중에 동적으로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로딩은 </a:t>
            </a:r>
            <a:r>
              <a:rPr lang="en-US" altLang="ko-KR" dirty="0" smtClean="0"/>
              <a:t>JVM</a:t>
            </a:r>
            <a:r>
              <a:rPr lang="ko-KR" altLang="en-US" dirty="0"/>
              <a:t>에 포함된 클래스 </a:t>
            </a:r>
            <a:r>
              <a:rPr lang="ko-KR" altLang="en-US" dirty="0" err="1" smtClean="0"/>
              <a:t>로더에</a:t>
            </a:r>
            <a:r>
              <a:rPr lang="ko-KR" altLang="en-US" dirty="0" smtClean="0"/>
              <a:t> 의해 이루어짐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ClassLoader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클래스를 이용하여 개발자가 직접 클래스 로딩가능</a:t>
            </a:r>
            <a:endParaRPr lang="en-US" altLang="ko-KR" dirty="0" smtClean="0"/>
          </a:p>
          <a:p>
            <a:r>
              <a:rPr lang="en-US" altLang="ko-KR" dirty="0" smtClean="0"/>
              <a:t>C/C++</a:t>
            </a:r>
          </a:p>
          <a:p>
            <a:pPr lvl="1"/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C/C++</a:t>
            </a:r>
            <a:r>
              <a:rPr lang="ko-KR" altLang="en-US" dirty="0" smtClean="0"/>
              <a:t>에서는 컴파일러가 중간 단계인 목적 코드를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링커가</a:t>
            </a:r>
            <a:r>
              <a:rPr lang="ko-KR" altLang="en-US" dirty="0" smtClean="0"/>
              <a:t> 목적 코드와 라이브러리 연결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 가능한 </a:t>
            </a:r>
            <a:r>
              <a:rPr lang="ko-KR" altLang="en-US" dirty="0"/>
              <a:t>최종 실행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라이브러리는 실행 파일에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파일 크기가 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라이브러리의 경우는 실행 중에 동적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코드 및 실행 파일은 플랫폼에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플랫폼이 바뀌면 다시 컴파일 및 링크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진화</a:t>
            </a:r>
            <a:r>
              <a:rPr lang="en-US" altLang="ko-KR" dirty="0"/>
              <a:t>(financial express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인용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성장 매년 천억 달러 이상의 비즈니스 창출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억 달러 이상의 자바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 시장</a:t>
            </a:r>
            <a:endParaRPr lang="en-US" altLang="ko-KR" dirty="0" smtClean="0"/>
          </a:p>
          <a:p>
            <a:r>
              <a:rPr lang="ko-KR" altLang="en-US" dirty="0" smtClean="0"/>
              <a:t>현재 개발 중인 무선 어플리케이션 프로그램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중에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개는 자바 실행 환경을 이용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450</a:t>
            </a:r>
            <a:r>
              <a:rPr lang="ko-KR" altLang="en-US" dirty="0" smtClean="0"/>
              <a:t>만 명의 소프트웨어 개발자가 자바 관련 작업</a:t>
            </a:r>
            <a:endParaRPr lang="en-US" altLang="ko-KR" dirty="0" smtClean="0"/>
          </a:p>
          <a:p>
            <a:r>
              <a:rPr lang="ko-KR" altLang="en-US" dirty="0" smtClean="0"/>
              <a:t>엔터프라이즈에서는 약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억 달러의 자바 어플리케이션 서버와 천 백억 달러 정도의 관련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투자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8</a:t>
            </a:r>
            <a:r>
              <a:rPr lang="ko-KR" altLang="en-US" dirty="0" smtClean="0"/>
              <a:t>천대의 자바 지원 단말기와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여 개의 사업자가 자바 플랫폼 배치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7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5</a:t>
            </a:r>
            <a:r>
              <a:rPr lang="ko-KR" altLang="en-US" dirty="0" smtClean="0"/>
              <a:t>천만대의 자바 카드 보급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9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 오픈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오픈 소스란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소프트웨어 제작자의 권리를 보존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누구나 액세스할 수 있도록 소스 코드를 무상 공개한 소프트웨어</a:t>
            </a:r>
            <a:endParaRPr lang="en-US" altLang="ko-KR" dirty="0" smtClean="0"/>
          </a:p>
          <a:p>
            <a:r>
              <a:rPr lang="ko-KR" altLang="en-US" dirty="0" smtClean="0"/>
              <a:t>오픈 소스의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소스 코드를 참조함으로써 개발 시간 및 비용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소프트웨어를 다수의 인원이 참여 개량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우수한 품질의 소프트웨어 개발</a:t>
            </a:r>
            <a:endParaRPr lang="en-US" altLang="ko-KR" dirty="0" smtClean="0"/>
          </a:p>
          <a:p>
            <a:r>
              <a:rPr lang="ko-KR" altLang="en-US" dirty="0" smtClean="0"/>
              <a:t>오픈 소스의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무단으로 상용 소프트웨어에 사용할 경우 저작권 침해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개량 버전의 소프트웨어로 인한 호환성 문제</a:t>
            </a:r>
            <a:endParaRPr lang="en-US" altLang="ko-KR" dirty="0" smtClean="0"/>
          </a:p>
          <a:p>
            <a:r>
              <a:rPr lang="ko-KR" altLang="en-US" dirty="0" smtClean="0"/>
              <a:t>오프 소스 소프트웨어 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Linux, </a:t>
            </a:r>
            <a:r>
              <a:rPr lang="en-US" altLang="ko-KR" dirty="0" err="1" smtClean="0"/>
              <a:t>OpenOffice</a:t>
            </a:r>
            <a:r>
              <a:rPr lang="en-US" altLang="ko-KR" dirty="0" smtClean="0"/>
              <a:t>, Open Solaris, Mozilla, Apache, GNU, 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선마이크로시스템즈는</a:t>
            </a:r>
            <a:r>
              <a:rPr lang="ko-KR" altLang="en-US" dirty="0" smtClean="0"/>
              <a:t> 자바를 </a:t>
            </a:r>
            <a:r>
              <a:rPr lang="en-US" altLang="ko-KR" dirty="0" smtClean="0"/>
              <a:t>GPL </a:t>
            </a:r>
            <a:r>
              <a:rPr lang="ko-KR" altLang="en-US" dirty="0" smtClean="0"/>
              <a:t>라이선스로 소스 오픈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http://sourceforge.net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사이트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오라클은</a:t>
            </a:r>
            <a:r>
              <a:rPr lang="ko-KR" altLang="en-US" dirty="0" smtClean="0"/>
              <a:t> 개발 환경에 따라 다양한 자바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Java SE</a:t>
            </a:r>
          </a:p>
          <a:p>
            <a:pPr lvl="1"/>
            <a:r>
              <a:rPr lang="ko-KR" altLang="en-US" dirty="0" smtClean="0"/>
              <a:t>자바 표준 </a:t>
            </a:r>
            <a:r>
              <a:rPr lang="ko-KR" altLang="en-US" dirty="0" err="1" smtClean="0"/>
              <a:t>배포판</a:t>
            </a:r>
            <a:r>
              <a:rPr lang="en-US" altLang="ko-KR" dirty="0" smtClean="0"/>
              <a:t>(Standard Edition)</a:t>
            </a:r>
          </a:p>
          <a:p>
            <a:pPr lvl="1"/>
            <a:r>
              <a:rPr lang="ko-KR" altLang="en-US" dirty="0" err="1" smtClean="0"/>
              <a:t>데스크탑과</a:t>
            </a:r>
            <a:r>
              <a:rPr lang="ko-KR" altLang="en-US" dirty="0" smtClean="0"/>
              <a:t> 서버 응용 개발 플랫폼</a:t>
            </a:r>
            <a:endParaRPr lang="en-US" altLang="ko-KR" dirty="0" smtClean="0"/>
          </a:p>
          <a:p>
            <a:r>
              <a:rPr lang="en-US" altLang="ko-KR" dirty="0" smtClean="0"/>
              <a:t>Java ME</a:t>
            </a:r>
          </a:p>
          <a:p>
            <a:pPr lvl="1"/>
            <a:r>
              <a:rPr lang="ko-KR" altLang="en-US" dirty="0" smtClean="0"/>
              <a:t>자바 마이크로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휴대 전화나 </a:t>
            </a:r>
            <a:r>
              <a:rPr lang="en-US" altLang="ko-KR" dirty="0" smtClean="0"/>
              <a:t>PDA, </a:t>
            </a:r>
            <a:r>
              <a:rPr lang="ko-KR" altLang="en-US" dirty="0" err="1" smtClean="0"/>
              <a:t>셋톱박스</a:t>
            </a:r>
            <a:r>
              <a:rPr lang="ko-KR" altLang="en-US" dirty="0" smtClean="0"/>
              <a:t> 등 제한된 리소스를 갖는 하드웨어에서 응용 개발을 위한 플랫폼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작은 메모리 </a:t>
            </a:r>
            <a:r>
              <a:rPr lang="ko-KR" altLang="en-US" dirty="0" err="1" smtClean="0"/>
              <a:t>풋프린트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서브셋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및 가전 제품을 위한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Java EE</a:t>
            </a:r>
          </a:p>
          <a:p>
            <a:pPr lvl="1"/>
            <a:r>
              <a:rPr lang="ko-KR" altLang="en-US" dirty="0" smtClean="0"/>
              <a:t>자바 기업용 </a:t>
            </a:r>
            <a:r>
              <a:rPr lang="ko-KR" altLang="en-US" dirty="0" err="1"/>
              <a:t>배</a:t>
            </a:r>
            <a:r>
              <a:rPr lang="ko-KR" altLang="en-US" dirty="0" err="1" smtClean="0"/>
              <a:t>포판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자바를 이용한 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기업용 응용 개발을 위한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SE + </a:t>
            </a:r>
            <a:r>
              <a:rPr lang="ko-KR" altLang="en-US" dirty="0" smtClean="0"/>
              <a:t>인터넷 기반의 서버사이드 컴퓨팅 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58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1877865" y="6309320"/>
            <a:ext cx="538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download.oracle.com/javase/8/docs</a:t>
            </a:r>
            <a:r>
              <a:rPr lang="en-US" altLang="ko-KR" dirty="0">
                <a:hlinkClick r:id="rId2"/>
              </a:rPr>
              <a:t>/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황기태\잡동사니\자바축약본\본문\1장\그림 1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85488"/>
            <a:ext cx="70866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JDK(Java Development </a:t>
            </a:r>
            <a:r>
              <a:rPr lang="en-US" altLang="ko-KR" dirty="0" smtClean="0"/>
              <a:t>Kit)</a:t>
            </a:r>
          </a:p>
          <a:p>
            <a:pPr lvl="1"/>
            <a:r>
              <a:rPr lang="ko-KR" altLang="en-US" dirty="0" smtClean="0"/>
              <a:t>자바 응용 개발 환경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개발에 필요한 도구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</a:t>
            </a:r>
            <a:r>
              <a:rPr lang="en-US" altLang="ko-KR" dirty="0" smtClean="0"/>
              <a:t>, JRE (Java Runtime Environment),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포함</a:t>
            </a:r>
            <a:endParaRPr lang="en-US" altLang="ko-KR" dirty="0" smtClean="0"/>
          </a:p>
          <a:p>
            <a:r>
              <a:rPr lang="en-US" altLang="ko-KR" dirty="0" smtClean="0"/>
              <a:t>JRE(Java Runtime Environment)</a:t>
            </a:r>
          </a:p>
          <a:p>
            <a:pPr lvl="1"/>
            <a:r>
              <a:rPr lang="ko-KR" altLang="en-US" dirty="0" smtClean="0"/>
              <a:t>자바 실행 환경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실행 환경만 필요한 경우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만 따로 다운 가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의 개발 및 배포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Technology Network</a:t>
            </a:r>
            <a:r>
              <a:rPr lang="ko-KR" altLang="en-US" dirty="0" smtClean="0"/>
              <a:t>의 자바 사이트에서 다운로드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http://www.oracle.com/technetwork/java/index.html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디렉터리에 포함된 주요 개발 도구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javac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자바 소스를 바이트 코드로 변환하는 컴파일러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- </a:t>
            </a:r>
            <a:r>
              <a:rPr lang="en-US" altLang="ko-KR" dirty="0" err="1" smtClean="0"/>
              <a:t>jre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디렉터리에도 있는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 </a:t>
            </a:r>
            <a:r>
              <a:rPr lang="ko-KR" altLang="en-US" dirty="0" err="1" smtClean="0"/>
              <a:t>실행기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jar -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(JAR)</a:t>
            </a:r>
            <a:r>
              <a:rPr lang="ko-KR" altLang="en-US" dirty="0" smtClean="0"/>
              <a:t>의 생성 및 관리하는 유틸리티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jdb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디버거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appletviewer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 없이 애플릿을 실행하는 유틸리티</a:t>
            </a:r>
          </a:p>
        </p:txBody>
      </p:sp>
    </p:spTree>
    <p:extLst>
      <p:ext uri="{BB962C8B-B14F-4D97-AF65-F5344CB8AC3E}">
        <p14:creationId xmlns:p14="http://schemas.microsoft.com/office/powerpoint/2010/main" val="4986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</a:t>
            </a:r>
            <a:r>
              <a:rPr lang="ko-KR" altLang="en-US" smtClean="0"/>
              <a:t>하드웨어와 소프트웨어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23244"/>
            <a:ext cx="8906912" cy="348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6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44738056" descr="EMB00001ccc0a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988299"/>
            <a:ext cx="1717886" cy="379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 후 디렉터리 구조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44113" y="2250403"/>
            <a:ext cx="2874505" cy="272415"/>
          </a:xfrm>
          <a:prstGeom prst="wedgeRoundRectCallout">
            <a:avLst>
              <a:gd name="adj1" fmla="val -104250"/>
              <a:gd name="adj2" fmla="val 1277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개발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실행하는데 필요한 도구와 유틸리티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79" y="4077757"/>
            <a:ext cx="3969356" cy="272415"/>
          </a:xfrm>
          <a:prstGeom prst="wedgeRoundRectCallout">
            <a:avLst>
              <a:gd name="adj1" fmla="val -74007"/>
              <a:gd name="adj2" fmla="val 10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런타임 환경</a:t>
            </a:r>
            <a:r>
              <a:rPr lang="en-US" altLang="ko-KR" sz="1000" dirty="0" smtClean="0"/>
              <a:t>. JVM, </a:t>
            </a:r>
            <a:r>
              <a:rPr lang="ko-KR" altLang="en-US" sz="1000" dirty="0" smtClean="0"/>
              <a:t>클래스 라이브러리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 실행에 필요한 파일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63888" y="4520554"/>
            <a:ext cx="4176464" cy="442674"/>
          </a:xfrm>
          <a:prstGeom prst="wedgeRoundRectCallout">
            <a:avLst>
              <a:gd name="adj1" fmla="val -84596"/>
              <a:gd name="adj2" fmla="val 4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JDK</a:t>
            </a:r>
            <a:r>
              <a:rPr lang="ko-KR" altLang="en-US" sz="1000" dirty="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기본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라이브러리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추가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클래스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라이브러리와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개발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도구에서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필요로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여러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파일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4113" y="3084577"/>
            <a:ext cx="2180451" cy="272415"/>
          </a:xfrm>
          <a:prstGeom prst="wedgeRoundRectCallout">
            <a:avLst>
              <a:gd name="adj1" fmla="val -113361"/>
              <a:gd name="adj2" fmla="val 2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프로그래밍 예제와 소스 코드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7903" y="5114650"/>
            <a:ext cx="1921490" cy="272415"/>
          </a:xfrm>
          <a:prstGeom prst="wedgeRoundRectCallout">
            <a:avLst>
              <a:gd name="adj1" fmla="val -116696"/>
              <a:gd name="adj2" fmla="val -720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프로그램 샘플 소스 코드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7903" y="5514039"/>
            <a:ext cx="2292129" cy="272415"/>
          </a:xfrm>
          <a:prstGeom prst="wedgeRoundRectCallout">
            <a:avLst>
              <a:gd name="adj1" fmla="val -115503"/>
              <a:gd name="adj2" fmla="val -7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</a:t>
            </a:r>
            <a:r>
              <a:rPr lang="en-US" altLang="ko-KR" sz="1000" dirty="0" smtClean="0"/>
              <a:t>API </a:t>
            </a:r>
            <a:r>
              <a:rPr lang="ko-KR" altLang="en-US" sz="1000" dirty="0" smtClean="0"/>
              <a:t>클래스들에 대한 자바 소스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44113" y="3577238"/>
            <a:ext cx="2845651" cy="272415"/>
          </a:xfrm>
          <a:prstGeom prst="wedgeRoundRectCallout">
            <a:avLst>
              <a:gd name="adj1" fmla="val -95117"/>
              <a:gd name="adj2" fmla="val -381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네이티브</a:t>
            </a:r>
            <a:r>
              <a:rPr lang="ko-KR" altLang="en-US" sz="1000" dirty="0" smtClean="0"/>
              <a:t> 코드 프로그래밍에 필요한 헤더 파일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423930" y="3725650"/>
            <a:ext cx="1116124" cy="92586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115615" y="19168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15615" y="2132856"/>
            <a:ext cx="87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59314" y="238661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159314" y="2132856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57382" y="2996952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59314" y="3283647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67288" y="3858199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157381" y="4741891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167288" y="5013176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67288" y="558924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31639" y="3858199"/>
            <a:ext cx="0" cy="578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31639" y="42010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41787" y="443711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7310" y="2685530"/>
            <a:ext cx="3140603" cy="272415"/>
          </a:xfrm>
          <a:prstGeom prst="wedgeRoundRectCallout">
            <a:avLst>
              <a:gd name="adj1" fmla="val -94891"/>
              <a:gd name="adj2" fmla="val 643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자바로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응용프로그램을 개발하는데 필요한 도구</a:t>
            </a:r>
            <a:endParaRPr lang="ko-KR" altLang="en-US" sz="1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157380" y="5301208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67288" y="3573016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67288" y="270892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누구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600200"/>
            <a:ext cx="37052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96651" y="544087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사진 출처 </a:t>
            </a:r>
            <a:r>
              <a:rPr lang="en-US" altLang="ko-KR" dirty="0"/>
              <a:t>: </a:t>
            </a:r>
            <a:r>
              <a:rPr lang="ko-KR" altLang="en-US" dirty="0" err="1" smtClean="0"/>
              <a:t>위키</a:t>
            </a:r>
            <a:r>
              <a:rPr lang="ko-KR" altLang="en-US" dirty="0" smtClean="0"/>
              <a:t> 백과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API(Application Programming Interface)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 포함된 클래스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주요한 기능들을 미리 구현한 클래스 라이브러리의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쉽고 빠르게 자바 프로그램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</a:t>
            </a:r>
            <a:r>
              <a:rPr lang="ko-KR" altLang="en-US" dirty="0" smtClean="0"/>
              <a:t>에서 정의한 규격에 따라 클래스 사용</a:t>
            </a:r>
            <a:endParaRPr lang="en-US" altLang="ko-KR" dirty="0" smtClean="0"/>
          </a:p>
          <a:p>
            <a:r>
              <a:rPr lang="ko-KR" altLang="en-US" dirty="0" smtClean="0"/>
              <a:t>자바 패키지</a:t>
            </a:r>
            <a:r>
              <a:rPr lang="en-US" altLang="ko-KR" dirty="0" smtClean="0"/>
              <a:t>(package)</a:t>
            </a:r>
          </a:p>
          <a:p>
            <a:pPr lvl="1"/>
            <a:r>
              <a:rPr lang="ko-KR" altLang="en-US" dirty="0" smtClean="0"/>
              <a:t>서로 관련된 클래스들을 분류하여 묶어 놓은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계층구조로 되어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이름에 패키지 이름도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패키지에 동일한 이름의 클래스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에 패키지 형태로 제공됨</a:t>
            </a:r>
            <a:endParaRPr lang="en-US" altLang="ko-KR" dirty="0" smtClean="0"/>
          </a:p>
          <a:p>
            <a:pPr lvl="2"/>
            <a:r>
              <a:rPr lang="ko-KR" altLang="en-US" dirty="0"/>
              <a:t>필요한 클래스가 속한 패키지만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1"/>
            <a:r>
              <a:rPr lang="ko-KR" altLang="en-US" dirty="0" smtClean="0"/>
              <a:t>개발자 자신의 패키지 생성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145587608" descr="EMB00001ccc0a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98" y="1556792"/>
            <a:ext cx="621105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온라인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71600" y="1420585"/>
            <a:ext cx="2640107" cy="272415"/>
          </a:xfrm>
          <a:prstGeom prst="wedgeRoundRectCallout">
            <a:avLst>
              <a:gd name="adj1" fmla="val 41656"/>
              <a:gd name="adj2" fmla="val 110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docs.oracle.com/javase/8/docs/api</a:t>
            </a:r>
            <a:r>
              <a:rPr lang="en-US" altLang="ko-KR" sz="1000" dirty="0">
                <a:hlinkClick r:id="rId3"/>
              </a:rPr>
              <a:t>/</a:t>
            </a:r>
            <a:endParaRPr lang="en-US" altLang="ko-KR" sz="1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통합 개발 환경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IDE(Integrated Development Environment 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통합 개발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디버깅을 한번에 할 수 있는 통합된 개발 환경</a:t>
            </a:r>
            <a:endParaRPr lang="en-US" altLang="ko-KR" dirty="0" smtClean="0"/>
          </a:p>
          <a:p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</a:p>
          <a:p>
            <a:pPr lvl="1"/>
            <a:r>
              <a:rPr lang="ko-KR" altLang="en-US" dirty="0" smtClean="0"/>
              <a:t>자바 응용 프로그램 개발을 위한 통합 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</a:t>
            </a:r>
            <a:r>
              <a:rPr lang="ko-KR" altLang="en-US" dirty="0" smtClean="0"/>
              <a:t>에 의해 개발된 오픈 소스 프로젝트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http://www.eclipse.org/downloads/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Tip: </a:t>
            </a:r>
            <a:r>
              <a:rPr lang="en-US" altLang="ko-KR" dirty="0" err="1" smtClean="0"/>
              <a:t>javadoc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4824536" cy="54555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javadoc.exe</a:t>
            </a:r>
          </a:p>
          <a:p>
            <a:pPr lvl="1"/>
            <a:r>
              <a:rPr lang="ko-KR" altLang="en-US" dirty="0" smtClean="0"/>
              <a:t>자바 소스 파일로부터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소스의 선언문과 </a:t>
            </a:r>
            <a:r>
              <a:rPr lang="en-US" altLang="ko-KR" dirty="0" smtClean="0"/>
              <a:t>/**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*/ </a:t>
            </a:r>
            <a:r>
              <a:rPr lang="ko-KR" altLang="en-US" dirty="0" smtClean="0"/>
              <a:t>사이에 주어진 정보를 바탕으로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 등을 기술</a:t>
            </a:r>
            <a:endParaRPr lang="en-US" altLang="ko-KR" dirty="0" smtClean="0"/>
          </a:p>
          <a:p>
            <a:r>
              <a:rPr lang="ko-KR" altLang="en-US" dirty="0" smtClean="0"/>
              <a:t>실행 방법 사례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javadoc</a:t>
            </a:r>
            <a:r>
              <a:rPr lang="en-US" altLang="ko-KR" dirty="0" smtClean="0"/>
              <a:t> HelloDoc.java</a:t>
            </a:r>
          </a:p>
          <a:p>
            <a:pPr lvl="1"/>
            <a:r>
              <a:rPr lang="en-US" altLang="ko-KR" dirty="0" smtClean="0"/>
              <a:t>HelloDoc.html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HelloDoc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설명하는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</a:t>
            </a:r>
            <a:endParaRPr lang="en-US" altLang="ko-KR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64088" y="332656"/>
            <a:ext cx="3672408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</a:t>
            </a:r>
            <a:r>
              <a:rPr lang="en-US" altLang="ko-KR" sz="1200" b="1" dirty="0" err="1" smtClean="0">
                <a:latin typeface="+mj-lt"/>
              </a:rPr>
              <a:t>javadoc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ko-KR" altLang="en-US" sz="1200" b="1" dirty="0" smtClean="0">
                <a:latin typeface="+mj-lt"/>
              </a:rPr>
              <a:t>사용 예제를 위한 클래스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 *</a:t>
            </a:r>
            <a:r>
              <a:rPr lang="en-US" altLang="ko-KR" sz="1200" b="1" dirty="0" smtClean="0">
                <a:latin typeface="+mj-lt"/>
              </a:rPr>
              <a:t>/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public class </a:t>
            </a:r>
            <a:r>
              <a:rPr lang="en-US" altLang="ko-KR" sz="1200" dirty="0" err="1" smtClean="0">
                <a:latin typeface="+mj-lt"/>
              </a:rPr>
              <a:t>HelloDoc</a:t>
            </a:r>
            <a:r>
              <a:rPr lang="en-US" altLang="ko-KR" sz="1200" dirty="0" smtClean="0">
                <a:latin typeface="+mj-lt"/>
              </a:rPr>
              <a:t>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 	</a:t>
            </a:r>
            <a:r>
              <a:rPr lang="en-US" altLang="ko-KR" sz="1200" b="1" dirty="0" smtClean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</a:t>
            </a:r>
            <a:r>
              <a:rPr lang="ko-KR" altLang="en-US" sz="1200" b="1" dirty="0" smtClean="0">
                <a:latin typeface="+mj-lt"/>
              </a:rPr>
              <a:t>두 정수의 합을 구하는 </a:t>
            </a:r>
            <a:r>
              <a:rPr lang="ko-KR" altLang="en-US" sz="1200" b="1" dirty="0" err="1" smtClean="0">
                <a:latin typeface="+mj-lt"/>
              </a:rPr>
              <a:t>메소드</a:t>
            </a:r>
            <a:endParaRPr lang="ko-KR" altLang="en-US" sz="1200" b="1" dirty="0" smtClean="0">
              <a:latin typeface="+mj-lt"/>
            </a:endParaRPr>
          </a:p>
          <a:p>
            <a:pPr defTabSz="180000"/>
            <a:r>
              <a:rPr lang="ko-KR" altLang="en-US" sz="1200" b="1" dirty="0" smtClean="0">
                <a:latin typeface="+mj-lt"/>
              </a:rPr>
              <a:t>	 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@</a:t>
            </a:r>
            <a:r>
              <a:rPr lang="en-US" altLang="ko-KR" sz="1200" b="1" dirty="0" err="1" smtClean="0">
                <a:latin typeface="+mj-lt"/>
              </a:rPr>
              <a:t>param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en-US" altLang="ko-KR" sz="1200" b="1" dirty="0" err="1" smtClean="0">
                <a:latin typeface="+mj-lt"/>
              </a:rPr>
              <a:t>i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ko-KR" altLang="en-US" sz="1200" b="1" dirty="0" smtClean="0">
                <a:latin typeface="+mj-lt"/>
              </a:rPr>
              <a:t>합을 구할 </a:t>
            </a:r>
            <a:r>
              <a:rPr lang="ko-KR" altLang="en-US" sz="1200" b="1" dirty="0" err="1" smtClean="0">
                <a:latin typeface="+mj-lt"/>
              </a:rPr>
              <a:t>첫번째</a:t>
            </a:r>
            <a:r>
              <a:rPr lang="ko-KR" altLang="en-US" sz="1200" b="1" dirty="0" smtClean="0">
                <a:latin typeface="+mj-lt"/>
              </a:rPr>
              <a:t> 정수형 인자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@</a:t>
            </a:r>
            <a:r>
              <a:rPr lang="en-US" altLang="ko-KR" sz="1200" b="1" dirty="0" err="1" smtClean="0">
                <a:latin typeface="+mj-lt"/>
              </a:rPr>
              <a:t>param</a:t>
            </a:r>
            <a:r>
              <a:rPr lang="en-US" altLang="ko-KR" sz="1200" b="1" dirty="0" smtClean="0">
                <a:latin typeface="+mj-lt"/>
              </a:rPr>
              <a:t> j </a:t>
            </a:r>
            <a:r>
              <a:rPr lang="ko-KR" altLang="en-US" sz="1200" b="1" dirty="0" smtClean="0">
                <a:latin typeface="+mj-lt"/>
              </a:rPr>
              <a:t>합을 구할 </a:t>
            </a:r>
            <a:r>
              <a:rPr lang="ko-KR" altLang="en-US" sz="1200" b="1" dirty="0" err="1" smtClean="0">
                <a:latin typeface="+mj-lt"/>
              </a:rPr>
              <a:t>두번째</a:t>
            </a:r>
            <a:r>
              <a:rPr lang="ko-KR" altLang="en-US" sz="1200" b="1" dirty="0" smtClean="0">
                <a:latin typeface="+mj-lt"/>
              </a:rPr>
              <a:t> 정수형 인자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@return </a:t>
            </a:r>
            <a:r>
              <a:rPr lang="ko-KR" altLang="en-US" sz="1200" b="1" dirty="0" smtClean="0">
                <a:latin typeface="+mj-lt"/>
              </a:rPr>
              <a:t>두 정수의 합을 리턴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	 *</a:t>
            </a:r>
            <a:r>
              <a:rPr lang="en-US" altLang="ko-KR" sz="1200" b="1" dirty="0" smtClean="0">
                <a:latin typeface="+mj-lt"/>
              </a:rPr>
              <a:t>/</a:t>
            </a:r>
          </a:p>
          <a:p>
            <a:pPr defTabSz="180000"/>
            <a:endParaRPr lang="en-US" altLang="ko-KR" sz="1200" dirty="0" smtClean="0">
              <a:latin typeface="+mj-lt"/>
            </a:endParaRPr>
          </a:p>
          <a:p>
            <a:pPr defTabSz="180000"/>
            <a:r>
              <a:rPr lang="en-US" altLang="ko-KR" sz="1200" dirty="0" smtClean="0">
                <a:latin typeface="+mj-lt"/>
              </a:rPr>
              <a:t>	public static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sum(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j)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return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 + j;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}</a:t>
            </a:r>
          </a:p>
          <a:p>
            <a:pPr defTabSz="180000"/>
            <a:endParaRPr lang="en-US" altLang="ko-KR" sz="1200" dirty="0" smtClean="0">
              <a:latin typeface="+mj-lt"/>
            </a:endParaRPr>
          </a:p>
          <a:p>
            <a:pPr defTabSz="180000"/>
            <a:r>
              <a:rPr lang="en-US" altLang="ko-KR" sz="1200" dirty="0" smtClean="0">
                <a:latin typeface="+mj-lt"/>
              </a:rPr>
              <a:t>	public static void main(String[] </a:t>
            </a:r>
            <a:r>
              <a:rPr lang="en-US" altLang="ko-KR" sz="1200" dirty="0" err="1" smtClean="0">
                <a:latin typeface="+mj-lt"/>
              </a:rPr>
              <a:t>args</a:t>
            </a:r>
            <a:r>
              <a:rPr lang="en-US" altLang="ko-KR" sz="1200" dirty="0" smtClean="0">
                <a:latin typeface="+mj-lt"/>
              </a:rPr>
              <a:t>)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j;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char a;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String b;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final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TEN = 10;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 = 1;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j = sum(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, TEN);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a = '?';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b = "Hello";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java.lang.System.out.println</a:t>
            </a:r>
            <a:r>
              <a:rPr lang="en-US" altLang="ko-KR" sz="1200" dirty="0" smtClean="0">
                <a:latin typeface="+mj-lt"/>
              </a:rPr>
              <a:t>(a);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(b);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(TEN);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(j);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}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8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2408"/>
            <a:ext cx="3785349" cy="30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javadoc</a:t>
            </a:r>
            <a:r>
              <a:rPr lang="ko-KR" altLang="en-US" smtClean="0"/>
              <a:t>로 </a:t>
            </a:r>
            <a:r>
              <a:rPr lang="en-US" altLang="ko-KR" smtClean="0"/>
              <a:t>HelloDoc </a:t>
            </a:r>
            <a:r>
              <a:rPr lang="ko-KR" altLang="en-US" smtClean="0"/>
              <a:t>클래스의 </a:t>
            </a:r>
            <a:r>
              <a:rPr lang="en-US" altLang="ko-KR" smtClean="0"/>
              <a:t>API </a:t>
            </a:r>
            <a:r>
              <a:rPr lang="ko-KR" altLang="en-US" smtClean="0"/>
              <a:t>도큐먼트생성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3808" y="2405081"/>
            <a:ext cx="1224136" cy="442674"/>
          </a:xfrm>
          <a:prstGeom prst="wedgeRoundRectCallout">
            <a:avLst>
              <a:gd name="adj1" fmla="val -119462"/>
              <a:gd name="adj2" fmla="val -405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HelloDoc.html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생성</a:t>
            </a:r>
            <a:endParaRPr lang="ko-KR" altLang="en-US" sz="1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15057"/>
            <a:ext cx="4608512" cy="429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3027226"/>
            <a:ext cx="531863" cy="272415"/>
          </a:xfrm>
          <a:prstGeom prst="wedgeRoundRectCallout">
            <a:avLst>
              <a:gd name="adj1" fmla="val -91729"/>
              <a:gd name="adj2" fmla="val 55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5419107"/>
            <a:ext cx="531863" cy="272415"/>
          </a:xfrm>
          <a:prstGeom prst="wedgeRoundRectCallout">
            <a:avLst>
              <a:gd name="adj1" fmla="val -91729"/>
              <a:gd name="adj2" fmla="val 55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02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public class Hello2030</a:t>
            </a:r>
          </a:p>
          <a:p>
            <a:pPr lvl="1"/>
            <a:r>
              <a:rPr lang="ko-KR" altLang="en-US" dirty="0" smtClean="0"/>
              <a:t>클래스 선언문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Hello2030</a:t>
            </a:r>
            <a:r>
              <a:rPr lang="ko-KR" altLang="en-US" dirty="0" smtClean="0"/>
              <a:t> 은 클래스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} </a:t>
            </a:r>
            <a:r>
              <a:rPr lang="ko-KR" altLang="en-US" dirty="0" smtClean="0"/>
              <a:t>사이에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하나 이상의 클래스로 구성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 프로그램은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실행을 시작하는 클래스에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 하나 존재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 = 2030;</a:t>
            </a:r>
          </a:p>
          <a:p>
            <a:pPr lvl="1"/>
            <a:r>
              <a:rPr lang="ko-KR" altLang="en-US" dirty="0" smtClean="0"/>
              <a:t>지역 변수 선언</a:t>
            </a:r>
            <a:endParaRPr lang="en-US" altLang="ko-KR" dirty="0" smtClean="0"/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헬로</a:t>
            </a:r>
            <a:r>
              <a:rPr lang="en-US" altLang="ko-KR" dirty="0" smtClean="0"/>
              <a:t>"+n);</a:t>
            </a:r>
          </a:p>
          <a:p>
            <a:pPr lvl="1"/>
            <a:r>
              <a:rPr lang="ko-KR" altLang="en-US" dirty="0" smtClean="0"/>
              <a:t>화면에 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헬로</a:t>
            </a:r>
            <a:r>
              <a:rPr lang="en-US" altLang="ko-KR" dirty="0" smtClean="0"/>
              <a:t>2030“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en-US" altLang="ko-KR" dirty="0"/>
              <a:t>JDK</a:t>
            </a:r>
            <a:r>
              <a:rPr lang="ko-KR" altLang="en-US" dirty="0" smtClean="0"/>
              <a:t>에서 제공</a:t>
            </a:r>
            <a:r>
              <a:rPr lang="ko-KR" altLang="en-US" dirty="0"/>
              <a:t>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416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소</a:t>
            </a:r>
            <a:r>
              <a:rPr lang="ko-KR" altLang="en-US" dirty="0"/>
              <a:t>스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어떤 편집기를 사용해도 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메모장으로 작성한 샘플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 후 </a:t>
            </a:r>
            <a:r>
              <a:rPr lang="en-US" altLang="ko-KR" dirty="0" smtClean="0"/>
              <a:t>Hello2030.java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클래스와 동일한 이름으로 파일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.java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48329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1800" y="2135587"/>
            <a:ext cx="531863" cy="272415"/>
          </a:xfrm>
          <a:prstGeom prst="wedgeRoundRectCallout">
            <a:avLst>
              <a:gd name="adj1" fmla="val -84639"/>
              <a:gd name="adj2" fmla="val 71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16138" y="2780928"/>
            <a:ext cx="531863" cy="272415"/>
          </a:xfrm>
          <a:prstGeom prst="wedgeRoundRectCallout">
            <a:avLst>
              <a:gd name="adj1" fmla="val -84639"/>
              <a:gd name="adj2" fmla="val 71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6995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11" y="1412776"/>
            <a:ext cx="54578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93" y="4644872"/>
            <a:ext cx="621034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소스 컴파일 및 실행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06537" y="1919060"/>
            <a:ext cx="613535" cy="272415"/>
          </a:xfrm>
          <a:prstGeom prst="wedgeRoundRectCallout">
            <a:avLst>
              <a:gd name="adj1" fmla="val -109453"/>
              <a:gd name="adj2" fmla="val 193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컴파일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2852936"/>
            <a:ext cx="1224136" cy="272415"/>
          </a:xfrm>
          <a:prstGeom prst="wedgeRoundRectCallout">
            <a:avLst>
              <a:gd name="adj1" fmla="val -21823"/>
              <a:gd name="adj2" fmla="val 92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클래스 파일 생성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8496" y="5067024"/>
            <a:ext cx="1953704" cy="272415"/>
          </a:xfrm>
          <a:prstGeom prst="wedgeRoundRectCallout">
            <a:avLst>
              <a:gd name="adj1" fmla="val -68490"/>
              <a:gd name="adj2" fmla="val 193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.class </a:t>
            </a:r>
            <a:r>
              <a:rPr lang="ko-KR" altLang="en-US" sz="1000" dirty="0" err="1" smtClean="0"/>
              <a:t>확장자를</a:t>
            </a:r>
            <a:r>
              <a:rPr lang="ko-KR" altLang="en-US" sz="1000" dirty="0" smtClean="0"/>
              <a:t> 붙이지 않는다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8025" y="5348379"/>
            <a:ext cx="792088" cy="272415"/>
          </a:xfrm>
          <a:prstGeom prst="wedgeRoundRectCallout">
            <a:avLst>
              <a:gd name="adj1" fmla="val 81907"/>
              <a:gd name="adj2" fmla="val -18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실행 결과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4760557"/>
            <a:ext cx="1189599" cy="442674"/>
          </a:xfrm>
          <a:prstGeom prst="wedgeRoundRectCallout">
            <a:avLst>
              <a:gd name="adj1" fmla="val 124009"/>
              <a:gd name="adj2" fmla="val 515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Hello2030.class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7888" y="1556792"/>
            <a:ext cx="2008288" cy="272415"/>
          </a:xfrm>
          <a:prstGeom prst="wedgeRoundRectCallout">
            <a:avLst>
              <a:gd name="adj1" fmla="val -66819"/>
              <a:gd name="adj2" fmla="val 437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C:\Temp </a:t>
            </a:r>
            <a:r>
              <a:rPr lang="ko-KR" altLang="en-US" sz="1000" dirty="0" smtClean="0"/>
              <a:t>디렉터리로 이동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1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작성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기계어</a:t>
            </a:r>
            <a:r>
              <a:rPr lang="en-US" altLang="ko-KR" dirty="0" smtClean="0"/>
              <a:t>(machine language)</a:t>
            </a:r>
          </a:p>
          <a:p>
            <a:pPr lvl="2"/>
            <a:r>
              <a:rPr lang="en-US" altLang="ko-KR" dirty="0" smtClean="0"/>
              <a:t>0,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이진수로 구성된 언어</a:t>
            </a:r>
            <a:endParaRPr lang="en-US" altLang="ko-KR" dirty="0" smtClean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기계어만 이해하</a:t>
            </a:r>
            <a:r>
              <a:rPr lang="ko-KR" altLang="en-US" dirty="0"/>
              <a:t>고</a:t>
            </a:r>
            <a:r>
              <a:rPr lang="ko-KR" altLang="en-US" dirty="0" smtClean="0"/>
              <a:t> 처리가능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어셈블리어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기계어 명령을 </a:t>
            </a:r>
            <a:r>
              <a:rPr lang="en-US" altLang="ko-KR" sz="1400" dirty="0"/>
              <a:t>ADD</a:t>
            </a:r>
            <a:r>
              <a:rPr lang="en-US" altLang="ko-KR" dirty="0"/>
              <a:t>, </a:t>
            </a:r>
            <a:r>
              <a:rPr lang="en-US" altLang="ko-KR" sz="1400" dirty="0"/>
              <a:t>SUB</a:t>
            </a:r>
            <a:r>
              <a:rPr lang="en-US" altLang="ko-KR" dirty="0"/>
              <a:t>, </a:t>
            </a:r>
            <a:r>
              <a:rPr lang="en-US" altLang="ko-KR" sz="1400" dirty="0"/>
              <a:t>MOVE </a:t>
            </a:r>
            <a:r>
              <a:rPr lang="ko-KR" altLang="en-US" dirty="0"/>
              <a:t>등과 </a:t>
            </a:r>
            <a:r>
              <a:rPr lang="ko-KR" altLang="en-US" dirty="0" smtClean="0"/>
              <a:t>같은 표현하기 </a:t>
            </a:r>
            <a:r>
              <a:rPr lang="ko-KR" altLang="en-US" dirty="0"/>
              <a:t>쉬운 상징적인 </a:t>
            </a:r>
            <a:r>
              <a:rPr lang="ko-KR" altLang="en-US" dirty="0" smtClean="0"/>
              <a:t>단어인 </a:t>
            </a:r>
            <a:r>
              <a:rPr lang="ko-KR" altLang="en-US" dirty="0" err="1"/>
              <a:t>니모닉</a:t>
            </a:r>
            <a:r>
              <a:rPr lang="ko-KR" altLang="en-US" dirty="0"/>
              <a:t> 기호</a:t>
            </a:r>
            <a:r>
              <a:rPr lang="en-US" altLang="ko-KR" dirty="0"/>
              <a:t>(</a:t>
            </a:r>
            <a:r>
              <a:rPr lang="en-US" altLang="ko-KR" sz="1800" dirty="0"/>
              <a:t>mnemonic symbol</a:t>
            </a:r>
            <a:r>
              <a:rPr lang="en-US" altLang="ko-KR" dirty="0"/>
              <a:t>)</a:t>
            </a:r>
            <a:r>
              <a:rPr lang="ko-KR" altLang="en-US" dirty="0"/>
              <a:t>로 일대일 대응시킨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사람이 이해하기 쉽고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복잡한 작업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자료 구조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알고리즘을 표현하기 위해 고안된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Pascal, Basic, C/C++, Java, C#</a:t>
            </a:r>
          </a:p>
          <a:p>
            <a:pPr lvl="2"/>
            <a:r>
              <a:rPr lang="ko-KR" altLang="en-US" dirty="0"/>
              <a:t>절차 지향 언어와 객체 지향 언어로 </a:t>
            </a:r>
            <a:r>
              <a:rPr lang="ko-KR" altLang="en-US" dirty="0" smtClean="0"/>
              <a:t>나눌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6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9796" y="2299754"/>
            <a:ext cx="1740595" cy="272415"/>
          </a:xfrm>
          <a:prstGeom prst="wedgeRoundRectCallout">
            <a:avLst>
              <a:gd name="adj1" fmla="val -84672"/>
              <a:gd name="adj2" fmla="val 30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이클립스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Kepler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배포판</a:t>
            </a:r>
            <a:endParaRPr lang="ko-KR" altLang="en-US" sz="1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93" y="3704803"/>
            <a:ext cx="58769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4789" y="5115072"/>
            <a:ext cx="1814066" cy="272415"/>
          </a:xfrm>
          <a:prstGeom prst="wedgeRoundRectCallout">
            <a:avLst>
              <a:gd name="adj1" fmla="val -48976"/>
              <a:gd name="adj2" fmla="val -1267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작업 공간 폴더 지정</a:t>
            </a:r>
            <a:endParaRPr lang="ko-KR" altLang="en-US" sz="1000" dirty="0"/>
          </a:p>
        </p:txBody>
      </p:sp>
      <p:pic>
        <p:nvPicPr>
          <p:cNvPr id="7" name="Picture 2" descr="C:\황기태\잡동사니\자바개정판 2\케플러 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22" y="1355941"/>
            <a:ext cx="3232911" cy="2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09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이클립스의</a:t>
            </a:r>
            <a:r>
              <a:rPr lang="ko-KR" altLang="en-US" dirty="0" smtClean="0"/>
              <a:t> 사용자 인터페이스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5234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511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402035"/>
            <a:ext cx="65722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3243609"/>
            <a:ext cx="808819" cy="442674"/>
          </a:xfrm>
          <a:prstGeom prst="wedgeRoundRectCallout">
            <a:avLst>
              <a:gd name="adj1" fmla="val -84672"/>
              <a:gd name="adj2" fmla="val 129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Project</a:t>
            </a:r>
          </a:p>
          <a:p>
            <a:r>
              <a:rPr lang="ko-KR" altLang="en-US" sz="1000" dirty="0" smtClean="0"/>
              <a:t>메뉴 선택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4042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0005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3658" y="2493114"/>
            <a:ext cx="1296144" cy="272415"/>
          </a:xfrm>
          <a:prstGeom prst="wedgeRoundRectCallout">
            <a:avLst>
              <a:gd name="adj1" fmla="val -37397"/>
              <a:gd name="adj2" fmla="val 1591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Java Project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7082"/>
            <a:ext cx="4663697" cy="621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51321" y="1046634"/>
            <a:ext cx="1368152" cy="272415"/>
          </a:xfrm>
          <a:prstGeom prst="wedgeRoundRectCallout">
            <a:avLst>
              <a:gd name="adj1" fmla="val -42488"/>
              <a:gd name="adj2" fmla="val 829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이름 지정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859433" y="1910730"/>
            <a:ext cx="1440160" cy="442674"/>
          </a:xfrm>
          <a:prstGeom prst="wedgeRoundRectCallout">
            <a:avLst>
              <a:gd name="adj1" fmla="val -39043"/>
              <a:gd name="adj2" fmla="val 68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컴퓨터에 </a:t>
            </a:r>
            <a:r>
              <a:rPr lang="en-US" altLang="ko-KR" sz="1000" dirty="0" smtClean="0"/>
              <a:t>JDK 7</a:t>
            </a:r>
            <a:r>
              <a:rPr lang="ko-KR" altLang="en-US" sz="1000" dirty="0" smtClean="0"/>
              <a:t>이 설치되어 있음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자동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219473" y="5772599"/>
            <a:ext cx="864096" cy="272415"/>
          </a:xfrm>
          <a:prstGeom prst="wedgeRoundRectCallout">
            <a:avLst>
              <a:gd name="adj1" fmla="val -14583"/>
              <a:gd name="adj2" fmla="val 864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Finish </a:t>
            </a:r>
            <a:r>
              <a:rPr lang="ko-KR" altLang="en-US" sz="1000" dirty="0" smtClean="0"/>
              <a:t>선</a:t>
            </a:r>
            <a:r>
              <a:rPr lang="ko-KR" altLang="en-US" sz="10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2584579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3992"/>
            <a:ext cx="5028796" cy="58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31329" y="1348576"/>
            <a:ext cx="581946" cy="272415"/>
          </a:xfrm>
          <a:prstGeom prst="wedgeRoundRectCallout">
            <a:avLst>
              <a:gd name="adj1" fmla="val -60102"/>
              <a:gd name="adj2" fmla="val 68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484784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File-&gt;New-&gt;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메뉴 선택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413079"/>
            <a:ext cx="1230458" cy="272415"/>
          </a:xfrm>
          <a:prstGeom prst="wedgeRoundRectCallout">
            <a:avLst>
              <a:gd name="adj1" fmla="val -74658"/>
              <a:gd name="adj2" fmla="val 404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클래스 이름 입력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5681954"/>
            <a:ext cx="864096" cy="272415"/>
          </a:xfrm>
          <a:prstGeom prst="wedgeRoundRectCallout">
            <a:avLst>
              <a:gd name="adj1" fmla="val -14583"/>
              <a:gd name="adj2" fmla="val 864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Finish </a:t>
            </a:r>
            <a:r>
              <a:rPr lang="ko-KR" altLang="en-US" sz="1000" dirty="0" smtClean="0"/>
              <a:t>선</a:t>
            </a:r>
            <a:r>
              <a:rPr lang="ko-KR" altLang="en-US" sz="10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2878549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95438"/>
            <a:ext cx="68389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자바 소스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58795" y="2280918"/>
            <a:ext cx="482970" cy="272415"/>
          </a:xfrm>
          <a:prstGeom prst="wedgeRoundRectCallout">
            <a:avLst>
              <a:gd name="adj1" fmla="val -44013"/>
              <a:gd name="adj2" fmla="val 88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173525" y="2694268"/>
            <a:ext cx="482970" cy="272415"/>
          </a:xfrm>
          <a:prstGeom prst="wedgeRoundRectCallout">
            <a:avLst>
              <a:gd name="adj1" fmla="val -44013"/>
              <a:gd name="adj2" fmla="val 88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4084880"/>
            <a:ext cx="482970" cy="272415"/>
          </a:xfrm>
          <a:prstGeom prst="wedgeRoundRectCallout">
            <a:avLst>
              <a:gd name="adj1" fmla="val -12784"/>
              <a:gd name="adj2" fmla="val -980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0262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편집과 컴파일 및 실행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071802" y="2110006"/>
            <a:ext cx="4572032" cy="1529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4092"/>
            <a:ext cx="78105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195736" y="1925340"/>
            <a:ext cx="504056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23728" y="1506283"/>
            <a:ext cx="876064" cy="272415"/>
          </a:xfrm>
          <a:prstGeom prst="wedgeRoundRectCallout">
            <a:avLst>
              <a:gd name="adj1" fmla="val -28948"/>
              <a:gd name="adj2" fmla="val 1130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실행 버튼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62571" y="1514092"/>
            <a:ext cx="1618858" cy="272415"/>
          </a:xfrm>
          <a:prstGeom prst="wedgeRoundRectCallout">
            <a:avLst>
              <a:gd name="adj1" fmla="val -27126"/>
              <a:gd name="adj2" fmla="val 715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-&gt; Run </a:t>
            </a:r>
            <a:r>
              <a:rPr lang="ko-KR" altLang="en-US" sz="1000" dirty="0" smtClean="0"/>
              <a:t>실행 메뉴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07569" y="5301208"/>
            <a:ext cx="948072" cy="272415"/>
          </a:xfrm>
          <a:prstGeom prst="wedgeRoundRectCallout">
            <a:avLst>
              <a:gd name="adj1" fmla="val 75265"/>
              <a:gd name="adj2" fmla="val 26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콘솔 윈도우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7568" y="4869160"/>
            <a:ext cx="840095" cy="272415"/>
          </a:xfrm>
          <a:prstGeom prst="wedgeRoundRectCallout">
            <a:avLst>
              <a:gd name="adj1" fmla="val 75265"/>
              <a:gd name="adj2" fmla="val 26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실행 결과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9211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데스크톱 응용프로그램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84019" y="1285860"/>
            <a:ext cx="8757673" cy="11837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가장 전형적인 자바 응용프로그램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등의 데스크톱 컴퓨터에 설치되어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JRE</a:t>
            </a:r>
            <a:r>
              <a:rPr lang="ko-KR" altLang="en-US" dirty="0" smtClean="0"/>
              <a:t>가 설치된 어떤 환경에서도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응용프로그램의 도움이 필요 없이 단독으로 실행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2089016" descr="EMB0000138c0a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400600" cy="38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애플릿 응용프로그램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애플릿</a:t>
            </a:r>
            <a:r>
              <a:rPr lang="en-US" altLang="ko-KR" dirty="0" smtClean="0"/>
              <a:t>(applet)</a:t>
            </a:r>
          </a:p>
          <a:p>
            <a:pPr lvl="1"/>
            <a:r>
              <a:rPr lang="ko-KR" altLang="en-US" dirty="0" smtClean="0"/>
              <a:t>웹 브라우저에 의해 구동되고 실행이 제어되는 자바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애플릿은 사용할 수 있는 자원 접근에 제약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564904"/>
            <a:ext cx="37052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4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285720" y="3643314"/>
            <a:ext cx="2143140" cy="257176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웹 브라우저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8" y="4143380"/>
            <a:ext cx="1887863" cy="19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응용프로그램</a:t>
            </a:r>
            <a:endParaRPr lang="ko-KR" altLang="en-US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9517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(servlet)</a:t>
            </a:r>
          </a:p>
          <a:p>
            <a:pPr lvl="1"/>
            <a:r>
              <a:rPr lang="ko-KR" altLang="en-US" sz="1800" dirty="0" smtClean="0"/>
              <a:t>애플릿과 반대로 서버에서 실행되는 자바 프로그램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서버 클라이언트 모델에서 </a:t>
            </a:r>
            <a:r>
              <a:rPr lang="ko-KR" altLang="en-US" sz="1600" dirty="0" err="1" smtClean="0"/>
              <a:t>서블릿과</a:t>
            </a:r>
            <a:r>
              <a:rPr lang="ko-KR" altLang="en-US" sz="1600" dirty="0" smtClean="0"/>
              <a:t> 애플릿이 각각 통신하면서 실행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데이터베이스 서버 및 기타 서버와 연동하는 복잡한 기능 구현 시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 인터페이스가 필요 없는 응용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서버에 의해 실행 통제 받음</a:t>
            </a:r>
            <a:endParaRPr lang="ko-KR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2857488" y="4500570"/>
            <a:ext cx="1428760" cy="78581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인터넷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000628" y="3714752"/>
            <a:ext cx="2071702" cy="250033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웹 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2"/>
          </p:cNvCxnSpPr>
          <p:nvPr/>
        </p:nvCxnSpPr>
        <p:spPr>
          <a:xfrm flipV="1">
            <a:off x="2428860" y="4893479"/>
            <a:ext cx="433060" cy="357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10" idx="1"/>
          </p:cNvCxnSpPr>
          <p:nvPr/>
        </p:nvCxnSpPr>
        <p:spPr>
          <a:xfrm>
            <a:off x="4285057" y="4893479"/>
            <a:ext cx="715571" cy="714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5214942" y="4429132"/>
            <a:ext cx="1643074" cy="1571636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JVM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429256" y="4929198"/>
            <a:ext cx="1214446" cy="78581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servlet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4071934" y="5072074"/>
            <a:ext cx="1357322" cy="25003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7715272" y="4005064"/>
            <a:ext cx="961184" cy="495506"/>
          </a:xfrm>
          <a:prstGeom prst="flowChartProcess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endCxn id="16" idx="1"/>
          </p:cNvCxnSpPr>
          <p:nvPr/>
        </p:nvCxnSpPr>
        <p:spPr>
          <a:xfrm flipV="1">
            <a:off x="6643702" y="4252817"/>
            <a:ext cx="1071570" cy="8906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7715272" y="5429264"/>
            <a:ext cx="961184" cy="448008"/>
          </a:xfrm>
          <a:prstGeom prst="flowChartProcess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서버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4" idx="3"/>
            <a:endCxn id="18" idx="1"/>
          </p:cNvCxnSpPr>
          <p:nvPr/>
        </p:nvCxnSpPr>
        <p:spPr>
          <a:xfrm>
            <a:off x="6643702" y="5322107"/>
            <a:ext cx="1071570" cy="3311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10863" y="485776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86182" y="5214950"/>
            <a:ext cx="1214446" cy="285752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000232" y="5072074"/>
            <a:ext cx="928694" cy="3571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000232" y="5214950"/>
            <a:ext cx="1143008" cy="42862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4" y="2691266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itchFamily="34" charset="0"/>
              </a:rPr>
              <a:t>컴파일</a:t>
            </a: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8363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언어로 작성된 텍스트 파일</a:t>
            </a:r>
            <a:endParaRPr lang="en-US" altLang="ko-KR" dirty="0" smtClean="0"/>
          </a:p>
          <a:p>
            <a:r>
              <a:rPr lang="ko-KR" altLang="en-US" dirty="0" smtClean="0"/>
              <a:t>컴파일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파일을 컴퓨터가 이해할 수 있는 기계어로 만드는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파일 </a:t>
            </a:r>
            <a:r>
              <a:rPr lang="ko-KR" altLang="en-US" dirty="0" err="1" smtClean="0"/>
              <a:t>확장자와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 된 파일의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.java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.class</a:t>
            </a:r>
          </a:p>
          <a:p>
            <a:pPr lvl="2"/>
            <a:r>
              <a:rPr lang="en-US" altLang="ko-KR" dirty="0" smtClean="0"/>
              <a:t>C : </a:t>
            </a:r>
            <a:r>
              <a:rPr lang="en-US" altLang="ko-KR" b="1" dirty="0" smtClean="0"/>
              <a:t>.c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-</a:t>
            </a:r>
            <a:r>
              <a:rPr lang="en-US" altLang="ko-KR" dirty="0" smtClean="0"/>
              <a:t>&gt; </a:t>
            </a:r>
            <a:r>
              <a:rPr lang="en-US" altLang="ko-KR" b="1" dirty="0" smtClean="0"/>
              <a:t>.exe</a:t>
            </a:r>
          </a:p>
          <a:p>
            <a:pPr lvl="2"/>
            <a:r>
              <a:rPr lang="en-US" altLang="ko-KR" dirty="0" smtClean="0"/>
              <a:t>C++ :</a:t>
            </a:r>
            <a:r>
              <a:rPr lang="en-US" altLang="ko-KR" b="1" dirty="0" smtClean="0"/>
              <a:t> .</a:t>
            </a:r>
            <a:r>
              <a:rPr lang="en-US" altLang="ko-KR" b="1" dirty="0" err="1" smtClean="0"/>
              <a:t>cpp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.exe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5747" y="4887408"/>
            <a:ext cx="2102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14" name="타원 13"/>
          <p:cNvSpPr/>
          <p:nvPr/>
        </p:nvSpPr>
        <p:spPr>
          <a:xfrm>
            <a:off x="3552609" y="5197444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컴파일러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909667" y="5399616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5767187" y="4875266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0101000001000101010011110101101010100101110101010101000010001110000000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124245" y="5399616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956199" y="6269014"/>
            <a:ext cx="188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소스 프로그램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99294" y="6198705"/>
            <a:ext cx="92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기계어</a:t>
            </a:r>
            <a:endParaRPr lang="ko-KR" altLang="en-US" sz="1400" dirty="0"/>
          </a:p>
        </p:txBody>
      </p:sp>
      <p:sp>
        <p:nvSpPr>
          <p:cNvPr id="20" name="아래쪽 화살표 19"/>
          <p:cNvSpPr/>
          <p:nvPr/>
        </p:nvSpPr>
        <p:spPr>
          <a:xfrm>
            <a:off x="1766659" y="4268750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1039" y="33279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 프로그램</a:t>
            </a:r>
            <a:endParaRPr lang="en-US" altLang="ko-KR" sz="1400" dirty="0" smtClean="0"/>
          </a:p>
          <a:p>
            <a:r>
              <a:rPr lang="ko-KR" altLang="en-US" sz="1400" dirty="0" smtClean="0"/>
              <a:t>편집 및 개발</a:t>
            </a:r>
            <a:endParaRPr lang="en-US" altLang="ko-KR" sz="1400" dirty="0" smtClean="0"/>
          </a:p>
        </p:txBody>
      </p:sp>
      <p:sp>
        <p:nvSpPr>
          <p:cNvPr id="27" name="위쪽 화살표 26"/>
          <p:cNvSpPr/>
          <p:nvPr/>
        </p:nvSpPr>
        <p:spPr>
          <a:xfrm>
            <a:off x="6517286" y="4125874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58591" y="30663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프로그램</a:t>
            </a:r>
            <a:endParaRPr lang="en-US" altLang="ko-KR" sz="1400" dirty="0" smtClean="0"/>
          </a:p>
          <a:p>
            <a:r>
              <a:rPr lang="ko-KR" altLang="en-US" sz="1400" dirty="0" smtClean="0"/>
              <a:t> 실행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1369" y="56975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99" y="2875326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응용프로그램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Java ME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기기를 위한 자바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시장에 출시되는 대부분의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단말기에 탑재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노키아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, LG, </a:t>
            </a:r>
            <a:r>
              <a:rPr lang="ko-KR" altLang="en-US" dirty="0" smtClean="0"/>
              <a:t>소니 </a:t>
            </a:r>
            <a:r>
              <a:rPr lang="ko-KR" altLang="en-US" dirty="0" err="1" smtClean="0"/>
              <a:t>에릭슨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모토롤러 등 단말기 제조사</a:t>
            </a:r>
          </a:p>
          <a:p>
            <a:pPr lvl="1"/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108569728" descr="EMB000014307d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644" y="2564904"/>
            <a:ext cx="6408712" cy="4003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65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3510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err="1" smtClean="0"/>
              <a:t>안드로이드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주도로 여러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회사가 모여 구성한 </a:t>
            </a:r>
            <a:r>
              <a:rPr lang="en-US" altLang="ko-KR" sz="1600" dirty="0" smtClean="0"/>
              <a:t>OHA(Open Handset Alliance)</a:t>
            </a:r>
            <a:r>
              <a:rPr lang="ko-KR" altLang="en-US" sz="1600" dirty="0" smtClean="0"/>
              <a:t>에서 만든 무료 모바일 플랫폼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개발 언어는 자바를 사용하나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 해당하는 </a:t>
            </a:r>
            <a:r>
              <a:rPr lang="en-US" altLang="ko-KR" sz="1600" dirty="0" err="1" smtClean="0"/>
              <a:t>Dalvik</a:t>
            </a:r>
            <a:r>
              <a:rPr lang="ko-KR" altLang="en-US" sz="1600" dirty="0" smtClean="0"/>
              <a:t>은 기존 바이트 코드와 호환성이 없어 변환 필요</a:t>
            </a:r>
            <a:endParaRPr lang="en-US" altLang="ko-KR" sz="1600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86723984" descr="EMB000016702a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5232400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0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특성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객체지향의 특징인 클래스 계층 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 등 지원</a:t>
            </a:r>
            <a:endParaRPr lang="en-US" altLang="ko-KR" dirty="0" smtClean="0"/>
          </a:p>
          <a:p>
            <a:r>
              <a:rPr lang="ko-KR" altLang="en-US" dirty="0" err="1" smtClean="0"/>
              <a:t>멀티스레드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동시 수행 환경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자바는 운영체제의 도움 없이 자체적으로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C/C++ </a:t>
            </a:r>
            <a:r>
              <a:rPr lang="ko-KR" altLang="en-US" dirty="0" smtClean="0"/>
              <a:t>등에서는 </a:t>
            </a:r>
            <a:r>
              <a:rPr lang="ko-KR" altLang="en-US" dirty="0" err="1" smtClean="0"/>
              <a:t>멀티스레드를</a:t>
            </a:r>
            <a:r>
              <a:rPr lang="ko-KR" altLang="en-US" dirty="0" smtClean="0"/>
              <a:t> 위해 운영체제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r>
              <a:rPr lang="ko-KR" altLang="en-US" dirty="0" smtClean="0"/>
              <a:t>플랫폼 독립성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</a:t>
            </a:r>
            <a:r>
              <a:rPr lang="ko-KR" altLang="en-US" dirty="0"/>
              <a:t>기계가 바이트 </a:t>
            </a:r>
            <a:r>
              <a:rPr lang="ko-KR" altLang="en-US" dirty="0" smtClean="0"/>
              <a:t>코드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플랫폼에 종속성을 갖지 않음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(.java)</a:t>
            </a:r>
            <a:r>
              <a:rPr lang="ko-KR" altLang="en-US" dirty="0" smtClean="0"/>
              <a:t>와 클래스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소스 파일에 여러 클래스를 작성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클래스만 가능</a:t>
            </a:r>
            <a:endParaRPr lang="en-US" altLang="ko-KR" dirty="0" smtClean="0"/>
          </a:p>
          <a:p>
            <a:pPr lvl="1"/>
            <a:r>
              <a:rPr lang="ko-KR" altLang="en-US" dirty="0"/>
              <a:t>소스 파일의 이름과 </a:t>
            </a:r>
            <a:r>
              <a:rPr lang="en-US" altLang="ko-KR" dirty="0"/>
              <a:t>public</a:t>
            </a:r>
            <a:r>
              <a:rPr lang="ko-KR" altLang="en-US" dirty="0"/>
              <a:t>으로 선언된 클래스 이름은 같아야 함</a:t>
            </a:r>
            <a:endParaRPr lang="en-US" altLang="ko-KR" dirty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파일에는 단 하나 만의 클래스만 존재</a:t>
            </a:r>
            <a:endParaRPr lang="en-US" altLang="ko-KR" dirty="0"/>
          </a:p>
          <a:p>
            <a:pPr lvl="2"/>
            <a:r>
              <a:rPr lang="ko-KR" altLang="en-US" dirty="0" smtClean="0"/>
              <a:t>다수의 클래스를 가진 자바 소스를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클래스마다 별도 클래스 파일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6601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 파일과 클래스</a:t>
            </a:r>
            <a:r>
              <a:rPr lang="en-US" altLang="ko-KR" smtClean="0"/>
              <a:t>, </a:t>
            </a:r>
            <a:r>
              <a:rPr lang="ko-KR" altLang="en-US" smtClean="0"/>
              <a:t>클래스 파일의 관계</a:t>
            </a:r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8589" y="2357430"/>
            <a:ext cx="1500198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A {</a:t>
            </a:r>
          </a:p>
          <a:p>
            <a:pPr defTabSz="180000"/>
            <a:r>
              <a:rPr lang="en-US" altLang="ko-KR" sz="1400" dirty="0" smtClean="0"/>
              <a:t>	.........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B {</a:t>
            </a:r>
          </a:p>
          <a:p>
            <a:pPr defTabSz="180000"/>
            <a:r>
              <a:rPr lang="en-US" altLang="ko-KR" sz="1400" dirty="0" smtClean="0"/>
              <a:t>	.........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r>
              <a:rPr lang="en-US" altLang="ko-KR" sz="1400" dirty="0" smtClean="0"/>
              <a:t>	.........</a:t>
            </a:r>
          </a:p>
          <a:p>
            <a:pPr defTabSz="180000"/>
            <a:r>
              <a:rPr lang="en-US" altLang="ko-KR" sz="1400" dirty="0" smtClean="0"/>
              <a:t>	class D {</a:t>
            </a:r>
          </a:p>
          <a:p>
            <a:pPr defTabSz="180000"/>
            <a:r>
              <a:rPr lang="en-US" altLang="ko-KR" sz="1400" dirty="0" smtClean="0"/>
              <a:t>		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9712" y="2008340"/>
            <a:ext cx="65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A.java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5143504" y="2000240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A.class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143504" y="285749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B.class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5053755" y="4506407"/>
            <a:ext cx="933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smtClean="0">
                <a:solidFill>
                  <a:prstClr val="black"/>
                </a:solidFill>
              </a:rPr>
              <a:t>C$D.class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8992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컴파일</a:t>
            </a:r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72066" y="2357430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바이트 코드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2066" y="3143248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바이트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2066" y="4786322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바이트 코드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53755" y="3720589"/>
            <a:ext cx="718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smtClean="0">
                <a:solidFill>
                  <a:prstClr val="black"/>
                </a:solidFill>
              </a:rPr>
              <a:t>C.class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72066" y="4000504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바이트 코드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57686" y="2000240"/>
            <a:ext cx="2571768" cy="3429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500562" y="5429264"/>
            <a:ext cx="251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 </a:t>
            </a:r>
            <a:r>
              <a:rPr lang="ko-KR" altLang="en-US" sz="1400" dirty="0" smtClean="0"/>
              <a:t>개의 클래스 파일이 생성됨</a:t>
            </a:r>
            <a:endParaRPr lang="ko-KR" altLang="en-US" sz="1400" dirty="0"/>
          </a:p>
        </p:txBody>
      </p:sp>
      <p:sp>
        <p:nvSpPr>
          <p:cNvPr id="31" name="오른쪽 화살표 30"/>
          <p:cNvSpPr/>
          <p:nvPr/>
        </p:nvSpPr>
        <p:spPr>
          <a:xfrm>
            <a:off x="3286116" y="3786190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57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특징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실행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 또는 다수의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폴더에 걸쳐 다수의 클래스 파일로 구성된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jar </a:t>
            </a:r>
            <a:r>
              <a:rPr lang="ko-KR" altLang="en-US" dirty="0" smtClean="0"/>
              <a:t>파일 형태로 배포 가능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응용프로그램의 실행은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클래스 파일에 하나 이상의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있을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클래스 파일이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포함하는 것은 상관없음</a:t>
            </a:r>
            <a:endParaRPr lang="en-US" altLang="ko-KR" dirty="0" smtClean="0"/>
          </a:p>
          <a:p>
            <a:r>
              <a:rPr lang="ko-KR" altLang="en-US" dirty="0" smtClean="0"/>
              <a:t>클래스로 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모든 변수나 함수는 클래스 내에 선언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안에서 새로운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작성 가능</a:t>
            </a:r>
            <a:endParaRPr lang="en-US" altLang="ko-KR" dirty="0" smtClean="0"/>
          </a:p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여러 클래스를 패키지로 묶어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패키지는 폴더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java.lang.System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java\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디렉터리의 </a:t>
            </a:r>
            <a:r>
              <a:rPr lang="en-US" altLang="ko-KR" dirty="0" err="1" smtClean="0"/>
              <a:t>System.class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5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태동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그린 프로젝트</a:t>
            </a:r>
            <a:r>
              <a:rPr lang="en-US" altLang="ko-KR" dirty="0" smtClean="0"/>
              <a:t>(Green Project) </a:t>
            </a:r>
          </a:p>
          <a:p>
            <a:pPr lvl="1"/>
            <a:r>
              <a:rPr lang="ko-KR" altLang="en-US" dirty="0" err="1" smtClean="0"/>
              <a:t>선마이크로시스템즈의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고슬링</a:t>
            </a:r>
            <a:r>
              <a:rPr lang="en-US" altLang="ko-KR" dirty="0" smtClean="0"/>
              <a:t>(James Gosling)</a:t>
            </a:r>
            <a:r>
              <a:rPr lang="ko-KR" altLang="en-US" dirty="0" smtClean="0"/>
              <a:t>에 의해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가전 제품에 들어갈 소프트웨어를 위해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년에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호환성 문제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언어로 작성된 프로그램은 </a:t>
            </a:r>
            <a:r>
              <a:rPr lang="en-US" altLang="ko-KR" dirty="0" smtClean="0"/>
              <a:t>PC,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프레임 등 플랫폼 간에 호환성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소스를 다시 </a:t>
            </a:r>
            <a:r>
              <a:rPr lang="ko-KR" altLang="en-US" dirty="0" err="1" smtClean="0"/>
              <a:t>컴파일하거나</a:t>
            </a:r>
            <a:r>
              <a:rPr lang="ko-KR" altLang="en-US" dirty="0" smtClean="0"/>
              <a:t> 프로그램을 재 작성해야 하는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독립적인 언어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플랫폼에서 호환성을 갖는 프로그래밍 언어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특히 웹에 최적화된 프로그래밍 언어의 필요성 대두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사용량이 적고 다양한 플랫폼을 가지는 가전 제품에 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가전 제품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량의 메모리를 가지는 제어 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내장형 시스템 요구 충족</a:t>
            </a:r>
            <a:endParaRPr lang="en-US" altLang="ko-KR" dirty="0" smtClean="0"/>
          </a:p>
          <a:p>
            <a:r>
              <a:rPr lang="ko-KR" altLang="en-US" dirty="0" smtClean="0"/>
              <a:t>초기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오크</a:t>
            </a:r>
            <a:r>
              <a:rPr lang="en-US" altLang="ko-KR" dirty="0" smtClean="0"/>
              <a:t>(OAK)</a:t>
            </a:r>
          </a:p>
          <a:p>
            <a:pPr lvl="1"/>
            <a:r>
              <a:rPr lang="ko-KR" altLang="en-US" dirty="0" smtClean="0"/>
              <a:t>인터넷과 웹의 엄청난 발전에 힘입어 퍼지게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 </a:t>
            </a:r>
            <a:r>
              <a:rPr lang="en-US" altLang="ko-KR" dirty="0" smtClean="0"/>
              <a:t>Netscape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r>
              <a:rPr lang="en-US" altLang="ko-KR" dirty="0" smtClean="0"/>
              <a:t>2009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선마이크로시스템즈를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인수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WORA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WORA(Write Once Run Anywhere)</a:t>
            </a:r>
          </a:p>
          <a:p>
            <a:pPr lvl="1"/>
            <a:r>
              <a:rPr lang="ko-KR" altLang="en-US" dirty="0" smtClean="0"/>
              <a:t>한번 작성된 코드는 모든 플랫폼에서 바로 실행되는 자바의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 </a:t>
            </a:r>
            <a:r>
              <a:rPr lang="ko-KR" altLang="en-US" dirty="0" smtClean="0"/>
              <a:t>등 기존 언어가 가진 플랫폼 종속성 극복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OS, H/W</a:t>
            </a:r>
            <a:r>
              <a:rPr lang="ko-KR" altLang="en-US" dirty="0" smtClean="0"/>
              <a:t>에 상관없이 자바 프로그램이 동일하게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네트워크에 연결된 어느 클라이언트에서나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환경 지원</a:t>
            </a:r>
            <a:endParaRPr lang="en-US" altLang="ko-KR" dirty="0" smtClean="0"/>
          </a:p>
          <a:p>
            <a:r>
              <a:rPr lang="en-US" altLang="ko-KR" dirty="0" smtClean="0"/>
              <a:t>WORA</a:t>
            </a:r>
            <a:r>
              <a:rPr lang="ko-KR" altLang="en-US" dirty="0" smtClean="0"/>
              <a:t>를 가능하게 하는 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코드</a:t>
            </a:r>
            <a:r>
              <a:rPr lang="en-US" altLang="ko-KR" dirty="0" smtClean="0"/>
              <a:t>(byte code)</a:t>
            </a:r>
          </a:p>
          <a:p>
            <a:pPr lvl="2"/>
            <a:r>
              <a:rPr lang="ko-KR" altLang="en-US" dirty="0" smtClean="0"/>
              <a:t>자바 소스를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목적 코드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에 종속적이지 않은 중립적인 코드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에 의해 해석되고 실행됨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JVM(Java Virtual Machine)</a:t>
            </a:r>
          </a:p>
          <a:p>
            <a:pPr lvl="2"/>
            <a:r>
              <a:rPr lang="ko-KR" altLang="en-US" dirty="0" smtClean="0"/>
              <a:t>자바 바이트 코드를 실행하는 자바 가상 기계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74" y="3902029"/>
            <a:ext cx="774720" cy="148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37" y="3886647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itchFamily="34" charset="0"/>
              </a:rPr>
              <a:t>플랫폼 종속성</a:t>
            </a:r>
            <a:r>
              <a:rPr lang="en-US" altLang="ko-KR" dirty="0" smtClean="0">
                <a:cs typeface="Arial" pitchFamily="34" charset="0"/>
              </a:rPr>
              <a:t>(platform dependency)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5143512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err="1" smtClean="0"/>
              <a:t>리눅스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5429264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Apple </a:t>
            </a:r>
            <a:r>
              <a:rPr lang="ko-KR" altLang="en-US" sz="1400" dirty="0" smtClean="0"/>
              <a:t>사의 </a:t>
            </a:r>
            <a:r>
              <a:rPr lang="en-US" altLang="ko-KR" sz="1400" dirty="0" smtClean="0"/>
              <a:t>MAC PC</a:t>
            </a:r>
            <a:endParaRPr lang="ko-KR" altLang="en-US" sz="1400" dirty="0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500430" y="2143116"/>
            <a:ext cx="1431610" cy="5715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C/C++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 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10" idx="2"/>
          </p:cNvCxnSpPr>
          <p:nvPr/>
        </p:nvCxnSpPr>
        <p:spPr>
          <a:xfrm>
            <a:off x="2214546" y="2428868"/>
            <a:ext cx="128588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960465" y="2706483"/>
            <a:ext cx="2045109" cy="1415845"/>
          </a:xfrm>
          <a:custGeom>
            <a:avLst/>
            <a:gdLst>
              <a:gd name="connsiteX0" fmla="*/ 2045109 w 2045109"/>
              <a:gd name="connsiteY0" fmla="*/ 0 h 1415845"/>
              <a:gd name="connsiteX1" fmla="*/ 1130709 w 2045109"/>
              <a:gd name="connsiteY1" fmla="*/ 570271 h 1415845"/>
              <a:gd name="connsiteX2" fmla="*/ 353961 w 2045109"/>
              <a:gd name="connsiteY2" fmla="*/ 894736 h 1415845"/>
              <a:gd name="connsiteX3" fmla="*/ 0 w 2045109"/>
              <a:gd name="connsiteY3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109" h="1415845">
                <a:moveTo>
                  <a:pt x="2045109" y="0"/>
                </a:moveTo>
                <a:cubicBezTo>
                  <a:pt x="1728838" y="210574"/>
                  <a:pt x="1412567" y="421148"/>
                  <a:pt x="1130709" y="570271"/>
                </a:cubicBezTo>
                <a:cubicBezTo>
                  <a:pt x="848851" y="719394"/>
                  <a:pt x="542413" y="753807"/>
                  <a:pt x="353961" y="894736"/>
                </a:cubicBezTo>
                <a:cubicBezTo>
                  <a:pt x="165510" y="1035665"/>
                  <a:pt x="82755" y="1225755"/>
                  <a:pt x="0" y="141584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849897" y="2726149"/>
            <a:ext cx="150600" cy="1202918"/>
          </a:xfrm>
          <a:custGeom>
            <a:avLst/>
            <a:gdLst>
              <a:gd name="connsiteX0" fmla="*/ 175343 w 175343"/>
              <a:gd name="connsiteY0" fmla="*/ 0 h 1504335"/>
              <a:gd name="connsiteX1" fmla="*/ 8194 w 175343"/>
              <a:gd name="connsiteY1" fmla="*/ 688258 h 1504335"/>
              <a:gd name="connsiteX2" fmla="*/ 126181 w 175343"/>
              <a:gd name="connsiteY2" fmla="*/ 1504335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43" h="1504335">
                <a:moveTo>
                  <a:pt x="175343" y="0"/>
                </a:moveTo>
                <a:cubicBezTo>
                  <a:pt x="95865" y="218768"/>
                  <a:pt x="16388" y="437536"/>
                  <a:pt x="8194" y="688258"/>
                </a:cubicBezTo>
                <a:cubicBezTo>
                  <a:pt x="0" y="938980"/>
                  <a:pt x="63090" y="1221657"/>
                  <a:pt x="126181" y="150433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025238" y="2735980"/>
            <a:ext cx="2046959" cy="1264524"/>
          </a:xfrm>
          <a:custGeom>
            <a:avLst/>
            <a:gdLst>
              <a:gd name="connsiteX0" fmla="*/ 0 w 1612490"/>
              <a:gd name="connsiteY0" fmla="*/ 0 h 1435510"/>
              <a:gd name="connsiteX1" fmla="*/ 353961 w 1612490"/>
              <a:gd name="connsiteY1" fmla="*/ 619432 h 1435510"/>
              <a:gd name="connsiteX2" fmla="*/ 894735 w 1612490"/>
              <a:gd name="connsiteY2" fmla="*/ 1150374 h 1435510"/>
              <a:gd name="connsiteX3" fmla="*/ 1612490 w 1612490"/>
              <a:gd name="connsiteY3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0" h="1435510">
                <a:moveTo>
                  <a:pt x="0" y="0"/>
                </a:moveTo>
                <a:cubicBezTo>
                  <a:pt x="102419" y="213851"/>
                  <a:pt x="204839" y="427703"/>
                  <a:pt x="353961" y="619432"/>
                </a:cubicBezTo>
                <a:cubicBezTo>
                  <a:pt x="503083" y="811161"/>
                  <a:pt x="684980" y="1014361"/>
                  <a:pt x="894735" y="1150374"/>
                </a:cubicBezTo>
                <a:cubicBezTo>
                  <a:pt x="1104490" y="1286387"/>
                  <a:pt x="1358490" y="1360948"/>
                  <a:pt x="1612490" y="143551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96607" y="321468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5601" y="34222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실행되지</a:t>
            </a:r>
            <a:endParaRPr lang="en-US" altLang="ko-KR" sz="1400" dirty="0" smtClean="0"/>
          </a:p>
          <a:p>
            <a:r>
              <a:rPr lang="ko-KR" altLang="en-US" sz="1400" dirty="0" smtClean="0"/>
              <a:t> 않음 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38110" y="31749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실행되지</a:t>
            </a:r>
            <a:endParaRPr lang="en-US" altLang="ko-KR" sz="1400" dirty="0" smtClean="0"/>
          </a:p>
          <a:p>
            <a:r>
              <a:rPr lang="ko-KR" altLang="en-US" sz="1400" dirty="0" smtClean="0"/>
              <a:t> 않음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71670" y="1571612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</a:t>
            </a:r>
            <a:r>
              <a:rPr lang="ko-KR" altLang="en-US" sz="1400" dirty="0"/>
              <a:t>텔</a:t>
            </a:r>
            <a:r>
              <a:rPr lang="en-US" altLang="ko-KR" sz="1400" dirty="0" smtClean="0"/>
              <a:t> CPU</a:t>
            </a:r>
            <a:r>
              <a:rPr lang="ko-KR" altLang="en-US" sz="1400" dirty="0" smtClean="0"/>
              <a:t>를 가진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리눅스</a:t>
            </a:r>
            <a:r>
              <a:rPr lang="ko-KR" altLang="en-US" sz="1400" dirty="0" smtClean="0"/>
              <a:t> 환경에서</a:t>
            </a:r>
            <a:endParaRPr lang="en-US" altLang="ko-KR" sz="1400" dirty="0" smtClean="0"/>
          </a:p>
          <a:p>
            <a:r>
              <a:rPr lang="ko-KR" altLang="en-US" sz="1400" dirty="0" smtClean="0"/>
              <a:t>개발</a:t>
            </a:r>
            <a:endParaRPr lang="ko-KR" altLang="en-US" sz="1400" dirty="0"/>
          </a:p>
        </p:txBody>
      </p:sp>
      <p:sp>
        <p:nvSpPr>
          <p:cNvPr id="23" name="곱셈 기호 22"/>
          <p:cNvSpPr/>
          <p:nvPr/>
        </p:nvSpPr>
        <p:spPr>
          <a:xfrm>
            <a:off x="4500562" y="3214686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3714744" y="3357562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48717" y="1511186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플랫폼 </a:t>
            </a:r>
            <a:r>
              <a:rPr lang="en-US" altLang="ko-KR" sz="1400" dirty="0" smtClean="0">
                <a:solidFill>
                  <a:srgbClr val="0070C0"/>
                </a:solidFill>
              </a:rPr>
              <a:t>= </a:t>
            </a:r>
            <a:r>
              <a:rPr lang="ko-KR" altLang="en-US" sz="1400" dirty="0" smtClean="0">
                <a:solidFill>
                  <a:srgbClr val="0070C0"/>
                </a:solidFill>
              </a:rPr>
              <a:t>하드웨어 플랫폼 </a:t>
            </a:r>
            <a:r>
              <a:rPr lang="en-US" altLang="ko-KR" sz="1400" dirty="0" smtClean="0">
                <a:solidFill>
                  <a:srgbClr val="0070C0"/>
                </a:solidFill>
              </a:rPr>
              <a:t>+ </a:t>
            </a:r>
            <a:r>
              <a:rPr lang="ko-KR" altLang="en-US" sz="1400" dirty="0" smtClean="0">
                <a:solidFill>
                  <a:srgbClr val="0070C0"/>
                </a:solidFill>
              </a:rPr>
              <a:t>운영체제 플랫폼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770" y="1951814"/>
            <a:ext cx="312777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프로그램의 플랫폼 호환성 없는 이유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기계어가 </a:t>
            </a:r>
            <a:r>
              <a:rPr lang="en-US" altLang="ko-KR" sz="1400" dirty="0" smtClean="0">
                <a:solidFill>
                  <a:srgbClr val="0070C0"/>
                </a:solidFill>
              </a:rPr>
              <a:t>CPU</a:t>
            </a:r>
            <a:r>
              <a:rPr lang="ko-KR" altLang="en-US" sz="1400" dirty="0" smtClean="0">
                <a:solidFill>
                  <a:srgbClr val="0070C0"/>
                </a:solidFill>
              </a:rPr>
              <a:t>마다 다름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운영체제마다 </a:t>
            </a:r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 다름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운영체제마다 실행파일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형식 다름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8345" y="4871346"/>
            <a:ext cx="2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smtClean="0"/>
              <a:t>윈도우 노트북</a:t>
            </a:r>
            <a:endParaRPr lang="ko-KR" altLang="en-US" sz="14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1" y="4198757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4" y="1448845"/>
            <a:ext cx="1469693" cy="153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8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35" y="1572982"/>
            <a:ext cx="1335264" cy="139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677" y="3953053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플랫폼 독립성</a:t>
            </a:r>
            <a:r>
              <a:rPr lang="en-US" altLang="ko-KR" dirty="0" smtClean="0"/>
              <a:t>, WORA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67619" y="5443297"/>
            <a:ext cx="194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err="1" smtClean="0"/>
              <a:t>리눅스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1762" y="5892351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Apple </a:t>
            </a:r>
            <a:r>
              <a:rPr lang="ko-KR" altLang="en-US" sz="1400" dirty="0" smtClean="0"/>
              <a:t>사의 </a:t>
            </a:r>
            <a:r>
              <a:rPr lang="en-US" altLang="ko-KR" sz="1400" dirty="0" smtClean="0"/>
              <a:t>MAC PC</a:t>
            </a:r>
            <a:endParaRPr lang="ko-KR" altLang="en-US" sz="1400" dirty="0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4310363" y="2143116"/>
            <a:ext cx="1368722" cy="5715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 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endCxn id="18" idx="2"/>
          </p:cNvCxnSpPr>
          <p:nvPr/>
        </p:nvCxnSpPr>
        <p:spPr>
          <a:xfrm>
            <a:off x="3810297" y="2428868"/>
            <a:ext cx="50006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2882840" y="2706483"/>
            <a:ext cx="2045109" cy="1415845"/>
          </a:xfrm>
          <a:custGeom>
            <a:avLst/>
            <a:gdLst>
              <a:gd name="connsiteX0" fmla="*/ 2045109 w 2045109"/>
              <a:gd name="connsiteY0" fmla="*/ 0 h 1415845"/>
              <a:gd name="connsiteX1" fmla="*/ 1130709 w 2045109"/>
              <a:gd name="connsiteY1" fmla="*/ 570271 h 1415845"/>
              <a:gd name="connsiteX2" fmla="*/ 353961 w 2045109"/>
              <a:gd name="connsiteY2" fmla="*/ 894736 h 1415845"/>
              <a:gd name="connsiteX3" fmla="*/ 0 w 2045109"/>
              <a:gd name="connsiteY3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109" h="1415845">
                <a:moveTo>
                  <a:pt x="2045109" y="0"/>
                </a:moveTo>
                <a:cubicBezTo>
                  <a:pt x="1728838" y="210574"/>
                  <a:pt x="1412567" y="421148"/>
                  <a:pt x="1130709" y="570271"/>
                </a:cubicBezTo>
                <a:cubicBezTo>
                  <a:pt x="848851" y="719394"/>
                  <a:pt x="542413" y="753807"/>
                  <a:pt x="353961" y="894736"/>
                </a:cubicBezTo>
                <a:cubicBezTo>
                  <a:pt x="165510" y="1035665"/>
                  <a:pt x="82755" y="1225755"/>
                  <a:pt x="0" y="141584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72272" y="2726149"/>
            <a:ext cx="150600" cy="1202918"/>
          </a:xfrm>
          <a:custGeom>
            <a:avLst/>
            <a:gdLst>
              <a:gd name="connsiteX0" fmla="*/ 175343 w 175343"/>
              <a:gd name="connsiteY0" fmla="*/ 0 h 1504335"/>
              <a:gd name="connsiteX1" fmla="*/ 8194 w 175343"/>
              <a:gd name="connsiteY1" fmla="*/ 688258 h 1504335"/>
              <a:gd name="connsiteX2" fmla="*/ 126181 w 175343"/>
              <a:gd name="connsiteY2" fmla="*/ 1504335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43" h="1504335">
                <a:moveTo>
                  <a:pt x="175343" y="0"/>
                </a:moveTo>
                <a:cubicBezTo>
                  <a:pt x="95865" y="218768"/>
                  <a:pt x="16388" y="437536"/>
                  <a:pt x="8194" y="688258"/>
                </a:cubicBezTo>
                <a:cubicBezTo>
                  <a:pt x="0" y="938980"/>
                  <a:pt x="63090" y="1221657"/>
                  <a:pt x="126181" y="150433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47613" y="2735980"/>
            <a:ext cx="2046959" cy="1264524"/>
          </a:xfrm>
          <a:custGeom>
            <a:avLst/>
            <a:gdLst>
              <a:gd name="connsiteX0" fmla="*/ 0 w 1612490"/>
              <a:gd name="connsiteY0" fmla="*/ 0 h 1435510"/>
              <a:gd name="connsiteX1" fmla="*/ 353961 w 1612490"/>
              <a:gd name="connsiteY1" fmla="*/ 619432 h 1435510"/>
              <a:gd name="connsiteX2" fmla="*/ 894735 w 1612490"/>
              <a:gd name="connsiteY2" fmla="*/ 1150374 h 1435510"/>
              <a:gd name="connsiteX3" fmla="*/ 1612490 w 1612490"/>
              <a:gd name="connsiteY3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0" h="1435510">
                <a:moveTo>
                  <a:pt x="0" y="0"/>
                </a:moveTo>
                <a:cubicBezTo>
                  <a:pt x="102419" y="213851"/>
                  <a:pt x="204839" y="427703"/>
                  <a:pt x="353961" y="619432"/>
                </a:cubicBezTo>
                <a:cubicBezTo>
                  <a:pt x="503083" y="811161"/>
                  <a:pt x="684980" y="1014361"/>
                  <a:pt x="894735" y="1150374"/>
                </a:cubicBezTo>
                <a:cubicBezTo>
                  <a:pt x="1104490" y="1286387"/>
                  <a:pt x="1358490" y="1360948"/>
                  <a:pt x="1612490" y="143551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65417" y="3643314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79929" y="3429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3069" y="357187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6991" y="2070019"/>
            <a:ext cx="148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0070C0"/>
                </a:solidFill>
              </a:rPr>
              <a:t>Write Once !!</a:t>
            </a:r>
            <a:endParaRPr lang="ko-KR" altLang="en-US" sz="2000" b="1" i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3171766"/>
            <a:ext cx="173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0070C0"/>
                </a:solidFill>
              </a:rPr>
              <a:t>Run Anywhere!!</a:t>
            </a:r>
            <a:endParaRPr lang="ko-KR" altLang="en-US" sz="2000" b="1" i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5103" y="5072074"/>
            <a:ext cx="144757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50"/>
                </a:solidFill>
              </a:rPr>
              <a:t>자바 가상 기계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2772" y="5488560"/>
            <a:ext cx="146447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자바 가상 기계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8821" y="4929198"/>
            <a:ext cx="138696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자바 가상 기계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3631" y="533416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smtClean="0"/>
              <a:t>윈도우 노트북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76" y="4071943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23" y="3971725"/>
            <a:ext cx="774720" cy="148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9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실행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바이트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기계에</a:t>
            </a:r>
            <a:r>
              <a:rPr lang="ko-KR" altLang="en-US" dirty="0"/>
              <a:t>서</a:t>
            </a:r>
            <a:r>
              <a:rPr lang="ko-KR" altLang="en-US" dirty="0" smtClean="0"/>
              <a:t> 실행 가능한 바이너리 코드</a:t>
            </a:r>
            <a:endParaRPr lang="en-US" altLang="ko-KR" dirty="0" smtClean="0"/>
          </a:p>
          <a:p>
            <a:pPr lvl="2"/>
            <a:r>
              <a:rPr lang="ko-KR" altLang="en-US" dirty="0"/>
              <a:t>바이트 코드는 컴퓨터 </a:t>
            </a:r>
            <a:r>
              <a:rPr lang="en-US" altLang="ko-KR" dirty="0"/>
              <a:t>CPU</a:t>
            </a:r>
            <a:r>
              <a:rPr lang="ko-KR" altLang="en-US" dirty="0"/>
              <a:t>에 의해 직접 실행되지 않음</a:t>
            </a:r>
            <a:endParaRPr lang="en-US" altLang="ko-KR" dirty="0"/>
          </a:p>
          <a:p>
            <a:pPr lvl="2"/>
            <a:r>
              <a:rPr lang="ko-KR" altLang="en-US" dirty="0" smtClean="0"/>
              <a:t>자바 가상 기계가 작동 중인 플랫폼에서 실행</a:t>
            </a:r>
            <a:endParaRPr lang="en-US" altLang="ko-KR" dirty="0" smtClean="0"/>
          </a:p>
          <a:p>
            <a:pPr lvl="2"/>
            <a:r>
              <a:rPr lang="ko-KR" altLang="en-US" dirty="0"/>
              <a:t>자바 가상 기계가 인터프리터 방식으로 바이트 코드 </a:t>
            </a:r>
            <a:r>
              <a:rPr lang="ko-KR" altLang="en-US" dirty="0" smtClean="0"/>
              <a:t>해석</a:t>
            </a:r>
            <a:endParaRPr lang="en-US" altLang="ko-KR" dirty="0"/>
          </a:p>
          <a:p>
            <a:pPr lvl="1"/>
            <a:r>
              <a:rPr lang="ko-KR" altLang="en-US" dirty="0" smtClean="0"/>
              <a:t>클래스 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자바 가상 기계</a:t>
            </a:r>
            <a:r>
              <a:rPr lang="en-US" altLang="ko-KR" dirty="0" smtClean="0"/>
              <a:t>(JVM : Java Virtual Machine)</a:t>
            </a:r>
          </a:p>
          <a:p>
            <a:pPr lvl="1"/>
            <a:r>
              <a:rPr lang="ko-KR" altLang="en-US" dirty="0" smtClean="0"/>
              <a:t>각기 다른 플랫폼에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자바 실행 환경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 자체는 플랫폼에 종속적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가상 기계는 플랫폼마다 각각 작성됨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리눅스에서</a:t>
            </a:r>
            <a:r>
              <a:rPr lang="ko-KR" altLang="en-US" dirty="0" smtClean="0"/>
              <a:t> 작동하는 자바 가상 기계는 윈도우에서 작동하지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 개발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개발사인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외 </a:t>
            </a:r>
            <a:r>
              <a:rPr lang="en-US" altLang="ko-KR" dirty="0" smtClean="0"/>
              <a:t>IBM, MS </a:t>
            </a:r>
            <a:r>
              <a:rPr lang="ko-KR" altLang="en-US" dirty="0" smtClean="0"/>
              <a:t>등 다양한 회사에서 제작 공급</a:t>
            </a:r>
            <a:endParaRPr lang="en-US" altLang="ko-KR" dirty="0" smtClean="0"/>
          </a:p>
          <a:p>
            <a:r>
              <a:rPr lang="ko-KR" altLang="en-US" dirty="0" smtClean="0"/>
              <a:t>자바의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기계가 클래스 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의 바이트 코드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7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2069</TotalTime>
  <Words>2272</Words>
  <Application>Microsoft Office PowerPoint</Application>
  <PresentationFormat>화면 슬라이드 쇼(4:3)</PresentationFormat>
  <Paragraphs>560</Paragraphs>
  <Slides>44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HY나무L</vt:lpstr>
      <vt:lpstr>맑은 고딕</vt:lpstr>
      <vt:lpstr>휴먼편지체</vt:lpstr>
      <vt:lpstr>Arial</vt:lpstr>
      <vt:lpstr>Wingdings</vt:lpstr>
      <vt:lpstr>Wingdings 2</vt:lpstr>
      <vt:lpstr>가을</vt:lpstr>
      <vt:lpstr>자바 시작</vt:lpstr>
      <vt:lpstr>컴퓨터의 하드웨어와 소프트웨어</vt:lpstr>
      <vt:lpstr>프로그래밍 언어</vt:lpstr>
      <vt:lpstr>컴파일</vt:lpstr>
      <vt:lpstr>자바의 태동</vt:lpstr>
      <vt:lpstr>WORA</vt:lpstr>
      <vt:lpstr>플랫폼 종속성(platform dependency)</vt:lpstr>
      <vt:lpstr>자바의 플랫폼 독립성, WORA</vt:lpstr>
      <vt:lpstr>자바의 실행 환경</vt:lpstr>
      <vt:lpstr>바이트 코드의 디어셈블(disassemble)</vt:lpstr>
      <vt:lpstr>디어셈블하여 바이트 코드 보기</vt:lpstr>
      <vt:lpstr>자바 가상 기계와 자바 응용프로그램의 실행</vt:lpstr>
      <vt:lpstr>자바와 C/C++의 실행 환경 차이</vt:lpstr>
      <vt:lpstr>Tip: 자바와 C/C++실행 환경 및 과정</vt:lpstr>
      <vt:lpstr>자바의 진화(financial express에 인용)</vt:lpstr>
      <vt:lpstr>자바와 오픈 소스</vt:lpstr>
      <vt:lpstr>자바의 배포판 종류</vt:lpstr>
      <vt:lpstr>Java SE 구성</vt:lpstr>
      <vt:lpstr>JDK와 JRE</vt:lpstr>
      <vt:lpstr>JDK 설치 후 디렉터리 구조</vt:lpstr>
      <vt:lpstr>나는 누구?</vt:lpstr>
      <vt:lpstr>자바 API</vt:lpstr>
      <vt:lpstr>자바 온라인 API 문서</vt:lpstr>
      <vt:lpstr>자바 통합 개발 환경–이클립스(Eclipse)</vt:lpstr>
      <vt:lpstr>Tip: javadoc를 이용한  API 도큐먼트 생성</vt:lpstr>
      <vt:lpstr>javadoc로 HelloDoc 클래스의 API 도큐먼트생성</vt:lpstr>
      <vt:lpstr>자바 프로그램 개발</vt:lpstr>
      <vt:lpstr>자바 소스 편집</vt:lpstr>
      <vt:lpstr>자바 소스 컴파일 및 실행</vt:lpstr>
      <vt:lpstr>이클립스 실행</vt:lpstr>
      <vt:lpstr>이클립스의 사용자 인터페이스</vt:lpstr>
      <vt:lpstr>프로젝트 생성</vt:lpstr>
      <vt:lpstr>프로젝트 생성</vt:lpstr>
      <vt:lpstr>클래스 생성</vt:lpstr>
      <vt:lpstr>생성된 자바 소스</vt:lpstr>
      <vt:lpstr>소스 편집과 컴파일 및 실행</vt:lpstr>
      <vt:lpstr>자바 응용의 종류 : 데스크톱 응용프로그램</vt:lpstr>
      <vt:lpstr>자바 응용의 종류 : 애플릿 응용프로그램</vt:lpstr>
      <vt:lpstr>자바 응용의 종류 : 서블릿 응용프로그램</vt:lpstr>
      <vt:lpstr>자바 응용의 종류 : 모바일 응용프로그램</vt:lpstr>
      <vt:lpstr>자바 모바일 응용 : 안드로이드 앱</vt:lpstr>
      <vt:lpstr>자바의 특성(1)</vt:lpstr>
      <vt:lpstr>소스 파일과 클래스, 클래스 파일의 관계</vt:lpstr>
      <vt:lpstr>자바의 특징(2)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nyam</cp:lastModifiedBy>
  <cp:revision>105</cp:revision>
  <dcterms:created xsi:type="dcterms:W3CDTF">2011-08-27T14:53:28Z</dcterms:created>
  <dcterms:modified xsi:type="dcterms:W3CDTF">2016-03-26T07:24:50Z</dcterms:modified>
</cp:coreProperties>
</file>