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2"/>
  </p:notesMasterIdLst>
  <p:handoutMasterIdLst>
    <p:handoutMasterId r:id="rId43"/>
  </p:handoutMasterIdLst>
  <p:sldIdLst>
    <p:sldId id="619" r:id="rId2"/>
    <p:sldId id="604" r:id="rId3"/>
    <p:sldId id="605" r:id="rId4"/>
    <p:sldId id="630" r:id="rId5"/>
    <p:sldId id="631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49" r:id="rId24"/>
    <p:sldId id="650" r:id="rId25"/>
    <p:sldId id="651" r:id="rId26"/>
    <p:sldId id="664" r:id="rId27"/>
    <p:sldId id="652" r:id="rId28"/>
    <p:sldId id="653" r:id="rId29"/>
    <p:sldId id="654" r:id="rId30"/>
    <p:sldId id="655" r:id="rId31"/>
    <p:sldId id="656" r:id="rId32"/>
    <p:sldId id="657" r:id="rId33"/>
    <p:sldId id="658" r:id="rId34"/>
    <p:sldId id="659" r:id="rId35"/>
    <p:sldId id="660" r:id="rId36"/>
    <p:sldId id="661" r:id="rId37"/>
    <p:sldId id="665" r:id="rId38"/>
    <p:sldId id="620" r:id="rId39"/>
    <p:sldId id="662" r:id="rId40"/>
    <p:sldId id="66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6" autoAdjust="0"/>
    <p:restoredTop sz="94600" autoAdjust="0"/>
  </p:normalViewPr>
  <p:slideViewPr>
    <p:cSldViewPr snapToGrid="0">
      <p:cViewPr varScale="1">
        <p:scale>
          <a:sx n="70" d="100"/>
          <a:sy n="70" d="100"/>
        </p:scale>
        <p:origin x="1254" y="66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1" d="100"/>
          <a:sy n="81" d="100"/>
        </p:scale>
        <p:origin x="22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616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275663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36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68047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37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68047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1098" y="3590925"/>
            <a:ext cx="3080501" cy="30670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3524904" y="-3143110"/>
            <a:ext cx="1285362" cy="8085932"/>
          </a:xfrm>
          <a:prstGeom prst="rect">
            <a:avLst/>
          </a:prstGeom>
        </p:spPr>
      </p:pic>
      <p:pic>
        <p:nvPicPr>
          <p:cNvPr id="9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 userDrawn="1"/>
        </p:nvSpPr>
        <p:spPr>
          <a:xfrm>
            <a:off x="229396" y="177882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55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</a:t>
            </a: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 </a:t>
            </a:r>
          </a:p>
          <a:p>
            <a:pPr algn="ctr" eaLnBrk="1" hangingPunct="1">
              <a:defRPr/>
            </a:pP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8464" y="6444410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40" y="642115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064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157538" y="6373813"/>
            <a:ext cx="2687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1993-2012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Media,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186613" cy="3698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0656" y="230041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학습목표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차례</a:t>
            </a: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5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6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견고딕" pitchFamily="18" charset="-127"/>
                <a:ea typeface="HY견고딕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Pr>
        <a:gradFill>
          <a:gsLst>
            <a:gs pos="0">
              <a:schemeClr val="accent1">
                <a:lumMod val="10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b="1" dirty="0" smtClean="0"/>
              <a:t>기본적인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문법을 익</a:t>
            </a:r>
            <a:r>
              <a:rPr lang="ko-KR" altLang="en-US" b="1" dirty="0"/>
              <a:t>힌</a:t>
            </a:r>
            <a:r>
              <a:rPr lang="ko-KR" altLang="en-US" b="1" dirty="0" smtClean="0"/>
              <a:t>다</a:t>
            </a:r>
            <a:r>
              <a:rPr lang="en-US" altLang="ko-KR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안드로이드 프로그래밍을 위한 </a:t>
            </a:r>
            <a:r>
              <a:rPr lang="en-US" altLang="ko-KR" b="1" dirty="0" smtClean="0"/>
              <a:t>Java</a:t>
            </a:r>
            <a:r>
              <a:rPr lang="ko-KR" altLang="en-US" b="1" dirty="0" smtClean="0"/>
              <a:t>의 특징을 이해한다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변수와 데이터 형식</a:t>
            </a:r>
            <a:endParaRPr lang="ko-KR" altLang="en-US" sz="32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변수 선언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5" y="1886132"/>
            <a:ext cx="7511142" cy="43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변수와 데이터 형식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주로 사용되는 데이터 형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4" y="1886584"/>
            <a:ext cx="6267041" cy="430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err="1" smtClean="0"/>
              <a:t>조건문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if </a:t>
            </a:r>
            <a:r>
              <a:rPr lang="ko-KR" altLang="en-US" sz="2400" b="1" dirty="0" err="1" smtClean="0"/>
              <a:t>조건문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/ switch()~case </a:t>
            </a:r>
            <a:r>
              <a:rPr lang="ko-KR" altLang="en-US" sz="2400" b="1" dirty="0" smtClean="0"/>
              <a:t>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5" y="1999923"/>
            <a:ext cx="3341506" cy="363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231" y="1999923"/>
            <a:ext cx="244927" cy="363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91" y="1999923"/>
            <a:ext cx="3131022" cy="363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04" y="1984798"/>
            <a:ext cx="234448" cy="364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err="1" smtClean="0"/>
              <a:t>조건문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if </a:t>
            </a:r>
            <a:r>
              <a:rPr lang="ko-KR" altLang="en-US" sz="2400" b="1" dirty="0" err="1" smtClean="0"/>
              <a:t>조건식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/ switch()~case </a:t>
            </a: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1" y="1866766"/>
            <a:ext cx="3994784" cy="43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12" y="4403294"/>
            <a:ext cx="4003629" cy="192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19" y="1879828"/>
            <a:ext cx="91255" cy="439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37" y="4351284"/>
            <a:ext cx="61160" cy="191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12" y="1879828"/>
            <a:ext cx="2019974" cy="87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배열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배열 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1892631"/>
            <a:ext cx="5430339" cy="210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3596575"/>
            <a:ext cx="1102586" cy="19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4189381"/>
            <a:ext cx="25241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41" y="4189381"/>
            <a:ext cx="29146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35" y="4179856"/>
            <a:ext cx="1809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8" y="4170708"/>
            <a:ext cx="1809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5623710"/>
            <a:ext cx="27622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47" y="5618947"/>
            <a:ext cx="1905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반복문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for, while </a:t>
            </a:r>
            <a:r>
              <a:rPr lang="ko-KR" altLang="en-US" sz="2400" b="1" dirty="0" smtClean="0"/>
              <a:t>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4" y="1978887"/>
            <a:ext cx="2776278" cy="133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4" y="3609975"/>
            <a:ext cx="2724546" cy="132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48" y="2001475"/>
            <a:ext cx="301769" cy="132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48" y="3623038"/>
            <a:ext cx="301769" cy="132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54" y="1978887"/>
            <a:ext cx="3629854" cy="130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08" y="1965823"/>
            <a:ext cx="232793" cy="130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반복문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for, while </a:t>
            </a: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" y="1867264"/>
            <a:ext cx="6016320" cy="445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메소드와 전역변수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지역변수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메소드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" y="1801267"/>
            <a:ext cx="7027816" cy="452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4591753" y="5413362"/>
            <a:ext cx="2955676" cy="731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호출할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때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넘길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수도 있고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메소드에서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사용된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결과를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문으로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돌려주기도 함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예외 처리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err="1" smtClean="0"/>
              <a:t>try~catch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3" y="1935165"/>
            <a:ext cx="7413445" cy="377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기본 문법 ▶</a:t>
            </a:r>
            <a:r>
              <a:rPr lang="ko-KR" altLang="en-US" sz="2000" dirty="0" smtClean="0"/>
              <a:t> </a:t>
            </a:r>
            <a:r>
              <a:rPr lang="ko-KR" altLang="en-US" sz="2400" dirty="0" smtClean="0"/>
              <a:t>연산자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주요 연산자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1" y="1850165"/>
            <a:ext cx="7929154" cy="430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>
          <a:xfrm>
            <a:off x="295275" y="1489075"/>
            <a:ext cx="8524875" cy="4313238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Java 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  <a:p>
            <a:pPr marL="0" indent="0">
              <a:buNone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Java 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문법</a:t>
            </a:r>
          </a:p>
          <a:p>
            <a:pPr marL="0" indent="0">
              <a:buNone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</a:t>
            </a:r>
            <a:r>
              <a:rPr lang="ko-KR" altLang="en-US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상속</a:t>
            </a:r>
          </a:p>
          <a:p>
            <a:pPr marL="0" indent="0">
              <a:buNone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추가로 알아둘 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클래스 정의와 인스턴스 생성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9" y="1930174"/>
            <a:ext cx="6203631" cy="451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58" y="6290280"/>
            <a:ext cx="1381125" cy="19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클래스 정의와 인스턴스 생성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클래스 정의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3" y="1823495"/>
            <a:ext cx="3379308" cy="430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71" y="1823493"/>
            <a:ext cx="172720" cy="425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92" y="2930779"/>
            <a:ext cx="3736763" cy="318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04" y="2882430"/>
            <a:ext cx="163178" cy="319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클래스 정의와 인스턴스 생성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인스턴스 생성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2" y="1763759"/>
            <a:ext cx="6418624" cy="446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81" y="4943067"/>
            <a:ext cx="3696652" cy="15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08" y="4925325"/>
            <a:ext cx="95810" cy="154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생성자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생성자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4" y="1820408"/>
            <a:ext cx="4325029" cy="290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33" y="1833467"/>
            <a:ext cx="104578" cy="290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90" y="4070001"/>
            <a:ext cx="4737210" cy="267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821" y="4056936"/>
            <a:ext cx="106179" cy="267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메소드 오버로딩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메소드 오버로딩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1" y="1807212"/>
            <a:ext cx="6894331" cy="470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정적 필드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상수 필드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4" y="1317754"/>
            <a:ext cx="7015433" cy="503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클래스와 인스턴스▶</a:t>
            </a:r>
            <a:r>
              <a:rPr lang="ko-KR" altLang="en-US" sz="2000" dirty="0" smtClean="0"/>
              <a:t> 정적 필드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상수 필드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17754"/>
            <a:ext cx="7393985" cy="476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클래스 상속과 메소드 </a:t>
            </a:r>
            <a:r>
              <a:rPr lang="ko-KR" altLang="en-US" sz="2000" dirty="0" err="1" smtClean="0"/>
              <a:t>오버라이딩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상속 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10" y="1359626"/>
            <a:ext cx="5777183" cy="483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84" y="6365669"/>
            <a:ext cx="1930309" cy="2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클래스 상속과 메소드 </a:t>
            </a:r>
            <a:r>
              <a:rPr lang="ko-KR" altLang="en-US" sz="2000" dirty="0" err="1" smtClean="0"/>
              <a:t>오버라이딩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상속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2" y="1751239"/>
            <a:ext cx="4074250" cy="441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39" y="1757226"/>
            <a:ext cx="102845" cy="439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54" y="1755058"/>
            <a:ext cx="4484464" cy="30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40" y="1768120"/>
            <a:ext cx="93752" cy="306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20" y="4204828"/>
            <a:ext cx="2288498" cy="57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추상 클래스와 추상 메소드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추상 클래스 개념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01" y="1808545"/>
            <a:ext cx="6055586" cy="485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1. Java </a:t>
            </a:r>
            <a:r>
              <a:rPr lang="ko-KR" altLang="en-US" dirty="0" smtClean="0"/>
              <a:t>개요 ▶</a:t>
            </a:r>
            <a:r>
              <a:rPr lang="ko-KR" altLang="en-US" sz="2000" dirty="0" smtClean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특징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언어의 간단한 역사</a:t>
            </a:r>
            <a:endParaRPr lang="en-US" altLang="ko-KR" sz="2400" b="1" dirty="0" smtClean="0"/>
          </a:p>
          <a:p>
            <a:pPr marL="606425" lvl="1" indent="-342900">
              <a:buFont typeface="Arial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Sun Micros Systems(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Oracle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 인수되었음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1991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언어를 모델로 개발을 시작</a:t>
            </a:r>
          </a:p>
          <a:p>
            <a:pPr marL="606425" lvl="1" indent="-342900">
              <a:buFont typeface="Arial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TV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나 냉장고 등의 가전제품에 적용시키기 위해서 연구를 시작함</a:t>
            </a:r>
          </a:p>
          <a:p>
            <a:pPr marL="606425" lvl="1" indent="-342900">
              <a:buFont typeface="Arial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1995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JDK 1.0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발표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1997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JDK 1.1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발표하면서 안정화 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언어의 주요한 특징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Arial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구문이 간결하다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06425" lvl="1" indent="-342900">
              <a:buFont typeface="Arial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명료한 객체지향적인 언어다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06425" lvl="1" indent="-342900">
              <a:buFont typeface="Arial" charset="0"/>
              <a:buChar char="•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이식성이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높으며 기계에 중립적이다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06425" lvl="1" indent="-342900">
              <a:buFont typeface="Arial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분산처리를 지원한다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06425" lvl="1" indent="-342900">
              <a:buFont typeface="Arial" charset="0"/>
              <a:buChar char="•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멀티스레드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(Multi-thread)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언어다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06425" lvl="1" indent="-342900">
              <a:buFont typeface="Arial" charset="0"/>
              <a:buChar char="•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추상 클래스와 추상 메소드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추상 클래스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꺾인 연결선 9"/>
          <p:cNvCxnSpPr/>
          <p:nvPr/>
        </p:nvCxnSpPr>
        <p:spPr bwMode="auto">
          <a:xfrm rot="5400000">
            <a:off x="1790225" y="3248745"/>
            <a:ext cx="693583" cy="13343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꺾인 연결선 10"/>
          <p:cNvCxnSpPr/>
          <p:nvPr/>
        </p:nvCxnSpPr>
        <p:spPr bwMode="auto">
          <a:xfrm rot="16200000" flipH="1">
            <a:off x="3672466" y="2692870"/>
            <a:ext cx="688522" cy="24250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0" y="1892862"/>
            <a:ext cx="2790037" cy="169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67" y="1898849"/>
            <a:ext cx="91727" cy="168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2" y="4350769"/>
            <a:ext cx="4137446" cy="220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46" y="4347231"/>
            <a:ext cx="98331" cy="21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941" y="4340553"/>
            <a:ext cx="4043966" cy="221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094" y="4340553"/>
            <a:ext cx="98449" cy="221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10" y="1149936"/>
            <a:ext cx="3930796" cy="272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197" y="1149935"/>
            <a:ext cx="90283" cy="27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90" y="3045253"/>
            <a:ext cx="1776407" cy="7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클래스 변수의 </a:t>
            </a:r>
            <a:r>
              <a:rPr lang="ko-KR" altLang="en-US" sz="2000" dirty="0" err="1" smtClean="0"/>
              <a:t>다형성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err="1" smtClean="0"/>
              <a:t>다형성</a:t>
            </a:r>
            <a:r>
              <a:rPr lang="ko-KR" altLang="en-US" sz="2400" b="1" dirty="0" smtClean="0"/>
              <a:t>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1960242"/>
            <a:ext cx="7898816" cy="37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인터페이스와 다중 상속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인터페이스와 다중 상속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9" y="1799819"/>
            <a:ext cx="3684265" cy="454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97" y="1799818"/>
            <a:ext cx="102912" cy="45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68" y="3893548"/>
            <a:ext cx="4821491" cy="246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786" y="3868908"/>
            <a:ext cx="80920" cy="248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87" y="1799819"/>
            <a:ext cx="1919831" cy="103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▶</a:t>
            </a:r>
            <a:r>
              <a:rPr lang="ko-KR" altLang="en-US" sz="2000" dirty="0" smtClean="0"/>
              <a:t> 익명 내부 클래스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익명 내부 클래스 예제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06" y="1772634"/>
            <a:ext cx="6703151" cy="45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추가</a:t>
            </a:r>
            <a:r>
              <a:rPr lang="ko-KR" altLang="en-US" dirty="0"/>
              <a:t>로</a:t>
            </a:r>
            <a:r>
              <a:rPr lang="ko-KR" altLang="en-US" dirty="0" smtClean="0"/>
              <a:t>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▶</a:t>
            </a:r>
            <a:r>
              <a:rPr lang="ko-KR" altLang="en-US" sz="2000" dirty="0" smtClean="0"/>
              <a:t> 패키지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패키지 개요</a:t>
            </a:r>
            <a:endParaRPr lang="en-US" altLang="ko-KR" sz="2400" b="1" dirty="0" smtClean="0"/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관리를 위해서 클래스 및 인터페이스를 묶는 단위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파일 첫 행에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“package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;”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3" y="2715955"/>
            <a:ext cx="4183119" cy="36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90" y="6135643"/>
            <a:ext cx="1357981" cy="18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추가</a:t>
            </a:r>
            <a:r>
              <a:rPr lang="ko-KR" altLang="en-US" dirty="0"/>
              <a:t>로</a:t>
            </a:r>
            <a:r>
              <a:rPr lang="ko-KR" altLang="en-US" dirty="0" smtClean="0"/>
              <a:t>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▶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제네릭스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err="1" smtClean="0"/>
              <a:t>제네릭스</a:t>
            </a:r>
            <a:r>
              <a:rPr lang="ko-KR" altLang="en-US" sz="2400" b="1" dirty="0" smtClean="0"/>
              <a:t> 개요</a:t>
            </a:r>
            <a:endParaRPr lang="en-US" altLang="ko-KR" sz="2400" b="1" dirty="0" smtClean="0"/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 형식의 안전성을 보장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컴파일 오류를 발생시킴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&lt;String&gt;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외에도 다른 형식도 사용 가능함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35" y="3090673"/>
            <a:ext cx="3596796" cy="153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64" y="3120856"/>
            <a:ext cx="163934" cy="149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1" y="4890138"/>
            <a:ext cx="4880771" cy="149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75" y="4910798"/>
            <a:ext cx="184197" cy="145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>
            <a:off x="3326825" y="4653948"/>
            <a:ext cx="0" cy="1858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▶</a:t>
            </a:r>
            <a:r>
              <a:rPr lang="ko-KR" altLang="en-US" sz="2000" dirty="0" smtClean="0"/>
              <a:t> 데이터 변환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데이터 변환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문자열 비교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날짜 형식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변환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97750" lvl="2" indent="0">
              <a:buNone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97750" lvl="2" indent="0">
              <a:buNone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97750" lvl="2" indent="0">
              <a:buNone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자열 비교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97750" lvl="2" indent="0">
              <a:buNone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7" y="2172685"/>
            <a:ext cx="7592997" cy="95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6" y="3890454"/>
            <a:ext cx="7608573" cy="148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▶</a:t>
            </a:r>
            <a:r>
              <a:rPr lang="ko-KR" altLang="en-US" sz="2000" dirty="0" smtClean="0"/>
              <a:t> 데이터 변환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데이터 변환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문자열 비교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날짜 형식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-342000">
              <a:buFont typeface="Arial" pitchFamily="34" charset="0"/>
              <a:buChar char="•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날짜 형식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3" y="2251792"/>
            <a:ext cx="7718209" cy="268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내용 개체 틀 1"/>
          <p:cNvSpPr>
            <a:spLocks noGrp="1"/>
          </p:cNvSpPr>
          <p:nvPr>
            <p:ph idx="1"/>
          </p:nvPr>
        </p:nvSpPr>
        <p:spPr>
          <a:xfrm>
            <a:off x="295275" y="1296570"/>
            <a:ext cx="8524875" cy="4969476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기본 문법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기본적인 데이터 타입은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char, String, byte, short,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long, float, double,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등이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문은 조건이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true, false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따라서 어떤 작업을 할 것인지를 결정하고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switch~case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문은 여러 가지 경우에 따라서 어떤 작업을 할 것인지를 결정한다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일차원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배열을 선언하고 값을 대입하는 방법은 다음과 같다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반복문 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문은 두 가지를 지원한다</a:t>
            </a:r>
          </a:p>
          <a:p>
            <a:pPr marL="720725" lvl="1" indent="-457200">
              <a:buFont typeface="Arial" charset="0"/>
              <a:buAutoNum type="arabicPeriod"/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883" y="5254470"/>
            <a:ext cx="35397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for( 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</a:rPr>
              <a:t>변수타입 변수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</a:rPr>
              <a:t>배열이름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{</a:t>
            </a:r>
            <a:endParaRPr lang="ko-KR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</a:rPr>
              <a:t>이 부분에서 변수를 사용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426" y="3646371"/>
            <a:ext cx="25747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one[] = new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[4]; 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one[0] = 10;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one[3] = 20;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426" y="5253790"/>
            <a:ext cx="3329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for(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초기식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증가식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 부분이 반복되어 실행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내용 개체 틀 1"/>
          <p:cNvSpPr>
            <a:spLocks noGrp="1"/>
          </p:cNvSpPr>
          <p:nvPr>
            <p:ph idx="1"/>
          </p:nvPr>
        </p:nvSpPr>
        <p:spPr>
          <a:xfrm>
            <a:off x="295275" y="1296570"/>
            <a:ext cx="8524875" cy="4969476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객체 지향 문법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변수는 전역변수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멤버변수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지역변수가 있는데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전역변수는 모든 메소드에서 사용되고 지역변수는 메소드 내부에서만 사용된다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생성자는 클래스의 이름과 동일하게 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메소드의 데이터 형식은 생략한다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메소드 오버로딩이란 같은 클래스 내에서 메소드의 이름이 같아도 파라미터의 개수나 데이터 타입만 다르다면 여러 개의 선언이 가능한 것을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정적 구성 요소에는 정적 필드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정적 메소드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상수 필드가 있으며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키워드를 앞에 붙인다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클래스의 상속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(inheritance)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기존의 클래스가 가지고 있는 것을 그대로 물려받으면서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필요한 필드나 메소드를 추가로 정의하는 것을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(abstract)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클래스란 인스턴스화를 금지하는 클래스를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추상 클래스로 지정하기 위해서는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 앞에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abstract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키워드를 써주면 된다</a:t>
            </a:r>
          </a:p>
          <a:p>
            <a:pPr marL="720725" lvl="1" indent="-457200">
              <a:buFont typeface="Arial" pitchFamily="34" charset="0"/>
              <a:buChar char="•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20725" lvl="1" indent="-457200">
              <a:buFont typeface="Arial" charset="0"/>
              <a:buAutoNum type="arabicPeriod"/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1. Java </a:t>
            </a:r>
            <a:r>
              <a:rPr lang="ko-KR" altLang="en-US" dirty="0" smtClean="0"/>
              <a:t>개요 ▶</a:t>
            </a:r>
            <a:r>
              <a:rPr lang="ko-KR" altLang="en-US" sz="2000" dirty="0" smtClean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 작성법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83244" y="1317754"/>
            <a:ext cx="8524875" cy="5006043"/>
          </a:xfrm>
        </p:spPr>
        <p:txBody>
          <a:bodyPr/>
          <a:lstStyle/>
          <a:p>
            <a:pPr marL="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전통적인 </a:t>
            </a: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프로그램 작성법</a:t>
            </a:r>
            <a:endParaRPr lang="en-US" altLang="ko-KR" sz="2400" b="1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ko-KR" dirty="0" smtClean="0"/>
              <a:t>① 메모장에서</a:t>
            </a:r>
            <a:r>
              <a:rPr lang="en-US" altLang="ko-KR" dirty="0" smtClean="0"/>
              <a:t> Java </a:t>
            </a:r>
            <a:r>
              <a:rPr lang="ko-KR" altLang="ko-KR" dirty="0" smtClean="0"/>
              <a:t>코딩 후에 </a:t>
            </a:r>
            <a:r>
              <a:rPr lang="en-US" altLang="ko-KR" dirty="0" smtClean="0"/>
              <a:t>*.java</a:t>
            </a:r>
            <a:r>
              <a:rPr lang="ko-KR" altLang="ko-KR" dirty="0" smtClean="0"/>
              <a:t>로 저장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ko-KR" dirty="0" smtClean="0"/>
              <a:t>②</a:t>
            </a:r>
            <a:r>
              <a:rPr lang="en-US" altLang="ko-KR" dirty="0" smtClean="0"/>
              <a:t> javac.exe</a:t>
            </a:r>
            <a:r>
              <a:rPr lang="ko-KR" altLang="ko-KR" dirty="0" smtClean="0"/>
              <a:t>를 사용해서 컴파일 </a:t>
            </a:r>
            <a:r>
              <a:rPr lang="en-US" altLang="ko-KR" dirty="0" smtClean="0">
                <a:sym typeface="Wingdings"/>
              </a:rPr>
              <a:t></a:t>
            </a:r>
            <a:r>
              <a:rPr lang="en-US" altLang="ko-KR" dirty="0" smtClean="0"/>
              <a:t>  *.class </a:t>
            </a:r>
            <a:r>
              <a:rPr lang="ko-KR" altLang="ko-KR" dirty="0" smtClean="0"/>
              <a:t>파일이 생성됨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ko-KR" dirty="0" smtClean="0"/>
              <a:t>③</a:t>
            </a:r>
            <a:r>
              <a:rPr lang="en-US" altLang="ko-KR" dirty="0" smtClean="0"/>
              <a:t> java.exe</a:t>
            </a:r>
            <a:r>
              <a:rPr lang="ko-KR" altLang="ko-KR" dirty="0" smtClean="0"/>
              <a:t>를 사용해서 컴파일</a:t>
            </a:r>
            <a:r>
              <a:rPr lang="en-US" altLang="ko-KR" dirty="0" smtClean="0"/>
              <a:t> </a:t>
            </a:r>
            <a:r>
              <a:rPr lang="ko-KR" altLang="ko-KR" dirty="0" smtClean="0"/>
              <a:t>된</a:t>
            </a:r>
            <a:r>
              <a:rPr lang="en-US" altLang="ko-KR" dirty="0" smtClean="0"/>
              <a:t> *.class </a:t>
            </a:r>
            <a:r>
              <a:rPr lang="ko-KR" altLang="ko-KR" dirty="0" smtClean="0"/>
              <a:t>파일을 실행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내용 개체 틀 1"/>
          <p:cNvSpPr>
            <a:spLocks noGrp="1"/>
          </p:cNvSpPr>
          <p:nvPr>
            <p:ph idx="1"/>
          </p:nvPr>
        </p:nvSpPr>
        <p:spPr>
          <a:xfrm>
            <a:off x="295275" y="1296570"/>
            <a:ext cx="8524875" cy="4969476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객체 지향 문법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추상 클래스와 추상 메소드를 사용하는 목적은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공통적으로 사용되는 기능을 추상 메소드로 선언해 놓고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추상 클래스를 상속받은 후에 반드시 추상 메소드를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오버라이드한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후에 사용하도록 하기 위함이다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다형성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(polymorphism)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클래스 변수에 자신의 서브클래스에서 생성한 인스턴스도 대입할 수 있는 것을 말한다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(Interface)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추상 클래스와 조금 비슷한 성격을 갖는다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키워드 대신에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interface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키워드를 사용해서 정의하고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 내부에는 추상 메소드를 선언해 놓으면 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익명 내부 클래스란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이름이 없는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내부 클래스를 말하는데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이는 한번만 사용하고 버려지는 클래스인 경우에 주로 사용된다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클래스와 인터페이스가 많아지면 관리하기가 어렵기 때문에 패키지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(package)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라는 단위로 묶어서 관리할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pitchFamily="34" charset="0"/>
              <a:buChar char="•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제네릭스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(Generics)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데이터 형식의 안전성을 보장해 주는데 사용할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20725" lvl="1" indent="-457200">
              <a:buFont typeface="Arial" charset="0"/>
              <a:buAutoNum type="arabicPeriod"/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1. Java </a:t>
            </a:r>
            <a:r>
              <a:rPr lang="ko-KR" altLang="en-US" dirty="0" smtClean="0"/>
              <a:t>개요 ▶</a:t>
            </a:r>
            <a:r>
              <a:rPr lang="ko-KR" altLang="en-US" sz="2000" dirty="0" smtClean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 작성법</a:t>
            </a:r>
            <a:endParaRPr lang="ko-KR" altLang="en-US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3-1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이클립스 환경에서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Java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개발하기 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(1/5)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2012" y="2048256"/>
            <a:ext cx="8524875" cy="4352544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이클립스 메뉴 </a:t>
            </a:r>
            <a:endParaRPr lang="en-US" altLang="ko-KR" b="1" dirty="0" smtClean="0"/>
          </a:p>
          <a:p>
            <a:pPr marL="1800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[File]-[New]-[Java Project]</a:t>
            </a:r>
            <a:r>
              <a:rPr lang="ko-KR" altLang="en-US" b="1" dirty="0" smtClean="0"/>
              <a:t>를</a:t>
            </a:r>
            <a:endParaRPr lang="en-US" altLang="ko-KR" b="1" dirty="0" smtClean="0"/>
          </a:p>
          <a:p>
            <a:pPr marL="1800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 선택한 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프로젝트 이름입력</a:t>
            </a:r>
            <a:endParaRPr lang="en-US" altLang="ko-KR" b="1" dirty="0" smtClean="0"/>
          </a:p>
          <a:p>
            <a:pPr marL="0" indent="-342000">
              <a:buFont typeface="Wingdings" pitchFamily="2" charset="2"/>
              <a:buChar char="v"/>
            </a:pP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98" y="1943163"/>
            <a:ext cx="3347085" cy="44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98" y="6483998"/>
            <a:ext cx="1924458" cy="2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1. Java </a:t>
            </a:r>
            <a:r>
              <a:rPr lang="ko-KR" altLang="en-US" dirty="0" smtClean="0"/>
              <a:t>개요 ▶</a:t>
            </a:r>
            <a:r>
              <a:rPr lang="ko-KR" altLang="en-US" sz="2000" dirty="0" smtClean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 작성법</a:t>
            </a:r>
            <a:endParaRPr lang="ko-KR" altLang="en-US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3-1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이클립스 환경에서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Java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개발하기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(2/5)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2012" y="2048256"/>
            <a:ext cx="8524875" cy="4352544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b="1" dirty="0" smtClean="0"/>
              <a:t>Package Explorer</a:t>
            </a:r>
            <a:r>
              <a:rPr lang="ko-KR" altLang="ko-KR" b="1" dirty="0" smtClean="0"/>
              <a:t>의</a:t>
            </a:r>
            <a:r>
              <a:rPr lang="en-US" altLang="ko-KR" b="1" dirty="0" smtClean="0"/>
              <a:t> Project3_1/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폴더에서 마우스 오른쪽 버튼을 클릭하고</a:t>
            </a:r>
            <a:r>
              <a:rPr lang="en-US" altLang="ko-KR" b="1" dirty="0" smtClean="0"/>
              <a:t> [New]-[Class]</a:t>
            </a:r>
            <a:r>
              <a:rPr lang="ko-KR" altLang="ko-KR" b="1" dirty="0" smtClean="0"/>
              <a:t>를 선택</a:t>
            </a:r>
            <a:endParaRPr lang="en-US" altLang="ko-KR" b="1" dirty="0" smtClean="0"/>
          </a:p>
          <a:p>
            <a:pPr marL="0" indent="-342000">
              <a:buFont typeface="Wingdings" pitchFamily="2" charset="2"/>
              <a:buChar char="v"/>
            </a:pPr>
            <a:endParaRPr lang="en-US" altLang="ko-KR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750594"/>
            <a:ext cx="62293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1. Java </a:t>
            </a:r>
            <a:r>
              <a:rPr lang="ko-KR" altLang="en-US" dirty="0" smtClean="0"/>
              <a:t>개요 ▶</a:t>
            </a:r>
            <a:r>
              <a:rPr lang="ko-KR" altLang="en-US" sz="2000" dirty="0" smtClean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 작성법</a:t>
            </a:r>
            <a:endParaRPr lang="ko-KR" altLang="en-US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3-1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이클립스 환경에서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Java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개발하기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(3/5)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2012" y="2048256"/>
            <a:ext cx="8524875" cy="4352544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b="1" dirty="0" smtClean="0"/>
              <a:t>[Java Class] </a:t>
            </a:r>
            <a:r>
              <a:rPr lang="ko-KR" altLang="ko-KR" b="1" dirty="0" smtClean="0"/>
              <a:t>창에서</a:t>
            </a:r>
            <a:r>
              <a:rPr lang="en-US" altLang="ko-KR" b="1" dirty="0" smtClean="0"/>
              <a:t> Name</a:t>
            </a:r>
            <a:r>
              <a:rPr lang="ko-KR" altLang="ko-KR" b="1" dirty="0" smtClean="0"/>
              <a:t>에</a:t>
            </a:r>
            <a:r>
              <a:rPr lang="en-US" altLang="ko-KR" b="1" dirty="0" smtClean="0"/>
              <a:t> </a:t>
            </a:r>
          </a:p>
          <a:p>
            <a:pPr marL="1800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"exam01"</a:t>
            </a:r>
            <a:r>
              <a:rPr lang="ko-KR" altLang="ko-KR" b="1" dirty="0" smtClean="0"/>
              <a:t>을 입력</a:t>
            </a:r>
            <a:endParaRPr lang="en-US" altLang="ko-KR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09" y="2048256"/>
            <a:ext cx="3813714" cy="448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1. Java </a:t>
            </a:r>
            <a:r>
              <a:rPr lang="ko-KR" altLang="en-US" dirty="0" smtClean="0"/>
              <a:t>개요 ▶</a:t>
            </a:r>
            <a:r>
              <a:rPr lang="ko-KR" altLang="en-US" sz="2000" dirty="0" smtClean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 작성법</a:t>
            </a:r>
            <a:endParaRPr lang="ko-KR" altLang="en-US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3-1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이클립스 환경에서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Java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개발하기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(4/5)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2012" y="2048256"/>
            <a:ext cx="8524875" cy="4352544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간단한 예제 코딩</a:t>
            </a:r>
            <a:endParaRPr lang="en-US" altLang="ko-KR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5" y="2555240"/>
            <a:ext cx="7806067" cy="211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 smtClean="0"/>
              <a:t>1. Java </a:t>
            </a:r>
            <a:r>
              <a:rPr lang="ko-KR" altLang="en-US" dirty="0" smtClean="0"/>
              <a:t>개요 ▶</a:t>
            </a:r>
            <a:r>
              <a:rPr lang="ko-KR" altLang="en-US" sz="2000" dirty="0" smtClean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 작성법</a:t>
            </a:r>
            <a:endParaRPr lang="ko-KR" altLang="en-US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3-1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이클립스 환경에서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Java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개발하기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(5/5)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2012" y="2048256"/>
            <a:ext cx="8524875" cy="4352544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저장 후</a:t>
            </a:r>
            <a:r>
              <a:rPr lang="en-US" altLang="ko-KR" b="1" dirty="0" smtClean="0"/>
              <a:t>, [Run]-[Run] </a:t>
            </a:r>
            <a:r>
              <a:rPr lang="ko-KR" altLang="en-US" b="1" dirty="0" smtClean="0"/>
              <a:t>으로 실행</a:t>
            </a:r>
            <a:endParaRPr lang="en-US" altLang="ko-KR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22418"/>
            <a:ext cx="7119119" cy="387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</TotalTime>
  <Words>1066</Words>
  <Application>Microsoft Office PowerPoint</Application>
  <PresentationFormat>화면 슬라이드 쇼(4:3)</PresentationFormat>
  <Paragraphs>148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HY견고딕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PowerPoint 프레젠테이션</vt:lpstr>
      <vt:lpstr>1. Java 개요 ▶ Java 특징</vt:lpstr>
      <vt:lpstr>1. Java 개요 ▶ Java 프로그램 작성법</vt:lpstr>
      <vt:lpstr>1. Java 개요 ▶ Java 프로그램 작성법</vt:lpstr>
      <vt:lpstr>1. Java 개요 ▶ Java 프로그램 작성법</vt:lpstr>
      <vt:lpstr>1. Java 개요 ▶ Java 프로그램 작성법</vt:lpstr>
      <vt:lpstr>1. Java 개요 ▶ Java 프로그램 작성법</vt:lpstr>
      <vt:lpstr>1. Java 개요 ▶ Java 프로그램 작성법</vt:lpstr>
      <vt:lpstr>2. Java 기본 문법 ▶ 변수와 데이터 형식</vt:lpstr>
      <vt:lpstr>2. Java 기본 문법 ▶ 변수와 데이터 형식</vt:lpstr>
      <vt:lpstr>2. Java 기본 문법 ▶ 조건문</vt:lpstr>
      <vt:lpstr>2. Java 기본 문법 ▶ 조건문</vt:lpstr>
      <vt:lpstr>2. Java 기본 문법 ▶ 배열</vt:lpstr>
      <vt:lpstr>2. Java 기본 문법 ▶ 반복문</vt:lpstr>
      <vt:lpstr>2. Java 기본 문법 ▶ 반복문</vt:lpstr>
      <vt:lpstr>2. Java 기본 문법 ▶ 메소드와 전역변수, 지역변수</vt:lpstr>
      <vt:lpstr>2. Java 기본 문법 ▶ 예외 처리</vt:lpstr>
      <vt:lpstr>2. Java 기본 문법 ▶ 연산자</vt:lpstr>
      <vt:lpstr>3. 클래스와 인스턴스▶ 클래스 정의와 인스턴스 생성</vt:lpstr>
      <vt:lpstr>3. 클래스와 인스턴스▶ 클래스 정의와 인스턴스 생성</vt:lpstr>
      <vt:lpstr>3. 클래스와 인스턴스▶ 클래스 정의와 인스턴스 생성</vt:lpstr>
      <vt:lpstr>3. 클래스와 인스턴스▶ 생성자</vt:lpstr>
      <vt:lpstr>3. 클래스와 인스턴스▶ 메소드 오버로딩</vt:lpstr>
      <vt:lpstr>3. 클래스와 인스턴스▶ 정적 필드, 정적 메소드, 상수 필드</vt:lpstr>
      <vt:lpstr>3. 클래스와 인스턴스▶ 정적 필드, 정적 메소드, 상수 필드</vt:lpstr>
      <vt:lpstr>4. 클래스의 상속 ▶ 클래스 상속과 메소드 오버라이딩</vt:lpstr>
      <vt:lpstr>4. 클래스의 상속 ▶ 클래스 상속과 메소드 오버라이딩</vt:lpstr>
      <vt:lpstr>4. 클래스의 상속 ▶ 추상 클래스와 추상 메소드</vt:lpstr>
      <vt:lpstr>4. 클래스의 상속 ▶ 추상 클래스와 추상 메소드</vt:lpstr>
      <vt:lpstr>4. 클래스의 상속 ▶ 클래스 변수의 다형성</vt:lpstr>
      <vt:lpstr>4. 클래스의 상속 ▶ 인터페이스와 다중 상속</vt:lpstr>
      <vt:lpstr>4. 클래스의 상속 ▶ 익명 내부 클래스</vt:lpstr>
      <vt:lpstr>5. 추가로 알아둘 Java 문법 ▶ 패키지</vt:lpstr>
      <vt:lpstr>5. 추가로 알아둘 Java 문법 ▶ 제네릭스</vt:lpstr>
      <vt:lpstr>5. 기타 알아둘 Java 문법 ▶ 데이터 변환 등</vt:lpstr>
      <vt:lpstr>5. 기타 알아둘 Java 문법 ▶ 데이터 변환 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nyam</cp:lastModifiedBy>
  <cp:revision>373</cp:revision>
  <dcterms:created xsi:type="dcterms:W3CDTF">2007-11-27T23:54:21Z</dcterms:created>
  <dcterms:modified xsi:type="dcterms:W3CDTF">2016-03-26T07:22:32Z</dcterms:modified>
</cp:coreProperties>
</file>