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4C3C2611-4C71-4FC5-86AE-919BDF0F9419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33BA23B1-9221-436E-865A-0063620EA4FD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F821DB8-F4EB-4A41-A1BA-3FCAFE7338EE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1209"/>
    <p:restoredTop sz="93419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93" name="본문 첫 번째 줄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02" name="본문 첫 번째 줄…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Relationship Id="rId4" Type="http://schemas.openxmlformats.org/officeDocument/2006/relationships/image" Target="../media/image3.png"  /><Relationship Id="rId5" Type="http://schemas.openxmlformats.org/officeDocument/2006/relationships/image" Target="../media/image4.g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jpeg"  /><Relationship Id="rId3" Type="http://schemas.openxmlformats.org/officeDocument/2006/relationships/image" Target="../media/image32.png"  /><Relationship Id="rId4" Type="http://schemas.openxmlformats.org/officeDocument/2006/relationships/image" Target="../media/image33.jpeg"  /><Relationship Id="rId5" Type="http://schemas.openxmlformats.org/officeDocument/2006/relationships/image" Target="../media/image34.png"  /><Relationship Id="rId6" Type="http://schemas.openxmlformats.org/officeDocument/2006/relationships/image" Target="../media/image35.jpeg"  /><Relationship Id="rId7" Type="http://schemas.openxmlformats.org/officeDocument/2006/relationships/image" Target="../media/image3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직사각형 8"/>
          <p:cNvGrpSpPr/>
          <p:nvPr/>
        </p:nvGrpSpPr>
        <p:grpSpPr>
          <a:xfrm rot="0">
            <a:off x="-704704" y="3296619"/>
            <a:ext cx="13384503" cy="523113"/>
            <a:chOff x="-297507" y="2221914"/>
            <a:chExt cx="13384501" cy="523113"/>
          </a:xfrm>
        </p:grpSpPr>
        <p:sp>
          <p:nvSpPr>
            <p:cNvPr id="112" name="직사각형"/>
            <p:cNvSpPr/>
            <p:nvPr/>
          </p:nvSpPr>
          <p:spPr>
            <a:xfrm rot="20428344">
              <a:off x="-297507" y="2221914"/>
              <a:ext cx="13384500" cy="523113"/>
            </a:xfrm>
            <a:prstGeom prst="rect">
              <a:avLst/>
            </a:prstGeom>
            <a:solidFill>
              <a:srgbClr val="262626">
                <a:alpha val="43000"/>
              </a:srgbClr>
            </a:solidFill>
            <a:ln w="12700" cap="flat">
              <a:solidFill>
                <a:srgbClr val="ffffff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>
                <a:defRPr lang="ko-KR">
                  <a:solidFill>
                    <a:srgbClr val="333f50"/>
                  </a:solidFill>
                  <a:latin typeface="DX새날B"/>
                  <a:ea typeface="DX새날B"/>
                  <a:cs typeface="DX새날B"/>
                  <a:sym typeface="DX새날B"/>
                </a:defRPr>
              </a:pPr>
              <a:endParaRPr lang="ko-KR" altLang="en-US"/>
            </a:p>
          </p:txBody>
        </p:sp>
        <p:sp>
          <p:nvSpPr>
            <p:cNvPr id="113" name="name: Jeong Geunho (정 근 호)"/>
            <p:cNvSpPr/>
            <p:nvPr/>
          </p:nvSpPr>
          <p:spPr>
            <a:xfrm rot="20428344">
              <a:off x="-297504" y="2299051"/>
              <a:ext cx="13384499" cy="367662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/>
            <a:p>
              <a:pPr>
                <a:defRPr lang="ko-KR">
                  <a:solidFill>
                    <a:srgbClr val="333f50"/>
                  </a:solidFill>
                  <a:latin typeface="DX새날B"/>
                  <a:ea typeface="DX새날B"/>
                  <a:cs typeface="DX새날B"/>
                  <a:sym typeface="DX새날B"/>
                </a:defRPr>
              </a:pPr>
              <a:r>
                <a:rPr lang="ko-KR" altLang="en-US"/>
                <a:t>                                  name: J</a:t>
              </a:r>
              <a:r>
                <a:rPr lang="en-US" altLang="ko-KR"/>
                <a:t>ung</a:t>
              </a:r>
              <a:r>
                <a:rPr lang="ko-KR" altLang="en-US"/>
                <a:t> </a:t>
              </a:r>
              <a:r>
                <a:rPr lang="en-US" altLang="ko-KR"/>
                <a:t>kun</a:t>
              </a:r>
              <a:r>
                <a:rPr lang="ko-KR" altLang="en-US"/>
                <a:t>nho (정 근 호)</a:t>
              </a:r>
              <a:endParaRPr lang="ko-KR" altLang="en-US"/>
            </a:p>
          </p:txBody>
        </p:sp>
      </p:grpSp>
      <p:grpSp>
        <p:nvGrpSpPr>
          <p:cNvPr id="117" name="대각선 방향의 모서리가 둥근 사각형 6"/>
          <p:cNvGrpSpPr/>
          <p:nvPr/>
        </p:nvGrpSpPr>
        <p:grpSpPr>
          <a:xfrm rot="0">
            <a:off x="-895220" y="1686186"/>
            <a:ext cx="6343972" cy="3206228"/>
            <a:chOff x="0" y="0"/>
            <a:chExt cx="6343970" cy="3206226"/>
          </a:xfrm>
        </p:grpSpPr>
        <p:sp>
          <p:nvSpPr>
            <p:cNvPr id="115" name="도형"/>
            <p:cNvSpPr/>
            <p:nvPr/>
          </p:nvSpPr>
          <p:spPr>
            <a:xfrm rot="20458164">
              <a:off x="27413" y="991957"/>
              <a:ext cx="6289145" cy="122231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9" y="0"/>
                  </a:moveTo>
                  <a:lnTo>
                    <a:pt x="19501" y="0"/>
                  </a:lnTo>
                  <a:cubicBezTo>
                    <a:pt x="20660" y="0"/>
                    <a:pt x="21600" y="4835"/>
                    <a:pt x="21600" y="10800"/>
                  </a:cubicBezTo>
                  <a:cubicBezTo>
                    <a:pt x="21600" y="16765"/>
                    <a:pt x="20660" y="21600"/>
                    <a:pt x="19501" y="21600"/>
                  </a:cubicBezTo>
                  <a:lnTo>
                    <a:pt x="2099" y="21600"/>
                  </a:lnTo>
                  <a:cubicBezTo>
                    <a:pt x="940" y="21600"/>
                    <a:pt x="0" y="16765"/>
                    <a:pt x="0" y="10800"/>
                  </a:cubicBezTo>
                  <a:cubicBezTo>
                    <a:pt x="0" y="4835"/>
                    <a:pt x="940" y="0"/>
                    <a:pt x="2099" y="0"/>
                  </a:cubicBezTo>
                  <a:close/>
                </a:path>
              </a:pathLst>
            </a:custGeom>
            <a:solidFill>
              <a:srgbClr val="404040">
                <a:alpha val="68000"/>
              </a:srgbClr>
            </a:solidFill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algn="r">
                <a:defRPr lang="ko-KR">
                  <a:solidFill>
                    <a:srgbClr val="ffffff"/>
                  </a:solidFill>
                </a:defRPr>
              </a:pPr>
              <a:endParaRPr lang="ko-KR" altLang="en-US"/>
            </a:p>
          </p:txBody>
        </p:sp>
        <p:sp>
          <p:nvSpPr>
            <p:cNvPr id="116" name="K.H’S Port Folio"/>
            <p:cNvSpPr/>
            <p:nvPr/>
          </p:nvSpPr>
          <p:spPr>
            <a:xfrm rot="20458164">
              <a:off x="206414" y="1252591"/>
              <a:ext cx="5931143" cy="7010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/>
            <a:p>
              <a:pPr algn="r">
                <a:defRPr lang="ko-KR" sz="4000">
                  <a:solidFill>
                    <a:srgbClr val="ffffff"/>
                  </a:solidFill>
                  <a:latin typeface="DX새날B"/>
                  <a:ea typeface="DX새날B"/>
                  <a:cs typeface="DX새날B"/>
                  <a:sym typeface="DX새날B"/>
                </a:defRPr>
              </a:pPr>
              <a:r>
                <a:rPr lang="ko-KR" altLang="en-US"/>
                <a:t>K.H’S Port Folio</a:t>
              </a:r>
              <a:r>
                <a:rPr lang="ko-KR">
                  <a:solidFill>
                    <a:srgbClr val="333f50"/>
                  </a:solidFill>
                </a:rPr>
                <a:t> </a:t>
              </a:r>
              <a:endParaRPr lang="ko-KR">
                <a:solidFill>
                  <a:srgbClr val="333f50"/>
                </a:solidFill>
              </a:endParaRPr>
            </a:p>
          </p:txBody>
        </p:sp>
      </p:grpSp>
      <p:pic>
        <p:nvPicPr>
          <p:cNvPr id="118" name="그림 13" descr="그림 13"/>
          <p:cNvPicPr>
            <a:picLocks noChangeAspect="1"/>
          </p:cNvPicPr>
          <p:nvPr/>
        </p:nvPicPr>
        <p:blipFill rotWithShape="1">
          <a:blip r:embed="rId2"/>
          <a:srcRect l="36250" t="18920" r="36950" b="58180"/>
          <a:stretch>
            <a:fillRect/>
          </a:stretch>
        </p:blipFill>
        <p:spPr>
          <a:xfrm rot="20626500">
            <a:off x="4866304" y="1683005"/>
            <a:ext cx="447289" cy="512349"/>
          </a:xfrm>
          <a:prstGeom prst="rect">
            <a:avLst/>
          </a:prstGeom>
          <a:ln w="12700">
            <a:miter/>
          </a:ln>
        </p:spPr>
      </p:pic>
      <p:pic>
        <p:nvPicPr>
          <p:cNvPr id="119" name="Picture 1" descr="Picture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0461144">
            <a:off x="381929" y="3107193"/>
            <a:ext cx="1106030" cy="1259177"/>
          </a:xfrm>
          <a:prstGeom prst="rect">
            <a:avLst/>
          </a:prstGeom>
          <a:ln w="12700">
            <a:miter/>
          </a:ln>
        </p:spPr>
      </p:pic>
      <p:pic>
        <p:nvPicPr>
          <p:cNvPr id="120" name="벚꽃나무1.png" descr="벚꽃나무1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60202" y="2963028"/>
            <a:ext cx="5425921" cy="4065824"/>
          </a:xfrm>
          <a:prstGeom prst="rect">
            <a:avLst/>
          </a:prstGeom>
          <a:ln w="12700">
            <a:miter/>
          </a:ln>
        </p:spPr>
      </p:pic>
      <p:pic>
        <p:nvPicPr>
          <p:cNvPr id="121" name="15-dlaltjsdlxor.gif" descr="15-dlaltjsdlxor.gif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-1835480" y="0"/>
            <a:ext cx="14568465" cy="7247630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제목 1"/>
          <p:cNvSpPr/>
          <p:nvPr>
            <p:ph type="title"/>
          </p:nvPr>
        </p:nvSpPr>
        <p:spPr>
          <a:xfrm>
            <a:off x="838199" y="-304843"/>
            <a:ext cx="10515601" cy="1325563"/>
          </a:xfrm>
          <a:prstGeom prst="rect">
            <a:avLst/>
          </a:prstGeom>
        </p:spPr>
        <p:txBody>
          <a:bodyPr/>
          <a:lstStyle/>
          <a:p>
            <a:pPr>
              <a:defRPr sz="3300"/>
            </a:pPr>
            <a:r>
              <a:t>osi 7 layer</a:t>
            </a:r>
            <a:r>
              <a:t> </a:t>
            </a:r>
          </a:p>
        </p:txBody>
      </p:sp>
      <p:pic>
        <p:nvPicPr>
          <p:cNvPr id="231" name="image15.jpeg" descr="image15.jpeg"/>
          <p:cNvPicPr>
            <a:picLocks noChangeAspect="1"/>
          </p:cNvPicPr>
          <p:nvPr/>
        </p:nvPicPr>
        <p:blipFill>
          <a:blip r:embed="rId2">
            <a:extLst/>
          </a:blip>
          <a:srcRect l="5331" t="0" r="1927" b="7810"/>
          <a:stretch>
            <a:fillRect/>
          </a:stretch>
        </p:blipFill>
        <p:spPr>
          <a:xfrm>
            <a:off x="59024" y="613488"/>
            <a:ext cx="10825140" cy="6119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대각선 방향의 모서리가 잘린 사각형 4"/>
          <p:cNvGrpSpPr/>
          <p:nvPr/>
        </p:nvGrpSpPr>
        <p:grpSpPr>
          <a:xfrm>
            <a:off x="-1315831" y="-1"/>
            <a:ext cx="7795036" cy="777583"/>
            <a:chOff x="0" y="0"/>
            <a:chExt cx="7795034" cy="777581"/>
          </a:xfrm>
        </p:grpSpPr>
        <p:sp>
          <p:nvSpPr>
            <p:cNvPr id="233" name="도형"/>
            <p:cNvSpPr/>
            <p:nvPr/>
          </p:nvSpPr>
          <p:spPr>
            <a:xfrm>
              <a:off x="-1" y="-1"/>
              <a:ext cx="7795036" cy="777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4" y="0"/>
                  </a:moveTo>
                  <a:lnTo>
                    <a:pt x="21600" y="0"/>
                  </a:lnTo>
                  <a:lnTo>
                    <a:pt x="21600" y="13543"/>
                  </a:lnTo>
                  <a:lnTo>
                    <a:pt x="20796" y="21600"/>
                  </a:lnTo>
                  <a:lnTo>
                    <a:pt x="0" y="21600"/>
                  </a:lnTo>
                  <a:lnTo>
                    <a:pt x="0" y="8057"/>
                  </a:lnTo>
                  <a:close/>
                </a:path>
              </a:pathLst>
            </a:custGeom>
            <a:solidFill>
              <a:srgbClr val="FFFFFF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2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서울남산 장체EB"/>
                  <a:ea typeface="서울남산 장체EB"/>
                  <a:cs typeface="서울남산 장체EB"/>
                  <a:sym typeface="서울남산 장체EB"/>
                </a:defRPr>
              </a:pPr>
            </a:p>
          </p:txBody>
        </p:sp>
        <p:sp>
          <p:nvSpPr>
            <p:cNvPr id="234" name="수상경력 및 수료증"/>
            <p:cNvSpPr/>
            <p:nvPr/>
          </p:nvSpPr>
          <p:spPr>
            <a:xfrm>
              <a:off x="145027" y="20485"/>
              <a:ext cx="7504980" cy="736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40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서울남산 장체EB"/>
                  <a:ea typeface="서울남산 장체EB"/>
                  <a:cs typeface="서울남산 장체EB"/>
                  <a:sym typeface="서울남산 장체EB"/>
                </a:defRPr>
              </a:pPr>
              <a:r>
                <a:rPr>
                  <a:latin typeface="문체부 쓰기 정체"/>
                  <a:ea typeface="문체부 쓰기 정체"/>
                  <a:cs typeface="문체부 쓰기 정체"/>
                  <a:sym typeface="문체부 쓰기 정체"/>
                </a:rPr>
                <a:t>수상경력 및 수료증</a:t>
              </a:r>
              <a:r>
                <a:rPr sz="2200"/>
                <a:t> </a:t>
              </a:r>
            </a:p>
          </p:txBody>
        </p:sp>
      </p:grpSp>
      <p:pic>
        <p:nvPicPr>
          <p:cNvPr id="236" name="Picture 9" descr="Picture 9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068" y="455532"/>
            <a:ext cx="2677312" cy="3278268"/>
          </a:xfrm>
          <a:prstGeom prst="rect">
            <a:avLst/>
          </a:prstGeom>
        </p:spPr>
      </p:pic>
      <p:pic>
        <p:nvPicPr>
          <p:cNvPr id="237" name="Picture 11" descr="Picture 11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5658" y="3405313"/>
            <a:ext cx="2640068" cy="3313686"/>
          </a:xfrm>
          <a:prstGeom prst="rect">
            <a:avLst/>
          </a:prstGeom>
        </p:spPr>
      </p:pic>
      <p:pic>
        <p:nvPicPr>
          <p:cNvPr id="238" name="Picture 12" descr="Picture 12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3495" y="468652"/>
            <a:ext cx="2585011" cy="3265148"/>
          </a:xfrm>
          <a:prstGeom prst="rect">
            <a:avLst/>
          </a:prstGeom>
        </p:spPr>
      </p:pic>
      <p:pic>
        <p:nvPicPr>
          <p:cNvPr id="239" name="Picture 13" descr="Picture 13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06624" y="490341"/>
            <a:ext cx="2787201" cy="3243459"/>
          </a:xfrm>
          <a:prstGeom prst="rect">
            <a:avLst/>
          </a:prstGeom>
        </p:spPr>
      </p:pic>
      <p:pic>
        <p:nvPicPr>
          <p:cNvPr id="240" name="Picture 14" descr="Picture 14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4173" y="480664"/>
            <a:ext cx="2595830" cy="3253135"/>
          </a:xfrm>
          <a:prstGeom prst="rect">
            <a:avLst/>
          </a:prstGeom>
        </p:spPr>
      </p:pic>
      <p:pic>
        <p:nvPicPr>
          <p:cNvPr id="241" name="Picture 15" descr="Picture 15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6682" y="3393456"/>
            <a:ext cx="2669034" cy="3358952"/>
          </a:xfrm>
          <a:prstGeom prst="rect">
            <a:avLst/>
          </a:prstGeom>
        </p:spPr>
      </p:pic>
      <p:pic>
        <p:nvPicPr>
          <p:cNvPr id="242" name="Picture 16" descr="Picture 16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609914" y="461162"/>
            <a:ext cx="2628862" cy="3272638"/>
          </a:xfrm>
          <a:prstGeom prst="rect">
            <a:avLst/>
          </a:prstGeom>
        </p:spPr>
      </p:pic>
      <p:pic>
        <p:nvPicPr>
          <p:cNvPr id="243" name="벚꽃나무1.png" descr="벚꽃나무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97331" y="3453116"/>
            <a:ext cx="4687005" cy="35121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대각선 방향의 모서리가 잘린 사각형 5"/>
          <p:cNvGrpSpPr/>
          <p:nvPr/>
        </p:nvGrpSpPr>
        <p:grpSpPr>
          <a:xfrm>
            <a:off x="-3531576" y="410122"/>
            <a:ext cx="12192001" cy="994865"/>
            <a:chOff x="0" y="0"/>
            <a:chExt cx="12192000" cy="994863"/>
          </a:xfrm>
        </p:grpSpPr>
        <p:sp>
          <p:nvSpPr>
            <p:cNvPr id="245" name="도형"/>
            <p:cNvSpPr/>
            <p:nvPr/>
          </p:nvSpPr>
          <p:spPr>
            <a:xfrm>
              <a:off x="0" y="0"/>
              <a:ext cx="12192000" cy="99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7" y="0"/>
                  </a:moveTo>
                  <a:lnTo>
                    <a:pt x="21600" y="0"/>
                  </a:lnTo>
                  <a:lnTo>
                    <a:pt x="21600" y="13543"/>
                  </a:lnTo>
                  <a:lnTo>
                    <a:pt x="20943" y="21600"/>
                  </a:lnTo>
                  <a:lnTo>
                    <a:pt x="0" y="21600"/>
                  </a:lnTo>
                  <a:lnTo>
                    <a:pt x="0" y="8057"/>
                  </a:lnTo>
                  <a:close/>
                </a:path>
              </a:pathLst>
            </a:custGeom>
            <a:solidFill>
              <a:srgbClr val="FFFFFF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2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서울남산 장체EB"/>
                  <a:ea typeface="서울남산 장체EB"/>
                  <a:cs typeface="서울남산 장체EB"/>
                  <a:sym typeface="서울남산 장체EB"/>
                </a:defRPr>
              </a:pPr>
            </a:p>
          </p:txBody>
        </p:sp>
        <p:sp>
          <p:nvSpPr>
            <p:cNvPr id="246" name="사진반 Best 컷"/>
            <p:cNvSpPr/>
            <p:nvPr/>
          </p:nvSpPr>
          <p:spPr>
            <a:xfrm>
              <a:off x="185551" y="276830"/>
              <a:ext cx="11820898" cy="4412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2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서울남산 장체EB"/>
                  <a:ea typeface="서울남산 장체EB"/>
                  <a:cs typeface="서울남산 장체EB"/>
                  <a:sym typeface="서울남산 장체EB"/>
                </a:defRPr>
              </a:pPr>
              <a:r>
                <a:t>사진반</a:t>
              </a:r>
              <a:r>
                <a:t> Best </a:t>
              </a:r>
              <a:r>
                <a:t>컷</a:t>
              </a:r>
            </a:p>
          </p:txBody>
        </p:sp>
      </p:grpSp>
      <p:grpSp>
        <p:nvGrpSpPr>
          <p:cNvPr id="250" name="Picture 2"/>
          <p:cNvGrpSpPr/>
          <p:nvPr/>
        </p:nvGrpSpPr>
        <p:grpSpPr>
          <a:xfrm>
            <a:off x="125984" y="2006092"/>
            <a:ext cx="5870834" cy="3736950"/>
            <a:chOff x="0" y="0"/>
            <a:chExt cx="5870833" cy="3736949"/>
          </a:xfrm>
        </p:grpSpPr>
        <p:pic>
          <p:nvPicPr>
            <p:cNvPr id="249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200" y="215900"/>
              <a:ext cx="5464434" cy="330515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8" name="Picture 2" descr="Picture 2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870834" cy="3736950"/>
            </a:xfrm>
            <a:prstGeom prst="rect">
              <a:avLst/>
            </a:prstGeom>
            <a:effectLst/>
          </p:spPr>
        </p:pic>
      </p:grpSp>
      <p:grpSp>
        <p:nvGrpSpPr>
          <p:cNvPr id="253" name="Picture 4"/>
          <p:cNvGrpSpPr/>
          <p:nvPr/>
        </p:nvGrpSpPr>
        <p:grpSpPr>
          <a:xfrm>
            <a:off x="5892800" y="837377"/>
            <a:ext cx="5535242" cy="2988951"/>
            <a:chOff x="0" y="0"/>
            <a:chExt cx="5535241" cy="2988949"/>
          </a:xfrm>
        </p:grpSpPr>
        <p:pic>
          <p:nvPicPr>
            <p:cNvPr id="252" name="Picture 4" descr="Picture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3200" y="215900"/>
              <a:ext cx="5128842" cy="255715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1" name="Picture 4" descr="Picture 4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535242" cy="2988950"/>
            </a:xfrm>
            <a:prstGeom prst="rect">
              <a:avLst/>
            </a:prstGeom>
            <a:effectLst/>
          </p:spPr>
        </p:pic>
      </p:grpSp>
      <p:grpSp>
        <p:nvGrpSpPr>
          <p:cNvPr id="256" name="Picture 6"/>
          <p:cNvGrpSpPr/>
          <p:nvPr/>
        </p:nvGrpSpPr>
        <p:grpSpPr>
          <a:xfrm>
            <a:off x="6414967" y="3587127"/>
            <a:ext cx="4806654" cy="3184933"/>
            <a:chOff x="0" y="0"/>
            <a:chExt cx="4806653" cy="3184931"/>
          </a:xfrm>
        </p:grpSpPr>
        <p:pic>
          <p:nvPicPr>
            <p:cNvPr id="255" name="Picture 6" descr="Picture 6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03200" y="215900"/>
              <a:ext cx="4400254" cy="275313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4" name="Picture 6" descr="Picture 6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806654" cy="318493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5" descr="Picture 5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855" y="3731459"/>
            <a:ext cx="4750556" cy="3066759"/>
          </a:xfrm>
          <a:prstGeom prst="rect">
            <a:avLst/>
          </a:prstGeom>
        </p:spPr>
      </p:pic>
      <p:pic>
        <p:nvPicPr>
          <p:cNvPr id="259" name="Picture 7" descr="Picture 7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3242" y="226954"/>
            <a:ext cx="5213181" cy="3506847"/>
          </a:xfrm>
          <a:prstGeom prst="rect">
            <a:avLst/>
          </a:prstGeom>
        </p:spPr>
      </p:pic>
      <p:pic>
        <p:nvPicPr>
          <p:cNvPr id="260" name="Picture 2" descr="Picture 2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097" y="913239"/>
            <a:ext cx="2720436" cy="2688372"/>
          </a:xfrm>
          <a:prstGeom prst="rect">
            <a:avLst/>
          </a:prstGeom>
        </p:spPr>
      </p:pic>
      <p:pic>
        <p:nvPicPr>
          <p:cNvPr id="261" name="Picture 2" descr="Picture 2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16601" y="3487006"/>
            <a:ext cx="5073462" cy="3518423"/>
          </a:xfrm>
          <a:prstGeom prst="rect">
            <a:avLst/>
          </a:prstGeom>
        </p:spPr>
      </p:pic>
      <p:pic>
        <p:nvPicPr>
          <p:cNvPr id="262" name="image30.jpeg" descr="image30.jpe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75278" y="146050"/>
            <a:ext cx="3785519" cy="3587750"/>
          </a:xfrm>
          <a:prstGeom prst="rect">
            <a:avLst/>
          </a:prstGeom>
        </p:spPr>
      </p:pic>
      <p:sp>
        <p:nvSpPr>
          <p:cNvPr id="263" name="기타사진"/>
          <p:cNvSpPr/>
          <p:nvPr/>
        </p:nvSpPr>
        <p:spPr>
          <a:xfrm>
            <a:off x="444579" y="189229"/>
            <a:ext cx="203758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/>
            </a:lvl1pPr>
          </a:lstStyle>
          <a:p>
            <a:pPr/>
            <a:r>
              <a:t>기타사진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"/>
          <p:cNvSpPr/>
          <p:nvPr/>
        </p:nvSpPr>
        <p:spPr>
          <a:xfrm>
            <a:off x="-1" y="-1"/>
            <a:ext cx="3620279" cy="6858001"/>
          </a:xfrm>
          <a:prstGeom prst="rect">
            <a:avLst/>
          </a:prstGeom>
          <a:solidFill>
            <a:srgbClr val="FFFFFF">
              <a:alpha val="3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000">
                <a:solidFill>
                  <a:srgbClr val="333F50"/>
                </a:solidFill>
                <a:latin typeface="서울남산 장체M"/>
                <a:ea typeface="서울남산 장체M"/>
                <a:cs typeface="서울남산 장체M"/>
                <a:sym typeface="서울남산 장체M"/>
              </a:defRPr>
            </a:pPr>
          </a:p>
        </p:txBody>
      </p:sp>
      <p:sp>
        <p:nvSpPr>
          <p:cNvPr id="124" name="TextBox 7"/>
          <p:cNvSpPr/>
          <p:nvPr/>
        </p:nvSpPr>
        <p:spPr>
          <a:xfrm>
            <a:off x="1381453" y="652658"/>
            <a:ext cx="3380730" cy="1515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800">
                <a:latin typeface="DX새날B"/>
                <a:ea typeface="DX새날B"/>
                <a:cs typeface="DX새날B"/>
                <a:sym typeface="DX새날B"/>
              </a:defRPr>
            </a:pPr>
            <a:r>
              <a:t>-</a:t>
            </a:r>
            <a:r>
              <a:t>목차-</a:t>
            </a:r>
          </a:p>
        </p:txBody>
      </p:sp>
      <p:sp>
        <p:nvSpPr>
          <p:cNvPr id="125" name="TextBox 9"/>
          <p:cNvSpPr/>
          <p:nvPr/>
        </p:nvSpPr>
        <p:spPr>
          <a:xfrm>
            <a:off x="2723963" y="2846602"/>
            <a:ext cx="8033658" cy="267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33F50"/>
                </a:solidFill>
                <a:latin typeface="서울남산 장체M"/>
                <a:ea typeface="서울남산 장체M"/>
                <a:cs typeface="서울남산 장체M"/>
                <a:sym typeface="서울남산 장체M"/>
              </a:defRPr>
            </a:pPr>
            <a:r>
              <a:t>Ⅰ </a:t>
            </a:r>
            <a:r>
              <a:t>회사 경영이념에 대해서</a:t>
            </a:r>
          </a:p>
          <a:p>
            <a:pPr>
              <a:defRPr>
                <a:solidFill>
                  <a:srgbClr val="333F50"/>
                </a:solidFill>
                <a:latin typeface="서울남산 장체M"/>
                <a:ea typeface="서울남산 장체M"/>
                <a:cs typeface="서울남산 장체M"/>
                <a:sym typeface="서울남산 장체M"/>
              </a:defRPr>
            </a:pPr>
          </a:p>
          <a:p>
            <a:pPr>
              <a:defRPr>
                <a:solidFill>
                  <a:srgbClr val="333F50"/>
                </a:solidFill>
                <a:latin typeface="서울남산 장체M"/>
                <a:ea typeface="서울남산 장체M"/>
                <a:cs typeface="서울남산 장체M"/>
                <a:sym typeface="서울남산 장체M"/>
              </a:defRPr>
            </a:pPr>
            <a:r>
              <a:t>Ⅱ</a:t>
            </a:r>
            <a:r>
              <a:t> 네트워크 활동 </a:t>
            </a:r>
            <a:r>
              <a:t>(static routing,Rip) </a:t>
            </a:r>
          </a:p>
          <a:p>
            <a:pPr>
              <a:defRPr>
                <a:solidFill>
                  <a:srgbClr val="333F50"/>
                </a:solidFill>
                <a:latin typeface="서울남산 장체M"/>
                <a:ea typeface="서울남산 장체M"/>
                <a:cs typeface="서울남산 장체M"/>
                <a:sym typeface="서울남산 장체M"/>
              </a:defRPr>
            </a:pPr>
          </a:p>
          <a:p>
            <a:pPr>
              <a:defRPr>
                <a:solidFill>
                  <a:srgbClr val="333F50"/>
                </a:solidFill>
                <a:latin typeface="서울남산 장체M"/>
                <a:ea typeface="서울남산 장체M"/>
                <a:cs typeface="서울남산 장체M"/>
                <a:sym typeface="서울남산 장체M"/>
              </a:defRPr>
            </a:pPr>
            <a:r>
              <a:t> + </a:t>
            </a:r>
            <a:r>
              <a:t>osi 7 layer</a:t>
            </a:r>
          </a:p>
          <a:p>
            <a:pPr>
              <a:defRPr>
                <a:solidFill>
                  <a:srgbClr val="333F50"/>
                </a:solidFill>
                <a:latin typeface="서울남산 장체M"/>
                <a:ea typeface="서울남산 장체M"/>
                <a:cs typeface="서울남산 장체M"/>
                <a:sym typeface="서울남산 장체M"/>
              </a:defRPr>
            </a:pPr>
          </a:p>
          <a:p>
            <a:pPr>
              <a:defRPr>
                <a:solidFill>
                  <a:srgbClr val="333F50"/>
                </a:solidFill>
                <a:latin typeface="서울남산 장체M"/>
                <a:ea typeface="서울남산 장체M"/>
                <a:cs typeface="서울남산 장체M"/>
                <a:sym typeface="서울남산 장체M"/>
              </a:defRPr>
            </a:pPr>
            <a:r>
              <a:t>Ⅲ</a:t>
            </a:r>
            <a:r>
              <a:t> 수상 경력</a:t>
            </a:r>
          </a:p>
          <a:p>
            <a:pPr>
              <a:defRPr>
                <a:solidFill>
                  <a:srgbClr val="333F50"/>
                </a:solidFill>
                <a:latin typeface="서울남산 장체M"/>
                <a:ea typeface="서울남산 장체M"/>
                <a:cs typeface="서울남산 장체M"/>
                <a:sym typeface="서울남산 장체M"/>
              </a:defRPr>
            </a:pPr>
          </a:p>
          <a:p>
            <a:pPr>
              <a:defRPr>
                <a:solidFill>
                  <a:srgbClr val="333F50"/>
                </a:solidFill>
                <a:latin typeface="서울남산 장체M"/>
                <a:ea typeface="서울남산 장체M"/>
                <a:cs typeface="서울남산 장체M"/>
                <a:sym typeface="서울남산 장체M"/>
              </a:defRPr>
            </a:pPr>
            <a:r>
              <a:t>IV</a:t>
            </a:r>
            <a:r>
              <a:t> 사진(교내 활동)</a:t>
            </a:r>
          </a:p>
        </p:txBody>
      </p:sp>
      <p:pic>
        <p:nvPicPr>
          <p:cNvPr id="126" name="벚꽃나무3.png" descr="벚꽃나무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3554" y="-40680"/>
            <a:ext cx="6701787" cy="6407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2577" y="992280"/>
            <a:ext cx="8882046" cy="5461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벚꽃1.png" descr="벚꽃1.png"/>
          <p:cNvPicPr>
            <a:picLocks noChangeAspect="1"/>
          </p:cNvPicPr>
          <p:nvPr/>
        </p:nvPicPr>
        <p:blipFill>
          <a:blip r:embed="rId3">
            <a:alphaModFix amt="5577"/>
            <a:extLst/>
          </a:blip>
          <a:stretch>
            <a:fillRect/>
          </a:stretch>
        </p:blipFill>
        <p:spPr>
          <a:xfrm>
            <a:off x="7133629" y="874195"/>
            <a:ext cx="5319978" cy="4152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책갈피.png" descr="책갈피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77919" y="-91083"/>
            <a:ext cx="1912444" cy="2535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20942999">
            <a:off x="923832" y="796230"/>
            <a:ext cx="2107432" cy="761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대각선 방향의 모서리가 잘린 사각형 5"/>
          <p:cNvGrpSpPr/>
          <p:nvPr/>
        </p:nvGrpSpPr>
        <p:grpSpPr>
          <a:xfrm>
            <a:off x="-943115" y="272141"/>
            <a:ext cx="8550562" cy="802434"/>
            <a:chOff x="0" y="0"/>
            <a:chExt cx="8550560" cy="802432"/>
          </a:xfrm>
        </p:grpSpPr>
        <p:sp>
          <p:nvSpPr>
            <p:cNvPr id="133" name="도형"/>
            <p:cNvSpPr/>
            <p:nvPr/>
          </p:nvSpPr>
          <p:spPr>
            <a:xfrm>
              <a:off x="-1" y="0"/>
              <a:ext cx="8550562" cy="80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6" y="0"/>
                  </a:moveTo>
                  <a:lnTo>
                    <a:pt x="21600" y="0"/>
                  </a:lnTo>
                  <a:lnTo>
                    <a:pt x="21600" y="13543"/>
                  </a:lnTo>
                  <a:lnTo>
                    <a:pt x="20844" y="21600"/>
                  </a:lnTo>
                  <a:lnTo>
                    <a:pt x="0" y="21600"/>
                  </a:lnTo>
                  <a:lnTo>
                    <a:pt x="0" y="8057"/>
                  </a:lnTo>
                  <a:close/>
                </a:path>
              </a:pathLst>
            </a:custGeom>
            <a:solidFill>
              <a:srgbClr val="FFFFFF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휴먼가는팸체"/>
                  <a:ea typeface="휴먼가는팸체"/>
                  <a:cs typeface="휴먼가는팸체"/>
                  <a:sym typeface="휴먼가는팸체"/>
                </a:defRPr>
              </a:pPr>
            </a:p>
          </p:txBody>
        </p:sp>
        <p:sp>
          <p:nvSpPr>
            <p:cNvPr id="134" name="방과후 네트워크 활동 1"/>
            <p:cNvSpPr/>
            <p:nvPr/>
          </p:nvSpPr>
          <p:spPr>
            <a:xfrm>
              <a:off x="149662" y="32911"/>
              <a:ext cx="8251236" cy="736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40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서울남산 장체EB"/>
                  <a:ea typeface="서울남산 장체EB"/>
                  <a:cs typeface="서울남산 장체EB"/>
                  <a:sym typeface="서울남산 장체EB"/>
                </a:defRPr>
              </a:pPr>
              <a:r>
                <a:rPr>
                  <a:latin typeface="문체부 쓰기 정체"/>
                  <a:ea typeface="문체부 쓰기 정체"/>
                  <a:cs typeface="문체부 쓰기 정체"/>
                  <a:sym typeface="문체부 쓰기 정체"/>
                </a:rPr>
                <a:t>방과후 네트워크 활동 </a:t>
              </a:r>
              <a:r>
                <a:rPr>
                  <a:latin typeface="휴먼가는팸체"/>
                  <a:ea typeface="휴먼가는팸체"/>
                  <a:cs typeface="휴먼가는팸체"/>
                  <a:sym typeface="휴먼가는팸체"/>
                </a:rPr>
                <a:t>1</a:t>
              </a:r>
            </a:p>
          </p:txBody>
        </p:sp>
      </p:grpSp>
      <p:sp>
        <p:nvSpPr>
          <p:cNvPr id="136" name="직선 연결선 8"/>
          <p:cNvSpPr/>
          <p:nvPr/>
        </p:nvSpPr>
        <p:spPr>
          <a:xfrm flipH="1">
            <a:off x="5945278" y="1782522"/>
            <a:ext cx="1" cy="4320001"/>
          </a:xfrm>
          <a:prstGeom prst="line">
            <a:avLst/>
          </a:prstGeom>
          <a:ln w="19050">
            <a:solidFill>
              <a:srgbClr val="FFFFFF"/>
            </a:solidFill>
            <a:prstDash val="dashDot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9" name="직사각형 15"/>
          <p:cNvGrpSpPr/>
          <p:nvPr/>
        </p:nvGrpSpPr>
        <p:grpSpPr>
          <a:xfrm>
            <a:off x="808107" y="1449920"/>
            <a:ext cx="4983480" cy="481084"/>
            <a:chOff x="0" y="0"/>
            <a:chExt cx="4983479" cy="481082"/>
          </a:xfrm>
        </p:grpSpPr>
        <p:sp>
          <p:nvSpPr>
            <p:cNvPr id="137" name="직사각형"/>
            <p:cNvSpPr/>
            <p:nvPr/>
          </p:nvSpPr>
          <p:spPr>
            <a:xfrm>
              <a:off x="0" y="71152"/>
              <a:ext cx="4983480" cy="338779"/>
            </a:xfrm>
            <a:prstGeom prst="rect">
              <a:avLst/>
            </a:prstGeom>
            <a:solidFill>
              <a:srgbClr val="FFFFFF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</a:p>
          </p:txBody>
        </p:sp>
        <p:sp>
          <p:nvSpPr>
            <p:cNvPr id="138" name="STATIC ROUTING의 구성"/>
            <p:cNvSpPr/>
            <p:nvPr/>
          </p:nvSpPr>
          <p:spPr>
            <a:xfrm>
              <a:off x="0" y="-1"/>
              <a:ext cx="4983480" cy="481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STATIC ROUTING</a:t>
              </a:r>
              <a:r>
                <a:t>의 구성</a:t>
              </a:r>
            </a:p>
          </p:txBody>
        </p:sp>
      </p:grpSp>
      <p:sp>
        <p:nvSpPr>
          <p:cNvPr id="140" name="TextBox 19"/>
          <p:cNvSpPr/>
          <p:nvPr/>
        </p:nvSpPr>
        <p:spPr>
          <a:xfrm>
            <a:off x="6879172" y="2894690"/>
            <a:ext cx="3834323" cy="110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333F5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☆</a:t>
            </a:r>
            <a:r>
              <a:rPr b="1"/>
              <a:t>explanation</a:t>
            </a:r>
            <a:r>
              <a:t>☆</a:t>
            </a:r>
          </a:p>
          <a:p>
            <a:pPr algn="ctr">
              <a:defRPr sz="1600">
                <a:solidFill>
                  <a:srgbClr val="333F50"/>
                </a:solidFill>
                <a:latin typeface="서울남산"/>
                <a:ea typeface="서울남산"/>
                <a:cs typeface="서울남산"/>
                <a:sym typeface="서울남산"/>
              </a:defRPr>
            </a:pPr>
            <a:r>
              <a:t>Router</a:t>
            </a:r>
            <a:r>
              <a:rPr>
                <a:latin typeface="서울남산 장체L"/>
                <a:ea typeface="서울남산 장체L"/>
                <a:cs typeface="서울남산 장체L"/>
                <a:sym typeface="서울남산 장체L"/>
              </a:rPr>
              <a:t> 내의 중계 경로를 미리 정해 두고 경로를 설정하는 </a:t>
            </a:r>
            <a:r>
              <a:t>Routing </a:t>
            </a:r>
            <a:r>
              <a:rPr>
                <a:latin typeface="서울남산 장체L"/>
                <a:ea typeface="서울남산 장체L"/>
                <a:cs typeface="서울남산 장체L"/>
                <a:sym typeface="서울남산 장체L"/>
              </a:rPr>
              <a:t>방식이다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273" y="2194560"/>
            <a:ext cx="6416847" cy="388953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42"/>
          <p:cNvSpPr/>
          <p:nvPr/>
        </p:nvSpPr>
        <p:spPr>
          <a:xfrm>
            <a:off x="6783160" y="1207105"/>
            <a:ext cx="4026347" cy="155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333F5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☆</a:t>
            </a:r>
            <a:r>
              <a:rPr b="1"/>
              <a:t>Interfaces</a:t>
            </a:r>
            <a:r>
              <a:t>☆</a:t>
            </a:r>
          </a:p>
          <a:p>
            <a:pPr algn="ctr">
              <a:defRPr sz="1600">
                <a:solidFill>
                  <a:srgbClr val="333F50"/>
                </a:solidFill>
                <a:latin typeface="서울남산"/>
                <a:ea typeface="서울남산"/>
                <a:cs typeface="서울남산"/>
                <a:sym typeface="서울남산"/>
              </a:defRPr>
            </a:pPr>
            <a:r>
              <a:t>2620XM ROUTER x2</a:t>
            </a:r>
          </a:p>
          <a:p>
            <a:pPr algn="ctr">
              <a:defRPr sz="1600">
                <a:solidFill>
                  <a:srgbClr val="333F50"/>
                </a:solidFill>
                <a:latin typeface="서울남산"/>
                <a:ea typeface="서울남산"/>
                <a:cs typeface="서울남산"/>
                <a:sym typeface="서울남산"/>
              </a:defRPr>
            </a:pPr>
            <a:r>
              <a:t>2950R -24 SWITCH x2</a:t>
            </a:r>
          </a:p>
          <a:p>
            <a:pPr algn="ctr">
              <a:defRPr sz="1600">
                <a:solidFill>
                  <a:srgbClr val="333F50"/>
                </a:solidFill>
                <a:latin typeface="서울남산"/>
                <a:ea typeface="서울남산"/>
                <a:cs typeface="서울남산"/>
                <a:sym typeface="서울남산"/>
              </a:defRPr>
            </a:pPr>
            <a:r>
              <a:t>DESKTOP(PC) x4</a:t>
            </a:r>
          </a:p>
          <a:p>
            <a:pPr>
              <a:defRPr sz="1600">
                <a:solidFill>
                  <a:srgbClr val="333F5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43" name="TextBox 43"/>
          <p:cNvSpPr/>
          <p:nvPr/>
        </p:nvSpPr>
        <p:spPr>
          <a:xfrm>
            <a:off x="6793500" y="4778852"/>
            <a:ext cx="4026347" cy="83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333F5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☆</a:t>
            </a:r>
            <a:r>
              <a:rPr b="1"/>
              <a:t>Line(port)</a:t>
            </a:r>
            <a:r>
              <a:t>☆</a:t>
            </a:r>
          </a:p>
          <a:p>
            <a:pPr algn="ctr">
              <a:defRPr sz="1600">
                <a:solidFill>
                  <a:srgbClr val="333F50"/>
                </a:solidFill>
                <a:latin typeface="서울남산 장체L"/>
                <a:ea typeface="서울남산 장체L"/>
                <a:cs typeface="서울남산 장체L"/>
                <a:sym typeface="서울남산 장체L"/>
              </a:defRPr>
            </a:pPr>
            <a:r>
              <a:t>Direct cable x6</a:t>
            </a:r>
          </a:p>
          <a:p>
            <a:pPr algn="ctr">
              <a:defRPr sz="1600">
                <a:solidFill>
                  <a:srgbClr val="333F50"/>
                </a:solidFill>
                <a:latin typeface="서울남산 장체L"/>
                <a:ea typeface="서울남산 장체L"/>
                <a:cs typeface="서울남산 장체L"/>
                <a:sym typeface="서울남산 장체L"/>
              </a:defRPr>
            </a:pPr>
            <a:r>
              <a:t>Serial DCE cable x1</a:t>
            </a:r>
          </a:p>
        </p:txBody>
      </p:sp>
      <p:pic>
        <p:nvPicPr>
          <p:cNvPr id="144" name="벚꽃나무3.png" descr="벚꽃나무3.png"/>
          <p:cNvPicPr>
            <a:picLocks noChangeAspect="1"/>
          </p:cNvPicPr>
          <p:nvPr/>
        </p:nvPicPr>
        <p:blipFill>
          <a:blip r:embed="rId3">
            <a:alphaModFix amt="83000"/>
            <a:extLst/>
          </a:blip>
          <a:stretch>
            <a:fillRect/>
          </a:stretch>
        </p:blipFill>
        <p:spPr>
          <a:xfrm>
            <a:off x="5397949" y="-295474"/>
            <a:ext cx="7173312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대각선 방향의 모서리가 잘린 사각형 5"/>
          <p:cNvGrpSpPr/>
          <p:nvPr/>
        </p:nvGrpSpPr>
        <p:grpSpPr>
          <a:xfrm>
            <a:off x="-410575" y="161923"/>
            <a:ext cx="7152238" cy="736611"/>
            <a:chOff x="0" y="0"/>
            <a:chExt cx="7152237" cy="736610"/>
          </a:xfrm>
        </p:grpSpPr>
        <p:sp>
          <p:nvSpPr>
            <p:cNvPr id="146" name="도형"/>
            <p:cNvSpPr/>
            <p:nvPr/>
          </p:nvSpPr>
          <p:spPr>
            <a:xfrm>
              <a:off x="0" y="66676"/>
              <a:ext cx="7152238" cy="603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0" y="0"/>
                  </a:moveTo>
                  <a:lnTo>
                    <a:pt x="21600" y="0"/>
                  </a:lnTo>
                  <a:lnTo>
                    <a:pt x="21600" y="13543"/>
                  </a:lnTo>
                  <a:lnTo>
                    <a:pt x="20920" y="21600"/>
                  </a:lnTo>
                  <a:lnTo>
                    <a:pt x="0" y="21600"/>
                  </a:lnTo>
                  <a:lnTo>
                    <a:pt x="0" y="8057"/>
                  </a:lnTo>
                  <a:close/>
                </a:path>
              </a:pathLst>
            </a:custGeom>
            <a:solidFill>
              <a:srgbClr val="FFFFFF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서울남산 장체EB"/>
                  <a:ea typeface="서울남산 장체EB"/>
                  <a:cs typeface="서울남산 장체EB"/>
                  <a:sym typeface="서울남산 장체EB"/>
                </a:defRPr>
              </a:pPr>
            </a:p>
          </p:txBody>
        </p:sp>
        <p:sp>
          <p:nvSpPr>
            <p:cNvPr id="147" name="라우터 명령어 지정"/>
            <p:cNvSpPr/>
            <p:nvPr/>
          </p:nvSpPr>
          <p:spPr>
            <a:xfrm>
              <a:off x="112512" y="-1"/>
              <a:ext cx="6927213" cy="736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문체부 쓰기 정체"/>
                  <a:ea typeface="문체부 쓰기 정체"/>
                  <a:cs typeface="문체부 쓰기 정체"/>
                  <a:sym typeface="문체부 쓰기 정체"/>
                </a:defRPr>
              </a:lvl1pPr>
            </a:lstStyle>
            <a:p>
              <a:pPr>
                <a:defRPr>
                  <a:latin typeface="서울남산 장체EB"/>
                  <a:ea typeface="서울남산 장체EB"/>
                  <a:cs typeface="서울남산 장체EB"/>
                  <a:sym typeface="서울남산 장체EB"/>
                </a:defRPr>
              </a:pPr>
              <a:r>
                <a:rPr>
                  <a:latin typeface="문체부 쓰기 정체"/>
                  <a:ea typeface="문체부 쓰기 정체"/>
                  <a:cs typeface="문체부 쓰기 정체"/>
                  <a:sym typeface="문체부 쓰기 정체"/>
                </a:rPr>
                <a:t>라우터 명령어 지정</a:t>
              </a:r>
            </a:p>
          </p:txBody>
        </p:sp>
      </p:grpSp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231" y="1307591"/>
            <a:ext cx="4715349" cy="4869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46" y="1292109"/>
            <a:ext cx="4343401" cy="27884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3" name="모서리가 둥근 직사각형 56"/>
          <p:cNvGrpSpPr/>
          <p:nvPr/>
        </p:nvGrpSpPr>
        <p:grpSpPr>
          <a:xfrm>
            <a:off x="941832" y="879204"/>
            <a:ext cx="3035348" cy="449845"/>
            <a:chOff x="0" y="0"/>
            <a:chExt cx="3035347" cy="449844"/>
          </a:xfrm>
        </p:grpSpPr>
        <p:sp>
          <p:nvSpPr>
            <p:cNvPr id="151" name="모서리가 둥근 직사각형"/>
            <p:cNvSpPr/>
            <p:nvPr/>
          </p:nvSpPr>
          <p:spPr>
            <a:xfrm>
              <a:off x="0" y="0"/>
              <a:ext cx="3035348" cy="4498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</a:p>
          </p:txBody>
        </p:sp>
        <p:sp>
          <p:nvSpPr>
            <p:cNvPr id="152" name="Router A 명령어"/>
            <p:cNvSpPr/>
            <p:nvPr/>
          </p:nvSpPr>
          <p:spPr>
            <a:xfrm>
              <a:off x="65876" y="31498"/>
              <a:ext cx="2903595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 Router A </a:t>
              </a:r>
              <a:r>
                <a:t>명령어</a:t>
              </a:r>
            </a:p>
          </p:txBody>
        </p:sp>
      </p:grpSp>
      <p:grpSp>
        <p:nvGrpSpPr>
          <p:cNvPr id="156" name="모서리가 둥근 직사각형 57"/>
          <p:cNvGrpSpPr/>
          <p:nvPr/>
        </p:nvGrpSpPr>
        <p:grpSpPr>
          <a:xfrm>
            <a:off x="6657143" y="759548"/>
            <a:ext cx="3035348" cy="449845"/>
            <a:chOff x="0" y="0"/>
            <a:chExt cx="3035347" cy="449844"/>
          </a:xfrm>
        </p:grpSpPr>
        <p:sp>
          <p:nvSpPr>
            <p:cNvPr id="154" name="모서리가 둥근 직사각형"/>
            <p:cNvSpPr/>
            <p:nvPr/>
          </p:nvSpPr>
          <p:spPr>
            <a:xfrm>
              <a:off x="0" y="0"/>
              <a:ext cx="3035348" cy="4498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</a:p>
          </p:txBody>
        </p:sp>
        <p:sp>
          <p:nvSpPr>
            <p:cNvPr id="155" name="Router B 명령어"/>
            <p:cNvSpPr/>
            <p:nvPr/>
          </p:nvSpPr>
          <p:spPr>
            <a:xfrm>
              <a:off x="65876" y="31498"/>
              <a:ext cx="2903595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 Router B </a:t>
              </a:r>
              <a:r>
                <a:t>명령어</a:t>
              </a:r>
            </a:p>
          </p:txBody>
        </p:sp>
      </p:grpSp>
      <p:grpSp>
        <p:nvGrpSpPr>
          <p:cNvPr id="159" name="모서리가 둥근 직사각형 58"/>
          <p:cNvGrpSpPr/>
          <p:nvPr/>
        </p:nvGrpSpPr>
        <p:grpSpPr>
          <a:xfrm>
            <a:off x="5924784" y="4259360"/>
            <a:ext cx="5697239" cy="2291598"/>
            <a:chOff x="0" y="0"/>
            <a:chExt cx="5697237" cy="2291596"/>
          </a:xfrm>
        </p:grpSpPr>
        <p:sp>
          <p:nvSpPr>
            <p:cNvPr id="157" name="모서리가 둥근 직사각형"/>
            <p:cNvSpPr/>
            <p:nvPr/>
          </p:nvSpPr>
          <p:spPr>
            <a:xfrm flipH="1">
              <a:off x="0" y="54149"/>
              <a:ext cx="5697238" cy="218329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</a:p>
          </p:txBody>
        </p:sp>
        <p:sp>
          <p:nvSpPr>
            <p:cNvPr id="158" name="*사용된 명령어*…"/>
            <p:cNvSpPr/>
            <p:nvPr/>
          </p:nvSpPr>
          <p:spPr>
            <a:xfrm>
              <a:off x="319732" y="-1"/>
              <a:ext cx="5057773" cy="229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 </a:t>
              </a:r>
              <a:r>
                <a:rPr b="1"/>
                <a:t>*</a:t>
              </a:r>
              <a:r>
                <a:rPr b="1"/>
                <a:t>사용된 명령어</a:t>
              </a:r>
              <a:r>
                <a:rPr b="1"/>
                <a:t>*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No ip domain-lookup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Clock rate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No shutdown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Copy run start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Hostname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Ip route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*</a:t>
              </a:r>
              <a:r>
                <a:rPr>
                  <a:latin typeface="문체부 쓰기 정체"/>
                  <a:ea typeface="문체부 쓰기 정체"/>
                  <a:cs typeface="문체부 쓰기 정체"/>
                  <a:sym typeface="문체부 쓰기 정체"/>
                </a:rPr>
                <a:t>기타 명령어</a:t>
              </a:r>
              <a:r>
                <a:t>*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Show ip route</a:t>
              </a:r>
            </a:p>
          </p:txBody>
        </p:sp>
      </p:grpSp>
      <p:pic>
        <p:nvPicPr>
          <p:cNvPr id="160" name="벚꽃2.jpg" descr="벚꽃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07260" y="4706134"/>
            <a:ext cx="1869403" cy="2090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벚꽃2.jpg" descr="벚꽃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7351" y="2630744"/>
            <a:ext cx="1049170" cy="1173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벚꽃2.jpg" descr="벚꽃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83610" y="5336421"/>
            <a:ext cx="1218954" cy="136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벚꽃2.jpg" descr="벚꽃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97853" y="387350"/>
            <a:ext cx="1390469" cy="1554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벚꽃2.jpg" descr="벚꽃2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71415" y="-56274"/>
            <a:ext cx="1049170" cy="1173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대각선 방향의 모서리가 잘린 사각형 5"/>
          <p:cNvGrpSpPr/>
          <p:nvPr/>
        </p:nvGrpSpPr>
        <p:grpSpPr>
          <a:xfrm>
            <a:off x="-369834" y="128367"/>
            <a:ext cx="7315201" cy="736611"/>
            <a:chOff x="0" y="0"/>
            <a:chExt cx="7315200" cy="736610"/>
          </a:xfrm>
        </p:grpSpPr>
        <p:sp>
          <p:nvSpPr>
            <p:cNvPr id="166" name="도형"/>
            <p:cNvSpPr/>
            <p:nvPr/>
          </p:nvSpPr>
          <p:spPr>
            <a:xfrm>
              <a:off x="0" y="78594"/>
              <a:ext cx="7315200" cy="579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8" y="0"/>
                  </a:moveTo>
                  <a:lnTo>
                    <a:pt x="21600" y="0"/>
                  </a:lnTo>
                  <a:lnTo>
                    <a:pt x="21600" y="13543"/>
                  </a:lnTo>
                  <a:lnTo>
                    <a:pt x="20962" y="21600"/>
                  </a:lnTo>
                  <a:lnTo>
                    <a:pt x="0" y="21600"/>
                  </a:lnTo>
                  <a:lnTo>
                    <a:pt x="0" y="8057"/>
                  </a:lnTo>
                  <a:close/>
                </a:path>
              </a:pathLst>
            </a:custGeom>
            <a:solidFill>
              <a:srgbClr val="FFFFFF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서울남산"/>
                  <a:ea typeface="서울남산"/>
                  <a:cs typeface="서울남산"/>
                  <a:sym typeface="서울남산"/>
                </a:defRPr>
              </a:pPr>
            </a:p>
          </p:txBody>
        </p:sp>
        <p:sp>
          <p:nvSpPr>
            <p:cNvPr id="167" name="PC의 PING 결과"/>
            <p:cNvSpPr/>
            <p:nvPr/>
          </p:nvSpPr>
          <p:spPr>
            <a:xfrm>
              <a:off x="108067" y="-1"/>
              <a:ext cx="7099066" cy="736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PC</a:t>
              </a:r>
              <a:r>
                <a:rPr sz="4000">
                  <a:latin typeface="문체부 쓰기 정체"/>
                  <a:ea typeface="문체부 쓰기 정체"/>
                  <a:cs typeface="문체부 쓰기 정체"/>
                  <a:sym typeface="문체부 쓰기 정체"/>
                </a:rPr>
                <a:t>의 </a:t>
              </a:r>
              <a:r>
                <a:t>PING</a:t>
              </a:r>
              <a:r>
                <a:rPr sz="4000">
                  <a:latin typeface="서울남산"/>
                  <a:ea typeface="서울남산"/>
                  <a:cs typeface="서울남산"/>
                  <a:sym typeface="서울남산"/>
                </a:rPr>
                <a:t> </a:t>
              </a:r>
              <a:r>
                <a:rPr sz="4000">
                  <a:latin typeface="문체부 쓰기 정체"/>
                  <a:ea typeface="문체부 쓰기 정체"/>
                  <a:cs typeface="문체부 쓰기 정체"/>
                  <a:sym typeface="문체부 쓰기 정체"/>
                </a:rPr>
                <a:t>결과</a:t>
              </a:r>
            </a:p>
          </p:txBody>
        </p:sp>
      </p:grpSp>
      <p:grpSp>
        <p:nvGrpSpPr>
          <p:cNvPr id="171" name="모서리가 둥근 직사각형 9"/>
          <p:cNvGrpSpPr/>
          <p:nvPr/>
        </p:nvGrpSpPr>
        <p:grpSpPr>
          <a:xfrm>
            <a:off x="1949483" y="5595103"/>
            <a:ext cx="8293033" cy="748850"/>
            <a:chOff x="0" y="0"/>
            <a:chExt cx="8293031" cy="748849"/>
          </a:xfrm>
        </p:grpSpPr>
        <p:sp>
          <p:nvSpPr>
            <p:cNvPr id="169" name="모서리가 둥근 직사각형"/>
            <p:cNvSpPr/>
            <p:nvPr/>
          </p:nvSpPr>
          <p:spPr>
            <a:xfrm>
              <a:off x="0" y="0"/>
              <a:ext cx="8293032" cy="74885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000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</a:p>
          </p:txBody>
        </p:sp>
        <p:sp>
          <p:nvSpPr>
            <p:cNvPr id="170" name="서로 다른 대역에 있는 PC가 PING을 치고 보내면 반응을 하여 통신하는 것을 알 수 있다."/>
            <p:cNvSpPr/>
            <p:nvPr/>
          </p:nvSpPr>
          <p:spPr>
            <a:xfrm>
              <a:off x="109665" y="200940"/>
              <a:ext cx="8073702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000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rPr>
                  <a:latin typeface="서울남산 장체M"/>
                  <a:ea typeface="서울남산 장체M"/>
                  <a:cs typeface="서울남산 장체M"/>
                  <a:sym typeface="서울남산 장체M"/>
                </a:rPr>
                <a:t>서로 다른 대역에 있는 </a:t>
              </a:r>
              <a:r>
                <a:t>PC</a:t>
              </a:r>
              <a:r>
                <a:rPr>
                  <a:latin typeface="서울남산 장체M"/>
                  <a:ea typeface="서울남산 장체M"/>
                  <a:cs typeface="서울남산 장체M"/>
                  <a:sym typeface="서울남산 장체M"/>
                </a:rPr>
                <a:t>가 </a:t>
              </a:r>
              <a:r>
                <a:t>PING</a:t>
              </a:r>
              <a:r>
                <a:rPr>
                  <a:latin typeface="서울남산 장체M"/>
                  <a:ea typeface="서울남산 장체M"/>
                  <a:cs typeface="서울남산 장체M"/>
                  <a:sym typeface="서울남산 장체M"/>
                </a:rPr>
                <a:t>을 치고 보내면 반응을 하여 통신하는 것을 알 수 있다</a:t>
              </a:r>
              <a:r>
                <a:t>.</a:t>
              </a:r>
            </a:p>
          </p:txBody>
        </p:sp>
      </p:grpSp>
      <p:grpSp>
        <p:nvGrpSpPr>
          <p:cNvPr id="174" name="모서리가 둥근 직사각형 10"/>
          <p:cNvGrpSpPr/>
          <p:nvPr/>
        </p:nvGrpSpPr>
        <p:grpSpPr>
          <a:xfrm>
            <a:off x="1635548" y="4329786"/>
            <a:ext cx="3035348" cy="370841"/>
            <a:chOff x="0" y="0"/>
            <a:chExt cx="3035347" cy="370840"/>
          </a:xfrm>
        </p:grpSpPr>
        <p:sp>
          <p:nvSpPr>
            <p:cNvPr id="172" name="모서리가 둥근 직사각형"/>
            <p:cNvSpPr/>
            <p:nvPr/>
          </p:nvSpPr>
          <p:spPr>
            <a:xfrm>
              <a:off x="0" y="23210"/>
              <a:ext cx="3035348" cy="32441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</a:p>
          </p:txBody>
        </p:sp>
        <p:sp>
          <p:nvSpPr>
            <p:cNvPr id="173" name="PC 0 =&gt; PC 2"/>
            <p:cNvSpPr/>
            <p:nvPr/>
          </p:nvSpPr>
          <p:spPr>
            <a:xfrm>
              <a:off x="47508" y="-1"/>
              <a:ext cx="294033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lvl1pPr>
            </a:lstStyle>
            <a:p>
              <a:pPr/>
              <a:r>
                <a:t>PC 0 =&gt; PC 2</a:t>
              </a:r>
            </a:p>
          </p:txBody>
        </p:sp>
      </p:grpSp>
      <p:grpSp>
        <p:nvGrpSpPr>
          <p:cNvPr id="177" name="모서리가 둥근 직사각형 11"/>
          <p:cNvGrpSpPr/>
          <p:nvPr/>
        </p:nvGrpSpPr>
        <p:grpSpPr>
          <a:xfrm>
            <a:off x="7545136" y="4285422"/>
            <a:ext cx="3035348" cy="370841"/>
            <a:chOff x="0" y="0"/>
            <a:chExt cx="3035347" cy="370840"/>
          </a:xfrm>
        </p:grpSpPr>
        <p:sp>
          <p:nvSpPr>
            <p:cNvPr id="175" name="모서리가 둥근 직사각형"/>
            <p:cNvSpPr/>
            <p:nvPr/>
          </p:nvSpPr>
          <p:spPr>
            <a:xfrm>
              <a:off x="0" y="29399"/>
              <a:ext cx="3035348" cy="312043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</a:p>
          </p:txBody>
        </p:sp>
        <p:sp>
          <p:nvSpPr>
            <p:cNvPr id="176" name="PC 2 =&gt; PC 0"/>
            <p:cNvSpPr/>
            <p:nvPr/>
          </p:nvSpPr>
          <p:spPr>
            <a:xfrm>
              <a:off x="45696" y="0"/>
              <a:ext cx="294395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lvl1pPr>
            </a:lstStyle>
            <a:p>
              <a:pPr/>
              <a:r>
                <a:t>PC 2 =&gt; PC 0</a:t>
              </a:r>
            </a:p>
          </p:txBody>
        </p:sp>
      </p:grpSp>
      <p:pic>
        <p:nvPicPr>
          <p:cNvPr id="17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2511" y="1752027"/>
            <a:ext cx="4739492" cy="2516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7824" y="1752718"/>
            <a:ext cx="4739581" cy="2480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벛꽃나무4.png" descr="벛꽃나무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921" y="4285815"/>
            <a:ext cx="2520379" cy="2642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대각선 방향의 모서리가 잘린 사각형 5"/>
          <p:cNvGrpSpPr/>
          <p:nvPr/>
        </p:nvGrpSpPr>
        <p:grpSpPr>
          <a:xfrm>
            <a:off x="-1707665" y="136753"/>
            <a:ext cx="9639132" cy="802434"/>
            <a:chOff x="0" y="0"/>
            <a:chExt cx="9639131" cy="802432"/>
          </a:xfrm>
        </p:grpSpPr>
        <p:sp>
          <p:nvSpPr>
            <p:cNvPr id="182" name="도형"/>
            <p:cNvSpPr/>
            <p:nvPr/>
          </p:nvSpPr>
          <p:spPr>
            <a:xfrm>
              <a:off x="-1" y="0"/>
              <a:ext cx="9639133" cy="80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1" y="0"/>
                  </a:moveTo>
                  <a:lnTo>
                    <a:pt x="21600" y="0"/>
                  </a:lnTo>
                  <a:lnTo>
                    <a:pt x="21600" y="13543"/>
                  </a:lnTo>
                  <a:lnTo>
                    <a:pt x="20929" y="21600"/>
                  </a:lnTo>
                  <a:lnTo>
                    <a:pt x="0" y="21600"/>
                  </a:lnTo>
                  <a:lnTo>
                    <a:pt x="0" y="8057"/>
                  </a:lnTo>
                  <a:close/>
                </a:path>
              </a:pathLst>
            </a:custGeom>
            <a:solidFill>
              <a:srgbClr val="FFFFFF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휴먼가는팸체"/>
                  <a:ea typeface="휴먼가는팸체"/>
                  <a:cs typeface="휴먼가는팸체"/>
                  <a:sym typeface="휴먼가는팸체"/>
                </a:defRPr>
              </a:pPr>
            </a:p>
          </p:txBody>
        </p:sp>
        <p:sp>
          <p:nvSpPr>
            <p:cNvPr id="183" name="방과후 네트워크 활동 2"/>
            <p:cNvSpPr/>
            <p:nvPr/>
          </p:nvSpPr>
          <p:spPr>
            <a:xfrm>
              <a:off x="149661" y="32911"/>
              <a:ext cx="9339809" cy="7366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40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서울남산 장체EB"/>
                  <a:ea typeface="서울남산 장체EB"/>
                  <a:cs typeface="서울남산 장체EB"/>
                  <a:sym typeface="서울남산 장체EB"/>
                </a:defRPr>
              </a:pPr>
              <a:r>
                <a:rPr>
                  <a:latin typeface="문체부 쓰기 정체"/>
                  <a:ea typeface="문체부 쓰기 정체"/>
                  <a:cs typeface="문체부 쓰기 정체"/>
                  <a:sym typeface="문체부 쓰기 정체"/>
                </a:rPr>
                <a:t>방과후 네트워크 활동 </a:t>
              </a:r>
              <a:r>
                <a:rPr>
                  <a:latin typeface="휴먼가는팸체"/>
                  <a:ea typeface="휴먼가는팸체"/>
                  <a:cs typeface="휴먼가는팸체"/>
                  <a:sym typeface="휴먼가는팸체"/>
                </a:rPr>
                <a:t>2</a:t>
              </a:r>
            </a:p>
          </p:txBody>
        </p:sp>
      </p:grpSp>
      <p:grpSp>
        <p:nvGrpSpPr>
          <p:cNvPr id="187" name="직사각형 7"/>
          <p:cNvGrpSpPr/>
          <p:nvPr/>
        </p:nvGrpSpPr>
        <p:grpSpPr>
          <a:xfrm>
            <a:off x="628215" y="1362889"/>
            <a:ext cx="7016438" cy="481083"/>
            <a:chOff x="0" y="0"/>
            <a:chExt cx="7016436" cy="481082"/>
          </a:xfrm>
        </p:grpSpPr>
        <p:sp>
          <p:nvSpPr>
            <p:cNvPr id="185" name="직사각형"/>
            <p:cNvSpPr/>
            <p:nvPr/>
          </p:nvSpPr>
          <p:spPr>
            <a:xfrm>
              <a:off x="0" y="67228"/>
              <a:ext cx="7016437" cy="346626"/>
            </a:xfrm>
            <a:prstGeom prst="rect">
              <a:avLst/>
            </a:prstGeom>
            <a:solidFill>
              <a:srgbClr val="FFFFFF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</a:p>
          </p:txBody>
        </p:sp>
        <p:sp>
          <p:nvSpPr>
            <p:cNvPr id="186" name="rip 의 구성"/>
            <p:cNvSpPr/>
            <p:nvPr/>
          </p:nvSpPr>
          <p:spPr>
            <a:xfrm>
              <a:off x="0" y="-1"/>
              <a:ext cx="7016437" cy="481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rip </a:t>
              </a:r>
              <a:r>
                <a:t>의 구성</a:t>
              </a:r>
            </a:p>
          </p:txBody>
        </p:sp>
      </p:grpSp>
      <p:sp>
        <p:nvSpPr>
          <p:cNvPr id="188" name="직선 연결선 8"/>
          <p:cNvSpPr/>
          <p:nvPr/>
        </p:nvSpPr>
        <p:spPr>
          <a:xfrm flipH="1" flipV="1">
            <a:off x="679011" y="2589290"/>
            <a:ext cx="11226300" cy="1321810"/>
          </a:xfrm>
          <a:prstGeom prst="line">
            <a:avLst/>
          </a:prstGeom>
          <a:ln w="19050">
            <a:solidFill>
              <a:srgbClr val="FFFFFF"/>
            </a:solidFill>
            <a:prstDash val="dashDot"/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533" y="1863344"/>
            <a:ext cx="6124396" cy="2837665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extBox 18"/>
          <p:cNvSpPr/>
          <p:nvPr/>
        </p:nvSpPr>
        <p:spPr>
          <a:xfrm>
            <a:off x="7369009" y="3087944"/>
            <a:ext cx="4026347" cy="1555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333F5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☆</a:t>
            </a:r>
            <a:r>
              <a:rPr b="1"/>
              <a:t>Interfaces</a:t>
            </a:r>
            <a:r>
              <a:t>☆</a:t>
            </a:r>
          </a:p>
          <a:p>
            <a:pPr algn="ctr">
              <a:defRPr sz="1600">
                <a:solidFill>
                  <a:srgbClr val="333F50"/>
                </a:solidFill>
                <a:latin typeface="서울남산"/>
                <a:ea typeface="서울남산"/>
                <a:cs typeface="서울남산"/>
                <a:sym typeface="서울남산"/>
              </a:defRPr>
            </a:pPr>
            <a:r>
              <a:t>2620XM ROUTER x2</a:t>
            </a:r>
          </a:p>
          <a:p>
            <a:pPr algn="ctr">
              <a:defRPr sz="1600">
                <a:solidFill>
                  <a:srgbClr val="333F50"/>
                </a:solidFill>
                <a:latin typeface="서울남산"/>
                <a:ea typeface="서울남산"/>
                <a:cs typeface="서울남산"/>
                <a:sym typeface="서울남산"/>
              </a:defRPr>
            </a:pPr>
            <a:r>
              <a:t>2950R -24 SWITCH x2</a:t>
            </a:r>
          </a:p>
          <a:p>
            <a:pPr algn="ctr">
              <a:defRPr sz="1600">
                <a:solidFill>
                  <a:srgbClr val="333F50"/>
                </a:solidFill>
                <a:latin typeface="서울남산"/>
                <a:ea typeface="서울남산"/>
                <a:cs typeface="서울남산"/>
                <a:sym typeface="서울남산"/>
              </a:defRPr>
            </a:pPr>
            <a:r>
              <a:t>DESKTOP(PC) x2</a:t>
            </a:r>
          </a:p>
          <a:p>
            <a:pPr>
              <a:defRPr sz="1600">
                <a:solidFill>
                  <a:srgbClr val="333F5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191" name="TextBox 19"/>
          <p:cNvSpPr/>
          <p:nvPr/>
        </p:nvSpPr>
        <p:spPr>
          <a:xfrm>
            <a:off x="7351476" y="4534694"/>
            <a:ext cx="4026347" cy="831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333F5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☆</a:t>
            </a:r>
            <a:r>
              <a:rPr b="1"/>
              <a:t>Line(port)</a:t>
            </a:r>
            <a:r>
              <a:t>☆</a:t>
            </a:r>
          </a:p>
          <a:p>
            <a:pPr algn="ctr">
              <a:defRPr sz="1600">
                <a:solidFill>
                  <a:srgbClr val="333F50"/>
                </a:solidFill>
                <a:latin typeface="서울남산 장체L"/>
                <a:ea typeface="서울남산 장체L"/>
                <a:cs typeface="서울남산 장체L"/>
                <a:sym typeface="서울남산 장체L"/>
              </a:defRPr>
            </a:pPr>
            <a:r>
              <a:t>Direct cable x4</a:t>
            </a:r>
          </a:p>
          <a:p>
            <a:pPr algn="ctr">
              <a:defRPr sz="1600">
                <a:solidFill>
                  <a:srgbClr val="333F50"/>
                </a:solidFill>
                <a:latin typeface="서울남산 장체L"/>
                <a:ea typeface="서울남산 장체L"/>
                <a:cs typeface="서울남산 장체L"/>
                <a:sym typeface="서울남산 장체L"/>
              </a:defRPr>
            </a:pPr>
            <a:r>
              <a:t>Serial DCE cable x1</a:t>
            </a:r>
          </a:p>
        </p:txBody>
      </p:sp>
      <p:pic>
        <p:nvPicPr>
          <p:cNvPr id="192" name="벛꽃나무5.png" descr="벛꽃나무5.png"/>
          <p:cNvPicPr>
            <a:picLocks noChangeAspect="1"/>
          </p:cNvPicPr>
          <p:nvPr/>
        </p:nvPicPr>
        <p:blipFill>
          <a:blip r:embed="rId3">
            <a:alphaModFix amt="41758"/>
            <a:extLst/>
          </a:blip>
          <a:stretch>
            <a:fillRect/>
          </a:stretch>
        </p:blipFill>
        <p:spPr>
          <a:xfrm>
            <a:off x="4590572" y="-69503"/>
            <a:ext cx="7668401" cy="5521249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extBox 17"/>
          <p:cNvSpPr/>
          <p:nvPr/>
        </p:nvSpPr>
        <p:spPr>
          <a:xfrm>
            <a:off x="7477438" y="1574123"/>
            <a:ext cx="3834324" cy="110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333F5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☆</a:t>
            </a:r>
            <a:r>
              <a:rPr b="1"/>
              <a:t>explanation</a:t>
            </a:r>
            <a:r>
              <a:t>☆</a:t>
            </a:r>
          </a:p>
          <a:p>
            <a:pPr algn="ctr">
              <a:defRPr sz="1600">
                <a:solidFill>
                  <a:srgbClr val="333F50"/>
                </a:solidFill>
                <a:latin typeface="서울남산"/>
                <a:ea typeface="서울남산"/>
                <a:cs typeface="서울남산"/>
                <a:sym typeface="서울남산"/>
              </a:defRPr>
            </a:pPr>
            <a:r>
              <a:t>IP </a:t>
            </a:r>
            <a:r>
              <a:rPr>
                <a:latin typeface="서울남산 장체L"/>
                <a:ea typeface="서울남산 장체L"/>
                <a:cs typeface="서울남산 장체L"/>
                <a:sym typeface="서울남산 장체L"/>
              </a:rPr>
              <a:t>통신망의 경로 지정 통신 규약의 하나</a:t>
            </a:r>
            <a:r>
              <a:t>(PROTOCOL) </a:t>
            </a:r>
            <a:r>
              <a:rPr>
                <a:latin typeface="서울남산 장체L"/>
                <a:ea typeface="서울남산 장체L"/>
                <a:cs typeface="서울남산 장체L"/>
                <a:sym typeface="서울남산 장체L"/>
              </a:rPr>
              <a:t>방식이다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대각선 방향의 모서리가 잘린 사각형 5"/>
          <p:cNvGrpSpPr/>
          <p:nvPr/>
        </p:nvGrpSpPr>
        <p:grpSpPr>
          <a:xfrm>
            <a:off x="-727356" y="105429"/>
            <a:ext cx="7152238" cy="736611"/>
            <a:chOff x="0" y="0"/>
            <a:chExt cx="7152237" cy="736610"/>
          </a:xfrm>
        </p:grpSpPr>
        <p:sp>
          <p:nvSpPr>
            <p:cNvPr id="195" name="도형"/>
            <p:cNvSpPr/>
            <p:nvPr/>
          </p:nvSpPr>
          <p:spPr>
            <a:xfrm>
              <a:off x="0" y="66676"/>
              <a:ext cx="7152238" cy="603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0" y="0"/>
                  </a:moveTo>
                  <a:lnTo>
                    <a:pt x="21600" y="0"/>
                  </a:lnTo>
                  <a:lnTo>
                    <a:pt x="21600" y="13543"/>
                  </a:lnTo>
                  <a:lnTo>
                    <a:pt x="20920" y="21600"/>
                  </a:lnTo>
                  <a:lnTo>
                    <a:pt x="0" y="21600"/>
                  </a:lnTo>
                  <a:lnTo>
                    <a:pt x="0" y="8057"/>
                  </a:lnTo>
                  <a:close/>
                </a:path>
              </a:pathLst>
            </a:custGeom>
            <a:solidFill>
              <a:srgbClr val="FFFFFF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서울남산 장체EB"/>
                  <a:ea typeface="서울남산 장체EB"/>
                  <a:cs typeface="서울남산 장체EB"/>
                  <a:sym typeface="서울남산 장체EB"/>
                </a:defRPr>
              </a:pPr>
            </a:p>
          </p:txBody>
        </p:sp>
        <p:sp>
          <p:nvSpPr>
            <p:cNvPr id="196" name="라우터 명령어 지정"/>
            <p:cNvSpPr/>
            <p:nvPr/>
          </p:nvSpPr>
          <p:spPr>
            <a:xfrm>
              <a:off x="112512" y="-1"/>
              <a:ext cx="6927213" cy="736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문체부 쓰기 정체"/>
                  <a:ea typeface="문체부 쓰기 정체"/>
                  <a:cs typeface="문체부 쓰기 정체"/>
                  <a:sym typeface="문체부 쓰기 정체"/>
                </a:defRPr>
              </a:lvl1pPr>
            </a:lstStyle>
            <a:p>
              <a:pPr>
                <a:defRPr>
                  <a:latin typeface="서울남산 장체EB"/>
                  <a:ea typeface="서울남산 장체EB"/>
                  <a:cs typeface="서울남산 장체EB"/>
                  <a:sym typeface="서울남산 장체EB"/>
                </a:defRPr>
              </a:pPr>
              <a:r>
                <a:rPr>
                  <a:latin typeface="문체부 쓰기 정체"/>
                  <a:ea typeface="문체부 쓰기 정체"/>
                  <a:cs typeface="문체부 쓰기 정체"/>
                  <a:sym typeface="문체부 쓰기 정체"/>
                </a:rPr>
                <a:t>라우터 명령어 지정</a:t>
              </a:r>
            </a:p>
          </p:txBody>
        </p:sp>
      </p:grpSp>
      <p:grpSp>
        <p:nvGrpSpPr>
          <p:cNvPr id="200" name="모서리가 둥근 직사각형 56"/>
          <p:cNvGrpSpPr/>
          <p:nvPr/>
        </p:nvGrpSpPr>
        <p:grpSpPr>
          <a:xfrm>
            <a:off x="848589" y="1197886"/>
            <a:ext cx="3035349" cy="449845"/>
            <a:chOff x="0" y="0"/>
            <a:chExt cx="3035347" cy="449844"/>
          </a:xfrm>
        </p:grpSpPr>
        <p:sp>
          <p:nvSpPr>
            <p:cNvPr id="198" name="모서리가 둥근 직사각형"/>
            <p:cNvSpPr/>
            <p:nvPr/>
          </p:nvSpPr>
          <p:spPr>
            <a:xfrm>
              <a:off x="0" y="0"/>
              <a:ext cx="3035348" cy="4498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</a:p>
          </p:txBody>
        </p:sp>
        <p:sp>
          <p:nvSpPr>
            <p:cNvPr id="199" name="Router 0 명령어"/>
            <p:cNvSpPr/>
            <p:nvPr/>
          </p:nvSpPr>
          <p:spPr>
            <a:xfrm>
              <a:off x="65876" y="31498"/>
              <a:ext cx="2903595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 Router 0 </a:t>
              </a:r>
              <a:r>
                <a:t>명령어</a:t>
              </a:r>
            </a:p>
          </p:txBody>
        </p:sp>
      </p:grp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381" y="1799502"/>
            <a:ext cx="4511676" cy="4221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38671" y="1837852"/>
            <a:ext cx="5116434" cy="25892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모서리가 둥근 직사각형 58"/>
          <p:cNvGrpSpPr/>
          <p:nvPr/>
        </p:nvGrpSpPr>
        <p:grpSpPr>
          <a:xfrm>
            <a:off x="6199106" y="4487245"/>
            <a:ext cx="4286976" cy="2183299"/>
            <a:chOff x="0" y="0"/>
            <a:chExt cx="4286975" cy="2183297"/>
          </a:xfrm>
        </p:grpSpPr>
        <p:sp>
          <p:nvSpPr>
            <p:cNvPr id="203" name="모서리가 둥근 직사각형"/>
            <p:cNvSpPr/>
            <p:nvPr/>
          </p:nvSpPr>
          <p:spPr>
            <a:xfrm flipH="1">
              <a:off x="0" y="0"/>
              <a:ext cx="4286976" cy="218329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</a:p>
          </p:txBody>
        </p:sp>
        <p:sp>
          <p:nvSpPr>
            <p:cNvPr id="204" name="*사용된 명령어*…"/>
            <p:cNvSpPr/>
            <p:nvPr/>
          </p:nvSpPr>
          <p:spPr>
            <a:xfrm>
              <a:off x="319733" y="66500"/>
              <a:ext cx="3647510" cy="20502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 </a:t>
              </a:r>
              <a:r>
                <a:rPr b="1"/>
                <a:t>*</a:t>
              </a:r>
              <a:r>
                <a:rPr b="1"/>
                <a:t>사용된 명령어</a:t>
              </a:r>
              <a:r>
                <a:rPr b="1"/>
                <a:t>*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No ip domain-lookup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Clock rate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No shutdown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Copy run start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Ip route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*</a:t>
              </a:r>
              <a:r>
                <a:rPr>
                  <a:latin typeface="문체부 쓰기 정체"/>
                  <a:ea typeface="문체부 쓰기 정체"/>
                  <a:cs typeface="문체부 쓰기 정체"/>
                  <a:sym typeface="문체부 쓰기 정체"/>
                </a:rPr>
                <a:t>기타 명령어</a:t>
              </a:r>
              <a:r>
                <a:t>*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600"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Show ip route</a:t>
              </a:r>
            </a:p>
          </p:txBody>
        </p:sp>
      </p:grpSp>
      <p:grpSp>
        <p:nvGrpSpPr>
          <p:cNvPr id="208" name="모서리가 둥근 직사각형 57"/>
          <p:cNvGrpSpPr/>
          <p:nvPr/>
        </p:nvGrpSpPr>
        <p:grpSpPr>
          <a:xfrm>
            <a:off x="5935128" y="1223538"/>
            <a:ext cx="3035348" cy="449845"/>
            <a:chOff x="0" y="0"/>
            <a:chExt cx="3035347" cy="449844"/>
          </a:xfrm>
        </p:grpSpPr>
        <p:sp>
          <p:nvSpPr>
            <p:cNvPr id="206" name="모서리가 둥근 직사각형"/>
            <p:cNvSpPr/>
            <p:nvPr/>
          </p:nvSpPr>
          <p:spPr>
            <a:xfrm>
              <a:off x="0" y="0"/>
              <a:ext cx="3035348" cy="4498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</a:p>
          </p:txBody>
        </p:sp>
        <p:sp>
          <p:nvSpPr>
            <p:cNvPr id="207" name="Router 1 명령어"/>
            <p:cNvSpPr/>
            <p:nvPr/>
          </p:nvSpPr>
          <p:spPr>
            <a:xfrm>
              <a:off x="65876" y="31498"/>
              <a:ext cx="2903595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 장체M"/>
                  <a:ea typeface="서울남산 장체M"/>
                  <a:cs typeface="서울남산 장체M"/>
                  <a:sym typeface="서울남산 장체M"/>
                </a:defRPr>
              </a:pPr>
              <a:r>
                <a:t> Router 1 </a:t>
              </a:r>
              <a:r>
                <a:t>명령어</a:t>
              </a:r>
            </a:p>
          </p:txBody>
        </p:sp>
      </p:grpSp>
      <p:pic>
        <p:nvPicPr>
          <p:cNvPr id="209" name="벛꽃나무6.png" descr="벛꽃나무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47115" y="75258"/>
            <a:ext cx="5116434" cy="1886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대각선 방향의 모서리가 잘린 사각형 5"/>
          <p:cNvGrpSpPr/>
          <p:nvPr/>
        </p:nvGrpSpPr>
        <p:grpSpPr>
          <a:xfrm>
            <a:off x="407405" y="256383"/>
            <a:ext cx="7315201" cy="736611"/>
            <a:chOff x="0" y="0"/>
            <a:chExt cx="7315200" cy="736610"/>
          </a:xfrm>
        </p:grpSpPr>
        <p:sp>
          <p:nvSpPr>
            <p:cNvPr id="211" name="도형"/>
            <p:cNvSpPr/>
            <p:nvPr/>
          </p:nvSpPr>
          <p:spPr>
            <a:xfrm>
              <a:off x="0" y="78594"/>
              <a:ext cx="7315200" cy="579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8" y="0"/>
                  </a:moveTo>
                  <a:lnTo>
                    <a:pt x="21600" y="0"/>
                  </a:lnTo>
                  <a:lnTo>
                    <a:pt x="21600" y="13543"/>
                  </a:lnTo>
                  <a:lnTo>
                    <a:pt x="20962" y="21600"/>
                  </a:lnTo>
                  <a:lnTo>
                    <a:pt x="0" y="21600"/>
                  </a:lnTo>
                  <a:lnTo>
                    <a:pt x="0" y="8057"/>
                  </a:lnTo>
                  <a:close/>
                </a:path>
              </a:pathLst>
            </a:custGeom>
            <a:solidFill>
              <a:srgbClr val="FFFFFF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서울남산"/>
                  <a:ea typeface="서울남산"/>
                  <a:cs typeface="서울남산"/>
                  <a:sym typeface="서울남산"/>
                </a:defRPr>
              </a:pPr>
            </a:p>
          </p:txBody>
        </p:sp>
        <p:sp>
          <p:nvSpPr>
            <p:cNvPr id="212" name="PC의 PING 결과"/>
            <p:cNvSpPr/>
            <p:nvPr/>
          </p:nvSpPr>
          <p:spPr>
            <a:xfrm>
              <a:off x="108067" y="-1"/>
              <a:ext cx="7099066" cy="7366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3600">
                  <a:solidFill>
                    <a:srgbClr val="333F50"/>
                  </a:solidFill>
                  <a:effectLst>
                    <a:outerShdw sx="100000" sy="100000" kx="0" ky="0" algn="b" rotWithShape="0" blurRad="50800" dist="38100" dir="5400000">
                      <a:srgbClr val="3B3838">
                        <a:alpha val="40000"/>
                      </a:srgbClr>
                    </a:outerShdw>
                  </a:effectLst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PC</a:t>
              </a:r>
              <a:r>
                <a:rPr sz="4000">
                  <a:latin typeface="문체부 쓰기 정체"/>
                  <a:ea typeface="문체부 쓰기 정체"/>
                  <a:cs typeface="문체부 쓰기 정체"/>
                  <a:sym typeface="문체부 쓰기 정체"/>
                </a:rPr>
                <a:t>의 </a:t>
              </a:r>
              <a:r>
                <a:t>PING</a:t>
              </a:r>
              <a:r>
                <a:rPr sz="4000">
                  <a:latin typeface="서울남산"/>
                  <a:ea typeface="서울남산"/>
                  <a:cs typeface="서울남산"/>
                  <a:sym typeface="서울남산"/>
                </a:rPr>
                <a:t> </a:t>
              </a:r>
              <a:r>
                <a:rPr sz="4000">
                  <a:latin typeface="문체부 쓰기 정체"/>
                  <a:ea typeface="문체부 쓰기 정체"/>
                  <a:cs typeface="문체부 쓰기 정체"/>
                  <a:sym typeface="문체부 쓰기 정체"/>
                </a:rPr>
                <a:t>결과</a:t>
              </a:r>
            </a:p>
          </p:txBody>
        </p:sp>
      </p:grpSp>
      <p:grpSp>
        <p:nvGrpSpPr>
          <p:cNvPr id="216" name="모서리가 둥근 직사각형 9"/>
          <p:cNvGrpSpPr/>
          <p:nvPr/>
        </p:nvGrpSpPr>
        <p:grpSpPr>
          <a:xfrm>
            <a:off x="1563946" y="5042289"/>
            <a:ext cx="8671012" cy="748850"/>
            <a:chOff x="0" y="0"/>
            <a:chExt cx="8671010" cy="748849"/>
          </a:xfrm>
        </p:grpSpPr>
        <p:sp>
          <p:nvSpPr>
            <p:cNvPr id="214" name="모서리가 둥근 직사각형"/>
            <p:cNvSpPr/>
            <p:nvPr/>
          </p:nvSpPr>
          <p:spPr>
            <a:xfrm>
              <a:off x="0" y="0"/>
              <a:ext cx="8671011" cy="74885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000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</a:p>
          </p:txBody>
        </p:sp>
        <p:sp>
          <p:nvSpPr>
            <p:cNvPr id="215" name="서로 다른 대역에 있는 PC에 PING을 치고 보내면 반응을 하여 통신하는 것을 알 수 있다."/>
            <p:cNvSpPr/>
            <p:nvPr/>
          </p:nvSpPr>
          <p:spPr>
            <a:xfrm>
              <a:off x="109664" y="200940"/>
              <a:ext cx="8451682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000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rPr>
                  <a:latin typeface="서울남산 장체M"/>
                  <a:ea typeface="서울남산 장체M"/>
                  <a:cs typeface="서울남산 장체M"/>
                  <a:sym typeface="서울남산 장체M"/>
                </a:rPr>
                <a:t>서로 다른 대역에 있는 </a:t>
              </a:r>
              <a:r>
                <a:t>PC</a:t>
              </a:r>
              <a:r>
                <a:rPr>
                  <a:latin typeface="서울남산 장체M"/>
                  <a:ea typeface="서울남산 장체M"/>
                  <a:cs typeface="서울남산 장체M"/>
                  <a:sym typeface="서울남산 장체M"/>
                </a:rPr>
                <a:t>에 </a:t>
              </a:r>
              <a:r>
                <a:t>PING</a:t>
              </a:r>
              <a:r>
                <a:rPr>
                  <a:latin typeface="서울남산 장체M"/>
                  <a:ea typeface="서울남산 장체M"/>
                  <a:cs typeface="서울남산 장체M"/>
                  <a:sym typeface="서울남산 장체M"/>
                </a:rPr>
                <a:t>을 치고 보내면 반응을 하여 통신하는 것을 알 수 있다</a:t>
              </a:r>
              <a:r>
                <a:t>.</a:t>
              </a:r>
            </a:p>
          </p:txBody>
        </p:sp>
      </p:grpSp>
      <p:grpSp>
        <p:nvGrpSpPr>
          <p:cNvPr id="219" name="모서리가 둥근 직사각형 10"/>
          <p:cNvGrpSpPr/>
          <p:nvPr/>
        </p:nvGrpSpPr>
        <p:grpSpPr>
          <a:xfrm>
            <a:off x="1591913" y="4205387"/>
            <a:ext cx="3035348" cy="449845"/>
            <a:chOff x="0" y="0"/>
            <a:chExt cx="3035347" cy="449844"/>
          </a:xfrm>
        </p:grpSpPr>
        <p:sp>
          <p:nvSpPr>
            <p:cNvPr id="217" name="모서리가 둥근 직사각형"/>
            <p:cNvSpPr/>
            <p:nvPr/>
          </p:nvSpPr>
          <p:spPr>
            <a:xfrm>
              <a:off x="0" y="0"/>
              <a:ext cx="3035348" cy="44984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</a:p>
          </p:txBody>
        </p:sp>
        <p:sp>
          <p:nvSpPr>
            <p:cNvPr id="218" name="PC 0 =&gt; PC 1"/>
            <p:cNvSpPr/>
            <p:nvPr/>
          </p:nvSpPr>
          <p:spPr>
            <a:xfrm>
              <a:off x="65876" y="39501"/>
              <a:ext cx="290359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lvl1pPr>
            </a:lstStyle>
            <a:p>
              <a:pPr/>
              <a:r>
                <a:t>PC 0 =&gt; PC 1</a:t>
              </a:r>
            </a:p>
          </p:txBody>
        </p:sp>
      </p:grpSp>
      <p:grpSp>
        <p:nvGrpSpPr>
          <p:cNvPr id="222" name="모서리가 둥근 직사각형 11"/>
          <p:cNvGrpSpPr/>
          <p:nvPr/>
        </p:nvGrpSpPr>
        <p:grpSpPr>
          <a:xfrm>
            <a:off x="7295706" y="4233815"/>
            <a:ext cx="3035348" cy="370841"/>
            <a:chOff x="0" y="0"/>
            <a:chExt cx="3035347" cy="370840"/>
          </a:xfrm>
        </p:grpSpPr>
        <p:sp>
          <p:nvSpPr>
            <p:cNvPr id="220" name="모서리가 둥근 직사각형"/>
            <p:cNvSpPr/>
            <p:nvPr/>
          </p:nvSpPr>
          <p:spPr>
            <a:xfrm>
              <a:off x="0" y="33925"/>
              <a:ext cx="3035348" cy="3029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</a:p>
          </p:txBody>
        </p:sp>
        <p:sp>
          <p:nvSpPr>
            <p:cNvPr id="221" name="PC 1 =&gt; PC 0"/>
            <p:cNvSpPr/>
            <p:nvPr/>
          </p:nvSpPr>
          <p:spPr>
            <a:xfrm>
              <a:off x="44370" y="-1"/>
              <a:ext cx="294660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333F5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lvl1pPr>
            </a:lstStyle>
            <a:p>
              <a:pPr/>
              <a:r>
                <a:t>PC 1 =&gt; PC 0</a:t>
              </a:r>
            </a:p>
          </p:txBody>
        </p:sp>
      </p:grpSp>
      <p:pic>
        <p:nvPicPr>
          <p:cNvPr id="2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1623" y="1254904"/>
            <a:ext cx="4892938" cy="2773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882" y="1266914"/>
            <a:ext cx="4792197" cy="2752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7" name="모서리가 둥근 직사각형 8"/>
          <p:cNvGrpSpPr/>
          <p:nvPr/>
        </p:nvGrpSpPr>
        <p:grpSpPr>
          <a:xfrm>
            <a:off x="1672669" y="5810386"/>
            <a:ext cx="8126725" cy="748850"/>
            <a:chOff x="0" y="0"/>
            <a:chExt cx="8126723" cy="748849"/>
          </a:xfrm>
        </p:grpSpPr>
        <p:sp>
          <p:nvSpPr>
            <p:cNvPr id="225" name="모서리가 둥근 직사각형"/>
            <p:cNvSpPr/>
            <p:nvPr/>
          </p:nvSpPr>
          <p:spPr>
            <a:xfrm>
              <a:off x="0" y="0"/>
              <a:ext cx="8126724" cy="74885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000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</a:p>
          </p:txBody>
        </p:sp>
        <p:sp>
          <p:nvSpPr>
            <p:cNvPr id="226" name="STATIC ROUTING을 지정 해준것과 같이 정상적으로 PING테스트가 성공하였다."/>
            <p:cNvSpPr/>
            <p:nvPr/>
          </p:nvSpPr>
          <p:spPr>
            <a:xfrm>
              <a:off x="109664" y="200940"/>
              <a:ext cx="7907395" cy="346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600">
                  <a:solidFill>
                    <a:srgbClr val="FF0000"/>
                  </a:solidFill>
                  <a:latin typeface="서울남산"/>
                  <a:ea typeface="서울남산"/>
                  <a:cs typeface="서울남산"/>
                  <a:sym typeface="서울남산"/>
                </a:defRPr>
              </a:pPr>
              <a:r>
                <a:t>STATIC ROUTING</a:t>
              </a:r>
              <a:r>
                <a:rPr>
                  <a:latin typeface="서울남산 장체M"/>
                  <a:ea typeface="서울남산 장체M"/>
                  <a:cs typeface="서울남산 장체M"/>
                  <a:sym typeface="서울남산 장체M"/>
                </a:rPr>
                <a:t>을 지정 해준것과 같이 정상적으로 </a:t>
              </a:r>
              <a:r>
                <a:t>PING</a:t>
              </a:r>
              <a:r>
                <a:rPr>
                  <a:latin typeface="서울남산 장체M"/>
                  <a:ea typeface="서울남산 장체M"/>
                  <a:cs typeface="서울남산 장체M"/>
                  <a:sym typeface="서울남산 장체M"/>
                </a:rPr>
                <a:t>테스트가 성공하였다</a:t>
              </a:r>
              <a:r>
                <a:t>.</a:t>
              </a:r>
            </a:p>
          </p:txBody>
        </p:sp>
      </p:grpSp>
      <p:pic>
        <p:nvPicPr>
          <p:cNvPr id="228" name="꽃2.png" descr="꽃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52737" y="4689884"/>
            <a:ext cx="2830247" cy="2213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spDef>
    <a:lnDef>
      <a:spPr>
        <a:noFill/>
        <a:ln w="1270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spDef>
    <a:lnDef>
      <a:spPr>
        <a:noFill/>
        <a:ln w="1270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cvbnm</cp:lastModifiedBy>
  <dcterms:modified xsi:type="dcterms:W3CDTF">2017-04-14T03:27:16.795</dcterms:modified>
  <cp:revision>1</cp:revision>
</cp:coreProperties>
</file>