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aea3dae99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aea3dae99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aea3dae99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aea3dae99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aea3dae99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aea3dae99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aea3dae99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aea3dae99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aea3dae99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aea3dae99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aea3dae99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8aea3dae99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aea3dae99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8aea3dae99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aea3dae99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8aea3dae99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8aea3dae99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8aea3dae99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aea3dae99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aea3dae99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aea3dae9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aea3dae9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aea3dae99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aea3dae99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8aea3dae99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8aea3dae99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aea3dae99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aea3dae99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aea3dae99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aea3dae99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aea3dae99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aea3dae99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aea3dae99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aea3dae99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ea3dae99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ea3dae99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aea3dae99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aea3dae99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aea3dae99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aea3dae99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5.png"/><Relationship Id="rId4" Type="http://schemas.openxmlformats.org/officeDocument/2006/relationships/image" Target="../media/image5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5.png"/><Relationship Id="rId4" Type="http://schemas.openxmlformats.org/officeDocument/2006/relationships/image" Target="../media/image5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20" Type="http://schemas.openxmlformats.org/officeDocument/2006/relationships/image" Target="../media/image11.png"/><Relationship Id="rId11" Type="http://schemas.openxmlformats.org/officeDocument/2006/relationships/image" Target="../media/image15.png"/><Relationship Id="rId22" Type="http://schemas.openxmlformats.org/officeDocument/2006/relationships/image" Target="../media/image10.png"/><Relationship Id="rId10" Type="http://schemas.openxmlformats.org/officeDocument/2006/relationships/image" Target="../media/image55.png"/><Relationship Id="rId21" Type="http://schemas.openxmlformats.org/officeDocument/2006/relationships/image" Target="../media/image6.png"/><Relationship Id="rId13" Type="http://schemas.openxmlformats.org/officeDocument/2006/relationships/image" Target="../media/image1.png"/><Relationship Id="rId1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58.png"/><Relationship Id="rId9" Type="http://schemas.openxmlformats.org/officeDocument/2006/relationships/image" Target="../media/image16.png"/><Relationship Id="rId15" Type="http://schemas.openxmlformats.org/officeDocument/2006/relationships/image" Target="../media/image9.png"/><Relationship Id="rId14" Type="http://schemas.openxmlformats.org/officeDocument/2006/relationships/image" Target="../media/image7.png"/><Relationship Id="rId17" Type="http://schemas.openxmlformats.org/officeDocument/2006/relationships/image" Target="../media/image56.png"/><Relationship Id="rId16" Type="http://schemas.openxmlformats.org/officeDocument/2006/relationships/image" Target="../media/image52.png"/><Relationship Id="rId5" Type="http://schemas.openxmlformats.org/officeDocument/2006/relationships/image" Target="../media/image12.png"/><Relationship Id="rId19" Type="http://schemas.openxmlformats.org/officeDocument/2006/relationships/image" Target="../media/image13.png"/><Relationship Id="rId6" Type="http://schemas.openxmlformats.org/officeDocument/2006/relationships/image" Target="../media/image8.png"/><Relationship Id="rId18" Type="http://schemas.openxmlformats.org/officeDocument/2006/relationships/image" Target="../media/image14.png"/><Relationship Id="rId7" Type="http://schemas.openxmlformats.org/officeDocument/2006/relationships/image" Target="../media/image2.png"/><Relationship Id="rId8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kb.informatica.com/proddocs/Product%20Documentation/2/IIR_953_DesignGuide_en.pdf" TargetMode="External"/><Relationship Id="rId4" Type="http://schemas.openxmlformats.org/officeDocument/2006/relationships/hyperlink" Target="https://marketing.toolbox.com/articles/what-is-identity-resolution-definition-process-advantages-with-examples" TargetMode="External"/><Relationship Id="rId5" Type="http://schemas.openxmlformats.org/officeDocument/2006/relationships/hyperlink" Target="https://idk.dev/building-a-customer-identity-graph-with-amazon-neptune/" TargetMode="External"/><Relationship Id="rId6" Type="http://schemas.openxmlformats.org/officeDocument/2006/relationships/hyperlink" Target="https://docs.adobe.com/content/help/en/device-co-op/using/device-graph/links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25.jpg"/><Relationship Id="rId10" Type="http://schemas.openxmlformats.org/officeDocument/2006/relationships/image" Target="../media/image22.png"/><Relationship Id="rId13" Type="http://schemas.openxmlformats.org/officeDocument/2006/relationships/image" Target="../media/image23.png"/><Relationship Id="rId1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21.jpg"/><Relationship Id="rId9" Type="http://schemas.openxmlformats.org/officeDocument/2006/relationships/image" Target="../media/image18.png"/><Relationship Id="rId15" Type="http://schemas.openxmlformats.org/officeDocument/2006/relationships/image" Target="../media/image37.png"/><Relationship Id="rId14" Type="http://schemas.openxmlformats.org/officeDocument/2006/relationships/image" Target="../media/image26.png"/><Relationship Id="rId17" Type="http://schemas.openxmlformats.org/officeDocument/2006/relationships/image" Target="../media/image60.png"/><Relationship Id="rId16" Type="http://schemas.openxmlformats.org/officeDocument/2006/relationships/image" Target="../media/image28.png"/><Relationship Id="rId5" Type="http://schemas.openxmlformats.org/officeDocument/2006/relationships/image" Target="../media/image19.png"/><Relationship Id="rId19" Type="http://schemas.openxmlformats.org/officeDocument/2006/relationships/image" Target="../media/image30.png"/><Relationship Id="rId6" Type="http://schemas.openxmlformats.org/officeDocument/2006/relationships/image" Target="../media/image24.png"/><Relationship Id="rId18" Type="http://schemas.openxmlformats.org/officeDocument/2006/relationships/image" Target="../media/image27.png"/><Relationship Id="rId7" Type="http://schemas.openxmlformats.org/officeDocument/2006/relationships/image" Target="../media/image20.png"/><Relationship Id="rId8" Type="http://schemas.openxmlformats.org/officeDocument/2006/relationships/image" Target="../media/image4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9" Type="http://schemas.openxmlformats.org/officeDocument/2006/relationships/image" Target="../media/image39.png"/><Relationship Id="rId5" Type="http://schemas.openxmlformats.org/officeDocument/2006/relationships/image" Target="../media/image36.png"/><Relationship Id="rId6" Type="http://schemas.openxmlformats.org/officeDocument/2006/relationships/image" Target="../media/image57.png"/><Relationship Id="rId7" Type="http://schemas.openxmlformats.org/officeDocument/2006/relationships/image" Target="../media/image33.png"/><Relationship Id="rId8" Type="http://schemas.openxmlformats.org/officeDocument/2006/relationships/image" Target="../media/image3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Identity Resolution System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brief survey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A graphic view of the identity resolution problem</a:t>
            </a:r>
            <a:endParaRPr/>
          </a:p>
        </p:txBody>
      </p:sp>
      <p:pic>
        <p:nvPicPr>
          <p:cNvPr id="183" name="Google Shape;18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2100" y="1267587"/>
            <a:ext cx="4505325" cy="31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Identity attributes - Personal identity attributes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89" name="Google Shape;18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175" y="1828700"/>
            <a:ext cx="6024600" cy="1486075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Identity attributes - Social behavior attributes</a:t>
            </a:r>
            <a:endParaRPr/>
          </a:p>
        </p:txBody>
      </p:sp>
      <p:pic>
        <p:nvPicPr>
          <p:cNvPr id="195" name="Google Shape;19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425" y="1606550"/>
            <a:ext cx="8273775" cy="96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425" y="3246275"/>
            <a:ext cx="8273775" cy="85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Identity attributes - Social relationship attributes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275" y="1427825"/>
            <a:ext cx="7585850" cy="453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275" y="2337975"/>
            <a:ext cx="758585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275" y="3320775"/>
            <a:ext cx="7585850" cy="884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Aggregated similarity score</a:t>
            </a:r>
            <a:endParaRPr/>
          </a:p>
        </p:txBody>
      </p:sp>
      <p:pic>
        <p:nvPicPr>
          <p:cNvPr id="210" name="Google Shape;21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950" y="2034975"/>
            <a:ext cx="8421074" cy="38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Matching Algorithms - Pairwise Comparison</a:t>
            </a:r>
            <a:endParaRPr/>
          </a:p>
        </p:txBody>
      </p:sp>
      <p:pic>
        <p:nvPicPr>
          <p:cNvPr id="216" name="Google Shape;21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725" y="1633325"/>
            <a:ext cx="6533350" cy="145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Matching Algorithms - Transitive Closure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575" y="1413625"/>
            <a:ext cx="5795000" cy="163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Matching Algorithms - Collective Clustering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28" name="Google Shape;22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100" y="1213625"/>
            <a:ext cx="5671375" cy="78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100" y="2191975"/>
            <a:ext cx="6180125" cy="2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Precision, Recall, F-score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35" name="Google Shape;23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025" y="1378975"/>
            <a:ext cx="5542625" cy="302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it all boils down to this...</a:t>
            </a:r>
            <a:endParaRPr/>
          </a:p>
        </p:txBody>
      </p:sp>
      <p:sp>
        <p:nvSpPr>
          <p:cNvPr id="241" name="Google Shape;24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Defining, mapping and creating the above algorithm for our needs. Specifically, mapping the profile data and event data to the appropriate entities and hyper-edges and their attributes is the main task to be taken care of depending on whatever data we have.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32050" y="56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CDP-players (source : https://www.cdpinstitute.org/)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: https://www.cdpinstitute.org/)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CleverTap.png"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017725"/>
            <a:ext cx="2295525" cy="476250"/>
          </a:xfrm>
          <a:prstGeom prst="rect">
            <a:avLst/>
          </a:prstGeom>
          <a:noFill/>
          <a:ln cap="flat" cmpd="sng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descr="CrossEngage"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1700" y="1017713"/>
            <a:ext cx="30670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vergage.png"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9925" y="1017725"/>
            <a:ext cx="2143125" cy="476250"/>
          </a:xfrm>
          <a:prstGeom prst="rect">
            <a:avLst/>
          </a:prstGeom>
          <a:noFill/>
          <a:ln cap="flat" cmpd="sng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descr="Exponea.png" id="64" name="Google Shape;6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05350" y="1563400"/>
            <a:ext cx="1685925" cy="476250"/>
          </a:xfrm>
          <a:prstGeom prst="rect">
            <a:avLst/>
          </a:prstGeom>
          <a:noFill/>
          <a:ln cap="flat" cmpd="sng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descr="Lattice.png" id="65" name="Google Shape;6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81700" y="2014538"/>
            <a:ext cx="1714500" cy="476250"/>
          </a:xfrm>
          <a:prstGeom prst="rect">
            <a:avLst/>
          </a:prstGeom>
          <a:noFill/>
          <a:ln cap="flat" cmpd="sng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descr="Leadspace.png" id="66" name="Google Shape;66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60363" y="2505075"/>
            <a:ext cx="2066925" cy="476250"/>
          </a:xfrm>
          <a:prstGeom prst="rect">
            <a:avLst/>
          </a:prstGeom>
          <a:noFill/>
          <a:ln cap="flat" cmpd="sng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descr="lyticsBlue.png" id="67" name="Google Shape;67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0050" y="1642338"/>
            <a:ext cx="847725" cy="476250"/>
          </a:xfrm>
          <a:prstGeom prst="rect">
            <a:avLst/>
          </a:prstGeom>
          <a:noFill/>
          <a:ln cap="flat" cmpd="sng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descr="mediarithmics-1200x230.png" id="68" name="Google Shape;68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296113" y="1905000"/>
            <a:ext cx="2190750" cy="476250"/>
          </a:xfrm>
          <a:prstGeom prst="rect">
            <a:avLst/>
          </a:prstGeom>
          <a:noFill/>
          <a:ln cap="flat" cmpd="sng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descr="Netcore.png" id="69" name="Google Shape;69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00050" y="2566263"/>
            <a:ext cx="1428750" cy="476250"/>
          </a:xfrm>
          <a:prstGeom prst="rect">
            <a:avLst/>
          </a:prstGeom>
          <a:noFill/>
          <a:ln cap="flat" cmpd="sng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descr="Optimove Solid Background.png" id="70" name="Google Shape;70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424700" y="4505000"/>
            <a:ext cx="1933574" cy="476470"/>
          </a:xfrm>
          <a:prstGeom prst="rect">
            <a:avLst/>
          </a:prstGeom>
          <a:noFill/>
          <a:ln cap="flat" cmpd="sng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descr="QuickPivot logo" id="71" name="Google Shape;71;p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33850" y="3352800"/>
            <a:ext cx="1847850" cy="476250"/>
          </a:xfrm>
          <a:prstGeom prst="rect">
            <a:avLst/>
          </a:prstGeom>
          <a:noFill/>
          <a:ln cap="flat" cmpd="sng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descr="Segment" id="72" name="Google Shape;72;p1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33425" y="4114800"/>
            <a:ext cx="1790700" cy="476250"/>
          </a:xfrm>
          <a:prstGeom prst="rect">
            <a:avLst/>
          </a:prstGeom>
          <a:noFill/>
          <a:ln cap="flat" cmpd="sng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descr="SessionM" id="73" name="Google Shape;73;p1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093300" y="3105150"/>
            <a:ext cx="1847850" cy="476250"/>
          </a:xfrm>
          <a:prstGeom prst="rect">
            <a:avLst/>
          </a:prstGeom>
          <a:noFill/>
          <a:ln cap="flat" cmpd="sng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descr="SimonData.png" id="74" name="Google Shape;74;p1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177675" y="2543888"/>
            <a:ext cx="2114550" cy="476250"/>
          </a:xfrm>
          <a:prstGeom prst="rect">
            <a:avLst/>
          </a:prstGeom>
          <a:noFill/>
          <a:ln cap="flat" cmpd="sng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descr="Tealium Customer Data Hub" id="75" name="Google Shape;75;p14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444575" y="1523988"/>
            <a:ext cx="2762250" cy="476250"/>
          </a:xfrm>
          <a:prstGeom prst="rect">
            <a:avLst/>
          </a:prstGeom>
          <a:noFill/>
          <a:ln cap="flat" cmpd="sng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descr="Teavaro2.png" id="76" name="Google Shape;76;p14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4676800" y="2109063"/>
            <a:ext cx="1428750" cy="476250"/>
          </a:xfrm>
          <a:prstGeom prst="rect">
            <a:avLst/>
          </a:prstGeom>
          <a:noFill/>
          <a:ln cap="flat" cmpd="sng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descr="White Rabbit Horizontal.png" id="77" name="Google Shape;77;p14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2607750" y="4434600"/>
            <a:ext cx="3324225" cy="523875"/>
          </a:xfrm>
          <a:prstGeom prst="rect">
            <a:avLst/>
          </a:prstGeom>
          <a:noFill/>
          <a:ln cap="flat" cmpd="sng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descr="AgilOne" id="78" name="Google Shape;78;p14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2996025" y="3848100"/>
            <a:ext cx="243840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mmanders Act.png" id="79" name="Google Shape;79;p14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6177675" y="3848113"/>
            <a:ext cx="2114550" cy="476250"/>
          </a:xfrm>
          <a:prstGeom prst="rect">
            <a:avLst/>
          </a:prstGeom>
          <a:noFill/>
          <a:ln cap="flat" cmpd="sng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descr="Integral-Core3.png" id="80" name="Google Shape;80;p14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5175500" y="3200763"/>
            <a:ext cx="3810000" cy="466725"/>
          </a:xfrm>
          <a:prstGeom prst="rect">
            <a:avLst/>
          </a:prstGeom>
          <a:noFill/>
          <a:ln cap="flat" cmpd="sng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resources that I am looking into...</a:t>
            </a:r>
            <a:endParaRPr/>
          </a:p>
        </p:txBody>
      </p:sp>
      <p:sp>
        <p:nvSpPr>
          <p:cNvPr id="247" name="Google Shape;24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https://kb.informatica.com/proddocs/Product%20Documentation/2/IIR_953_DesignGuide_en.pdf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https://marketing.toolbox.com/articles/what-is-identity-resolution-definition-process-advantages-with-examples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https://idk.dev/building-a-customer-identity-graph-with-amazon-neptune/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https://docs.adobe.com/content/help/en/device-co-op/using/device-graph/links.html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163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CDP-players (source : https://www.cdpinstitute.org/)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Cheetah Horizontal.png"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675" y="1157925"/>
            <a:ext cx="1943100" cy="476250"/>
          </a:xfrm>
          <a:prstGeom prst="rect">
            <a:avLst/>
          </a:prstGeom>
          <a:noFill/>
          <a:ln cap="flat" cmpd="sng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6250" y="1157925"/>
            <a:ext cx="1866900" cy="476250"/>
          </a:xfrm>
          <a:prstGeom prst="rect">
            <a:avLst/>
          </a:prstGeom>
          <a:noFill/>
          <a:ln cap="flat" cmpd="sng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descr="Blueshift.png" id="88" name="Google Shape;8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513" y="1794938"/>
            <a:ext cx="2476500" cy="476250"/>
          </a:xfrm>
          <a:prstGeom prst="rect">
            <a:avLst/>
          </a:prstGeom>
          <a:noFill/>
          <a:ln cap="flat" cmpd="sng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0775" y="2421475"/>
            <a:ext cx="1895474" cy="4766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udiens.png" id="90" name="Google Shape;90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19875" y="3524650"/>
            <a:ext cx="2009775" cy="476250"/>
          </a:xfrm>
          <a:prstGeom prst="rect">
            <a:avLst/>
          </a:prstGeom>
          <a:noFill/>
          <a:ln cap="flat" cmpd="sng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descr="arm treasure data transparent.png" id="91" name="Google Shape;91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9775" y="3048400"/>
            <a:ext cx="4143374" cy="476250"/>
          </a:xfrm>
          <a:prstGeom prst="rect">
            <a:avLst/>
          </a:prstGeom>
          <a:noFill/>
          <a:ln cap="flat" cmpd="sng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descr="ActionIQ.png" id="92" name="Google Shape;92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10100" y="2341288"/>
            <a:ext cx="1552575" cy="476250"/>
          </a:xfrm>
          <a:prstGeom prst="rect">
            <a:avLst/>
          </a:prstGeom>
          <a:noFill/>
          <a:ln cap="flat" cmpd="sng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descr="mParticle0718" id="93" name="Google Shape;93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698500" y="1962175"/>
            <a:ext cx="1743075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formatica.jpg" id="94" name="Google Shape;94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572000" y="3524650"/>
            <a:ext cx="2047875" cy="476250"/>
          </a:xfrm>
          <a:prstGeom prst="rect">
            <a:avLst/>
          </a:prstGeom>
          <a:noFill/>
          <a:ln cap="flat" cmpd="sng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descr="Healthgrades.png" id="95" name="Google Shape;95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79775" y="3458675"/>
            <a:ext cx="2847975" cy="476250"/>
          </a:xfrm>
          <a:prstGeom prst="rect">
            <a:avLst/>
          </a:prstGeom>
          <a:noFill/>
          <a:ln cap="flat" cmpd="sng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descr="First Hive.png" id="96" name="Google Shape;96;p1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027200" y="2898125"/>
            <a:ext cx="942975" cy="476250"/>
          </a:xfrm>
          <a:prstGeom prst="rect">
            <a:avLst/>
          </a:prstGeom>
          <a:noFill/>
          <a:ln cap="flat" cmpd="sng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descr="Celebrus.png" id="97" name="Google Shape;97;p1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141500" y="2778850"/>
            <a:ext cx="2019300" cy="476250"/>
          </a:xfrm>
          <a:prstGeom prst="rect">
            <a:avLst/>
          </a:prstGeom>
          <a:noFill/>
          <a:ln cap="flat" cmpd="sng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descr="Ascent360.png" id="98" name="Google Shape;98;p15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016138" y="4000900"/>
            <a:ext cx="2324100" cy="476250"/>
          </a:xfrm>
          <a:prstGeom prst="rect">
            <a:avLst/>
          </a:prstGeom>
          <a:noFill/>
          <a:ln cap="flat" cmpd="sng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descr="Lexer logo_teal" id="99" name="Google Shape;99;p15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891175" y="4151175"/>
            <a:ext cx="1819275" cy="428625"/>
          </a:xfrm>
          <a:prstGeom prst="rect">
            <a:avLst/>
          </a:prstGeom>
          <a:noFill/>
          <a:ln cap="flat" cmpd="sng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descr="Scal-e.png" id="100" name="Google Shape;100;p15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3142000" y="1749613"/>
            <a:ext cx="2266950" cy="476250"/>
          </a:xfrm>
          <a:prstGeom prst="rect">
            <a:avLst/>
          </a:prstGeom>
          <a:noFill/>
          <a:ln cap="flat" cmpd="sng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descr="Openprise-2018.jpg" id="101" name="Google Shape;101;p15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4724363" y="1145588"/>
            <a:ext cx="4152900" cy="476162"/>
          </a:xfrm>
          <a:prstGeom prst="rect">
            <a:avLst/>
          </a:prstGeom>
          <a:noFill/>
          <a:ln cap="flat" cmpd="sng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descr="NGData.png" id="102" name="Google Shape;102;p15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765525" y="4001275"/>
            <a:ext cx="2085974" cy="475490"/>
          </a:xfrm>
          <a:prstGeom prst="rect">
            <a:avLst/>
          </a:prstGeom>
          <a:noFill/>
          <a:ln cap="flat" cmpd="sng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CDP?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CDP handles needs in a unified way which is not taken care by the following systems:</a:t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725" y="1914475"/>
            <a:ext cx="7196050" cy="316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311700" y="163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CDP systems in use - Acquia AgilOne CDP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225" y="803275"/>
            <a:ext cx="8456076" cy="4161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CDP systems in use - Tealium Universal Data Hub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550" y="1156750"/>
            <a:ext cx="806782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Our initial system design (shared by Dhana)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1059225" y="1536925"/>
            <a:ext cx="501600" cy="231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5150" y="1590975"/>
            <a:ext cx="349175" cy="34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5150" y="1940150"/>
            <a:ext cx="349175" cy="35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6008" y="2312600"/>
            <a:ext cx="307450" cy="30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60226" y="2635450"/>
            <a:ext cx="307450" cy="175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66013" y="2905250"/>
            <a:ext cx="307450" cy="225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64921" y="3224375"/>
            <a:ext cx="307450" cy="149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84622" y="3468100"/>
            <a:ext cx="307450" cy="30746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/>
          <p:nvPr/>
        </p:nvSpPr>
        <p:spPr>
          <a:xfrm>
            <a:off x="1959125" y="2542450"/>
            <a:ext cx="757500" cy="307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Kafka</a:t>
            </a:r>
            <a:endParaRPr sz="1000"/>
          </a:p>
        </p:txBody>
      </p:sp>
      <p:sp>
        <p:nvSpPr>
          <p:cNvPr id="136" name="Google Shape;136;p19"/>
          <p:cNvSpPr/>
          <p:nvPr/>
        </p:nvSpPr>
        <p:spPr>
          <a:xfrm>
            <a:off x="2920675" y="2382575"/>
            <a:ext cx="1047300" cy="629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Identity Management Service</a:t>
            </a:r>
            <a:endParaRPr sz="1000"/>
          </a:p>
        </p:txBody>
      </p:sp>
      <p:sp>
        <p:nvSpPr>
          <p:cNvPr id="137" name="Google Shape;137;p19"/>
          <p:cNvSpPr/>
          <p:nvPr/>
        </p:nvSpPr>
        <p:spPr>
          <a:xfrm>
            <a:off x="4284600" y="2335838"/>
            <a:ext cx="757500" cy="719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Unified Profile Service</a:t>
            </a:r>
            <a:endParaRPr sz="1000"/>
          </a:p>
        </p:txBody>
      </p:sp>
      <p:cxnSp>
        <p:nvCxnSpPr>
          <p:cNvPr id="138" name="Google Shape;138;p19"/>
          <p:cNvCxnSpPr>
            <a:stCxn id="127" idx="3"/>
            <a:endCxn id="135" idx="1"/>
          </p:cNvCxnSpPr>
          <p:nvPr/>
        </p:nvCxnSpPr>
        <p:spPr>
          <a:xfrm>
            <a:off x="1560825" y="2692525"/>
            <a:ext cx="398400" cy="3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19"/>
          <p:cNvCxnSpPr>
            <a:stCxn id="135" idx="3"/>
            <a:endCxn id="136" idx="1"/>
          </p:cNvCxnSpPr>
          <p:nvPr/>
        </p:nvCxnSpPr>
        <p:spPr>
          <a:xfrm>
            <a:off x="2716625" y="2696200"/>
            <a:ext cx="204000" cy="1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19"/>
          <p:cNvCxnSpPr>
            <a:stCxn id="136" idx="3"/>
            <a:endCxn id="137" idx="1"/>
          </p:cNvCxnSpPr>
          <p:nvPr/>
        </p:nvCxnSpPr>
        <p:spPr>
          <a:xfrm flipH="1" rot="10800000">
            <a:off x="3967975" y="2695475"/>
            <a:ext cx="316500" cy="1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19"/>
          <p:cNvSpPr/>
          <p:nvPr/>
        </p:nvSpPr>
        <p:spPr>
          <a:xfrm>
            <a:off x="2861375" y="1782700"/>
            <a:ext cx="757500" cy="3570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Deterministic</a:t>
            </a:r>
            <a:endParaRPr sz="800"/>
          </a:p>
        </p:txBody>
      </p:sp>
      <p:sp>
        <p:nvSpPr>
          <p:cNvPr id="142" name="Google Shape;142;p19"/>
          <p:cNvSpPr/>
          <p:nvPr/>
        </p:nvSpPr>
        <p:spPr>
          <a:xfrm>
            <a:off x="3699575" y="1765525"/>
            <a:ext cx="757500" cy="3741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Probabilistic</a:t>
            </a:r>
            <a:endParaRPr sz="800"/>
          </a:p>
        </p:txBody>
      </p:sp>
      <p:cxnSp>
        <p:nvCxnSpPr>
          <p:cNvPr id="143" name="Google Shape;143;p19"/>
          <p:cNvCxnSpPr>
            <a:stCxn id="136" idx="0"/>
            <a:endCxn id="141" idx="4"/>
          </p:cNvCxnSpPr>
          <p:nvPr/>
        </p:nvCxnSpPr>
        <p:spPr>
          <a:xfrm flipH="1" rot="5400000">
            <a:off x="3220675" y="2158925"/>
            <a:ext cx="243000" cy="204300"/>
          </a:xfrm>
          <a:prstGeom prst="curvedConnector3">
            <a:avLst>
              <a:gd fmla="val 49974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9"/>
          <p:cNvCxnSpPr>
            <a:stCxn id="136" idx="0"/>
            <a:endCxn id="142" idx="4"/>
          </p:cNvCxnSpPr>
          <p:nvPr/>
        </p:nvCxnSpPr>
        <p:spPr>
          <a:xfrm rot="-5400000">
            <a:off x="3639775" y="1944125"/>
            <a:ext cx="243000" cy="633900"/>
          </a:xfrm>
          <a:prstGeom prst="curvedConnector3">
            <a:avLst>
              <a:gd fmla="val 4999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19"/>
          <p:cNvSpPr/>
          <p:nvPr/>
        </p:nvSpPr>
        <p:spPr>
          <a:xfrm>
            <a:off x="3606475" y="3449375"/>
            <a:ext cx="966300" cy="349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Schema Service</a:t>
            </a:r>
            <a:endParaRPr sz="1000"/>
          </a:p>
        </p:txBody>
      </p:sp>
      <p:cxnSp>
        <p:nvCxnSpPr>
          <p:cNvPr id="146" name="Google Shape;146;p19"/>
          <p:cNvCxnSpPr>
            <a:stCxn id="136" idx="2"/>
            <a:endCxn id="145" idx="0"/>
          </p:cNvCxnSpPr>
          <p:nvPr/>
        </p:nvCxnSpPr>
        <p:spPr>
          <a:xfrm>
            <a:off x="3444325" y="3011975"/>
            <a:ext cx="645300" cy="437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47" name="Google Shape;147;p19"/>
          <p:cNvCxnSpPr>
            <a:stCxn id="145" idx="0"/>
            <a:endCxn id="137" idx="2"/>
          </p:cNvCxnSpPr>
          <p:nvPr/>
        </p:nvCxnSpPr>
        <p:spPr>
          <a:xfrm flipH="1" rot="10800000">
            <a:off x="4089625" y="3055175"/>
            <a:ext cx="573600" cy="394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48" name="Google Shape;148;p19"/>
          <p:cNvSpPr/>
          <p:nvPr/>
        </p:nvSpPr>
        <p:spPr>
          <a:xfrm>
            <a:off x="5708300" y="2229175"/>
            <a:ext cx="1111300" cy="532550"/>
          </a:xfrm>
          <a:prstGeom prst="flowChartMagneticDisk">
            <a:avLst/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Data Lake</a:t>
            </a:r>
            <a:endParaRPr b="1"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[HDFS/Cassandra</a:t>
            </a:r>
            <a:r>
              <a:rPr lang="en" sz="800"/>
              <a:t>]</a:t>
            </a:r>
            <a:endParaRPr sz="800"/>
          </a:p>
        </p:txBody>
      </p:sp>
      <p:sp>
        <p:nvSpPr>
          <p:cNvPr id="149" name="Google Shape;149;p19"/>
          <p:cNvSpPr/>
          <p:nvPr/>
        </p:nvSpPr>
        <p:spPr>
          <a:xfrm>
            <a:off x="5860700" y="3448375"/>
            <a:ext cx="833675" cy="361200"/>
          </a:xfrm>
          <a:prstGeom prst="flowChartMagneticDisk">
            <a:avLst/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Vertica</a:t>
            </a:r>
            <a:endParaRPr sz="800"/>
          </a:p>
        </p:txBody>
      </p:sp>
      <p:cxnSp>
        <p:nvCxnSpPr>
          <p:cNvPr id="150" name="Google Shape;150;p19"/>
          <p:cNvCxnSpPr>
            <a:stCxn id="137" idx="3"/>
            <a:endCxn id="148" idx="2"/>
          </p:cNvCxnSpPr>
          <p:nvPr/>
        </p:nvCxnSpPr>
        <p:spPr>
          <a:xfrm flipH="1" rot="10800000">
            <a:off x="5042100" y="2495438"/>
            <a:ext cx="666300" cy="200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19"/>
          <p:cNvCxnSpPr>
            <a:stCxn id="148" idx="3"/>
            <a:endCxn id="149" idx="1"/>
          </p:cNvCxnSpPr>
          <p:nvPr/>
        </p:nvCxnSpPr>
        <p:spPr>
          <a:xfrm>
            <a:off x="6263950" y="2761725"/>
            <a:ext cx="13500" cy="68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19"/>
          <p:cNvCxnSpPr>
            <a:stCxn id="145" idx="3"/>
            <a:endCxn id="148" idx="2"/>
          </p:cNvCxnSpPr>
          <p:nvPr/>
        </p:nvCxnSpPr>
        <p:spPr>
          <a:xfrm flipH="1" rot="10800000">
            <a:off x="4572775" y="2495375"/>
            <a:ext cx="1135500" cy="1128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19"/>
          <p:cNvCxnSpPr>
            <a:stCxn id="145" idx="3"/>
            <a:endCxn id="149" idx="2"/>
          </p:cNvCxnSpPr>
          <p:nvPr/>
        </p:nvCxnSpPr>
        <p:spPr>
          <a:xfrm>
            <a:off x="4572775" y="3623975"/>
            <a:ext cx="1287900" cy="5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" name="Google Shape;154;p19"/>
          <p:cNvSpPr/>
          <p:nvPr/>
        </p:nvSpPr>
        <p:spPr>
          <a:xfrm>
            <a:off x="1467675" y="4036375"/>
            <a:ext cx="5352000" cy="532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9"/>
          <p:cNvSpPr/>
          <p:nvPr/>
        </p:nvSpPr>
        <p:spPr>
          <a:xfrm>
            <a:off x="1578125" y="4142650"/>
            <a:ext cx="757500" cy="307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Segmentation</a:t>
            </a:r>
            <a:endParaRPr sz="1000"/>
          </a:p>
        </p:txBody>
      </p:sp>
      <p:sp>
        <p:nvSpPr>
          <p:cNvPr id="156" name="Google Shape;156;p19"/>
          <p:cNvSpPr/>
          <p:nvPr/>
        </p:nvSpPr>
        <p:spPr>
          <a:xfrm>
            <a:off x="2492525" y="4142650"/>
            <a:ext cx="757500" cy="307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Widgets</a:t>
            </a:r>
            <a:endParaRPr sz="1000"/>
          </a:p>
        </p:txBody>
      </p:sp>
      <p:sp>
        <p:nvSpPr>
          <p:cNvPr id="157" name="Google Shape;157;p19"/>
          <p:cNvSpPr/>
          <p:nvPr/>
        </p:nvSpPr>
        <p:spPr>
          <a:xfrm>
            <a:off x="3314075" y="4142650"/>
            <a:ext cx="757500" cy="307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Funnels</a:t>
            </a:r>
            <a:endParaRPr sz="1000"/>
          </a:p>
        </p:txBody>
      </p:sp>
      <p:sp>
        <p:nvSpPr>
          <p:cNvPr id="158" name="Google Shape;158;p19"/>
          <p:cNvSpPr/>
          <p:nvPr/>
        </p:nvSpPr>
        <p:spPr>
          <a:xfrm>
            <a:off x="4228475" y="4142650"/>
            <a:ext cx="666300" cy="307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Cohorts</a:t>
            </a:r>
            <a:endParaRPr sz="1000"/>
          </a:p>
        </p:txBody>
      </p:sp>
      <p:sp>
        <p:nvSpPr>
          <p:cNvPr id="159" name="Google Shape;159;p19"/>
          <p:cNvSpPr/>
          <p:nvPr/>
        </p:nvSpPr>
        <p:spPr>
          <a:xfrm>
            <a:off x="4990475" y="4142650"/>
            <a:ext cx="1421400" cy="307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Predictive Analytics</a:t>
            </a:r>
            <a:endParaRPr sz="1000"/>
          </a:p>
        </p:txBody>
      </p:sp>
      <p:cxnSp>
        <p:nvCxnSpPr>
          <p:cNvPr id="160" name="Google Shape;160;p19"/>
          <p:cNvCxnSpPr>
            <a:stCxn id="154" idx="0"/>
            <a:endCxn id="149" idx="3"/>
          </p:cNvCxnSpPr>
          <p:nvPr/>
        </p:nvCxnSpPr>
        <p:spPr>
          <a:xfrm flipH="1" rot="10800000">
            <a:off x="4143675" y="3809575"/>
            <a:ext cx="2133900" cy="226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19"/>
          <p:cNvCxnSpPr>
            <a:stCxn id="135" idx="0"/>
            <a:endCxn id="148" idx="1"/>
          </p:cNvCxnSpPr>
          <p:nvPr/>
        </p:nvCxnSpPr>
        <p:spPr>
          <a:xfrm rot="-5400000">
            <a:off x="4144325" y="422800"/>
            <a:ext cx="313200" cy="3926100"/>
          </a:xfrm>
          <a:prstGeom prst="curvedConnector3">
            <a:avLst>
              <a:gd fmla="val 176054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2" name="Google Shape;162;p19"/>
          <p:cNvSpPr txBox="1"/>
          <p:nvPr/>
        </p:nvSpPr>
        <p:spPr>
          <a:xfrm>
            <a:off x="4029275" y="1190225"/>
            <a:ext cx="966300" cy="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Events</a:t>
            </a:r>
            <a:endParaRPr b="1"/>
          </a:p>
        </p:txBody>
      </p:sp>
      <p:sp>
        <p:nvSpPr>
          <p:cNvPr id="163" name="Google Shape;163;p19"/>
          <p:cNvSpPr txBox="1"/>
          <p:nvPr/>
        </p:nvSpPr>
        <p:spPr>
          <a:xfrm>
            <a:off x="6239075" y="2866625"/>
            <a:ext cx="966300" cy="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Sync</a:t>
            </a:r>
            <a:endParaRPr b="1"/>
          </a:p>
        </p:txBody>
      </p:sp>
      <p:sp>
        <p:nvSpPr>
          <p:cNvPr id="164" name="Google Shape;164;p19"/>
          <p:cNvSpPr/>
          <p:nvPr/>
        </p:nvSpPr>
        <p:spPr>
          <a:xfrm>
            <a:off x="2708975" y="3230500"/>
            <a:ext cx="757500" cy="3570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Derived Attrs</a:t>
            </a:r>
            <a:endParaRPr sz="800"/>
          </a:p>
        </p:txBody>
      </p:sp>
      <p:cxnSp>
        <p:nvCxnSpPr>
          <p:cNvPr id="165" name="Google Shape;165;p19"/>
          <p:cNvCxnSpPr>
            <a:stCxn id="145" idx="1"/>
            <a:endCxn id="164" idx="6"/>
          </p:cNvCxnSpPr>
          <p:nvPr/>
        </p:nvCxnSpPr>
        <p:spPr>
          <a:xfrm rot="10800000">
            <a:off x="3466375" y="3408875"/>
            <a:ext cx="140100" cy="215100"/>
          </a:xfrm>
          <a:prstGeom prst="curvedConnector3">
            <a:avLst>
              <a:gd fmla="val 49964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Identity Resolution System - Introduction</a:t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Identity resolution is a process of semantic reconciliation that determines whether a single identity is the same when being described differently. The goal of resolution is to detect duplicate identity records that refer to the same individual in the real world.</a:t>
            </a:r>
            <a:br>
              <a:rPr lang="en"/>
            </a:br>
            <a:br>
              <a:rPr lang="en"/>
            </a:br>
            <a:r>
              <a:rPr lang="en"/>
              <a:t>( source for the following slides - A framework of identity resolution: evaluating identity attributes and matching algorithms - https://link.springer.com/article/10.1186/s13388-015-0021-0 )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Identity Resolution - Problem Statement</a:t>
            </a:r>
            <a:endParaRPr/>
          </a:p>
        </p:txBody>
      </p:sp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311700" y="1152475"/>
            <a:ext cx="8520600" cy="3506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Given a set of identity references, R = {</a:t>
            </a:r>
            <a:r>
              <a:rPr i="1" lang="en" sz="1400">
                <a:solidFill>
                  <a:srgbClr val="000000"/>
                </a:solidFill>
              </a:rPr>
              <a:t>r</a:t>
            </a:r>
            <a:r>
              <a:rPr lang="en" sz="1400">
                <a:solidFill>
                  <a:srgbClr val="000000"/>
                </a:solidFill>
              </a:rPr>
              <a:t> </a:t>
            </a:r>
            <a:r>
              <a:rPr baseline="-25000" i="1" lang="en" sz="1400">
                <a:solidFill>
                  <a:srgbClr val="000000"/>
                </a:solidFill>
              </a:rPr>
              <a:t>i</a:t>
            </a:r>
            <a:r>
              <a:rPr baseline="-25000" lang="en" sz="1400">
                <a:solidFill>
                  <a:srgbClr val="000000"/>
                </a:solidFill>
              </a:rPr>
              <a:t> </a:t>
            </a:r>
            <a:r>
              <a:rPr lang="en" sz="1400">
                <a:solidFill>
                  <a:srgbClr val="000000"/>
                </a:solidFill>
              </a:rPr>
              <a:t>}, where each reference </a:t>
            </a:r>
            <a:r>
              <a:rPr i="1" lang="en" sz="1400">
                <a:solidFill>
                  <a:srgbClr val="000000"/>
                </a:solidFill>
              </a:rPr>
              <a:t>r</a:t>
            </a:r>
            <a:r>
              <a:rPr lang="en" sz="1400">
                <a:solidFill>
                  <a:srgbClr val="000000"/>
                </a:solidFill>
              </a:rPr>
              <a:t> is described by a set of attributes </a:t>
            </a:r>
            <a:r>
              <a:rPr i="1" lang="en" sz="1400">
                <a:solidFill>
                  <a:srgbClr val="000000"/>
                </a:solidFill>
              </a:rPr>
              <a:t>r.A</a:t>
            </a:r>
            <a:r>
              <a:rPr lang="en" sz="1400">
                <a:solidFill>
                  <a:srgbClr val="000000"/>
                </a:solidFill>
              </a:rPr>
              <a:t> </a:t>
            </a:r>
            <a:r>
              <a:rPr baseline="-25000" lang="en" sz="1400">
                <a:solidFill>
                  <a:srgbClr val="000000"/>
                </a:solidFill>
              </a:rPr>
              <a:t>1</a:t>
            </a:r>
            <a:r>
              <a:rPr lang="en" sz="1400">
                <a:solidFill>
                  <a:srgbClr val="000000"/>
                </a:solidFill>
              </a:rPr>
              <a:t>, </a:t>
            </a:r>
            <a:r>
              <a:rPr i="1" lang="en" sz="1400">
                <a:solidFill>
                  <a:srgbClr val="000000"/>
                </a:solidFill>
              </a:rPr>
              <a:t>r.A</a:t>
            </a:r>
            <a:r>
              <a:rPr lang="en" sz="1400">
                <a:solidFill>
                  <a:srgbClr val="000000"/>
                </a:solidFill>
              </a:rPr>
              <a:t> </a:t>
            </a:r>
            <a:r>
              <a:rPr baseline="-25000" lang="en" sz="1400">
                <a:solidFill>
                  <a:srgbClr val="000000"/>
                </a:solidFill>
              </a:rPr>
              <a:t>2</a:t>
            </a:r>
            <a:r>
              <a:rPr lang="en" sz="1400">
                <a:solidFill>
                  <a:srgbClr val="000000"/>
                </a:solidFill>
              </a:rPr>
              <a:t>, …, </a:t>
            </a:r>
            <a:r>
              <a:rPr i="1" lang="en" sz="1400">
                <a:solidFill>
                  <a:srgbClr val="000000"/>
                </a:solidFill>
              </a:rPr>
              <a:t>r.A</a:t>
            </a:r>
            <a:r>
              <a:rPr lang="en" sz="1400">
                <a:solidFill>
                  <a:srgbClr val="000000"/>
                </a:solidFill>
              </a:rPr>
              <a:t> </a:t>
            </a:r>
            <a:r>
              <a:rPr baseline="-25000" i="1" lang="en" sz="1400">
                <a:solidFill>
                  <a:srgbClr val="000000"/>
                </a:solidFill>
              </a:rPr>
              <a:t>l</a:t>
            </a:r>
            <a:r>
              <a:rPr baseline="-25000" lang="en" sz="1400">
                <a:solidFill>
                  <a:srgbClr val="000000"/>
                </a:solidFill>
              </a:rPr>
              <a:t> </a:t>
            </a:r>
            <a:r>
              <a:rPr lang="en" sz="1400">
                <a:solidFill>
                  <a:srgbClr val="000000"/>
                </a:solidFill>
              </a:rPr>
              <a:t>. These references correspond to a set of unknown individual E = {</a:t>
            </a:r>
            <a:r>
              <a:rPr i="1" lang="en" sz="1400">
                <a:solidFill>
                  <a:srgbClr val="000000"/>
                </a:solidFill>
              </a:rPr>
              <a:t>e</a:t>
            </a:r>
            <a:r>
              <a:rPr lang="en" sz="1400">
                <a:solidFill>
                  <a:srgbClr val="000000"/>
                </a:solidFill>
              </a:rPr>
              <a:t> </a:t>
            </a:r>
            <a:r>
              <a:rPr baseline="-25000" i="1" lang="en" sz="1400">
                <a:solidFill>
                  <a:srgbClr val="000000"/>
                </a:solidFill>
              </a:rPr>
              <a:t>i</a:t>
            </a:r>
            <a:r>
              <a:rPr baseline="-25000" lang="en" sz="1400">
                <a:solidFill>
                  <a:srgbClr val="000000"/>
                </a:solidFill>
              </a:rPr>
              <a:t> </a:t>
            </a:r>
            <a:r>
              <a:rPr lang="en" sz="1400">
                <a:solidFill>
                  <a:srgbClr val="000000"/>
                </a:solidFill>
              </a:rPr>
              <a:t>}. Due to certain reasons (e.g., entry errors, duplicates or deceptions), multiple references may be co-referent to the same underlying individual </a:t>
            </a:r>
            <a:r>
              <a:rPr i="1" lang="en" sz="1400">
                <a:solidFill>
                  <a:srgbClr val="000000"/>
                </a:solidFill>
              </a:rPr>
              <a:t>e</a:t>
            </a:r>
            <a:r>
              <a:rPr lang="en" sz="1400">
                <a:solidFill>
                  <a:srgbClr val="000000"/>
                </a:solidFill>
              </a:rPr>
              <a:t>. We use </a:t>
            </a:r>
            <a:r>
              <a:rPr i="1" lang="en" sz="1400">
                <a:solidFill>
                  <a:srgbClr val="000000"/>
                </a:solidFill>
              </a:rPr>
              <a:t>r.E</a:t>
            </a:r>
            <a:r>
              <a:rPr lang="en" sz="1400">
                <a:solidFill>
                  <a:srgbClr val="000000"/>
                </a:solidFill>
              </a:rPr>
              <a:t> to refer to the individual to which reference </a:t>
            </a:r>
            <a:r>
              <a:rPr i="1" lang="en" sz="1400">
                <a:solidFill>
                  <a:srgbClr val="000000"/>
                </a:solidFill>
              </a:rPr>
              <a:t>r</a:t>
            </a:r>
            <a:r>
              <a:rPr lang="en" sz="1400">
                <a:solidFill>
                  <a:srgbClr val="000000"/>
                </a:solidFill>
              </a:rPr>
              <a:t> refers to. Each reference </a:t>
            </a:r>
            <a:r>
              <a:rPr i="1" lang="en" sz="1400">
                <a:solidFill>
                  <a:srgbClr val="000000"/>
                </a:solidFill>
              </a:rPr>
              <a:t>r</a:t>
            </a:r>
            <a:r>
              <a:rPr lang="en" sz="1400">
                <a:solidFill>
                  <a:srgbClr val="000000"/>
                </a:solidFill>
              </a:rPr>
              <a:t> may have participated in some incident(s) (e.g., a financial transaction, a criminal misconduct, a terrorist attack) and each incident may involve one or multiple references. We use a set of hyper-edges H = {</a:t>
            </a:r>
            <a:r>
              <a:rPr i="1" lang="en" sz="1400">
                <a:solidFill>
                  <a:srgbClr val="000000"/>
                </a:solidFill>
              </a:rPr>
              <a:t>h</a:t>
            </a:r>
            <a:r>
              <a:rPr lang="en" sz="1400">
                <a:solidFill>
                  <a:srgbClr val="000000"/>
                </a:solidFill>
              </a:rPr>
              <a:t> </a:t>
            </a:r>
            <a:r>
              <a:rPr baseline="-25000" i="1" lang="en" sz="1400">
                <a:solidFill>
                  <a:srgbClr val="000000"/>
                </a:solidFill>
              </a:rPr>
              <a:t>i</a:t>
            </a:r>
            <a:r>
              <a:rPr baseline="-25000" lang="en" sz="1400">
                <a:solidFill>
                  <a:srgbClr val="000000"/>
                </a:solidFill>
              </a:rPr>
              <a:t> </a:t>
            </a:r>
            <a:r>
              <a:rPr lang="en" sz="1400">
                <a:solidFill>
                  <a:srgbClr val="000000"/>
                </a:solidFill>
              </a:rPr>
              <a:t>} to represent all incidents. Each incident is a hyper-edge that connects multiple references. Each hyper-edge </a:t>
            </a:r>
            <a:r>
              <a:rPr i="1" lang="en" sz="1400">
                <a:solidFill>
                  <a:srgbClr val="000000"/>
                </a:solidFill>
              </a:rPr>
              <a:t>h</a:t>
            </a:r>
            <a:r>
              <a:rPr lang="en" sz="1400">
                <a:solidFill>
                  <a:srgbClr val="000000"/>
                </a:solidFill>
              </a:rPr>
              <a:t> can also be described by a set of attributes </a:t>
            </a:r>
            <a:r>
              <a:rPr i="1" lang="en" sz="1400">
                <a:solidFill>
                  <a:srgbClr val="000000"/>
                </a:solidFill>
              </a:rPr>
              <a:t>h.B</a:t>
            </a:r>
            <a:r>
              <a:rPr lang="en" sz="1400">
                <a:solidFill>
                  <a:srgbClr val="000000"/>
                </a:solidFill>
              </a:rPr>
              <a:t> </a:t>
            </a:r>
            <a:r>
              <a:rPr baseline="-25000" lang="en" sz="1400">
                <a:solidFill>
                  <a:srgbClr val="000000"/>
                </a:solidFill>
              </a:rPr>
              <a:t>1</a:t>
            </a:r>
            <a:r>
              <a:rPr lang="en" sz="1400">
                <a:solidFill>
                  <a:srgbClr val="000000"/>
                </a:solidFill>
              </a:rPr>
              <a:t>, </a:t>
            </a:r>
            <a:r>
              <a:rPr i="1" lang="en" sz="1400">
                <a:solidFill>
                  <a:srgbClr val="000000"/>
                </a:solidFill>
              </a:rPr>
              <a:t>h.B</a:t>
            </a:r>
            <a:r>
              <a:rPr lang="en" sz="1400">
                <a:solidFill>
                  <a:srgbClr val="000000"/>
                </a:solidFill>
              </a:rPr>
              <a:t> </a:t>
            </a:r>
            <a:r>
              <a:rPr baseline="-25000" lang="en" sz="1400">
                <a:solidFill>
                  <a:srgbClr val="000000"/>
                </a:solidFill>
              </a:rPr>
              <a:t>2</a:t>
            </a:r>
            <a:r>
              <a:rPr lang="en" sz="1400">
                <a:solidFill>
                  <a:srgbClr val="000000"/>
                </a:solidFill>
              </a:rPr>
              <a:t>, …, </a:t>
            </a:r>
            <a:r>
              <a:rPr i="1" lang="en" sz="1400">
                <a:solidFill>
                  <a:srgbClr val="000000"/>
                </a:solidFill>
              </a:rPr>
              <a:t>h.B</a:t>
            </a:r>
            <a:r>
              <a:rPr lang="en" sz="1400">
                <a:solidFill>
                  <a:srgbClr val="000000"/>
                </a:solidFill>
              </a:rPr>
              <a:t> </a:t>
            </a:r>
            <a:r>
              <a:rPr baseline="-25000" i="1" lang="en" sz="1400">
                <a:solidFill>
                  <a:srgbClr val="000000"/>
                </a:solidFill>
              </a:rPr>
              <a:t>m</a:t>
            </a:r>
            <a:r>
              <a:rPr baseline="-25000" lang="en" sz="1400">
                <a:solidFill>
                  <a:srgbClr val="000000"/>
                </a:solidFill>
              </a:rPr>
              <a:t> </a:t>
            </a:r>
            <a:r>
              <a:rPr lang="en" sz="1400">
                <a:solidFill>
                  <a:srgbClr val="000000"/>
                </a:solidFill>
              </a:rPr>
              <a:t>. We use </a:t>
            </a:r>
            <a:r>
              <a:rPr i="1" lang="en" sz="1400">
                <a:solidFill>
                  <a:srgbClr val="000000"/>
                </a:solidFill>
              </a:rPr>
              <a:t>h.R</a:t>
            </a:r>
            <a:r>
              <a:rPr lang="en" sz="1400">
                <a:solidFill>
                  <a:srgbClr val="000000"/>
                </a:solidFill>
              </a:rPr>
              <a:t> to denote the set of references involved in </a:t>
            </a:r>
            <a:r>
              <a:rPr i="1" lang="en" sz="1400">
                <a:solidFill>
                  <a:srgbClr val="000000"/>
                </a:solidFill>
              </a:rPr>
              <a:t>h</a:t>
            </a:r>
            <a:r>
              <a:rPr lang="en" sz="1400">
                <a:solidFill>
                  <a:srgbClr val="000000"/>
                </a:solidFill>
              </a:rPr>
              <a:t>. We use </a:t>
            </a:r>
            <a:r>
              <a:rPr i="1" lang="en" sz="1400">
                <a:solidFill>
                  <a:srgbClr val="000000"/>
                </a:solidFill>
              </a:rPr>
              <a:t>r.H</a:t>
            </a:r>
            <a:r>
              <a:rPr lang="en" sz="1400">
                <a:solidFill>
                  <a:srgbClr val="000000"/>
                </a:solidFill>
              </a:rPr>
              <a:t> to denote the set of hyper-edges in which </a:t>
            </a:r>
            <a:r>
              <a:rPr i="1" lang="en" sz="1400">
                <a:solidFill>
                  <a:srgbClr val="000000"/>
                </a:solidFill>
              </a:rPr>
              <a:t>r</a:t>
            </a:r>
            <a:r>
              <a:rPr lang="en" sz="1400">
                <a:solidFill>
                  <a:srgbClr val="000000"/>
                </a:solidFill>
              </a:rPr>
              <a:t> participates. In addition, the participation of </a:t>
            </a:r>
            <a:r>
              <a:rPr i="1" lang="en" sz="1400">
                <a:solidFill>
                  <a:srgbClr val="000000"/>
                </a:solidFill>
              </a:rPr>
              <a:t>r</a:t>
            </a:r>
            <a:r>
              <a:rPr lang="en" sz="1400">
                <a:solidFill>
                  <a:srgbClr val="000000"/>
                </a:solidFill>
              </a:rPr>
              <a:t> in </a:t>
            </a:r>
            <a:r>
              <a:rPr i="1" lang="en" sz="1400">
                <a:solidFill>
                  <a:srgbClr val="000000"/>
                </a:solidFill>
              </a:rPr>
              <a:t>h</a:t>
            </a:r>
            <a:r>
              <a:rPr lang="en" sz="1400">
                <a:solidFill>
                  <a:srgbClr val="000000"/>
                </a:solidFill>
              </a:rPr>
              <a:t> can be described by a set of attributes </a:t>
            </a:r>
            <a:r>
              <a:rPr i="1" lang="en" sz="1400">
                <a:solidFill>
                  <a:srgbClr val="000000"/>
                </a:solidFill>
              </a:rPr>
              <a:t>r.h.C</a:t>
            </a:r>
            <a:r>
              <a:rPr lang="en" sz="1400">
                <a:solidFill>
                  <a:srgbClr val="000000"/>
                </a:solidFill>
              </a:rPr>
              <a:t> </a:t>
            </a:r>
            <a:r>
              <a:rPr baseline="-25000" lang="en" sz="1400">
                <a:solidFill>
                  <a:srgbClr val="000000"/>
                </a:solidFill>
              </a:rPr>
              <a:t>1</a:t>
            </a:r>
            <a:r>
              <a:rPr lang="en" sz="1400">
                <a:solidFill>
                  <a:srgbClr val="000000"/>
                </a:solidFill>
              </a:rPr>
              <a:t>, </a:t>
            </a:r>
            <a:r>
              <a:rPr i="1" lang="en" sz="1400">
                <a:solidFill>
                  <a:srgbClr val="000000"/>
                </a:solidFill>
              </a:rPr>
              <a:t>r.h.C</a:t>
            </a:r>
            <a:r>
              <a:rPr lang="en" sz="1400">
                <a:solidFill>
                  <a:srgbClr val="000000"/>
                </a:solidFill>
              </a:rPr>
              <a:t> </a:t>
            </a:r>
            <a:r>
              <a:rPr baseline="-25000" lang="en" sz="1400">
                <a:solidFill>
                  <a:srgbClr val="000000"/>
                </a:solidFill>
              </a:rPr>
              <a:t>2</a:t>
            </a:r>
            <a:r>
              <a:rPr lang="en" sz="1400">
                <a:solidFill>
                  <a:srgbClr val="000000"/>
                </a:solidFill>
              </a:rPr>
              <a:t>, …, </a:t>
            </a:r>
            <a:r>
              <a:rPr i="1" lang="en" sz="1400">
                <a:solidFill>
                  <a:srgbClr val="000000"/>
                </a:solidFill>
              </a:rPr>
              <a:t>r.h.C</a:t>
            </a:r>
            <a:r>
              <a:rPr lang="en" sz="1400">
                <a:solidFill>
                  <a:srgbClr val="000000"/>
                </a:solidFill>
              </a:rPr>
              <a:t> </a:t>
            </a:r>
            <a:r>
              <a:rPr baseline="-25000" i="1" lang="en" sz="1400">
                <a:solidFill>
                  <a:srgbClr val="000000"/>
                </a:solidFill>
              </a:rPr>
              <a:t>n</a:t>
            </a:r>
            <a:r>
              <a:rPr baseline="-25000" lang="en" sz="1400">
                <a:solidFill>
                  <a:srgbClr val="000000"/>
                </a:solidFill>
              </a:rPr>
              <a:t> </a:t>
            </a:r>
            <a:r>
              <a:rPr lang="en" sz="1400">
                <a:solidFill>
                  <a:srgbClr val="000000"/>
                </a:solidFill>
              </a:rPr>
              <a:t>. The objective is to uncover the hidden set of individuals E = {</a:t>
            </a:r>
            <a:r>
              <a:rPr i="1" lang="en" sz="1400">
                <a:solidFill>
                  <a:srgbClr val="000000"/>
                </a:solidFill>
              </a:rPr>
              <a:t>e</a:t>
            </a:r>
            <a:r>
              <a:rPr lang="en" sz="1400">
                <a:solidFill>
                  <a:srgbClr val="000000"/>
                </a:solidFill>
              </a:rPr>
              <a:t> </a:t>
            </a:r>
            <a:r>
              <a:rPr baseline="-25000" i="1" lang="en" sz="1400">
                <a:solidFill>
                  <a:srgbClr val="000000"/>
                </a:solidFill>
              </a:rPr>
              <a:t>i</a:t>
            </a:r>
            <a:r>
              <a:rPr baseline="-25000" lang="en" sz="1400">
                <a:solidFill>
                  <a:srgbClr val="000000"/>
                </a:solidFill>
              </a:rPr>
              <a:t> </a:t>
            </a:r>
            <a:r>
              <a:rPr lang="en" sz="1400">
                <a:solidFill>
                  <a:srgbClr val="000000"/>
                </a:solidFill>
              </a:rPr>
              <a:t>} and the entity labels </a:t>
            </a:r>
            <a:r>
              <a:rPr i="1" lang="en" sz="1400">
                <a:solidFill>
                  <a:srgbClr val="000000"/>
                </a:solidFill>
              </a:rPr>
              <a:t>r.E</a:t>
            </a:r>
            <a:r>
              <a:rPr lang="en" sz="1400">
                <a:solidFill>
                  <a:srgbClr val="000000"/>
                </a:solidFill>
              </a:rPr>
              <a:t> for all references given the observations of the references and their involved hyper-edges.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