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sldIdLst>
    <p:sldId id="256" r:id="rId3"/>
    <p:sldId id="280" r:id="rId4"/>
    <p:sldId id="281" r:id="rId5"/>
    <p:sldId id="282" r:id="rId6"/>
    <p:sldId id="283" r:id="rId7"/>
    <p:sldId id="284" r:id="rId8"/>
    <p:sldId id="26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14" d="100"/>
          <a:sy n="114" d="100"/>
        </p:scale>
        <p:origin x="542" y="82"/>
      </p:cViewPr>
      <p:guideLst>
        <p:guide orient="horz" pos="16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3:31:54.939" idx="1">
    <p:pos x="5238" y="2063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-1" fmla="*/ 0 w 2376561"/>
              <a:gd name="connsiteY0-2" fmla="*/ 0 h 2447974"/>
              <a:gd name="connsiteX1-3" fmla="*/ 1599321 w 2376561"/>
              <a:gd name="connsiteY1-4" fmla="*/ 91440 h 2447974"/>
              <a:gd name="connsiteX2-5" fmla="*/ 2376561 w 2376561"/>
              <a:gd name="connsiteY2-6" fmla="*/ 2447974 h 2447974"/>
              <a:gd name="connsiteX3-7" fmla="*/ 0 w 2376561"/>
              <a:gd name="connsiteY3-8" fmla="*/ 2447974 h 2447974"/>
              <a:gd name="connsiteX4-9" fmla="*/ 0 w 2376561"/>
              <a:gd name="connsiteY4-10" fmla="*/ 0 h 2447974"/>
              <a:gd name="connsiteX0-11" fmla="*/ 0 w 2376561"/>
              <a:gd name="connsiteY0-12" fmla="*/ 9144 h 2457118"/>
              <a:gd name="connsiteX1-13" fmla="*/ 1709049 w 2376561"/>
              <a:gd name="connsiteY1-14" fmla="*/ 0 h 2457118"/>
              <a:gd name="connsiteX2-15" fmla="*/ 2376561 w 2376561"/>
              <a:gd name="connsiteY2-16" fmla="*/ 2457118 h 2457118"/>
              <a:gd name="connsiteX3-17" fmla="*/ 0 w 2376561"/>
              <a:gd name="connsiteY3-18" fmla="*/ 2457118 h 2457118"/>
              <a:gd name="connsiteX4-19" fmla="*/ 0 w 2376561"/>
              <a:gd name="connsiteY4-20" fmla="*/ 9144 h 2457118"/>
              <a:gd name="connsiteX0-21" fmla="*/ 45720 w 2422281"/>
              <a:gd name="connsiteY0-22" fmla="*/ 9144 h 2777158"/>
              <a:gd name="connsiteX1-23" fmla="*/ 1754769 w 2422281"/>
              <a:gd name="connsiteY1-24" fmla="*/ 0 h 2777158"/>
              <a:gd name="connsiteX2-25" fmla="*/ 2422281 w 2422281"/>
              <a:gd name="connsiteY2-26" fmla="*/ 2457118 h 2777158"/>
              <a:gd name="connsiteX3-27" fmla="*/ 0 w 2422281"/>
              <a:gd name="connsiteY3-28" fmla="*/ 2777158 h 2777158"/>
              <a:gd name="connsiteX4-29" fmla="*/ 45720 w 2422281"/>
              <a:gd name="connsiteY4-30" fmla="*/ 9144 h 2777158"/>
              <a:gd name="connsiteX0-31" fmla="*/ 45720 w 1754769"/>
              <a:gd name="connsiteY0-32" fmla="*/ 9144 h 2777158"/>
              <a:gd name="connsiteX1-33" fmla="*/ 1754769 w 1754769"/>
              <a:gd name="connsiteY1-34" fmla="*/ 0 h 2777158"/>
              <a:gd name="connsiteX2-35" fmla="*/ 1526169 w 1754769"/>
              <a:gd name="connsiteY2-36" fmla="*/ 2566846 h 2777158"/>
              <a:gd name="connsiteX3-37" fmla="*/ 0 w 1754769"/>
              <a:gd name="connsiteY3-38" fmla="*/ 2777158 h 2777158"/>
              <a:gd name="connsiteX4-39" fmla="*/ 45720 w 1754769"/>
              <a:gd name="connsiteY4-40" fmla="*/ 9144 h 2777158"/>
              <a:gd name="connsiteX0-41" fmla="*/ 45720 w 1782201"/>
              <a:gd name="connsiteY0-42" fmla="*/ 9144 h 2777158"/>
              <a:gd name="connsiteX1-43" fmla="*/ 1754769 w 1782201"/>
              <a:gd name="connsiteY1-44" fmla="*/ 0 h 2777158"/>
              <a:gd name="connsiteX2-45" fmla="*/ 1782201 w 1782201"/>
              <a:gd name="connsiteY2-46" fmla="*/ 2768014 h 2777158"/>
              <a:gd name="connsiteX3-47" fmla="*/ 0 w 1782201"/>
              <a:gd name="connsiteY3-48" fmla="*/ 2777158 h 2777158"/>
              <a:gd name="connsiteX4-49" fmla="*/ 45720 w 1782201"/>
              <a:gd name="connsiteY4-50" fmla="*/ 9144 h 2777158"/>
              <a:gd name="connsiteX0-51" fmla="*/ 45720 w 1782201"/>
              <a:gd name="connsiteY0-52" fmla="*/ 0 h 2768014"/>
              <a:gd name="connsiteX1-53" fmla="*/ 985149 w 1782201"/>
              <a:gd name="connsiteY1-54" fmla="*/ 280416 h 2768014"/>
              <a:gd name="connsiteX2-55" fmla="*/ 1782201 w 1782201"/>
              <a:gd name="connsiteY2-56" fmla="*/ 2758870 h 2768014"/>
              <a:gd name="connsiteX3-57" fmla="*/ 0 w 1782201"/>
              <a:gd name="connsiteY3-58" fmla="*/ 2768014 h 2768014"/>
              <a:gd name="connsiteX4-59" fmla="*/ 45720 w 1782201"/>
              <a:gd name="connsiteY4-60" fmla="*/ 0 h 2768014"/>
              <a:gd name="connsiteX0-61" fmla="*/ 45720 w 1782201"/>
              <a:gd name="connsiteY0-62" fmla="*/ 16764 h 2784778"/>
              <a:gd name="connsiteX1-63" fmla="*/ 1427109 w 1782201"/>
              <a:gd name="connsiteY1-64" fmla="*/ 0 h 2784778"/>
              <a:gd name="connsiteX2-65" fmla="*/ 1782201 w 1782201"/>
              <a:gd name="connsiteY2-66" fmla="*/ 2775634 h 2784778"/>
              <a:gd name="connsiteX3-67" fmla="*/ 0 w 1782201"/>
              <a:gd name="connsiteY3-68" fmla="*/ 2784778 h 2784778"/>
              <a:gd name="connsiteX4-69" fmla="*/ 45720 w 1782201"/>
              <a:gd name="connsiteY4-70" fmla="*/ 16764 h 2784778"/>
              <a:gd name="connsiteX0-71" fmla="*/ 45720 w 1427109"/>
              <a:gd name="connsiteY0-72" fmla="*/ 16764 h 2784778"/>
              <a:gd name="connsiteX1-73" fmla="*/ 1427109 w 1427109"/>
              <a:gd name="connsiteY1-74" fmla="*/ 0 h 2784778"/>
              <a:gd name="connsiteX2-75" fmla="*/ 768741 w 1427109"/>
              <a:gd name="connsiteY2-76" fmla="*/ 1952674 h 2784778"/>
              <a:gd name="connsiteX3-77" fmla="*/ 0 w 1427109"/>
              <a:gd name="connsiteY3-78" fmla="*/ 2784778 h 2784778"/>
              <a:gd name="connsiteX4-79" fmla="*/ 45720 w 1427109"/>
              <a:gd name="connsiteY4-80" fmla="*/ 16764 h 2784778"/>
              <a:gd name="connsiteX0-81" fmla="*/ 45720 w 1454541"/>
              <a:gd name="connsiteY0-82" fmla="*/ 16764 h 2784778"/>
              <a:gd name="connsiteX1-83" fmla="*/ 1427109 w 1454541"/>
              <a:gd name="connsiteY1-84" fmla="*/ 0 h 2784778"/>
              <a:gd name="connsiteX2-85" fmla="*/ 1454541 w 1454541"/>
              <a:gd name="connsiteY2-86" fmla="*/ 2173654 h 2784778"/>
              <a:gd name="connsiteX3-87" fmla="*/ 0 w 1454541"/>
              <a:gd name="connsiteY3-88" fmla="*/ 2784778 h 2784778"/>
              <a:gd name="connsiteX4-89" fmla="*/ 45720 w 1454541"/>
              <a:gd name="connsiteY4-90" fmla="*/ 16764 h 2784778"/>
              <a:gd name="connsiteX0-91" fmla="*/ 0 w 1408821"/>
              <a:gd name="connsiteY0-92" fmla="*/ 16764 h 2173654"/>
              <a:gd name="connsiteX1-93" fmla="*/ 1381389 w 1408821"/>
              <a:gd name="connsiteY1-94" fmla="*/ 0 h 2173654"/>
              <a:gd name="connsiteX2-95" fmla="*/ 1408821 w 1408821"/>
              <a:gd name="connsiteY2-96" fmla="*/ 2173654 h 2173654"/>
              <a:gd name="connsiteX3-97" fmla="*/ 312420 w 1408821"/>
              <a:gd name="connsiteY3-98" fmla="*/ 2076118 h 2173654"/>
              <a:gd name="connsiteX4-99" fmla="*/ 0 w 1408821"/>
              <a:gd name="connsiteY4-100" fmla="*/ 16764 h 2173654"/>
              <a:gd name="connsiteX0-101" fmla="*/ 7620 w 1416441"/>
              <a:gd name="connsiteY0-102" fmla="*/ 16764 h 2182798"/>
              <a:gd name="connsiteX1-103" fmla="*/ 1389009 w 1416441"/>
              <a:gd name="connsiteY1-104" fmla="*/ 0 h 2182798"/>
              <a:gd name="connsiteX2-105" fmla="*/ 1416441 w 1416441"/>
              <a:gd name="connsiteY2-106" fmla="*/ 2173654 h 2182798"/>
              <a:gd name="connsiteX3-107" fmla="*/ 0 w 1416441"/>
              <a:gd name="connsiteY3-108" fmla="*/ 2182798 h 2182798"/>
              <a:gd name="connsiteX4-109" fmla="*/ 7620 w 1416441"/>
              <a:gd name="connsiteY4-110" fmla="*/ 16764 h 21827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计算机科学与技术系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上海师范大学信息与机电学院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kern="2200">
                <a:effectLst/>
                <a:latin typeface="Calibri" panose="020F050202020403020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绪论课后习题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李鲁群 （教授）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/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0" b="26610"/>
          <a:stretch>
            <a:fillRect/>
          </a:stretch>
        </p:blipFill>
        <p:spPr>
          <a:xfrm>
            <a:off x="6521455" y="148688"/>
            <a:ext cx="2592288" cy="86409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 bwMode="auto">
          <a:xfrm>
            <a:off x="7509424" y="691677"/>
            <a:ext cx="864096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74848" y="1563638"/>
            <a:ext cx="8496944" cy="2837574"/>
          </a:xfrm>
        </p:spPr>
        <p:txBody>
          <a:bodyPr/>
          <a:lstStyle/>
          <a:p>
            <a:pPr lvl="0" algn="just" fontAlgn="auto">
              <a:lnSpc>
                <a:spcPct val="120000"/>
              </a:lnSpc>
            </a:pP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en-US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语言最初是由荷兰程序员吉多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zh-CN" altLang="en-US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范罗苏姆开发的，他</a:t>
            </a:r>
            <a:r>
              <a:rPr lang="zh-CN" altLang="en-US" sz="1800" kern="10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1800" kern="1000" dirty="0"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en-US" sz="1800" kern="1000" dirty="0">
                <a:latin typeface="Times New Roman" panose="02020603050405020304" pitchFamily="18" charset="0"/>
                <a:ea typeface="宋体" panose="02010600030101010101" pitchFamily="2" charset="-122"/>
              </a:rPr>
              <a:t>之父。</a:t>
            </a:r>
            <a:endParaRPr lang="en-US" altLang="zh-CN" sz="1800" kern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 fontAlgn="auto">
              <a:lnSpc>
                <a:spcPct val="120000"/>
              </a:lnSpc>
            </a:pPr>
            <a:r>
              <a:rPr lang="zh-CN" altLang="en-US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截至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en-US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日，目前的最新版本是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3.9.0</a:t>
            </a:r>
          </a:p>
          <a:p>
            <a:pPr lvl="0" algn="just" fontAlgn="auto">
              <a:lnSpc>
                <a:spcPct val="120000"/>
              </a:lnSpc>
            </a:pPr>
            <a:r>
              <a:rPr lang="zh-CN" altLang="en-US" sz="1800" kern="1000" dirty="0">
                <a:latin typeface="Times New Roman" panose="02020603050405020304" pitchFamily="18" charset="0"/>
                <a:ea typeface="宋体" panose="02010600030101010101" pitchFamily="2" charset="-122"/>
              </a:rPr>
              <a:t>官方网站为：</a:t>
            </a:r>
            <a:r>
              <a:rPr lang="en-US" altLang="zh-CN" sz="2400" dirty="0">
                <a:hlinkClick r:id="rId2"/>
              </a:rPr>
              <a:t>https://www.python.org/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习题与课外阅读</a:t>
            </a:r>
            <a:endParaRPr lang="en-US" dirty="0"/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3289DE-2A54-423F-BD78-FED46B83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1.Python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语言最初由谁开发的？现在最新版本是多少？官方网站？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74848" y="1563638"/>
            <a:ext cx="8496944" cy="2837574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官方网站由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技术、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PSF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组织、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Docs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PyPI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资源、就业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Jobs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、社区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Community 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六大板块组成。</a:t>
            </a:r>
          </a:p>
          <a:p>
            <a:pPr algn="just">
              <a:lnSpc>
                <a:spcPct val="120000"/>
              </a:lnSpc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管阀网站这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大板块的内容可以看出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语言已经形成了一个从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技术、管理、文档、社区，到行业人才需求的技术“生态圈”。这也是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能迅速发展壮大的原因。</a:t>
            </a:r>
          </a:p>
          <a:p>
            <a:pPr lvl="0" algn="just" fontAlgn="auto">
              <a:lnSpc>
                <a:spcPct val="120000"/>
              </a:lnSpc>
            </a:pP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习题与课外阅读</a:t>
            </a:r>
            <a:endParaRPr lang="en-US" dirty="0"/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3289DE-2A54-423F-BD78-FED46B83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fontAlgn="auto">
              <a:lnSpc>
                <a:spcPct val="120000"/>
              </a:lnSpc>
            </a:pPr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2.Python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语言的技术“生态圈”组成情况是怎样的？</a:t>
            </a:r>
          </a:p>
        </p:txBody>
      </p:sp>
    </p:spTree>
    <p:extLst>
      <p:ext uri="{BB962C8B-B14F-4D97-AF65-F5344CB8AC3E}">
        <p14:creationId xmlns:p14="http://schemas.microsoft.com/office/powerpoint/2010/main" val="321757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74848" y="1563638"/>
            <a:ext cx="8496944" cy="2837574"/>
          </a:xfrm>
        </p:spPr>
        <p:txBody>
          <a:bodyPr/>
          <a:lstStyle/>
          <a:p>
            <a:pPr lvl="0" algn="just">
              <a:lnSpc>
                <a:spcPct val="120000"/>
              </a:lnSpc>
            </a:pP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PSF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Python Software Foundation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）：非盈利组织机构，制定、普及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语言相关标准。它组织</a:t>
            </a:r>
            <a:r>
              <a:rPr lang="en-US" altLang="zh-CN" sz="1800" kern="1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全球年会，发布最新技术与应用。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习题与课外阅读</a:t>
            </a:r>
            <a:endParaRPr lang="en-US" dirty="0"/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3289DE-2A54-423F-BD78-FED46B83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fontAlgn="auto">
              <a:lnSpc>
                <a:spcPct val="120000"/>
              </a:lnSpc>
            </a:pPr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3.PSF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组织的职能与作用？ </a:t>
            </a:r>
            <a:r>
              <a:rPr lang="en-US" altLang="zh-CN" sz="2000" kern="1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PyCon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是什么类型的技术会议？</a:t>
            </a:r>
          </a:p>
        </p:txBody>
      </p:sp>
    </p:spTree>
    <p:extLst>
      <p:ext uri="{BB962C8B-B14F-4D97-AF65-F5344CB8AC3E}">
        <p14:creationId xmlns:p14="http://schemas.microsoft.com/office/powerpoint/2010/main" val="99014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74848" y="1563638"/>
            <a:ext cx="8496944" cy="2837574"/>
          </a:xfrm>
        </p:spPr>
        <p:txBody>
          <a:bodyPr/>
          <a:lstStyle/>
          <a:p>
            <a:pPr lvl="0" algn="just">
              <a:lnSpc>
                <a:spcPct val="120000"/>
              </a:lnSpc>
            </a:pP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PEP</a:t>
            </a:r>
            <a:r>
              <a:rPr lang="zh-CN" altLang="en-US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en-US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增强建议书，是一些建议性东西。</a:t>
            </a:r>
            <a:endParaRPr lang="en-US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20000"/>
              </a:lnSpc>
            </a:pP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习题与课外阅读</a:t>
            </a:r>
            <a:endParaRPr lang="en-US" dirty="0"/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3289DE-2A54-423F-BD78-FED46B83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fontAlgn="auto">
              <a:lnSpc>
                <a:spcPct val="120000"/>
              </a:lnSpc>
            </a:pPr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4.PEP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Enhancement Proposals 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是什么？</a:t>
            </a:r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PEP 8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的主要内容是什么？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57C776-C35E-4C8D-93EC-88FA7C73E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70" y="2257006"/>
            <a:ext cx="4517702" cy="25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3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74848" y="1563638"/>
            <a:ext cx="8496944" cy="2837574"/>
          </a:xfrm>
        </p:spPr>
        <p:txBody>
          <a:bodyPr/>
          <a:lstStyle/>
          <a:p>
            <a:pPr indent="266700" algn="just" fontAlgn="auto">
              <a:lnSpc>
                <a:spcPct val="120000"/>
              </a:lnSpc>
            </a:pP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语言开发能力是</a:t>
            </a:r>
            <a:r>
              <a:rPr lang="zh-CN" altLang="en-US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前端、后端、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算法、数据分析与大数据开发工程师</a:t>
            </a:r>
            <a:r>
              <a:rPr lang="zh-CN" altLang="en-US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岗位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的基础。另外，随着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在深度学习、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FPGA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硬件开发、物联网与云计算领域应用，相关领域对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应用人才需求，仍有很大的发展空间。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习题与课外阅读</a:t>
            </a:r>
            <a:endParaRPr lang="en-US" dirty="0"/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3289DE-2A54-423F-BD78-FED46B83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fontAlgn="auto">
              <a:lnSpc>
                <a:spcPct val="120000"/>
              </a:lnSpc>
            </a:pPr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5.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试分析</a:t>
            </a:r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人才行业需求。</a:t>
            </a:r>
          </a:p>
        </p:txBody>
      </p:sp>
    </p:spTree>
    <p:extLst>
      <p:ext uri="{BB962C8B-B14F-4D97-AF65-F5344CB8AC3E}">
        <p14:creationId xmlns:p14="http://schemas.microsoft.com/office/powerpoint/2010/main" val="308688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  <p:pic>
        <p:nvPicPr>
          <p:cNvPr id="4" name="图片占位符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Malgun Gothic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839</TotalTime>
  <Words>350</Words>
  <Application>Microsoft Office PowerPoint</Application>
  <PresentationFormat>全屏显示(16:9)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Times New Roman</vt:lpstr>
      <vt:lpstr>Office 主题</vt:lpstr>
      <vt:lpstr>Custom Design</vt:lpstr>
      <vt:lpstr>PowerPoint 演示文稿</vt:lpstr>
      <vt:lpstr>习题与课外阅读</vt:lpstr>
      <vt:lpstr>习题与课外阅读</vt:lpstr>
      <vt:lpstr>习题与课外阅读</vt:lpstr>
      <vt:lpstr>习题与课外阅读</vt:lpstr>
      <vt:lpstr>习题与课外阅读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傻子</cp:lastModifiedBy>
  <cp:revision>246</cp:revision>
  <dcterms:created xsi:type="dcterms:W3CDTF">2016-08-01T05:33:00Z</dcterms:created>
  <dcterms:modified xsi:type="dcterms:W3CDTF">2020-11-16T07:34:35Z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