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60" r:id="rId4"/>
    <p:sldId id="257" r:id="rId5"/>
    <p:sldId id="259" r:id="rId6"/>
    <p:sldId id="315" r:id="rId7"/>
    <p:sldId id="295" r:id="rId8"/>
    <p:sldId id="296" r:id="rId9"/>
    <p:sldId id="297" r:id="rId10"/>
    <p:sldId id="298" r:id="rId11"/>
    <p:sldId id="474" r:id="rId12"/>
    <p:sldId id="476" r:id="rId13"/>
    <p:sldId id="475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500" r:id="rId37"/>
    <p:sldId id="473" r:id="rId38"/>
    <p:sldId id="280" r:id="rId39"/>
    <p:sldId id="501" r:id="rId40"/>
    <p:sldId id="261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micropython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https://gvanrossum.github.io/images/guido-headshot-2019.jpg" TargetMode="Externa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discuss.python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dev/peps/pep-002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kern="2200" dirty="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绪论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1.3.1 Python</a:t>
            </a:r>
            <a:r>
              <a:rPr lang="zh-CN" altLang="en-US" b="1" dirty="0"/>
              <a:t>之禅（</a:t>
            </a:r>
            <a:r>
              <a:rPr lang="en-US" altLang="zh-CN" b="1" dirty="0"/>
              <a:t>Zen</a:t>
            </a:r>
            <a:r>
              <a:rPr lang="zh-CN" altLang="en-US" b="1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indent="266700" algn="ctr"/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之禅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 Tim Peters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Beautiful is better than ugly.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（优美胜于丑陋，以编写优美代码为目标）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Explicit is better than implicit.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（明了胜于晦涩，代码应当是明了的、规范）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Simple is better than complex.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（简胜于繁，代码应简洁的，不要有复杂的内部实现）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Complex is better than complicated.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（复杂胜于凌乱，若复杂难免，那代码间要保持接口简洁）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Flat is better than nested.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（扁平胜于嵌套，代码应当是扁平的，不能有太多的嵌套）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Sparse is better than dense.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（间隔胜于紧凑，不要奢望一行代码解决问题）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Readability counts.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可读性很重要（优美的代码是可读的）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Special cases aren't special enough to break the rules.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（特例不可违背这些规则）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Although practicality beats purity.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（尽管其实用性很强）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Errors should never pass silently.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（不要放过错误，精准地捕获异常，不写</a:t>
            </a: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except:pass</a:t>
            </a: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endParaRPr lang="zh-CN" altLang="en-US" sz="12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C7EA8C0A-08A4-4F0C-B3F7-1F8587BC1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0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1.3.1 Python</a:t>
            </a:r>
            <a:r>
              <a:rPr lang="zh-CN" altLang="en-US" b="1" dirty="0"/>
              <a:t>之禅（</a:t>
            </a:r>
            <a:r>
              <a:rPr lang="en-US" altLang="zh-CN" b="1" dirty="0"/>
              <a:t>Zen</a:t>
            </a:r>
            <a:r>
              <a:rPr lang="zh-CN" altLang="en-US" b="1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Unless explicitly silenced.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除非你确定需要这样做，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the face of ambiguity, refuse the temptation to guess.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（当存在多种可能，不要尝试去猜测）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There should be one-- and preferably only one --obvious way to do it.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应该有一种</a:t>
            </a: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最好只有一种</a:t>
            </a: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显而易见的方法。（如果不确定，就用穷举法）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Although that way may not be obvious at first unless you're Dutch.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（虽然这并不容易，因为你不是</a:t>
            </a: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之父，这里的</a:t>
            </a: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Dutch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是指“龟叔”）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Now is better than never.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（做也许好过不做）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Although never is often better than *right* now.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（但不思索就做还不如不做）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the implementation is hard to explain, it's a bad idea.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（若方案难解释，不是一个好方案）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the implementation is easy to explain, it may be a good idea.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（大道至简）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Namespaces are one honking great idea -- let's do more of those! 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（应尽量使用名字空间）</a:t>
            </a:r>
          </a:p>
          <a:p>
            <a:r>
              <a:rPr lang="en-US" altLang="zh-CN" sz="11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</a:t>
            </a:r>
          </a:p>
          <a:p>
            <a:r>
              <a:rPr lang="en-US" altLang="zh-CN" sz="1800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提示符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输入：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import this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，可以查看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之禅原文。</a:t>
            </a:r>
          </a:p>
          <a:p>
            <a:endParaRPr lang="zh-CN" altLang="en-US" sz="12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1.3.1 Python</a:t>
            </a:r>
            <a:r>
              <a:rPr lang="zh-CN" altLang="en-US" b="1" dirty="0"/>
              <a:t>之禅（</a:t>
            </a:r>
            <a:r>
              <a:rPr lang="en-US" altLang="zh-CN" b="1" dirty="0"/>
              <a:t>Zen</a:t>
            </a:r>
            <a:r>
              <a:rPr lang="zh-CN" altLang="en-US" b="1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pPr marL="266700" indent="266700"/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以上是它是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语言设计的方法论的浓缩，也是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语言设计与开发的哲学。掌握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Pythonic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风格的代码编写是学好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语言的关键之一。下面仅举一例，如：交换两个变量的值的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代码实现。</a:t>
            </a:r>
          </a:p>
          <a:p>
            <a:pPr marL="1066165" marR="120015" indent="-266065"/>
            <a:r>
              <a:rPr lang="x-none" altLang="zh-CN" sz="16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Pythonic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风格的写法：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/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 = b,a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/>
            <a:r>
              <a:rPr lang="x-none" altLang="zh-CN" sz="16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不用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Pythonic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风格的写法：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/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 = a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/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= b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/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x-none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 = temp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/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从上面的例子可以看出，交换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个变量的值，用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Pythonic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风格写代码，一行代码就能实现，而其他开发语言至少需要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行代码。相信随着今后的学习，大家会逐渐体会到“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之禅”的每一句话的含义。</a:t>
            </a: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7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①源代码开放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是自由及开放源代码软件（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Free and open source software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，简称：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FOSS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），它可以被自由地分发、拷贝、修改源代码。目前，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已被移植到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GNU/Linux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FreeBSD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Macintosh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甚至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Android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等操作系统等诸多平台，所编写的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程序可以直接在这些不同的操作系统下运行。</a:t>
            </a: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7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②解释型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是解释型计算机语言。用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语言编写的程序，由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解释器把源代码转换成字节码的中间形式，然后再把它翻译成计算机使用的机器语言并运行，无需编译。当然，如果也可以使用第三方（如：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pyinstaller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）工具将源码编译成可执行文件。</a:t>
            </a: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4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③动态型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是动态型语言。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拥有动态类型编程语言系统的和垃圾回收功能，能够自动管理内存使用。在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程序代码中，变量使用之前无需对变量数据类型声明，变量的类型是其被赋值的类型，程序在运行时，会自动根据变量值的类型来确定其数据类型，同一个变量会随着赋值的类型不同，而动态改变其数据类型。</a:t>
            </a: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④交互式</a:t>
            </a:r>
            <a:endParaRPr lang="en-US" altLang="zh-CN" sz="2000" b="1" dirty="0"/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是交互式语言。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程序脚本直接可以在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Python’s Integrated Development and Learning Environment.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等运行环境内，在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提示符“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”下，输入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代码交互运行，非常适合初学者学习和程序调试使用。</a:t>
            </a:r>
          </a:p>
          <a:p>
            <a:pPr indent="266700" algn="just"/>
            <a:endParaRPr lang="en-US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提示：运行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，出现“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”提示符可以交互运行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⑤支持多种编程范式</a:t>
            </a:r>
            <a:endParaRPr lang="en-US" altLang="zh-CN" sz="2000" b="1" dirty="0"/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支持多种编程范式，包括命令式、函数式和过程式、面向对象编程。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支持面向对象编程技术。在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语言中函数、模块、数字、字符串都是对象，且完全支持继承、重载、派生、多重继承、重载运算符、泛型设计等。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⑥可扩展与嵌入</a:t>
            </a:r>
            <a:endParaRPr lang="en-US" altLang="zh-CN" sz="2000" b="1" dirty="0"/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语言的设计并非将所有的功能集成到语言核心，而是设计为可扩展的，并提供了丰富的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和工具，程序员能够轻松地使用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来编写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扩展模块。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编译器也可以被集成到其它需要脚本语言的编程环境内，可以在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C++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程序中嵌入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，为这些程序提供脚本功能。因此，有很多人把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作为一种“胶水语言”使用。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5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Python</a:t>
            </a:r>
            <a:r>
              <a:rPr lang="zh-CN" altLang="en-US" dirty="0"/>
              <a:t>的语言特色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1.3.2 Python</a:t>
            </a:r>
            <a:r>
              <a:rPr lang="zh-CN" altLang="en-US" b="1" dirty="0"/>
              <a:t>语言的特点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7799" y="1539711"/>
            <a:ext cx="6912768" cy="2995737"/>
          </a:xfrm>
        </p:spPr>
        <p:txBody>
          <a:bodyPr/>
          <a:lstStyle/>
          <a:p>
            <a:r>
              <a:rPr lang="zh-CN" altLang="en-US" sz="2000" b="1" dirty="0"/>
              <a:t>⑦丰富的库资源</a:t>
            </a:r>
            <a:endParaRPr lang="en-US" altLang="zh-CN" sz="2000" b="1" dirty="0"/>
          </a:p>
          <a:p>
            <a:pPr indent="266700" algn="just">
              <a:lnSpc>
                <a:spcPct val="12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其本身拥有一个巨大而广泛的标准库。如：正则表达式、文档生成、单元测试、线程、数据库、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等。另外，它还有巨大的第三方库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https://pypi.org/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），以及最新的人工智能、机器学习库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Caffe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等。开发人员可以非常方便使用这些库资源，从而大大降低开发工作量。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74848" y="1648025"/>
            <a:ext cx="8496944" cy="2995737"/>
          </a:xfrm>
        </p:spPr>
        <p:txBody>
          <a:bodyPr/>
          <a:lstStyle/>
          <a:p>
            <a:pPr indent="266700" algn="just"/>
            <a:r>
              <a:rPr lang="en-US" altLang="zh-CN" sz="1800" kern="1000" dirty="0">
                <a:effectLst/>
                <a:latin typeface="仿宋" panose="02010609060101010101" pitchFamily="49" charset="-122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广泛应用于软件开发、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Web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应用开发、网络编程、自动化运维、金融数据分析、人工智能、大数据等领域，已经成为相关从业人员的必备基础。本章主要介绍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语言的基本概况。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dirty="0"/>
          </a:p>
          <a:p>
            <a:r>
              <a:rPr lang="zh-CN" altLang="zh-CN" sz="1800" dirty="0"/>
              <a:t>本章的学习目标：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了解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语言的发展背景；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了解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语言的特点、应用；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了解人才市场对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开发人才的需求。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5037987" y="2539859"/>
            <a:ext cx="2766085" cy="1715934"/>
          </a:xfrm>
          <a:prstGeom prst="rect">
            <a:avLst/>
          </a:prstGeo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12456" y="1367488"/>
            <a:ext cx="6912768" cy="2995737"/>
          </a:xfrm>
        </p:spPr>
        <p:txBody>
          <a:bodyPr/>
          <a:lstStyle/>
          <a:p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其应用领域非常广泛，从嵌入式系统、物联网、台式计算机、服务器到云计算应用都可以使用它来开发。以下列举几个典型的应用领域：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网络应用</a:t>
            </a:r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数据库应用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多媒体与游戏应用</a:t>
            </a:r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科学计算与数据分析及可视化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人工智能与机器学习</a:t>
            </a:r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物联网与云计算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1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1.4.1 </a:t>
            </a:r>
            <a:r>
              <a:rPr lang="zh-CN" altLang="en-US" b="1" dirty="0"/>
              <a:t>网络应用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707654"/>
            <a:ext cx="6912768" cy="2995737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可以便捷的完成网络编程的开发工作、网络自动化运维工作；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Django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开发框架，可以迅速完成复杂的、数据库驱动的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网站开发。其自带的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urllib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库，配合第三方的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requests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requests-html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可以开发网络爬虫，实现相关网络数据的采集。 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7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1.4.2 </a:t>
            </a:r>
            <a:r>
              <a:rPr lang="zh-CN" altLang="en-US" b="1" dirty="0"/>
              <a:t>数据库应用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707654"/>
            <a:ext cx="6912768" cy="2995737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在数据库方面很优秀，广泛支持从商业型的数据库到开放源码的数据库的连接与数据处理，支持关系数据库和非关系数据库（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NoSQL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）的开发接口，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接口可以与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SQLite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Oracle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 SQL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等数据库进行连接。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第三方库</a:t>
            </a:r>
            <a:r>
              <a:rPr lang="en-US" altLang="zh-CN" sz="1800" b="1" kern="10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PyMongo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提供了对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访问的接口。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2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1.4.3 </a:t>
            </a:r>
            <a:r>
              <a:rPr lang="zh-CN" altLang="en-US" b="1" dirty="0"/>
              <a:t>多媒体与游戏应用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707654"/>
            <a:ext cx="7074532" cy="2995737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的第三方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CV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Piddle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PyGame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Blender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Panda3d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等模块，可以处理图像、声音、视频、动画、三维动画等媒体。当前广泛应用的人脸识别系统，大多数都是基于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等模块实现的，一些游戏也是基于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PyGame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开发的。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1.4.4 </a:t>
            </a:r>
            <a:r>
              <a:rPr lang="zh-CN" altLang="en-US" b="1" dirty="0"/>
              <a:t>科学计算与数据分析及可视化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707654"/>
            <a:ext cx="7074532" cy="2995737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SciPy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Matplotlib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Seaborn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Pandas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等众多科学计算与分析库可以实现科学计算和数据分析、绘制高质量的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数据视图，实现数据的可视化。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7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1.4.5 </a:t>
            </a:r>
            <a:r>
              <a:rPr lang="zh-CN" altLang="en-US" b="1" dirty="0"/>
              <a:t>人工智能与机器学习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707654"/>
            <a:ext cx="7074532" cy="2995737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也是人工智能领域中使用最广泛的编程语言之一，目前比较流行的人工智能机器学习框架大都是用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语言开发的，如：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Facebook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Python</a:t>
            </a:r>
            <a:r>
              <a:rPr lang="zh-CN" altLang="en-US" dirty="0"/>
              <a:t>语言的应用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532A-9A80-4B52-B371-D1F28C2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1.4.6 </a:t>
            </a:r>
            <a:r>
              <a:rPr lang="zh-CN" altLang="en-US" b="1" dirty="0"/>
              <a:t>物联网与云计算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99789" y="1571378"/>
            <a:ext cx="7290556" cy="2995737"/>
          </a:xfrm>
        </p:spPr>
        <p:txBody>
          <a:bodyPr/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在硬件领域应用也非常广泛。针对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、嵌入式设备等硬件设备，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语言有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MicroPython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https://micropython.org/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），可以开发相关的嵌入式应用，完成传感器数据采集、网络传输、数据显示与分析。另外，云计算相关的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等平台均提供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，可以迅速开发云计算方面应用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2326DE-F397-4B30-B57D-04645CBE7F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186557"/>
            <a:ext cx="1847215" cy="13855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AB2E89-BB97-40CF-86C2-EE7658D0ED7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10937" r="14048" b="9802"/>
          <a:stretch/>
        </p:blipFill>
        <p:spPr bwMode="auto">
          <a:xfrm>
            <a:off x="6156176" y="3251001"/>
            <a:ext cx="2193925" cy="140144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38F827-DF8E-40C5-A89D-9F6241A9BF39}"/>
              </a:ext>
            </a:extLst>
          </p:cNvPr>
          <p:cNvSpPr txBox="1"/>
          <p:nvPr/>
        </p:nvSpPr>
        <p:spPr bwMode="auto">
          <a:xfrm>
            <a:off x="2314759" y="4713861"/>
            <a:ext cx="19442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MicroPython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物联网开发板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D7B598-3532-4BA2-9949-2C59E7591198}"/>
              </a:ext>
            </a:extLst>
          </p:cNvPr>
          <p:cNvSpPr txBox="1"/>
          <p:nvPr/>
        </p:nvSpPr>
        <p:spPr bwMode="auto">
          <a:xfrm>
            <a:off x="6281030" y="4713861"/>
            <a:ext cx="19442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Pyng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 FPGA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开发板</a:t>
            </a:r>
          </a:p>
        </p:txBody>
      </p:sp>
    </p:spTree>
    <p:extLst>
      <p:ext uri="{BB962C8B-B14F-4D97-AF65-F5344CB8AC3E}">
        <p14:creationId xmlns:p14="http://schemas.microsoft.com/office/powerpoint/2010/main" val="161475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Python</a:t>
            </a:r>
            <a:r>
              <a:rPr lang="zh-CN" altLang="en-US" dirty="0"/>
              <a:t>开发人才需求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06034" y="1203598"/>
            <a:ext cx="7290556" cy="299573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语言已经历三次跳跃式的发展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第一次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是在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2007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年的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搜索引擎出现进入中国引领的浪潮。当时，“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之父”吉多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范罗苏姆在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Mondrian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Rietveld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公司的成功与对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的应用也吸引了行业的关注。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第二次是从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2009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年到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2012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年的中国互联网创业潮，许多新兴公司急于快速搭建网络架构，当时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一度成为互联网企业工程师首选。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第三次是从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2015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年初至今，基于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的人工智能、数据处理框架（如：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等）应用进一步促进了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语言的普及与发展。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3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Python</a:t>
            </a:r>
            <a:r>
              <a:rPr lang="zh-CN" altLang="en-US" dirty="0"/>
              <a:t>开发人才需求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31586" y="1073882"/>
            <a:ext cx="7204910" cy="149786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语言每次跳跃式发展都呈现出对人才的巨大需求。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从国内主要的招聘网站（如：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51job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）的人才需求情况来看，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相关人才需求主要集中在：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应用、人工智能、数据分析、网络服务、自动化运维、图像处理、科学计算等领域。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600" dirty="0"/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67F5A6-BE77-4DE2-81EF-41F864A29E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55726"/>
            <a:ext cx="42291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A8E6D8-80E1-433D-B0C8-B16FFA532AFB}"/>
              </a:ext>
            </a:extLst>
          </p:cNvPr>
          <p:cNvSpPr txBox="1"/>
          <p:nvPr/>
        </p:nvSpPr>
        <p:spPr bwMode="auto">
          <a:xfrm>
            <a:off x="2663788" y="4778687"/>
            <a:ext cx="381642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Python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人才需求信息（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51Job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5076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Python</a:t>
            </a:r>
            <a:r>
              <a:rPr lang="zh-CN" altLang="en-US" dirty="0"/>
              <a:t>开发人才需求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05109" y="1131590"/>
            <a:ext cx="6844870" cy="2995737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Python Web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前端开发工程师岗位知识需求：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编程语言：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年以上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开发经验、扎实的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基础，了解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Django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等至少一种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开发框架；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深入了解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，熟练掌握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ES6/ES7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新特性，熟悉移动端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开发以及调试相关技能，对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性能优化有一定的经验；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熟悉至少一种前端开发框架，包括但不限于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React/Vue/Angular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掌握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Tornado/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OpenERP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 Django / Flask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基本情况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的“生态圈”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的语言特色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语言的应用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开发人才需求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的学习建议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本章小结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4499992" y="2074869"/>
            <a:ext cx="3320642" cy="19370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Python</a:t>
            </a:r>
            <a:r>
              <a:rPr lang="zh-CN" altLang="en-US" dirty="0"/>
              <a:t>开发人才需求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75656" y="1027851"/>
            <a:ext cx="7200800" cy="2995737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 Python Web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后端开发工程师岗位知识需求：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编程语言：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年以上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开发经验、扎实的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基础，熟练使用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Django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等至少一种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开发框架；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软件工程：对代码优化、性能优化有自己的理解；有较强的业务理解能力，良好的接口设计风格；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数据库：熟悉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Pregresql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等至少一种主流关系型数据库；熟悉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Memcache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等至少一种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NoSql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数据库；熟悉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等大数据处理技术以及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elasticsearch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等数据存储技术；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后端技术架构有全面理解，熟悉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TensorFlow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等机器学习框架，是加分项。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15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Python</a:t>
            </a:r>
            <a:r>
              <a:rPr lang="zh-CN" altLang="en-US" dirty="0"/>
              <a:t>开发人才需求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75656" y="1027851"/>
            <a:ext cx="7200800" cy="2995737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算法、数据分析与大数据开发工程师岗位知识需求：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编程语言：精通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NodeJS(JavaScript)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等的一种； 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数据库云计算：掌握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Storm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等分布式数据存储和分布式计算原理，具有相关系统的调优、运维、开发经验；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数据分析：熟练使用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Scipy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Pandas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Matplotlib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等基础数据分析处理包；可以处理大规模的数据集，能熟练使用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SQL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，并可以进行分析编程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Python Pandas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Julia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，有良好的数学和统计功底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9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Python</a:t>
            </a:r>
            <a:r>
              <a:rPr lang="zh-CN" altLang="en-US" dirty="0"/>
              <a:t>开发人才需求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347614"/>
            <a:ext cx="6840760" cy="2995737"/>
          </a:xfrm>
        </p:spPr>
        <p:txBody>
          <a:bodyPr/>
          <a:lstStyle/>
          <a:p>
            <a:pPr indent="266700" algn="just" fontAlgn="auto">
              <a:lnSpc>
                <a:spcPct val="120000"/>
              </a:lnSpc>
            </a:pP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 fontAlgn="auto">
              <a:lnSpc>
                <a:spcPct val="1200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总之，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语言开发能力是这些岗位的基础。另外，随着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在深度学习、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硬件开发、物联网与云计算领域应用，相关领域对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应用人才需求，仍有很大的发展空间。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58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Python</a:t>
            </a:r>
            <a:r>
              <a:rPr lang="zh-CN" altLang="en-US" dirty="0"/>
              <a:t>的学习建议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94711" y="1203598"/>
            <a:ext cx="6768752" cy="2995737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掌握基本概念。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 fontAlgn="auto">
              <a:lnSpc>
                <a:spcPct val="12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入门比较容易，但是许多知识点之间（如：第三方库）关联并不大。初学者往往被“几行代码做人脸识别”、“几行代码完成爬虫”等教程诱惑，而忽视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基础知识，如：模块、类、装饰器、生成器、名字空间等概念的学习。建议初学者在掌握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基本概念的基础上，结合数据结构与算法来学习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4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Python</a:t>
            </a:r>
            <a:r>
              <a:rPr lang="zh-CN" altLang="en-US" dirty="0"/>
              <a:t>的学习建议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7704" y="1203598"/>
            <a:ext cx="6696744" cy="2995737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掌握纯正的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代码编程（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Pythonic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 fontAlgn="auto">
              <a:lnSpc>
                <a:spcPct val="1200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初学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可先关注对问题或算法的实现，然后再从软件工程和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语言特色来提高代码的质量。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语言有许多其他语言没有的语法和函数，许多读者按照其编程语言（如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）的惯性思维来学习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语言，往往不利于掌握纯正的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语言。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82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ACBE-15A1-4740-93EB-0C42767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Python</a:t>
            </a:r>
            <a:r>
              <a:rPr lang="zh-CN" altLang="en-US" dirty="0"/>
              <a:t>的学习建议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3F741-85CC-4306-AA19-B670B58629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7704" y="1203598"/>
            <a:ext cx="6696744" cy="2995737"/>
          </a:xfrm>
        </p:spPr>
        <p:txBody>
          <a:bodyPr/>
          <a:lstStyle/>
          <a:p>
            <a:pPr lvl="0" algn="just">
              <a:lnSpc>
                <a:spcPct val="12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关注行业动态。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 fontAlgn="auto">
              <a:lnSpc>
                <a:spcPct val="12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语言仅是基础，如果将来要从事相关应用开发岗位，必须结合岗位的需求，自学拓展其他知识。如：将来若转向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Web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开发，还必须学习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Django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等；如果想从事人工智能和机器学习行业，还必须学习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等框架。 </a:t>
            </a:r>
          </a:p>
        </p:txBody>
      </p:sp>
      <p:pic>
        <p:nvPicPr>
          <p:cNvPr id="6" name="图片占位符 14">
            <a:extLst>
              <a:ext uri="{FF2B5EF4-FFF2-40B4-BE49-F238E27FC236}">
                <a16:creationId xmlns:a16="http://schemas.microsoft.com/office/drawing/2014/main" id="{2B368BE4-B342-4D89-9088-4FC3B4120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3B951D5E-8DAD-4181-AC22-FA268402DCAB}"/>
              </a:ext>
            </a:extLst>
          </p:cNvPr>
          <p:cNvSpPr/>
          <p:nvPr/>
        </p:nvSpPr>
        <p:spPr>
          <a:xfrm>
            <a:off x="1029970" y="3392805"/>
            <a:ext cx="9906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87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本章小结：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770275" y="2755470"/>
            <a:ext cx="7704856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indent="266700" algn="l">
              <a:lnSpc>
                <a:spcPct val="150000"/>
              </a:lnSpc>
              <a:spcBef>
                <a:spcPts val="375"/>
              </a:spcBef>
            </a:pP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通过本章的学习，已经了解了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语言基本情况，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语言是什么、有什么特点、可以做应用，以及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语言人才需求，如何学好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BB8432A-BF7C-4F88-A12F-F72CD542C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84610"/>
              </p:ext>
            </p:extLst>
          </p:nvPr>
        </p:nvGraphicFramePr>
        <p:xfrm>
          <a:off x="2247802" y="1476629"/>
          <a:ext cx="4749801" cy="94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7434049" imgH="1508760" progId="SmartDraw.2">
                  <p:embed/>
                </p:oleObj>
              </mc:Choice>
              <mc:Fallback>
                <p:oleObj r:id="rId4" imgW="7434049" imgH="1508760" progId="SmartDraw.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6B46685-03E2-4419-9B78-5144883F3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02" y="1476629"/>
                        <a:ext cx="4749801" cy="944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00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语言最初由谁开发的？现在最新版本是多少？官方网站？</a:t>
            </a: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语言的技术“生态圈”组成情况是怎样的？</a:t>
            </a: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PSF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组织的职能与作用？ 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是什么类型的技术会议？</a:t>
            </a: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Enhancement Proposals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是什么？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 8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的主要内容是什么？</a:t>
            </a: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试分析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人才行业需求。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阅读以下网站，了解教材介绍的相关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资源。</a:t>
            </a: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官方网站：</a:t>
            </a:r>
            <a:r>
              <a:rPr lang="en-US" altLang="zh-CN" sz="1800" u="none" strike="noStrike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文档：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https://docs.python.org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资源大全：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https://github.com/kirang89/pycrumbs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建议订阅 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Weekly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https://www.pythonweekly.com/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。该网站会每周推送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相关：文章、教程、演讲、书籍、项目、工作等 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课外阅读</a:t>
            </a:r>
            <a:endParaRPr lang="zh-CN" altLang="zh-CN" sz="2000" b="1" kern="1000" dirty="0"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	</a:t>
            </a:r>
            <a:r>
              <a:rPr lang="en-US" altLang="ko-KR" dirty="0">
                <a:sym typeface="+mn-ea"/>
              </a:rPr>
              <a:t>P</a:t>
            </a:r>
            <a:r>
              <a:rPr lang="en-US" altLang="zh-CN" dirty="0">
                <a:sym typeface="+mn-ea"/>
              </a:rPr>
              <a:t>ython</a:t>
            </a:r>
            <a:r>
              <a:rPr lang="zh-CN" altLang="en-US" dirty="0">
                <a:sym typeface="+mn-ea"/>
              </a:rPr>
              <a:t>基本情况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67944" y="1202764"/>
            <a:ext cx="4551082" cy="3319145"/>
          </a:xfrm>
        </p:spPr>
        <p:txBody>
          <a:bodyPr/>
          <a:lstStyle/>
          <a:p>
            <a:r>
              <a:rPr lang="en-US" altLang="zh-CN" sz="18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语言最早是由荷兰程序员吉多·范罗苏姆（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Guido Van Rossum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个人主页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https://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www.python.org/~guido/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）开发的一种动态、解释型、高级编程、通用型编程语言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1989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年圣诞节期间，吉多·范罗苏姆为了打发无聊的圣诞假期，开发了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1991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年正式发布了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语言第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版本（官方网站为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https://www.python.org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日发布了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3.0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，目前最新稳定版本为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Python3.8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43A46D-4F9E-4F1B-8FB9-EA7A96CA92B2}"/>
              </a:ext>
            </a:extLst>
          </p:cNvPr>
          <p:cNvPicPr/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75606"/>
            <a:ext cx="1710640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72B8B1-45EE-4ED1-8444-0D7E773E2434}"/>
              </a:ext>
            </a:extLst>
          </p:cNvPr>
          <p:cNvSpPr txBox="1"/>
          <p:nvPr/>
        </p:nvSpPr>
        <p:spPr bwMode="auto">
          <a:xfrm>
            <a:off x="2069272" y="3252966"/>
            <a:ext cx="1710640" cy="5429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之父</a:t>
            </a:r>
            <a:endParaRPr lang="en-US" altLang="zh-CN" sz="14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Guido van Rossum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P</a:t>
            </a:r>
            <a:r>
              <a:rPr lang="en-US" altLang="zh-CN" dirty="0"/>
              <a:t>ython</a:t>
            </a:r>
            <a:r>
              <a:rPr lang="zh-CN" altLang="en-US" dirty="0"/>
              <a:t>基本情况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45232" y="1275606"/>
            <a:ext cx="6912610" cy="33191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经过了三十多年的发展，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语言已经广泛应用于软件开发、科学计算、理论模拟、人工智能、服务开发、自动化网络运维等诸多领域，并形成了一个良好的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技术“生态圈”。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的发展可能连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的创始人吉多·范罗苏姆也没想到当时的一时兴起所创造的语言，会在这么多的领域得到应用。从某种意义上来讲，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语言在一定程度上改变了计算机世界。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提示符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下输入： 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license()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，可查看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版本的历史变迁介绍。</a:t>
            </a:r>
          </a:p>
          <a:p>
            <a:pPr>
              <a:lnSpc>
                <a:spcPct val="15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</a:t>
            </a:r>
            <a:r>
              <a:rPr lang="en-US" altLang="zh-CN" dirty="0"/>
              <a:t>ython</a:t>
            </a:r>
            <a:r>
              <a:rPr lang="zh-CN" altLang="en-US" dirty="0"/>
              <a:t>的生态圈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3936" y="1231690"/>
            <a:ext cx="6912610" cy="4039870"/>
          </a:xfrm>
        </p:spPr>
        <p:txBody>
          <a:bodyPr/>
          <a:lstStyle/>
          <a:p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</a:p>
          <a:p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技术：发布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最新的技术信息、系统软件等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PSF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Python Software Foundation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）：非盈利组织机构，制定、普及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语言相关标准。它组织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全球年会，发布最新技术与应用。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Docs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：主要发布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相关标准、技术文档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PEP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PEPs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Enhancement Proposals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PyPI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资源：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PyPI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全称为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Package Index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第三方库资源管理与搜索引擎。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就业（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）：发布世界各地对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技术人才招聘信息。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社区：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社区是非常庞大的开放、多元化、社区。该社区有技术论坛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https://discuss.python.org/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，提供相关技术资讯与专家支持。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B06595-7132-4F0B-80E4-CC75F11FE6D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96" y="987574"/>
            <a:ext cx="4834890" cy="747395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8C73D652-8711-4546-B40C-D2E13424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4CEEF9EF-983A-42D0-8FB6-FBFEF69E0430}"/>
              </a:ext>
            </a:extLst>
          </p:cNvPr>
          <p:cNvSpPr/>
          <p:nvPr/>
        </p:nvSpPr>
        <p:spPr>
          <a:xfrm>
            <a:off x="929640" y="2491740"/>
            <a:ext cx="16002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916CEB5-9B45-4D47-B632-94433459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E3DFE26-4643-47A3-916F-E8A7CB41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121B4328-E47C-477E-B2DE-DD7A6A6FEBEE}"/>
              </a:ext>
            </a:extLst>
          </p:cNvPr>
          <p:cNvSpPr/>
          <p:nvPr/>
        </p:nvSpPr>
        <p:spPr>
          <a:xfrm>
            <a:off x="929640" y="2491740"/>
            <a:ext cx="16002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CA46C5C-B82F-4B45-9AAF-1F178135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34090"/>
            <a:ext cx="312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</a:t>
            </a:r>
            <a:r>
              <a:rPr lang="en-US" altLang="zh-CN" dirty="0"/>
              <a:t>ython</a:t>
            </a:r>
            <a:r>
              <a:rPr lang="zh-CN" altLang="en-US" dirty="0"/>
              <a:t>生态圈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844804"/>
            <a:ext cx="6912610" cy="885825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20EEF3-D7DF-4AD3-B968-AF4334908AB9}"/>
              </a:ext>
            </a:extLst>
          </p:cNvPr>
          <p:cNvSpPr txBox="1"/>
          <p:nvPr/>
        </p:nvSpPr>
        <p:spPr bwMode="auto">
          <a:xfrm>
            <a:off x="4090497" y="1347614"/>
            <a:ext cx="4441785" cy="3465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200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管阀网站这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大板块的内容可以看出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语言已经形成了一个从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技术、管理、文档、社区，到行业人才需求的技术“生态圈”。这也是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能迅速发展壮大的原因。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20000"/>
              </a:lnSpc>
            </a:pPr>
            <a:endParaRPr lang="en-US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266700" algn="just">
              <a:lnSpc>
                <a:spcPct val="120000"/>
              </a:lnSpc>
            </a:pP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技术标准通过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文档发布。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https://www.python.org/dev/peps/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9A34A62-C875-4E22-A661-377EA4FC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11" y="10427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699FAAC-ED84-44B2-952B-44BA55395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20392"/>
              </p:ext>
            </p:extLst>
          </p:nvPr>
        </p:nvGraphicFramePr>
        <p:xfrm>
          <a:off x="2081972" y="1505387"/>
          <a:ext cx="15462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6207100" imgH="6207313" progId="SmartDraw.2">
                  <p:embed/>
                </p:oleObj>
              </mc:Choice>
              <mc:Fallback>
                <p:oleObj r:id="rId4" imgW="6207100" imgH="6207313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972" y="1505387"/>
                        <a:ext cx="1546225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E1793FF-8259-419A-9BD3-EABCFAD598F8}"/>
              </a:ext>
            </a:extLst>
          </p:cNvPr>
          <p:cNvSpPr txBox="1"/>
          <p:nvPr/>
        </p:nvSpPr>
        <p:spPr bwMode="auto">
          <a:xfrm>
            <a:off x="1972013" y="3230854"/>
            <a:ext cx="165618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Python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技术生态圈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P</a:t>
            </a:r>
            <a:r>
              <a:rPr lang="en-US" altLang="zh-CN" dirty="0"/>
              <a:t>ython</a:t>
            </a:r>
            <a:r>
              <a:rPr lang="zh-CN" altLang="en-US" dirty="0"/>
              <a:t>语言的特色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967740"/>
            <a:ext cx="6912610" cy="4039870"/>
          </a:xfrm>
        </p:spPr>
        <p:txBody>
          <a:bodyPr/>
          <a:lstStyle/>
          <a:p>
            <a:pPr indent="266700" algn="just">
              <a:lnSpc>
                <a:spcPct val="120000"/>
              </a:lnSpc>
            </a:pPr>
            <a:endParaRPr lang="en-US" altLang="zh-CN" sz="1800" i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20000"/>
              </a:lnSpc>
            </a:pPr>
            <a:r>
              <a:rPr lang="zh-CN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Life is short</a:t>
            </a:r>
            <a:r>
              <a:rPr lang="zh-CN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you need Python</a:t>
            </a:r>
            <a:r>
              <a:rPr lang="zh-CN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”（人生苦短，我用</a:t>
            </a:r>
            <a:r>
              <a:rPr lang="en-US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i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！）。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2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是一种解释性、交互式、函数式、面向对象的编程语言，它集超强的功能和极清晰的语法于一体。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开发软件相对简单、代码量小、有丰富的第三方库资源，使用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开发同样的应用程序，相比其他计算机语言会节省大量的人力、物力和时间。</a:t>
            </a:r>
          </a:p>
          <a:p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P</a:t>
            </a:r>
            <a:r>
              <a:rPr lang="en-US" altLang="zh-CN" dirty="0"/>
              <a:t>ython</a:t>
            </a:r>
            <a:r>
              <a:rPr lang="zh-CN" altLang="en-US" dirty="0"/>
              <a:t>的语言特色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75606"/>
            <a:ext cx="6912610" cy="3732004"/>
          </a:xfrm>
        </p:spPr>
        <p:txBody>
          <a:bodyPr/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1.3.1 Python</a:t>
            </a:r>
            <a:r>
              <a:rPr lang="zh-CN" altLang="en-US" b="1" dirty="0"/>
              <a:t>之禅（</a:t>
            </a:r>
            <a:r>
              <a:rPr lang="en-US" altLang="zh-CN" b="1" dirty="0"/>
              <a:t>Zen</a:t>
            </a:r>
            <a:r>
              <a:rPr lang="zh-CN" altLang="en-US" b="1" dirty="0"/>
              <a:t>）</a:t>
            </a:r>
            <a:endParaRPr 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2A9C67-B5CA-450B-BDC5-AA2441FA476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5" t="1" r="16367" b="-512"/>
          <a:stretch/>
        </p:blipFill>
        <p:spPr>
          <a:xfrm>
            <a:off x="2051720" y="1776884"/>
            <a:ext cx="1512168" cy="14328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7A40C5-2692-4644-91CA-3E8400FE1EA8}"/>
              </a:ext>
            </a:extLst>
          </p:cNvPr>
          <p:cNvSpPr txBox="1"/>
          <p:nvPr/>
        </p:nvSpPr>
        <p:spPr bwMode="auto">
          <a:xfrm>
            <a:off x="1943218" y="3507854"/>
            <a:ext cx="16561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之禅的作者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 Peters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7BCF96-0BE6-430E-954C-72521F01D685}"/>
              </a:ext>
            </a:extLst>
          </p:cNvPr>
          <p:cNvSpPr txBox="1"/>
          <p:nvPr/>
        </p:nvSpPr>
        <p:spPr bwMode="auto">
          <a:xfrm>
            <a:off x="4283967" y="1741224"/>
            <a:ext cx="4248527" cy="33855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Tim Peters 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语言设计的与应用开发原则总结为一首优美的诗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---“Python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之禅（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Zen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 该诗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年由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 Peters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邮件列表中发表，它总结了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编程语言设计的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条软件编写原则，并通过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PEP20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https://www.python.org/dev/peps/pep-0020/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）颁布。</a:t>
            </a:r>
            <a:endParaRPr lang="en-US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 fontAlgn="auto">
              <a:lnSpc>
                <a:spcPct val="120000"/>
              </a:lnSpc>
            </a:pP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之禅（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Zen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表达了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语言的设计哲学两方面内容：</a:t>
            </a:r>
          </a:p>
          <a:p>
            <a:pPr marL="342900" lvl="0" indent="-342900" algn="just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其一：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语言系统（系统层）的设计哲学；</a:t>
            </a:r>
          </a:p>
          <a:p>
            <a:pPr marL="342900" lvl="0" indent="-342900" algn="just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其二：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应用软件开发（应用层）的设计哲学。</a:t>
            </a:r>
          </a:p>
          <a:p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806</TotalTime>
  <Words>3610</Words>
  <Application>Microsoft Office PowerPoint</Application>
  <PresentationFormat>全屏显示(16:9)</PresentationFormat>
  <Paragraphs>216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맑은 고딕</vt:lpstr>
      <vt:lpstr>仿宋</vt:lpstr>
      <vt:lpstr>宋体</vt:lpstr>
      <vt:lpstr>Arial</vt:lpstr>
      <vt:lpstr>Calibri</vt:lpstr>
      <vt:lpstr>Times New Roman</vt:lpstr>
      <vt:lpstr>Wingdings</vt:lpstr>
      <vt:lpstr>Office 主题</vt:lpstr>
      <vt:lpstr>Custom Design</vt:lpstr>
      <vt:lpstr>SmartDraw.2</vt:lpstr>
      <vt:lpstr>PowerPoint 演示文稿</vt:lpstr>
      <vt:lpstr>简介：</vt:lpstr>
      <vt:lpstr>本章内容</vt:lpstr>
      <vt:lpstr>1.1  Python基本情况</vt:lpstr>
      <vt:lpstr>1.1 Python基本情况</vt:lpstr>
      <vt:lpstr>1.2 Python的生态圈</vt:lpstr>
      <vt:lpstr>1.2 Python生态圈</vt:lpstr>
      <vt:lpstr>1.3 Python语言的特色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1.3 Python的语言特色</vt:lpstr>
      <vt:lpstr>1.4 Python语言的应用</vt:lpstr>
      <vt:lpstr>1.4 Python语言的应用</vt:lpstr>
      <vt:lpstr>1.4 Python语言的应用</vt:lpstr>
      <vt:lpstr>1.4 Python语言的应用</vt:lpstr>
      <vt:lpstr>1.4 Python语言的应用</vt:lpstr>
      <vt:lpstr>1.4 Python语言的应用</vt:lpstr>
      <vt:lpstr>1.4 Python语言的应用</vt:lpstr>
      <vt:lpstr>1.5 Python开发人才需求</vt:lpstr>
      <vt:lpstr>1.5 Python开发人才需求</vt:lpstr>
      <vt:lpstr>1.5 Python开发人才需求</vt:lpstr>
      <vt:lpstr>1.5 Python开发人才需求</vt:lpstr>
      <vt:lpstr>1.5 Python开发人才需求</vt:lpstr>
      <vt:lpstr>1.5 Python开发人才需求</vt:lpstr>
      <vt:lpstr>1.6 Python的学习建议</vt:lpstr>
      <vt:lpstr>1.6 Python的学习建议</vt:lpstr>
      <vt:lpstr>1.6 Python的学习建议</vt:lpstr>
      <vt:lpstr>1.7 本章小结：</vt:lpstr>
      <vt:lpstr>1.8 习题与课外阅读</vt:lpstr>
      <vt:lpstr>1.8 习题与课外阅读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傻子</cp:lastModifiedBy>
  <cp:revision>242</cp:revision>
  <dcterms:created xsi:type="dcterms:W3CDTF">2016-08-01T05:33:00Z</dcterms:created>
  <dcterms:modified xsi:type="dcterms:W3CDTF">2020-11-13T12:56:09Z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