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8"/>
  </p:notesMasterIdLst>
  <p:handoutMasterIdLst>
    <p:handoutMasterId r:id="rId69"/>
  </p:handoutMasterIdLst>
  <p:sldIdLst>
    <p:sldId id="256" r:id="rId4"/>
    <p:sldId id="260" r:id="rId5"/>
    <p:sldId id="257" r:id="rId6"/>
    <p:sldId id="473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2" r:id="rId16"/>
    <p:sldId id="504" r:id="rId17"/>
    <p:sldId id="505" r:id="rId18"/>
    <p:sldId id="507" r:id="rId19"/>
    <p:sldId id="508" r:id="rId20"/>
    <p:sldId id="509" r:id="rId21"/>
    <p:sldId id="510" r:id="rId22"/>
    <p:sldId id="511" r:id="rId23"/>
    <p:sldId id="512" r:id="rId24"/>
    <p:sldId id="514" r:id="rId25"/>
    <p:sldId id="515" r:id="rId26"/>
    <p:sldId id="518" r:id="rId27"/>
    <p:sldId id="519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1" r:id="rId37"/>
    <p:sldId id="532" r:id="rId38"/>
    <p:sldId id="533" r:id="rId39"/>
    <p:sldId id="534" r:id="rId40"/>
    <p:sldId id="535" r:id="rId41"/>
    <p:sldId id="536" r:id="rId42"/>
    <p:sldId id="538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280" r:id="rId66"/>
    <p:sldId id="261" r:id="rId6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98" d="100"/>
          <a:sy n="98" d="100"/>
        </p:scale>
        <p:origin x="55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handoutMaster" Target="handoutMasters/handoutMaster1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12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1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12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2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12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1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1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jpe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zh-CN" sz="3200" b="1" kern="2200" dirty="0">
                <a:effectLst/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  <a:sym typeface="+mn-ea"/>
              </a:rPr>
              <a:t>Numpy与数学运算</a:t>
            </a:r>
            <a:endParaRPr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Box 6">
            <a:hlinkClick r:id="rId1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  <a:endParaRPr lang="zh-CN" altLang="en-US" sz="1000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10.2 Numpy的数据类型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091690" y="1878965"/>
          <a:ext cx="6109970" cy="311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90"/>
                <a:gridCol w="4678680"/>
              </a:tblGrid>
              <a:tr h="4140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状态名称</a:t>
                      </a:r>
                      <a:endParaRPr lang="zh-CN" altLang="en-US" sz="10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0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14655"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ndarray.ndim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数组的轴（维度）的个数。维度的数量被称为rank。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614680"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ndarray.shape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数组的维度。这是一个整数的元组，表示每个维度中数组的大小。对于有 n 行和 m 列的矩阵，shape 将是 (n,m)。因此，shape 元组的长度就是rank或维度的个数 ndim。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98780"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ndarray.size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数组元素的总数。这等于 shape 的元素的乘积。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41325"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ndarray.dtype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一个描述数组中元素类型的对象。可以使用标准的Python类型创建或指定dtype。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14655"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ndarray.itemsize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数组中每个元素的字节大小。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14020"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ndarray.data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该缓冲区包含数组的实际元素。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2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2000" y="1231265"/>
            <a:ext cx="5654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在获取一个numpy.array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ndarray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对象后，可以获取其属性（见下表）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10.2.1.1 numpy.zeros()</a:t>
            </a:r>
            <a:endParaRPr sz="160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64360" y="1691640"/>
            <a:ext cx="6912610" cy="34036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+mn-ea"/>
                <a:sym typeface="+mn-ea"/>
              </a:rPr>
              <a:t>numpy.zeros()创建指定大小的数组，数组元素以 0 来填充。</a:t>
            </a:r>
            <a:endParaRPr lang="zh-CN" altLang="zh-CN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9160" y="2124075"/>
            <a:ext cx="5080000" cy="2076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numpy.zeros(shape, dtype = float, order = 'C')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参数说明：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	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数组形状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	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数据类型，可选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	'C'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的行数组，或者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'F'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FORTRAN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的列数组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10.2.1.1 numpy.zeros()</a:t>
            </a:r>
            <a:endParaRPr sz="1600"/>
          </a:p>
        </p:txBody>
      </p:sp>
      <p:sp>
        <p:nvSpPr>
          <p:cNvPr id="10" name="文本框 9"/>
          <p:cNvSpPr txBox="1"/>
          <p:nvPr/>
        </p:nvSpPr>
        <p:spPr>
          <a:xfrm>
            <a:off x="2231390" y="1710055"/>
            <a:ext cx="39166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10-2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】创建元素全部为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0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的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numpy.array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对象</a:t>
            </a:r>
            <a:endParaRPr lang="zh-CN" altLang="en-US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9830" y="2416810"/>
            <a:ext cx="3895725" cy="1599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[6]:	np.zeros(3)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Out[6]:	array([0., 0., 0.])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[7]:	np.zeros((3,3))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Out[7]:	array([[0., 0., 0.],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      	       [0., 0., 0.],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      	       [0., 0., 0.]])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10.2.1.2 numpy.ones()</a:t>
            </a:r>
            <a:endParaRPr sz="160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64360" y="1691640"/>
            <a:ext cx="6912610" cy="34036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numpy.ones()创建指定形状的数组，数组元素以 1 来填充.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9160" y="2124075"/>
            <a:ext cx="5080000" cy="2076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numpy.ones(shape, dtype = None, order = 'C')</a:t>
            </a:r>
            <a:endParaRPr lang="en-US" sz="16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参数说明：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	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数组形状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	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数据类型，可选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	'C'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的行数组，或者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'F'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FORTRAN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的列数组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10.2.1.2 numpy.ones()</a:t>
            </a:r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2231390" y="1710055"/>
            <a:ext cx="39166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10-3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】创建元素全部为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的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numpy.array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对象</a:t>
            </a:r>
            <a:endParaRPr lang="zh-CN" altLang="en-US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66975" y="2425065"/>
            <a:ext cx="3446145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[8]:	np.ones((2,2))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Out[8]:	array([[1., 1.],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       	          [1., 1.]])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10.2.1.3 numpy.arange()</a:t>
            </a:r>
            <a:endParaRPr sz="160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64360" y="1691640"/>
            <a:ext cx="6912610" cy="34036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numpy.arrange() 函数创建指定数值范围的元素，并返回 ndarray 对象，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9160" y="2131695"/>
            <a:ext cx="5080000" cy="2445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numpy.arange(start, stop, step, dtype)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参数说明：</a:t>
            </a:r>
            <a:endParaRPr lang="en-US" sz="1400">
              <a:solidFill>
                <a:srgbClr val="000000"/>
              </a:solidFill>
              <a:latin typeface="Wingdings" panose="05000000000000000000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l </a:t>
            </a:r>
            <a:r>
              <a:rPr lang="zh-CN" altLang="en-US" sz="1400">
                <a:sym typeface="+mn-ea"/>
              </a:rPr>
              <a:t>start:	起始值，默认为0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l </a:t>
            </a:r>
            <a:r>
              <a:rPr lang="zh-CN" altLang="en-US" sz="1400">
                <a:sym typeface="+mn-ea"/>
              </a:rPr>
              <a:t>stop:	终止值（不包含）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l </a:t>
            </a:r>
            <a:r>
              <a:rPr lang="zh-CN" altLang="en-US" sz="1400">
                <a:sym typeface="+mn-ea"/>
              </a:rPr>
              <a:t>step:	步长，默认为1</a:t>
            </a:r>
            <a:endParaRPr lang="zh-CN" altLang="en-US" sz="1400">
              <a:sym typeface="+mn-ea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 </a:t>
            </a:r>
            <a:r>
              <a:rPr lang="zh-CN" altLang="en-US" sz="1400"/>
              <a:t>dtype:	返回ndarray的数据类型，如果没有提供，则会使用输入数据的类型。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sym typeface="+mn-ea"/>
              </a:rPr>
              <a:t>10.2.1.3 numpy.arange()</a:t>
            </a:r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2231390" y="1710055"/>
            <a:ext cx="27609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10-4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】创建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numpy.array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对象</a:t>
            </a:r>
            <a:endParaRPr lang="zh-CN" altLang="en-US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66975" y="2425065"/>
            <a:ext cx="467296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[9]: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np.arange(1,20,3)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Out[9]: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array([ 1,  4,  7, 10, 13, 16, 19])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10.2.1.4 numpy.linspace()</a:t>
            </a:r>
            <a:endParaRPr sz="160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64360" y="1691640"/>
            <a:ext cx="6912610" cy="34036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numpy.linspace() 函数用于创建一个一维数组，数组是一个等差数列构成的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9160" y="2131695"/>
            <a:ext cx="626554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np.linspace(start, stop, num=50, endpoint=True, retstep=False, dtype=None)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00000"/>
              </a:lnSpc>
            </a:pP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参数说明：</a:t>
            </a:r>
            <a:endParaRPr lang="en-US" sz="1400">
              <a:solidFill>
                <a:srgbClr val="000000"/>
              </a:solidFill>
              <a:latin typeface="Wingdings" panose="05000000000000000000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0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start:	序列的起始值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altLang="zh-CN" sz="1400"/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stop:	序列的终止值，如果endpoint为true，该值包含于数列中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num:	要生成的等步长的样本数量，默认为50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altLang="zh-CN" sz="1400"/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endpoint: 该值为 true 时，数列中包含stop值，反之不包含，默认是True。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retstep:如果为 True 时，生成的数组中会显示间距，反之不显示。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dtype: ndarray 的数据类型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sym typeface="+mn-ea"/>
              </a:rPr>
              <a:t>10.2.1.4 numpy.linspace()</a:t>
            </a:r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2231390" y="1710055"/>
            <a:ext cx="35610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10-5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】创建一个一维等差数列数组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对象</a:t>
            </a:r>
            <a:endParaRPr lang="zh-CN" altLang="en-US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66975" y="2425065"/>
            <a:ext cx="467296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[10]: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np.linspace(3,6,3,endpoint=True)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Out[10]: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array([3. , 4.5, 6. 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10.2.1.5 numpy.logspace()</a:t>
            </a:r>
            <a:endParaRPr sz="160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64360" y="1691640"/>
            <a:ext cx="6912610" cy="34036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numpy.logspace() 函数用于创建一个对数序列。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9160" y="2131695"/>
            <a:ext cx="626554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np.logspace(start, stop, num=50, endpoint=True, base=10.0, dtype=None)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00000"/>
              </a:lnSpc>
            </a:pP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参数说明：</a:t>
            </a:r>
            <a:endParaRPr lang="en-US" sz="1400">
              <a:solidFill>
                <a:srgbClr val="000000"/>
              </a:solidFill>
              <a:latin typeface="Wingdings" panose="05000000000000000000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0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start:	序列的起始值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altLang="zh-CN" sz="1400"/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stop:	序列的终止值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num:	要生成的等步长的样本数量，默认为50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altLang="zh-CN" sz="1400"/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endpoint: 该值为 true 时，数列中包含stop值，反之不包含，默认是True。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base：  对数 log 的底数。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dtype: ndarray 的数据类型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sz="1800" dirty="0"/>
              <a:t>NumPy是Python语言的最常用的一个扩展程序库，也是进一步学习数据分析Pandas模块、TensorFlow、Pytorch等机器学习框架的基础。</a:t>
            </a:r>
            <a:endParaRPr sz="1800" kern="0">
              <a:latin typeface="+mn-ea"/>
            </a:endParaRPr>
          </a:p>
          <a:p>
            <a:endParaRPr lang="zh-CN" altLang="zh-CN" sz="1800" dirty="0"/>
          </a:p>
          <a:p>
            <a:r>
              <a:rPr lang="zh-CN" altLang="zh-CN" sz="1800" dirty="0"/>
              <a:t>本章的学习目标：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掌握numpy 数组的创建、切片、索引；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掌握numpy数组操作（形状、维度、元素）；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掌握numpy数组数值计算和相关函数；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掌握numpy数组的输入输出。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5425972" y="2509379"/>
            <a:ext cx="2766085" cy="1715934"/>
          </a:xfrm>
          <a:prstGeom prst="rect">
            <a:avLst/>
          </a:prstGeom>
        </p:spPr>
      </p:pic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sym typeface="+mn-ea"/>
              </a:rPr>
              <a:t>10.2.1.5 numpy.logspace()</a:t>
            </a:r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2231390" y="1710055"/>
            <a:ext cx="28498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10-6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】创建一个对数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数组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对象</a:t>
            </a:r>
            <a:endParaRPr lang="zh-CN" altLang="en-US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66975" y="2425065"/>
            <a:ext cx="576961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np.logspace(1.2,3,3,base=2)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array([2.29739671, 4.28709385, 8.        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10.2.1.6 numpy.random模块</a:t>
            </a:r>
            <a:endParaRPr sz="160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64360" y="1691640"/>
            <a:ext cx="6912610" cy="50038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机器学习、神经网络模型的初始化权重，也通常需要随机数矩阵赋值，随机矩阵可以使用Numpy模块生成。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1520" y="2283460"/>
            <a:ext cx="626554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（1）</a:t>
            </a:r>
            <a:r>
              <a:rPr sz="1400" b="1">
                <a:solidFill>
                  <a:srgbClr val="000000"/>
                </a:solidFill>
                <a:latin typeface="+mj-ea"/>
                <a:ea typeface="+mj-ea"/>
              </a:rPr>
              <a:t>按</a:t>
            </a:r>
            <a:r>
              <a:rPr lang="en-US" sz="1400" b="1">
                <a:solidFill>
                  <a:srgbClr val="000000"/>
                </a:solidFill>
                <a:latin typeface="+mj-ea"/>
                <a:ea typeface="+mj-ea"/>
              </a:rPr>
              <a:t>分布规律和区间生成一个随机数。</a:t>
            </a:r>
            <a:endParaRPr lang="en-US" sz="1400" b="1">
              <a:solidFill>
                <a:srgbClr val="000000"/>
              </a:solidFill>
              <a:latin typeface="Wingdings" panose="05000000000000000000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 Ø </a:t>
            </a:r>
            <a:r>
              <a:rPr sz="1400">
                <a:solidFill>
                  <a:srgbClr val="000000"/>
                </a:solidFill>
                <a:latin typeface="+mn-ea"/>
                <a:cs typeface="+mn-ea"/>
              </a:rPr>
              <a:t>可以使用函数</a:t>
            </a:r>
            <a:r>
              <a:rPr sz="1400" b="1">
                <a:solidFill>
                  <a:srgbClr val="000000"/>
                </a:solidFill>
                <a:latin typeface="+mn-ea"/>
                <a:cs typeface="+mn-ea"/>
              </a:rPr>
              <a:t>numpy.random.uniform(下界,上界)</a:t>
            </a:r>
            <a:r>
              <a:rPr sz="1400">
                <a:solidFill>
                  <a:srgbClr val="000000"/>
                </a:solidFill>
                <a:latin typeface="+mn-ea"/>
                <a:cs typeface="+mn-ea"/>
              </a:rPr>
              <a:t>实现。</a:t>
            </a:r>
            <a:endParaRPr sz="1400">
              <a:solidFill>
                <a:srgbClr val="000000"/>
              </a:solidFill>
              <a:latin typeface="+mn-ea"/>
              <a:cs typeface="+mn-ea"/>
            </a:endParaRPr>
          </a:p>
          <a:p>
            <a:pPr marL="266700" indent="-266700" fontAlgn="auto">
              <a:lnSpc>
                <a:spcPct val="100000"/>
              </a:lnSpc>
            </a:pPr>
            <a:endParaRPr sz="1400">
              <a:solidFill>
                <a:srgbClr val="000000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[12]:  a = np.random.uniform(44,90)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print(a)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print(type(a))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45.668901855261765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&lt;class 'float'&gt;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marL="266700" indent="-266700" fontAlgn="auto">
              <a:lnSpc>
                <a:spcPct val="100000"/>
              </a:lnSpc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+mj-ea"/>
                <a:ea typeface="+mj-ea"/>
                <a:cs typeface="+mj-ea"/>
              </a:rPr>
              <a:t>10.2.1.6 numpy.random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+mj-ea"/>
              </a:rPr>
              <a:t>模块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6280" y="1742440"/>
            <a:ext cx="6265545" cy="1922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0" fontAlgn="auto">
              <a:lnSpc>
                <a:spcPct val="150000"/>
              </a:lnSpc>
            </a:pPr>
            <a:r>
              <a:rPr lang="en-US" altLang="zh-CN" sz="14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+mj-ea"/>
                <a:ea typeface="+mj-ea"/>
              </a:rPr>
              <a:t>（2）按区间和维度生成一个随机数组。</a:t>
            </a:r>
            <a:endParaRPr lang="en-US" sz="1400" b="1">
              <a:solidFill>
                <a:srgbClr val="000000"/>
              </a:solidFill>
              <a:latin typeface="+mj-ea"/>
              <a:ea typeface="+mj-ea"/>
            </a:endParaRPr>
          </a:p>
          <a:p>
            <a:pPr marL="266700" indent="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 Ø </a:t>
            </a:r>
            <a:r>
              <a:rPr sz="1400">
                <a:solidFill>
                  <a:srgbClr val="000000"/>
                </a:solidFill>
                <a:latin typeface="+mn-ea"/>
                <a:cs typeface="+mn-ea"/>
              </a:rPr>
              <a:t>可以使用numpy.random.uniform(</a:t>
            </a:r>
            <a:r>
              <a:rPr lang="zh-CN" sz="1400">
                <a:solidFill>
                  <a:srgbClr val="000000"/>
                </a:solidFill>
                <a:latin typeface="+mn-ea"/>
                <a:cs typeface="+mn-ea"/>
              </a:rPr>
              <a:t>下界，上界，数组大小</a:t>
            </a:r>
            <a:r>
              <a:rPr sz="1400">
                <a:solidFill>
                  <a:srgbClr val="000000"/>
                </a:solidFill>
                <a:latin typeface="+mn-ea"/>
                <a:cs typeface="+mn-ea"/>
              </a:rPr>
              <a:t>)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marL="266700" indent="0" fontAlgn="auto">
              <a:lnSpc>
                <a:spcPct val="150000"/>
              </a:lnSpc>
            </a:pP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marL="266700" indent="0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3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   np.random.uniform(75.5, 125.5, size=(2, 2))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marL="266700" indent="0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 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array([[108.49841421,  92.39603597],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marL="266700" indent="0" fontAlgn="auto">
              <a:lnSpc>
                <a:spcPct val="10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     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	      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[102.48103541, 119.04798138]])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buClrTx/>
              <a:buSzTx/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10.2.1.6 numpy.random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+mj-ea"/>
              </a:rPr>
              <a:t>模块</a:t>
            </a:r>
            <a:endParaRPr sz="1600"/>
          </a:p>
        </p:txBody>
      </p:sp>
      <p:sp>
        <p:nvSpPr>
          <p:cNvPr id="4" name="文本框 3"/>
          <p:cNvSpPr txBox="1"/>
          <p:nvPr/>
        </p:nvSpPr>
        <p:spPr>
          <a:xfrm>
            <a:off x="1986280" y="1742440"/>
            <a:ext cx="626554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+mj-ea"/>
                <a:ea typeface="+mj-ea"/>
              </a:rPr>
              <a:t>  （3）按维度生成一个数字在[0, 1)的随机数组。</a:t>
            </a:r>
            <a:endParaRPr lang="en-US" sz="1400" b="1">
              <a:solidFill>
                <a:srgbClr val="000000"/>
              </a:solidFill>
              <a:latin typeface="+mj-ea"/>
              <a:ea typeface="+mj-ea"/>
            </a:endParaRPr>
          </a:p>
          <a:p>
            <a:pPr marL="266700" indent="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 Ø </a:t>
            </a:r>
            <a:r>
              <a:rPr sz="1400">
                <a:solidFill>
                  <a:srgbClr val="000000"/>
                </a:solidFill>
                <a:latin typeface="+mn-ea"/>
                <a:cs typeface="+mn-ea"/>
              </a:rPr>
              <a:t>可以使用numpy.random.uniform(</a:t>
            </a:r>
            <a:r>
              <a:rPr lang="zh-CN" sz="1400">
                <a:solidFill>
                  <a:srgbClr val="000000"/>
                </a:solidFill>
                <a:latin typeface="+mn-ea"/>
                <a:cs typeface="+mn-ea"/>
              </a:rPr>
              <a:t>下界，上界，数组大小</a:t>
            </a:r>
            <a:r>
              <a:rPr sz="1400">
                <a:solidFill>
                  <a:srgbClr val="000000"/>
                </a:solidFill>
                <a:latin typeface="+mn-ea"/>
                <a:cs typeface="+mn-ea"/>
              </a:rPr>
              <a:t>) </a:t>
            </a:r>
            <a:endParaRPr sz="1400">
              <a:solidFill>
                <a:srgbClr val="000000"/>
              </a:solidFill>
              <a:latin typeface="+mn-ea"/>
              <a:cs typeface="+mn-ea"/>
            </a:endParaRPr>
          </a:p>
          <a:p>
            <a:pPr marL="266700" indent="0" fontAlgn="auto">
              <a:lnSpc>
                <a:spcPct val="15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可以使用函数numpy.random.rand(行数，列数)实现。	</a:t>
            </a: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marL="266700" indent="0" fontAlgn="auto">
              <a:lnSpc>
                <a:spcPct val="150000"/>
              </a:lnSpc>
            </a:pP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marL="266700" indent="0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4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   np.random.rand(2,3)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marL="266700" indent="0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4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   array([[0.88545522, 0.14005423, 0.31149769],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marL="266700" indent="0" fontAlgn="auto">
              <a:lnSpc>
                <a:spcPct val="10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     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	      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[0.47278998, 0.25441597, 0.98014767]])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indent="0" algn="l" fontAlgn="auto">
              <a:lnSpc>
                <a:spcPct val="100000"/>
              </a:lnSpc>
              <a:buClrTx/>
              <a:buSzTx/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10.2.2 Numpy的array对象切片和索引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7670" y="1333500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numpy的array对象的内容可以通过索引或切片来访问和修改，与 Python 中 list 的切片操作一样。切片还可以用省略号 … 或 ：，选择元组的长度与数组的维度相同。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3955" y="2599690"/>
            <a:ext cx="5400675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[15]: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 = np.array([0, 1, 2, 3, 4, 5, 6, 7, 8, 9])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a[1:6]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Out[15]: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array([1, 2, 3, 4, 5])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[16]: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 = np.array([[1,2,3],[3,4,5],[4,5,6]])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a[1:,:]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Out[16]: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array([[3, 4, 5],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      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     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[4, 5, 6]])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[17]: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a[1:,...]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Out[17]: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array([[3, 4, 5],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      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     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[4, 5, 6]])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60930" y="2077085"/>
            <a:ext cx="17830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10-6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】切片索引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10.2.2 Numpy的array对象切片和索引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7670" y="1333500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NumPy 比一般的 Python 序列提供更多的索引方式。除了用整数和切片的索引外，</a:t>
            </a:r>
            <a:r>
              <a:rPr lang="zh-CN">
                <a:latin typeface="+mn-ea"/>
                <a:sym typeface="+mn-ea"/>
              </a:rPr>
              <a:t>还</a:t>
            </a:r>
            <a:r>
              <a:rPr altLang="zh-CN">
                <a:latin typeface="+mn-ea"/>
                <a:sym typeface="+mn-ea"/>
              </a:rPr>
              <a:t>可以</a:t>
            </a:r>
            <a:r>
              <a:rPr lang="zh-CN">
                <a:latin typeface="+mn-ea"/>
                <a:sym typeface="+mn-ea"/>
              </a:rPr>
              <a:t>用</a:t>
            </a:r>
            <a:r>
              <a:rPr altLang="zh-CN">
                <a:latin typeface="+mn-ea"/>
                <a:sym typeface="+mn-ea"/>
              </a:rPr>
              <a:t>整数数组索引、布尔索引等索引。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3955" y="2485390"/>
            <a:ext cx="5400675" cy="181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[18]: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x = np.array([[1,  2],  [3,  4],  [5,  6]])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x[[0,1,2], [0,1,0]]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Out[18]: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array([1, 4, 5])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9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x = np.arange(1,13)</a:t>
            </a: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x1=x.reshape(3,4)</a:t>
            </a: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x1[1:2,2:3]</a:t>
            </a: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Out[1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9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array([[7]])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3955" y="1901825"/>
            <a:ext cx="32054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10-7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】获取数组各个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位置处的元素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10.2.2 Numpy的array对象切片和索引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3955" y="1892300"/>
            <a:ext cx="5400675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20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x1[x1 % 2 == 0]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#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获取偶数元素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20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array([1, 4, 5])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x1[x1%2!=0]  #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获取奇数元素</a:t>
            </a:r>
            <a:endParaRPr lang="en-US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array([ 1,  3,  5,  7,  9, 11])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3955" y="1231265"/>
            <a:ext cx="28498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10-8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】布尔索引获取获取元素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10.2.3 Numpy的array元素的遍历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7670" y="1333500"/>
            <a:ext cx="6912610" cy="54610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altLang="zh-CN">
                <a:latin typeface="+mn-ea"/>
                <a:sym typeface="+mn-ea"/>
              </a:rPr>
              <a:t>NumPy 的numpy.nditer()函数提供了获取ndarray数组元素迭代器的方法，利用它可以遍历数组元素。也可控制遍历的顺序是按行遍历或按列遍历。</a:t>
            </a:r>
            <a:endParaRPr altLang="zh-CN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9160" y="2131695"/>
            <a:ext cx="67214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np.nditer(a, order='C'):C order，</a:t>
            </a:r>
            <a:r>
              <a:rPr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即是行序优先，默认按此顺序；</a:t>
            </a:r>
            <a:endParaRPr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Ø </a:t>
            </a:r>
            <a:r>
              <a:rPr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np.nditer(a, order='F'):Fortran order，</a:t>
            </a:r>
            <a:r>
              <a:rPr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即是列序优先</a:t>
            </a:r>
            <a:endParaRPr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10.2.3 Numpy的array元素的遍历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3955" y="1739900"/>
            <a:ext cx="6069330" cy="3322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22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import numpy as np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a = np.arange(6).reshape(2,3)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for x in np.nditer(a):          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#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默认按照行输出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     print (x, end=", " 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22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0, 1, 2, 3, 4, 5,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23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for x in np.nditer(a,order="F"): 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#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按列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输出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     print(x,end=',')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23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0,3,1,4,2,5,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24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 for row in a:    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     print(row)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24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[0 1 2]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          [3 4 5]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3955" y="1231265"/>
            <a:ext cx="23164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10-9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】迭代器遍历数组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10.2.3 Numpy的array元素的遍历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7670" y="1333500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numpy还提供了了数组的flat属性，来获取数组展平（转化为一维数组）后的迭代对象，可以通过它来遍历数组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3955" y="2485390"/>
            <a:ext cx="540067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25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for i in a.flat: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     print(i,end=',')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25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: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0,1,2,3,4,5,6,7,8,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3955" y="1901825"/>
            <a:ext cx="32943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10-10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】获取数组各个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位置处的元素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sz="2000" smtClean="0"/>
              <a:t>关于</a:t>
            </a:r>
            <a:r>
              <a:rPr lang="en-US" altLang="zh-CN" sz="2000" smtClean="0"/>
              <a:t>Numpy</a:t>
            </a:r>
            <a:endParaRPr lang="zh-CN" altLang="en-US" sz="200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Numpy</a:t>
            </a:r>
            <a:r>
              <a:rPr lang="zh-CN" altLang="en-US" sz="2000" dirty="0" smtClean="0"/>
              <a:t>数据类型</a:t>
            </a:r>
            <a:endParaRPr 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sz="2000" smtClean="0"/>
              <a:t>array数值运算</a:t>
            </a:r>
            <a:endParaRPr lang="zh-CN" sz="2000" smtClean="0"/>
          </a:p>
          <a:p>
            <a:pPr marL="342900" indent="-342900">
              <a:buFont typeface="+mj-lt"/>
              <a:buAutoNum type="arabicPeriod"/>
            </a:pPr>
            <a:r>
              <a:rPr lang="zh-CN" sz="2000" smtClean="0"/>
              <a:t>array对象的输入输出</a:t>
            </a:r>
            <a:endParaRPr lang="zh-CN" sz="200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smtClean="0"/>
              <a:t>本</a:t>
            </a:r>
            <a:r>
              <a:rPr lang="zh-CN" altLang="en-US" sz="2000" dirty="0" smtClean="0"/>
              <a:t>章小结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练习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4499992" y="2074869"/>
            <a:ext cx="3320642" cy="1937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</a:t>
            </a:r>
            <a:r>
              <a:rPr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sz="1600"/>
              <a:t>.4.1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+mj-ea"/>
              </a:rPr>
              <a:t>修改数组形状</a:t>
            </a:r>
            <a:endParaRPr sz="1600"/>
          </a:p>
        </p:txBody>
      </p:sp>
      <p:sp>
        <p:nvSpPr>
          <p:cNvPr id="100" name="文本框 99"/>
          <p:cNvSpPr txBox="1"/>
          <p:nvPr/>
        </p:nvSpPr>
        <p:spPr>
          <a:xfrm>
            <a:off x="2465705" y="1769428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Ø </a:t>
            </a:r>
            <a:r>
              <a:rPr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reshape():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不改变数据元素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个数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的条件下修改形状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Ø </a:t>
            </a:r>
            <a:r>
              <a:rPr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resize():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数组的维度和元素个数</a:t>
            </a:r>
            <a:endParaRPr 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Ø </a:t>
            </a:r>
            <a:r>
              <a:rPr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flatten():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展开数组</a:t>
            </a:r>
            <a:endParaRPr 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Ø </a:t>
            </a:r>
            <a:r>
              <a:rPr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ravel():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返回展开数组</a:t>
            </a:r>
            <a:endParaRPr lang="zh-CN" altLang="en-US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numpy还提供了了数组的</a:t>
            </a:r>
            <a:r>
              <a:rPr lang="zh-CN" altLang="zh-CN" b="1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flat</a:t>
            </a: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属性，来获取数组展平（转化为一维数组）后的迭代对象，可以通过它来遍历数组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9530" y="2964180"/>
            <a:ext cx="5257165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26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 = np.arange(1,10).reshape(3,3)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	a.flatten()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26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array([1, 2, 3, 4, 5, 6, 7, 8, 9])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27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a.ravel()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27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array([1, 2, 3, 4, 5, 6, 7, 8, 9])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0945" y="2244090"/>
            <a:ext cx="31165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10-11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】修改数组形状和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展开数组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</a:t>
            </a:r>
            <a:r>
              <a:rPr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sz="1600"/>
              <a:t>.4.1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+mj-ea"/>
              </a:rPr>
              <a:t>修改数组形状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9195" y="1691640"/>
            <a:ext cx="31165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10-11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】修改数组形状和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展开数组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6035" y="2365375"/>
            <a:ext cx="4798695" cy="2030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28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a = np.arange(12).reshape(2,6)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print(a)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a.resize((3,4),refcheck=False)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print(a)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28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[[ 0  1  2  3  4  5]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[ 6  7  8  9 10 11]]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[[ 0  1  2  3]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[ 4  5  6  7]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[ 8  9 10 11]]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</a:t>
            </a:r>
            <a:r>
              <a:rPr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sz="1600"/>
              <a:t>.4.1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+mj-ea"/>
              </a:rPr>
              <a:t>修改数组形状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6035" y="2365375"/>
            <a:ext cx="4798695" cy="1599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[29]:	a=np.arange(3)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np.broadcast_to(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a,(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3,3)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29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array([[0, 1, 2],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      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     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[0, 1, 2],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     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[0, 1, 2]])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30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np.broadcast_to(3,3)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30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array([3, 3, 3])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/>
              <a:t>10.2.4.2</a:t>
            </a:r>
            <a:r>
              <a:t>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+mj-ea"/>
              </a:rPr>
              <a:t>修改数组维度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broadcast_to()函数可将数组广播到新形状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6515" y="2213610"/>
            <a:ext cx="4798695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x=np.arange(3)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x.ndim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32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y=np.expand_dims(x,axis=0)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y.ndim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32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2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33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x.shape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33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(3,)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34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y.shape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34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(1, 3)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35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y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35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array([[0, 1, 2]])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10.2.4.2 修改数组维度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67535" y="1691640"/>
            <a:ext cx="6912610" cy="26416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expand_dims扩展数组的形状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8415" y="2365375"/>
            <a:ext cx="4798695" cy="246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36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a=np.arange(3)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a=np.expand_dims(a,axis=0)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a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36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array([[0, 1, 2]])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[3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7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a.shape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37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(1, 3)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[3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8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 b=np.squeeze(a)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 b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38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array([0, 1, 2])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[3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9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	 b.shape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39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]: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(3,)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10.2.4.2 修改数组维度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squeeze从数组的形状中删除一维条目（降维）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10.2.4.3 连接数组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numpy.concatenate((a1, a2, ...), axis) 连接沿现有轴的数组序列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60" y="2199640"/>
            <a:ext cx="4763135" cy="261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10.2.4.3 连接数组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30289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stack沿着新的轴加入一系列数组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2108200"/>
            <a:ext cx="3453130" cy="285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10.2.4.3 连接数组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30289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hstack水平堆叠序列中的数组（列方向）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311400"/>
            <a:ext cx="4038600" cy="119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10.2.4.3 连接数组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30289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vstack竖直堆叠序列中的数组（行方向）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85" y="2197100"/>
            <a:ext cx="3346450" cy="165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39552" y="1059582"/>
            <a:ext cx="7704856" cy="127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本</a:t>
            </a:r>
            <a:r>
              <a:rPr lang="zh-CN" altLang="zh-CN" kern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章</a:t>
            </a:r>
            <a:r>
              <a:rPr lang="zh-CN" altLang="en-US" kern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主要学习了利用</a:t>
            </a:r>
            <a:r>
              <a:rPr lang="en-US" altLang="zh-CN" kern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Pandas</a:t>
            </a:r>
            <a:r>
              <a:rPr lang="zh-CN" altLang="en-US" kern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库进行数据准备、数据处理、数据分析和数据可视化等内容。尤其是数据的整理清洗，在数据分析工作量中占到了很大的比重。如何快速的整理数据是本章的重点。</a:t>
            </a:r>
            <a:endParaRPr lang="en-US" altLang="zh-CN" kern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4933500" y="2589337"/>
            <a:ext cx="2859782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numpy.append 函数在数组的末尾添加值。 追加操作会分配整个数组，并把原来的数组复制到新数组中。 此外，输入数组的维度必须匹配否则将生成ValueError。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10.2.4.4 增加元素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8680" y="2542540"/>
            <a:ext cx="6265545" cy="1876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numpy.append(arr, values, axis=None)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00000"/>
              </a:lnSpc>
            </a:pP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参数说明：</a:t>
            </a:r>
            <a:endParaRPr lang="en-US" sz="1400">
              <a:solidFill>
                <a:srgbClr val="000000"/>
              </a:solidFill>
              <a:latin typeface="Wingdings" panose="05000000000000000000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0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arr：输入数组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values：要向arr添加的值，需要和arr形状相同（除了要添加的轴）</a:t>
            </a:r>
            <a:endParaRPr lang="zh-CN" altLang="en-US" sz="1400"/>
          </a:p>
          <a:p>
            <a:pPr marL="266700" indent="-266700" fontAlgn="auto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axis：默认为 None。当axis无定义时，是横向加成，返回总是为一维数组！当axis有定义的时候，分别为0和1的时候。当axis有定义的时候，分别为0和1的时候（列数要相同）。当axis为1时，数组是加在右边（行数要相同）。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10.2.4.4 增加元素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836420"/>
            <a:ext cx="4241800" cy="330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numpy.insert 函数在给定索引之前，沿给定轴在输入数组中插入值。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如果值的类型转换为要插入，则它与输入数组不同。 插入没有原地的，函数会返回一个新数组。 此外，如果未提供轴，则输入数组会被展开。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10.2.4.4 增加元素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8680" y="2542540"/>
            <a:ext cx="626554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numpy.insert(arr, obj, values, axis) 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参数说明：</a:t>
            </a:r>
            <a:endParaRPr lang="en-US" sz="1400">
              <a:solidFill>
                <a:srgbClr val="000000"/>
              </a:solidFill>
              <a:latin typeface="Wingdings" panose="05000000000000000000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arr：输入数组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obj：在其之前插入值的索引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values：要插入的值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axis：沿着它插入的轴，如果未提供，则输入数组会被展开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10.2.4.4 增加元素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0" y="2055495"/>
            <a:ext cx="697928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53848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numpy.delete 函数返回从输入数组中删除指定子数组的新数组。与 insert() 函数的情况一样，如果未提供轴参数，则输入数组将展开。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10.2.4.5 删除元素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8680" y="2542540"/>
            <a:ext cx="6265545" cy="1799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Numpy.delete(arr, obj, axis)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参数说明：</a:t>
            </a:r>
            <a:endParaRPr lang="en-US" sz="1400">
              <a:solidFill>
                <a:srgbClr val="000000"/>
              </a:solidFill>
              <a:latin typeface="Wingdings" panose="05000000000000000000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arr：输入数组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zh-CN" altLang="en-US" sz="1400"/>
              <a:t>obj：可以被切片，整数或者整数数组，表明要从输入数组删除的子数组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axis：沿着它删除给定子数组的轴，如果未提供，则输入数组会被展开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10.2.4.5 删除元素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80" y="2095500"/>
            <a:ext cx="5349240" cy="223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14830" y="1736725"/>
            <a:ext cx="6912610" cy="26416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函数用于删除</a:t>
            </a: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数组中的重复元素。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10.2.4.5 删除元素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1390" y="2000885"/>
            <a:ext cx="626554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numpy.unique(arr, return_index, return_inverse, return_counts)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参数说明：</a:t>
            </a:r>
            <a:endParaRPr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1400"/>
              <a:t>arr：输入数组，如果不是一维数组则会展开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return_index</a:t>
            </a: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：如果为</a:t>
            </a: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，返回新列表元素在旧列表中的位置（下标），并以列表形式储</a:t>
            </a:r>
            <a:endParaRPr lang="zh-CN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l</a:t>
            </a: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return_inverse</a:t>
            </a: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：如果为</a:t>
            </a: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，返回旧列表元素在新列表中的位置（下标），并以列表形式储</a:t>
            </a:r>
            <a:endParaRPr 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	l</a:t>
            </a: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return_counts</a:t>
            </a: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：如果为</a:t>
            </a: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，返回去重数组中的元素在原数组中的出现次数</a:t>
            </a:r>
            <a:endParaRPr lang="zh-CN" altLang="en-US" sz="1400"/>
          </a:p>
          <a:p>
            <a:pPr marL="266700" indent="-266700" fontAlgn="auto">
              <a:lnSpc>
                <a:spcPct val="150000"/>
              </a:lnSpc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10.2.4 numpy的array数组的操作</a:t>
            </a:r>
            <a:endParaRPr>
              <a:sym typeface="+mn-ea"/>
            </a:endParaRPr>
          </a:p>
        </p:txBody>
      </p:sp>
      <p:sp>
        <p:nvSpPr>
          <p:cNvPr id="10" name="内容占位符 3"/>
          <p:cNvSpPr>
            <a:spLocks noGrp="1"/>
          </p:cNvSpPr>
          <p:nvPr/>
        </p:nvSpPr>
        <p:spPr>
          <a:xfrm>
            <a:off x="2231522" y="123141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10.2.4.5 删除元素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0" y="1985010"/>
            <a:ext cx="5676900" cy="216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数组与标量计算：</a:t>
            </a:r>
            <a:endParaRPr sz="180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0" y="1231265"/>
            <a:ext cx="3810000" cy="1661160"/>
          </a:xfrm>
          <a:prstGeom prst="rect">
            <a:avLst/>
          </a:prstGeom>
        </p:spPr>
      </p:pic>
      <p:sp>
        <p:nvSpPr>
          <p:cNvPr id="9" name="内容占位符 3"/>
          <p:cNvSpPr>
            <a:spLocks noGrp="1"/>
          </p:cNvSpPr>
          <p:nvPr/>
        </p:nvSpPr>
        <p:spPr>
          <a:xfrm>
            <a:off x="1926087" y="289257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数组之间算数运算（非矩阵运算，只是对应元素之间算数运算）：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3507740"/>
            <a:ext cx="6553200" cy="130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数组之间比较运算（对应元素之间比较运算）：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0" y="1231265"/>
            <a:ext cx="5044440" cy="211836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885" y="3507740"/>
            <a:ext cx="6912610" cy="1430020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Numpy提供了非常多的属性和函数（超过600个），可以使用如下代码查看：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&gt;&gt;&gt; import numpy as np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&gt;&gt;&gt; f=list(filter(lambda x: not x.startswith('__'),dir(np)))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&gt;&gt;&gt; len(f)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604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10.1 Numpy 简介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5485" y="1231690"/>
            <a:ext cx="6912610" cy="3319145"/>
          </a:xfrm>
        </p:spPr>
        <p:txBody>
          <a:bodyPr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zh-CN">
                <a:latin typeface="+mn-ea"/>
                <a:sym typeface="+mn-ea"/>
              </a:rPr>
              <a:t>      Python第三方科学计算的基础包，NumPy的前身Numeric最早是由Jim Hugunin与其它协作者共同开发，2005年，Travis Oliphant在Numeric中结合了另一个同性质的程序库Numarray的特色，并加入了其它扩展而开发了NumPy。NumPy为开放源代码并且由许多协作者共同维护开发。它提供多维数组、及其派生对象（如掩码数组和矩阵），数学、逻辑、形状操作、排序、选择、输入输出、离散傅立叶变换、基本线性代数、基本统计运算和随机模拟等API。Numpy模块已经成为Python数据科学或机器学习相关的必备模块。</a:t>
            </a:r>
            <a:endParaRPr lang="zh-CN" altLang="zh-CN">
              <a:latin typeface="+mn-ea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2" name="图片 -2147482561" descr="NumPy 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362075"/>
            <a:ext cx="506730" cy="198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5" y="1171575"/>
            <a:ext cx="6807835" cy="352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92960" y="805180"/>
            <a:ext cx="5080000" cy="427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常用的数学函数有：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numpy.sin()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numpy.cos()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numpy.tan() 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三角函数。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numpy.floor() 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即向下取整。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numpy.ceil() 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即向上取整。</a:t>
            </a:r>
            <a:r>
              <a:rPr 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常用的统计函数：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numpy.amin() 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：用于计算数组中的元素沿指定轴的最小值。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numpy.amax() 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：用于计算数组中的元素沿指定轴的最大值。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numpy.ptp()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：函数计算数组中元素最大值与最小值的差（最大值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最小值）。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numpy.percentile()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：百分位数是统计中使用的度量，小于该观察值的百分比。 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numpy.mean() 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：函数返回数组中元素的算术平均值。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numpy.average()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：数组中元素的加权平均值。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numpy.std()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：标准差</a:t>
            </a:r>
            <a:r>
              <a:rPr lang="en-US" sz="16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numpy.var()</a:t>
            </a:r>
            <a:r>
              <a:rPr 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：方差</a:t>
            </a:r>
            <a:endParaRPr lang="zh-CN" altLang="en-US" sz="16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28700"/>
            <a:ext cx="6363970" cy="354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1272540"/>
            <a:ext cx="4412615" cy="2715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62150" y="1017270"/>
            <a:ext cx="684022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常用的排序、条件筛选函数：</a:t>
            </a:r>
            <a:r>
              <a:rPr lang="en-US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numpy.sort()</a:t>
            </a:r>
            <a:r>
              <a:rPr lang="en-US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numpy.argmax() </a:t>
            </a:r>
            <a:r>
              <a:rPr 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numpy.argmin()</a:t>
            </a:r>
            <a:r>
              <a:rPr lang="en-US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numpy.where() </a:t>
            </a:r>
            <a:r>
              <a:rPr 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函数返回输入数组中满足给定条件的元素的索引。</a:t>
            </a:r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numpy.extract() </a:t>
            </a:r>
            <a:r>
              <a:rPr 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函数根据某个条件从数组中抽取元素，返回满条件的元素。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1074420"/>
            <a:ext cx="6533515" cy="349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10.3 Numpy的array数值运算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898525"/>
            <a:ext cx="5786755" cy="3097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3996055"/>
            <a:ext cx="5786755" cy="73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10.4 Numpy的array对象输入输出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2016892" y="162829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10.4.1 存储与读取save()、load() </a:t>
            </a:r>
            <a:endParaRPr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10690" y="884555"/>
            <a:ext cx="6912610" cy="743585"/>
          </a:xfrm>
        </p:spPr>
        <p:txBody>
          <a:bodyPr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NumPy的输入、输出函数可以读写磁盘上的文本数据或二进制数据。NumPy 为 ndarray 对象设计内置文件格式：npy。常用的 输入、输出函数有：save()与load()。</a:t>
            </a:r>
            <a:endParaRPr lang="zh-CN" altLang="zh-CN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40585" y="2088515"/>
            <a:ext cx="648271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numpy.save(file, arr, allow_pickle=True, fix_imports=True)参数说明：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：要保存的文件，扩展名为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.npy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，如果文件路径末尾没有扩展名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.npy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，该扩展名会被自动加上。以未压缩的原始二进制格式数组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要保存的数组。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allow_pickle: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可选，布尔值，允许使用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 pickles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保存对象数组。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fix_imports: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可选，为了方便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Pyhton2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中读取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Python3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保存的数据。默认情况下，数组是保存在扩展名为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.npy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的文件中。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Ø </a:t>
            </a: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np.load(file) </a:t>
            </a:r>
            <a:r>
              <a:rPr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打开文件</a:t>
            </a:r>
            <a:endParaRPr lang="zh-CN" altLang="en-US" sz="1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10.4 Numpy的array对象输入输出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2099442" y="884707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10.4.1 存储与读取save()、load() 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0" y="1661160"/>
            <a:ext cx="4381500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10.4 Numpy的array对象输入输出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2100712" y="884707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10.4.1 存储与读取save()、load() 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633220"/>
            <a:ext cx="6115685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fontAlgn="auto">
              <a:lnSpc>
                <a:spcPct val="150000"/>
              </a:lnSpc>
            </a:pP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numpy.savez(file, *args, **kwds)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参数说明：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：要保存的文件，扩展名为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.npz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，如果文件路径末尾没有扩展名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.npz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，该扩展名会被自动加上。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args: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要保存的数组，可以使用关键字参数为数组起一个名字，非关键字参数传递的数组会自动起名为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arr_0, arr_1,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　。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kwds: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要保存的数组使用关键字名称。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10.2 Numpy的数据类型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687830" y="1179830"/>
          <a:ext cx="7228840" cy="382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10"/>
                <a:gridCol w="2865755"/>
                <a:gridCol w="779780"/>
                <a:gridCol w="2969895"/>
              </a:tblGrid>
              <a:tr h="3784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状态名称</a:t>
                      </a:r>
                      <a:endParaRPr lang="zh-CN" altLang="en-US" sz="10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0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状态名称</a:t>
                      </a:r>
                      <a:endParaRPr lang="zh-CN" altLang="en-US" sz="10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0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6385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bool_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布尔型数据类型（True 或者 False）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uint16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无符号整数（0 to 65535）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025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int_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默认的整数类型（类似于 C 语言中的 long，int32 或 int64）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uint32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无符号整数（0 to 4364967295）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644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intc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 C 的 int 类型一样，一般是 int32 或 int 64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uint64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无符号整数（0 to 18446744073709551615）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032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intp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用于索引的整数类型（一般情况下仍然是 int32 或 int64）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float_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float64 类型的简写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784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int8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字节（-128 to 127）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float16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半精度浮点数，包括：1个符号位，5个指数位，10个尾数位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784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int16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整数（-32768 to 32767）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float32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单精度浮点数，包括：1个符号位，8个指数位，23个尾数位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784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int32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整数（-2147483648 to 2147483647）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float64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双精度浮点数，包括：1个符号位，11个指数位，52个尾数位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025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int64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整数（-9223372036854775808 to 9223372036854775807）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complex_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complex128类型的简写，即 128 位复数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784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</a:rPr>
                        <a:t>uint8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无符号整数（0 to 255）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complex64 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复数，表示双 32 位浮点数（实数部分和虚数部分）</a:t>
                      </a:r>
                      <a:endParaRPr lang="zh-CN" altLang="en-US" sz="1000" spc="6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032000" y="819785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常见的数据类型有很多，见表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10.1.</a:t>
            </a: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10.4 Numpy的array对象输入输出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2100712" y="884707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10.4.1 存储与读取save()、load() </a:t>
            </a:r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70" y="1344930"/>
            <a:ext cx="5707380" cy="368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10.4 Numpy的array对象输入输出</a:t>
            </a:r>
            <a:endParaRPr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2100712" y="884707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10.4.2 存储与读取savetxt() 、loadtxt()</a:t>
            </a:r>
            <a:endParaRPr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15490" y="1604010"/>
            <a:ext cx="673290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fontAlgn="auto">
              <a:lnSpc>
                <a:spcPct val="150000"/>
              </a:lnSpc>
            </a:pP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savetxt()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函数是以文本文件格式保存数据，使用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loadtxt()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函数来从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文件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获取数据。</a:t>
            </a: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np.savetxt(fileName, a, fmt="%f", delimiter=",")</a:t>
            </a: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np.loadtxt(fileName, dtype=int, delimiter=' ')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其中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delimiter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可以指定各种分隔符、针对特定列的转换器函数、需要跳过的行数等。</a:t>
            </a:r>
            <a:endParaRPr lang="zh-CN" altLang="en-US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15" y="3310890"/>
            <a:ext cx="7127875" cy="1347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10.5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39552" y="1059582"/>
            <a:ext cx="7704856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通过本章的学习，我们已经掌握了numpy 数组基本的输入输出、数组与元素的相关操作，为将来Pandas学习打下基础。</a:t>
            </a:r>
            <a:endParaRPr lang="zh-CN" alt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4933500" y="2589337"/>
            <a:ext cx="2859782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10845" y="1483995"/>
            <a:ext cx="8496935" cy="429895"/>
          </a:xfrm>
        </p:spPr>
        <p:txBody>
          <a:bodyPr/>
          <a:lstStyle/>
          <a:p>
            <a:pPr lvl="0"/>
            <a:r>
              <a:rPr lang="zh-CN" altLang="en-US" sz="1800" smtClean="0"/>
              <a:t>（1）建立一个6*8维数组，将该数组保存到文件，然后从文件读入该数组 。</a:t>
            </a:r>
            <a:endParaRPr lang="zh-CN" altLang="en-US" sz="18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10.6 </a:t>
            </a:r>
            <a:r>
              <a:rPr lang="zh-CN" altLang="en-US" smtClean="0"/>
              <a:t>练习：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10727" y="1023036"/>
            <a:ext cx="8496944" cy="460648"/>
          </a:xfrm>
        </p:spPr>
        <p:txBody>
          <a:bodyPr/>
          <a:lstStyle/>
          <a:p>
            <a:r>
              <a:rPr lang="zh-CN" altLang="en-US" b="1"/>
              <a:t>练习：</a:t>
            </a:r>
            <a:endParaRPr lang="zh-CN" altLang="en-US" b="1"/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2" name="内容占位符 3"/>
          <p:cNvSpPr>
            <a:spLocks noGrp="1"/>
          </p:cNvSpPr>
          <p:nvPr/>
        </p:nvSpPr>
        <p:spPr>
          <a:xfrm>
            <a:off x="410727" y="2517826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阅读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751840" y="3204210"/>
            <a:ext cx="7533640" cy="700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lvl="0" algn="l">
              <a:spcBef>
                <a:spcPct val="20000"/>
              </a:spcBef>
              <a:buClrTx/>
              <a:buSzTx/>
              <a:buNone/>
            </a:pPr>
            <a:r>
              <a:rPr lang="zh-CN" alt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（1）https://www.numpy.org.cn/user/setting-up.html</a:t>
            </a:r>
            <a:endParaRPr lang="zh-CN" altLang="en-US" sz="18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algn="l">
              <a:spcBef>
                <a:spcPct val="20000"/>
              </a:spcBef>
              <a:buClrTx/>
              <a:buSzTx/>
              <a:buNone/>
            </a:pPr>
            <a:r>
              <a:rPr lang="zh-CN" alt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（2）https://scipy-lectures.org/。</a:t>
            </a:r>
            <a:endParaRPr lang="zh-CN" altLang="en-US" sz="18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10.2 Numpy的数据类型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4220" y="1231265"/>
            <a:ext cx="6066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1400" b="0" smtClean="0">
                <a:latin typeface="+mn-ea"/>
              </a:rPr>
              <a:t>NumPy创建的数组是使用非负整数元组索引的同构多维数组。数组元素大小固定，数据类型相同，其核心是ndarray数组与数组运算。</a:t>
            </a:r>
            <a:endParaRPr lang="en-US" altLang="zh-CN" sz="1400" smtClean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4220" y="1753235"/>
            <a:ext cx="659955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numpy.array(object, dtype = None, copy = True, order = None, subok = False, ndmin = 0)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参数说明：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bject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数组或嵌套的数列，可以是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range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等；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数组元素的数据类型，可选；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opy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对象是否需要复制，可选；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rder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创建数组的样式，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为行方向，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为列方向，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为任意方向（默认）；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ubok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默认返回一个与基类类型一致的数组；</a:t>
            </a:r>
            <a:endParaRPr lang="zh-CN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dmin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指定生成数组的最小维度。如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darray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可以由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range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等通过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np.array(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10.2 Numpy的数据类型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4220" y="1231265"/>
            <a:ext cx="6066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1400" b="0" smtClean="0">
                <a:latin typeface="+mn-ea"/>
              </a:rPr>
              <a:t>NumPy创建的数组是使用非负整数元组索引的同构多维数组。数组元素大小固定，数据类型相同，其核心是ndarray数组与数组运算。</a:t>
            </a:r>
            <a:endParaRPr lang="en-US" altLang="zh-CN" sz="1400" smtClean="0">
              <a:latin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14220" y="1960880"/>
            <a:ext cx="6375400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400" b="1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numpy.asarray(a, dtype = None, order = None)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numpy.asarray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类似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numpy.array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，但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numpy.asarray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参数只有三个。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：任意形式的输入参数，可以是，列表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列表的元组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元组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元组的元组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元组的列表，多维数组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：数据类型，可选</a:t>
            </a:r>
            <a:r>
              <a:rPr lang="en-US" sz="1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：可选，有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"C"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"F"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两个选项</a:t>
            </a:r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分别代表，行优先和列优先，在计算机内存中的存储元素的顺序。</a:t>
            </a:r>
            <a:endParaRPr lang="zh-CN" altLang="en-US" sz="1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10.2 Numpy的数据类型</a:t>
            </a:r>
            <a:endParaRPr lang="en-US" altLang="zh-CN"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>
                <a:sym typeface="+mn-ea"/>
              </a:rPr>
              <a:t>10.2.1 Numpy的array对象创建</a:t>
            </a:r>
            <a:endParaRPr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8525" y="1231265"/>
            <a:ext cx="2760980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【例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10-1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】创建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numpy.array</a:t>
            </a:r>
            <a:r>
              <a:rPr lang="zh-CN" altLang="en-US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对象</a:t>
            </a:r>
            <a:endParaRPr lang="zh-CN" altLang="en-US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1055" y="2065020"/>
            <a:ext cx="3371850" cy="246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 fontAlgn="auto">
              <a:lnSpc>
                <a:spcPct val="10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</a:t>
            </a: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1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]：  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import numpy as np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a = np.array(range(3))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print(a)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print(type(a))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Out[1]:   [0 1 2]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	</a:t>
            </a: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&lt;class 'numpy.ndarray'&gt;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[2]:   np.array(tuple(range(2)))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Out[2]:   array([0, 1])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10225" y="2065020"/>
            <a:ext cx="2540000" cy="295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[3]:   np.array([[1,  2],  [3,  4]])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Out[3]:   array([[1, 2],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                 [3, 4]])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[4]:	np.array({3,4})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Out[4]:	array({3, 4}, dtype=object)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In [5]:	np.asarray(list(range(2)))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altLang="zh-CN" sz="1400" kern="0" smtClean="0">
                <a:solidFill>
                  <a:srgbClr val="3E3E3E"/>
                </a:solidFill>
                <a:latin typeface="+mn-ea"/>
                <a:cs typeface="Helvetica" panose="020B0604020202020204" pitchFamily="34" charset="0"/>
                <a:sym typeface="+mn-ea"/>
              </a:rPr>
              <a:t>Out[5]:	array([0, 1])</a:t>
            </a:r>
            <a:endParaRPr lang="zh-CN" altLang="zh-CN" sz="1400" kern="0" smtClean="0">
              <a:solidFill>
                <a:srgbClr val="3E3E3E"/>
              </a:solidFill>
              <a:latin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a0f34f5-e2d8-4dfc-938c-99e414797065}"/>
  <p:tag name="TABLE_ENDDRAG_ORIGIN_RECT" val="569*295"/>
  <p:tag name="TABLE_ENDDRAG_RECT" val="132*98*569*295"/>
  <p:tag name="TABLE_AUTOADJUST_FLAG" val="1"/>
</p:tagLst>
</file>

<file path=ppt/tags/tag2.xml><?xml version="1.0" encoding="utf-8"?>
<p:tagLst xmlns:p="http://schemas.openxmlformats.org/presentationml/2006/main">
  <p:tag name="KSO_WM_UNIT_TABLE_BEAUTIFY" val="smartTable{3a0f34f5-e2d8-4dfc-938c-99e414797065}"/>
  <p:tag name="TABLE_ENDDRAG_ORIGIN_RECT" val="481*245"/>
  <p:tag name="TABLE_ENDDRAG_RECT" val="168*132*481*245"/>
  <p:tag name="TABLE_AUTOADJUST_FLAG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0</TotalTime>
  <Words>12798</Words>
  <Application>WPS 演示</Application>
  <PresentationFormat>全屏显示(16:9)</PresentationFormat>
  <Paragraphs>826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Arial</vt:lpstr>
      <vt:lpstr>宋体</vt:lpstr>
      <vt:lpstr>Wingdings</vt:lpstr>
      <vt:lpstr>Malgun Gothic</vt:lpstr>
      <vt:lpstr>Calibri</vt:lpstr>
      <vt:lpstr>黑体</vt:lpstr>
      <vt:lpstr>Times New Roman</vt:lpstr>
      <vt:lpstr>微软雅黑</vt:lpstr>
      <vt:lpstr>Wingdings</vt:lpstr>
      <vt:lpstr>Helvetica</vt:lpstr>
      <vt:lpstr>Arial Unicode MS</vt:lpstr>
      <vt:lpstr>Office 主题</vt:lpstr>
      <vt:lpstr>Custom Design</vt:lpstr>
      <vt:lpstr>PowerPoint 演示文稿</vt:lpstr>
      <vt:lpstr>简介：</vt:lpstr>
      <vt:lpstr>本章内容</vt:lpstr>
      <vt:lpstr>4.6 本章小结：</vt:lpstr>
      <vt:lpstr>10.1 Numpy 简介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10.2 Numpy的数据类型</vt:lpstr>
      <vt:lpstr>10.3 Numpy的array数值运算</vt:lpstr>
      <vt:lpstr>10.3 Numpy的array数值运算</vt:lpstr>
      <vt:lpstr>10.3 Numpy的array数值运算</vt:lpstr>
      <vt:lpstr>10.3 Numpy的array数值运算</vt:lpstr>
      <vt:lpstr>10.3 Numpy的array数值运算</vt:lpstr>
      <vt:lpstr>10.3 Numpy的array数值运算</vt:lpstr>
      <vt:lpstr>10.3 Numpy的array数值运算</vt:lpstr>
      <vt:lpstr>10.3 Numpy的array数值运算</vt:lpstr>
      <vt:lpstr>10.3 Numpy的array数值运算</vt:lpstr>
      <vt:lpstr>10.4 Numpy的array对象输入输出</vt:lpstr>
      <vt:lpstr>10.4 Numpy的array对象输入输出</vt:lpstr>
      <vt:lpstr>10.4 Numpy的array对象输入输出</vt:lpstr>
      <vt:lpstr>10.4 Numpy的array对象输入输出</vt:lpstr>
      <vt:lpstr>10.4 Numpy的array对象输入输出</vt:lpstr>
      <vt:lpstr>10.5 本章小结：</vt:lpstr>
      <vt:lpstr>10.6 练习：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oh。no</cp:lastModifiedBy>
  <cp:revision>253</cp:revision>
  <dcterms:created xsi:type="dcterms:W3CDTF">2016-08-01T05:33:00Z</dcterms:created>
  <dcterms:modified xsi:type="dcterms:W3CDTF">2020-11-13T05:00:51Z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