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60" r:id="rId4"/>
    <p:sldId id="257" r:id="rId5"/>
    <p:sldId id="259" r:id="rId6"/>
    <p:sldId id="315" r:id="rId7"/>
    <p:sldId id="474" r:id="rId8"/>
    <p:sldId id="475" r:id="rId9"/>
    <p:sldId id="476" r:id="rId10"/>
    <p:sldId id="281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29" r:id="rId64"/>
    <p:sldId id="530" r:id="rId65"/>
    <p:sldId id="531" r:id="rId66"/>
    <p:sldId id="532" r:id="rId67"/>
    <p:sldId id="533" r:id="rId68"/>
    <p:sldId id="534" r:id="rId69"/>
    <p:sldId id="535" r:id="rId70"/>
    <p:sldId id="536" r:id="rId71"/>
    <p:sldId id="537" r:id="rId72"/>
    <p:sldId id="538" r:id="rId73"/>
    <p:sldId id="539" r:id="rId74"/>
    <p:sldId id="540" r:id="rId75"/>
    <p:sldId id="541" r:id="rId76"/>
    <p:sldId id="542" r:id="rId77"/>
    <p:sldId id="543" r:id="rId78"/>
    <p:sldId id="544" r:id="rId79"/>
    <p:sldId id="545" r:id="rId80"/>
    <p:sldId id="546" r:id="rId81"/>
    <p:sldId id="547" r:id="rId82"/>
    <p:sldId id="548" r:id="rId83"/>
    <p:sldId id="549" r:id="rId84"/>
    <p:sldId id="550" r:id="rId85"/>
    <p:sldId id="551" r:id="rId86"/>
    <p:sldId id="552" r:id="rId87"/>
    <p:sldId id="553" r:id="rId88"/>
    <p:sldId id="554" r:id="rId89"/>
    <p:sldId id="555" r:id="rId90"/>
    <p:sldId id="556" r:id="rId91"/>
    <p:sldId id="557" r:id="rId92"/>
    <p:sldId id="558" r:id="rId93"/>
    <p:sldId id="559" r:id="rId94"/>
    <p:sldId id="560" r:id="rId95"/>
    <p:sldId id="561" r:id="rId96"/>
    <p:sldId id="562" r:id="rId97"/>
    <p:sldId id="563" r:id="rId98"/>
    <p:sldId id="564" r:id="rId99"/>
    <p:sldId id="565" r:id="rId100"/>
    <p:sldId id="566" r:id="rId101"/>
    <p:sldId id="567" r:id="rId102"/>
    <p:sldId id="568" r:id="rId103"/>
    <p:sldId id="569" r:id="rId104"/>
    <p:sldId id="570" r:id="rId105"/>
    <p:sldId id="571" r:id="rId106"/>
    <p:sldId id="572" r:id="rId107"/>
    <p:sldId id="573" r:id="rId108"/>
    <p:sldId id="574" r:id="rId109"/>
    <p:sldId id="575" r:id="rId110"/>
    <p:sldId id="576" r:id="rId111"/>
    <p:sldId id="577" r:id="rId112"/>
    <p:sldId id="578" r:id="rId113"/>
    <p:sldId id="579" r:id="rId114"/>
    <p:sldId id="580" r:id="rId115"/>
    <p:sldId id="581" r:id="rId116"/>
    <p:sldId id="582" r:id="rId117"/>
    <p:sldId id="583" r:id="rId118"/>
    <p:sldId id="584" r:id="rId119"/>
    <p:sldId id="585" r:id="rId120"/>
    <p:sldId id="586" r:id="rId121"/>
    <p:sldId id="473" r:id="rId122"/>
    <p:sldId id="261" r:id="rId1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1" autoAdjust="0"/>
    <p:restoredTop sz="94660"/>
  </p:normalViewPr>
  <p:slideViewPr>
    <p:cSldViewPr>
      <p:cViewPr varScale="1">
        <p:scale>
          <a:sx n="114" d="100"/>
          <a:sy n="114" d="100"/>
        </p:scale>
        <p:origin x="706" y="8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3.emf"/><Relationship Id="rId4" Type="http://schemas.openxmlformats.org/officeDocument/2006/relationships/oleObject" Target="../embeddings/oleObject8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9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7.emf"/><Relationship Id="rId4" Type="http://schemas.openxmlformats.org/officeDocument/2006/relationships/oleObject" Target="../embeddings/oleObject10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isna.html#pandas.isna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andas.pydata.org/pandas-docs/stable/reference/api/pandas.notnull.html#pandas.notnull" TargetMode="External"/><Relationship Id="rId5" Type="http://schemas.openxmlformats.org/officeDocument/2006/relationships/hyperlink" Target="https://pandas.pydata.org/pandas-docs/stable/reference/api/pandas.notna.html#pandas.notna" TargetMode="External"/><Relationship Id="rId4" Type="http://schemas.openxmlformats.org/officeDocument/2006/relationships/hyperlink" Target="https://pandas.pydata.org/pandas-docs/stable/reference/api/pandas.isnull.html#pandas.isnul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7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上海师范大学信息与机电工程学院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zh-CN" sz="3200" b="1" kern="2200" dirty="0">
                <a:effectLst/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kern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  <a:sym typeface="+mn-ea"/>
              </a:rPr>
              <a:t>Pandas</a:t>
            </a:r>
            <a:r>
              <a:rPr lang="zh-CN" altLang="en-US" sz="3200" b="1" kern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  <a:sym typeface="+mn-ea"/>
              </a:rPr>
              <a:t>数据分析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11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11.2.1 Series</a:t>
            </a:r>
            <a:r>
              <a:rPr lang="zh-CN" altLang="en-US" dirty="0"/>
              <a:t>的结构与属性：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常用的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属性：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44F47F-EA0A-4579-B0A4-957664AA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840147"/>
            <a:ext cx="13903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5FD700-5887-449F-AC88-B4281A5C4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40167"/>
              </p:ext>
            </p:extLst>
          </p:nvPr>
        </p:nvGraphicFramePr>
        <p:xfrm>
          <a:off x="2267743" y="1719853"/>
          <a:ext cx="6264751" cy="318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3255">
                  <a:extLst>
                    <a:ext uri="{9D8B030D-6E8A-4147-A177-3AD203B41FA5}">
                      <a16:colId xmlns:a16="http://schemas.microsoft.com/office/drawing/2014/main" val="3470287283"/>
                    </a:ext>
                  </a:extLst>
                </a:gridCol>
                <a:gridCol w="3631496">
                  <a:extLst>
                    <a:ext uri="{9D8B030D-6E8A-4147-A177-3AD203B41FA5}">
                      <a16:colId xmlns:a16="http://schemas.microsoft.com/office/drawing/2014/main" val="279348733"/>
                    </a:ext>
                  </a:extLst>
                </a:gridCol>
              </a:tblGrid>
              <a:tr h="21041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0" dirty="0">
                          <a:effectLst/>
                        </a:rPr>
                        <a:t>Series</a:t>
                      </a:r>
                      <a:r>
                        <a:rPr lang="zh-CN" sz="1400" b="1" kern="1000" dirty="0">
                          <a:effectLst/>
                        </a:rPr>
                        <a:t>的属性名称</a:t>
                      </a:r>
                      <a:endParaRPr lang="zh-CN" sz="14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0" dirty="0">
                          <a:effectLst/>
                        </a:rPr>
                        <a:t>返回值说明</a:t>
                      </a:r>
                      <a:endParaRPr lang="zh-CN" sz="14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027135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 dirty="0" err="1">
                          <a:effectLst/>
                        </a:rPr>
                        <a:t>Series.values</a:t>
                      </a:r>
                      <a:endParaRPr lang="zh-CN" sz="1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</a:t>
                      </a:r>
                      <a:r>
                        <a:rPr lang="en-US" sz="1400" kern="1000">
                          <a:effectLst/>
                        </a:rPr>
                        <a:t>Series</a:t>
                      </a:r>
                      <a:r>
                        <a:rPr lang="zh-CN" sz="1400" kern="1000">
                          <a:effectLst/>
                        </a:rPr>
                        <a:t>对象的</a:t>
                      </a:r>
                      <a:r>
                        <a:rPr lang="en-US" sz="1400" kern="1000">
                          <a:effectLst/>
                        </a:rPr>
                        <a:t>Numpy </a:t>
                      </a:r>
                      <a:r>
                        <a:rPr lang="zh-CN" sz="1400" kern="1000">
                          <a:effectLst/>
                        </a:rPr>
                        <a:t>一维向量表示形式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072185"/>
                  </a:ext>
                </a:extLst>
              </a:tr>
              <a:tr h="21041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Series.index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</a:t>
                      </a:r>
                      <a:r>
                        <a:rPr lang="en-US" sz="1400" kern="1000">
                          <a:effectLst/>
                        </a:rPr>
                        <a:t>Series</a:t>
                      </a:r>
                      <a:r>
                        <a:rPr lang="zh-CN" sz="1400" kern="1000">
                          <a:effectLst/>
                        </a:rPr>
                        <a:t>对象索引。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062817"/>
                  </a:ext>
                </a:extLst>
              </a:tr>
              <a:tr h="21041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Series.dtypes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 dirty="0">
                          <a:effectLst/>
                        </a:rPr>
                        <a:t>返回</a:t>
                      </a:r>
                      <a:r>
                        <a:rPr lang="en-US" sz="1400" kern="1000" dirty="0">
                          <a:effectLst/>
                        </a:rPr>
                        <a:t>Series</a:t>
                      </a:r>
                      <a:r>
                        <a:rPr lang="zh-CN" sz="1400" kern="1000" dirty="0">
                          <a:effectLst/>
                        </a:rPr>
                        <a:t>对象中的</a:t>
                      </a:r>
                      <a:r>
                        <a:rPr lang="en-US" sz="1400" kern="1000" dirty="0" err="1">
                          <a:effectLst/>
                        </a:rPr>
                        <a:t>dtype</a:t>
                      </a:r>
                      <a:r>
                        <a:rPr lang="zh-CN" sz="1400" kern="1000" dirty="0">
                          <a:effectLst/>
                        </a:rPr>
                        <a:t>。</a:t>
                      </a:r>
                      <a:endParaRPr lang="zh-CN" sz="1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781578"/>
                  </a:ext>
                </a:extLst>
              </a:tr>
              <a:tr h="21041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Series.name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</a:t>
                      </a:r>
                      <a:r>
                        <a:rPr lang="en-US" sz="1400" kern="1000">
                          <a:effectLst/>
                        </a:rPr>
                        <a:t>Series</a:t>
                      </a:r>
                      <a:r>
                        <a:rPr lang="zh-CN" sz="1400" kern="1000">
                          <a:effectLst/>
                        </a:rPr>
                        <a:t>对象的</a:t>
                      </a:r>
                      <a:r>
                        <a:rPr lang="en-US" sz="1400" kern="1000">
                          <a:effectLst/>
                        </a:rPr>
                        <a:t>name</a:t>
                      </a:r>
                      <a:r>
                        <a:rPr lang="zh-CN" sz="1400" kern="1000">
                          <a:effectLst/>
                        </a:rPr>
                        <a:t>。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698892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Series.axes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返回一个表示</a:t>
                      </a:r>
                      <a:r>
                        <a:rPr lang="en-US" sz="1400" kern="1000">
                          <a:effectLst/>
                        </a:rPr>
                        <a:t>Series</a:t>
                      </a:r>
                      <a:r>
                        <a:rPr lang="zh-CN" sz="1400" kern="1000">
                          <a:effectLst/>
                        </a:rPr>
                        <a:t>对象轴的</a:t>
                      </a:r>
                      <a:r>
                        <a:rPr lang="en-US" sz="1400" kern="1000">
                          <a:effectLst/>
                        </a:rPr>
                        <a:t>RangeIndex</a:t>
                      </a:r>
                      <a:r>
                        <a:rPr lang="zh-CN" sz="1400" kern="1000">
                          <a:effectLst/>
                        </a:rPr>
                        <a:t>。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674841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Series.ndim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返回一个表示轴数</a:t>
                      </a:r>
                      <a:r>
                        <a:rPr lang="en-US" sz="1400" kern="1000">
                          <a:effectLst/>
                        </a:rPr>
                        <a:t>/</a:t>
                      </a:r>
                      <a:r>
                        <a:rPr lang="zh-CN" sz="1400" kern="1000">
                          <a:effectLst/>
                        </a:rPr>
                        <a:t>数组维数的整数。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688357"/>
                  </a:ext>
                </a:extLst>
              </a:tr>
              <a:tr h="42082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Series.size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返回一个表示此对象中元素数量的</a:t>
                      </a:r>
                      <a:r>
                        <a:rPr lang="en-US" sz="1400" kern="1000">
                          <a:effectLst/>
                        </a:rPr>
                        <a:t>int</a:t>
                      </a:r>
                      <a:r>
                        <a:rPr lang="zh-CN" sz="1400" kern="1000">
                          <a:effectLst/>
                        </a:rPr>
                        <a:t>。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811670"/>
                  </a:ext>
                </a:extLst>
              </a:tr>
              <a:tr h="21041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Series.shape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返回一个表示</a:t>
                      </a:r>
                      <a:r>
                        <a:rPr lang="en-US" sz="1400" kern="1000">
                          <a:effectLst/>
                        </a:rPr>
                        <a:t>Series</a:t>
                      </a:r>
                      <a:r>
                        <a:rPr lang="zh-CN" sz="1400" kern="1000">
                          <a:effectLst/>
                        </a:rPr>
                        <a:t>维数的元组。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400841"/>
                  </a:ext>
                </a:extLst>
              </a:tr>
              <a:tr h="21041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Series.empty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>
                          <a:effectLst/>
                        </a:rPr>
                        <a:t>返回</a:t>
                      </a:r>
                      <a:r>
                        <a:rPr lang="en-US" sz="1400" kern="1000">
                          <a:effectLst/>
                        </a:rPr>
                        <a:t>Series </a:t>
                      </a:r>
                      <a:r>
                        <a:rPr lang="zh-CN" sz="1400" kern="1000">
                          <a:effectLst/>
                        </a:rPr>
                        <a:t>是否为空。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3968644"/>
                  </a:ext>
                </a:extLst>
              </a:tr>
              <a:tr h="21041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Series.hasnans</a:t>
                      </a:r>
                      <a:endParaRPr lang="zh-CN" sz="1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400" kern="1000" dirty="0">
                          <a:effectLst/>
                        </a:rPr>
                        <a:t>返回对象中元素是否有</a:t>
                      </a:r>
                      <a:r>
                        <a:rPr lang="en-US" sz="1400" kern="1000" dirty="0" err="1">
                          <a:effectLst/>
                        </a:rPr>
                        <a:t>NaN</a:t>
                      </a:r>
                      <a:r>
                        <a:rPr lang="zh-CN" sz="1400" kern="1000" dirty="0">
                          <a:effectLst/>
                        </a:rPr>
                        <a:t>数据。</a:t>
                      </a:r>
                      <a:endParaRPr lang="zh-CN" sz="1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07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568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用来把一组数据分割成离散的区间。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pandas.cut</a:t>
            </a:r>
            <a:r>
              <a:rPr lang="en-US" altLang="zh-CN" dirty="0">
                <a:sym typeface="+mn-ea"/>
              </a:rPr>
              <a:t>(x, bins, right=True, labels=None, </a:t>
            </a:r>
            <a:r>
              <a:rPr lang="en-US" altLang="zh-CN" dirty="0" err="1">
                <a:sym typeface="+mn-ea"/>
              </a:rPr>
              <a:t>retbins</a:t>
            </a:r>
            <a:r>
              <a:rPr lang="en-US" altLang="zh-CN" dirty="0">
                <a:sym typeface="+mn-ea"/>
              </a:rPr>
              <a:t>=False, precision=3, </a:t>
            </a:r>
            <a:r>
              <a:rPr lang="en-US" altLang="zh-CN" dirty="0" err="1">
                <a:sym typeface="+mn-ea"/>
              </a:rPr>
              <a:t>include_lowest</a:t>
            </a:r>
            <a:r>
              <a:rPr lang="en-US" altLang="zh-CN" dirty="0">
                <a:sym typeface="+mn-ea"/>
              </a:rPr>
              <a:t>=False, duplicates='raise’)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参数含义：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right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bool</a:t>
            </a:r>
            <a:r>
              <a:rPr lang="zh-CN" altLang="en-US" dirty="0">
                <a:sym typeface="+mn-ea"/>
              </a:rPr>
              <a:t>型参数，默认为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，表示是否包含区间右部。比如如果</a:t>
            </a:r>
            <a:r>
              <a:rPr lang="en-US" altLang="zh-CN" dirty="0">
                <a:sym typeface="+mn-ea"/>
              </a:rPr>
              <a:t>bins=[1,2,3]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right=True</a:t>
            </a:r>
            <a:r>
              <a:rPr lang="zh-CN" altLang="en-US" dirty="0">
                <a:sym typeface="+mn-ea"/>
              </a:rPr>
              <a:t>，则区间为</a:t>
            </a:r>
            <a:r>
              <a:rPr lang="en-US" altLang="zh-CN" dirty="0">
                <a:sym typeface="+mn-ea"/>
              </a:rPr>
              <a:t>(1,2]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(2,3]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right=False</a:t>
            </a:r>
            <a:r>
              <a:rPr lang="zh-CN" altLang="en-US" dirty="0">
                <a:sym typeface="+mn-ea"/>
              </a:rPr>
              <a:t>，则区间为</a:t>
            </a:r>
            <a:r>
              <a:rPr lang="en-US" altLang="zh-CN" dirty="0">
                <a:sym typeface="+mn-ea"/>
              </a:rPr>
              <a:t>(1,2),(2,3)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labels</a:t>
            </a:r>
            <a:r>
              <a:rPr lang="zh-CN" altLang="en-US" dirty="0">
                <a:sym typeface="+mn-ea"/>
              </a:rPr>
              <a:t>：给分割后的</a:t>
            </a:r>
            <a:r>
              <a:rPr lang="en-US" altLang="zh-CN" dirty="0">
                <a:sym typeface="+mn-ea"/>
              </a:rPr>
              <a:t>bins</a:t>
            </a:r>
            <a:r>
              <a:rPr lang="zh-CN" altLang="en-US" dirty="0">
                <a:sym typeface="+mn-ea"/>
              </a:rPr>
              <a:t>打标签，比如把年龄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分割成年龄段</a:t>
            </a:r>
            <a:r>
              <a:rPr lang="en-US" altLang="zh-CN" dirty="0">
                <a:sym typeface="+mn-ea"/>
              </a:rPr>
              <a:t>bins</a:t>
            </a:r>
            <a:r>
              <a:rPr lang="zh-CN" altLang="en-US" dirty="0">
                <a:sym typeface="+mn-ea"/>
              </a:rPr>
              <a:t>后，可以给年龄段打上诸如青年、中年的标签。</a:t>
            </a:r>
            <a:r>
              <a:rPr lang="en-US" altLang="zh-CN" dirty="0">
                <a:sym typeface="+mn-ea"/>
              </a:rPr>
              <a:t>labels</a:t>
            </a:r>
            <a:r>
              <a:rPr lang="zh-CN" altLang="en-US" dirty="0">
                <a:sym typeface="+mn-ea"/>
              </a:rPr>
              <a:t>的长度必须和划分后的区间长度相等，比如</a:t>
            </a:r>
            <a:r>
              <a:rPr lang="en-US" altLang="zh-CN" dirty="0">
                <a:sym typeface="+mn-ea"/>
              </a:rPr>
              <a:t>bins=[1,2,3]</a:t>
            </a:r>
            <a:r>
              <a:rPr lang="zh-CN" altLang="en-US" dirty="0">
                <a:sym typeface="+mn-ea"/>
              </a:rPr>
              <a:t>，划分后有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个区间</a:t>
            </a:r>
            <a:r>
              <a:rPr lang="en-US" altLang="zh-CN" dirty="0">
                <a:sym typeface="+mn-ea"/>
              </a:rPr>
              <a:t>(1,2]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(2,3]</a:t>
            </a:r>
            <a:r>
              <a:rPr lang="zh-CN" altLang="en-US" dirty="0">
                <a:sym typeface="+mn-ea"/>
              </a:rPr>
              <a:t>，则</a:t>
            </a:r>
            <a:r>
              <a:rPr lang="en-US" altLang="zh-CN" dirty="0">
                <a:sym typeface="+mn-ea"/>
              </a:rPr>
              <a:t>labels</a:t>
            </a:r>
            <a:r>
              <a:rPr lang="zh-CN" altLang="en-US" dirty="0">
                <a:sym typeface="+mn-ea"/>
              </a:rPr>
              <a:t>的长度必须为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。如果指定</a:t>
            </a:r>
            <a:r>
              <a:rPr lang="en-US" altLang="zh-CN" dirty="0">
                <a:sym typeface="+mn-ea"/>
              </a:rPr>
              <a:t>labels=False</a:t>
            </a:r>
            <a:r>
              <a:rPr lang="zh-CN" altLang="en-US" dirty="0">
                <a:sym typeface="+mn-ea"/>
              </a:rPr>
              <a:t>，则返回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中的数据在第几个</a:t>
            </a:r>
            <a:r>
              <a:rPr lang="en-US" altLang="zh-CN" dirty="0">
                <a:sym typeface="+mn-ea"/>
              </a:rPr>
              <a:t>bin</a:t>
            </a:r>
            <a:r>
              <a:rPr lang="zh-CN" altLang="en-US" dirty="0">
                <a:sym typeface="+mn-ea"/>
              </a:rPr>
              <a:t>中（从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开始）。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 err="1">
                <a:sym typeface="+mn-ea"/>
              </a:rPr>
              <a:t>retbins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bool</a:t>
            </a:r>
            <a:r>
              <a:rPr lang="zh-CN" altLang="en-US" dirty="0">
                <a:sym typeface="+mn-ea"/>
              </a:rPr>
              <a:t>型的参数，表示是否将分割后的</a:t>
            </a:r>
            <a:r>
              <a:rPr lang="en-US" altLang="zh-CN" dirty="0">
                <a:sym typeface="+mn-ea"/>
              </a:rPr>
              <a:t>bins</a:t>
            </a:r>
            <a:r>
              <a:rPr lang="zh-CN" altLang="en-US" dirty="0">
                <a:sym typeface="+mn-ea"/>
              </a:rPr>
              <a:t>返回，当</a:t>
            </a:r>
            <a:r>
              <a:rPr lang="en-US" altLang="zh-CN" dirty="0">
                <a:sym typeface="+mn-ea"/>
              </a:rPr>
              <a:t>bins</a:t>
            </a:r>
            <a:r>
              <a:rPr lang="zh-CN" altLang="en-US" dirty="0">
                <a:sym typeface="+mn-ea"/>
              </a:rPr>
              <a:t>为一个</a:t>
            </a:r>
            <a:r>
              <a:rPr lang="en-US" altLang="zh-CN" dirty="0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型的标量时比较有用，这样可以得到划分后的区间，默认为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precision</a:t>
            </a:r>
            <a:r>
              <a:rPr lang="zh-CN" altLang="en-US" dirty="0">
                <a:sym typeface="+mn-ea"/>
              </a:rPr>
              <a:t>：保留区间小数点的位数，默认为</a:t>
            </a:r>
            <a:r>
              <a:rPr lang="en-US" altLang="zh-CN" dirty="0">
                <a:sym typeface="+mn-ea"/>
              </a:rPr>
              <a:t>3.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 err="1">
                <a:sym typeface="+mn-ea"/>
              </a:rPr>
              <a:t>include_lowest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bool</a:t>
            </a:r>
            <a:r>
              <a:rPr lang="zh-CN" altLang="en-US" dirty="0">
                <a:sym typeface="+mn-ea"/>
              </a:rPr>
              <a:t>型的参数，表示区间的左边是开还是闭的，默认为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，也就是不包含区间左部（闭）。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duplicates</a:t>
            </a:r>
            <a:r>
              <a:rPr lang="zh-CN" altLang="en-US" dirty="0">
                <a:sym typeface="+mn-ea"/>
              </a:rPr>
              <a:t>：是否允许重复区间。有两种选择：</a:t>
            </a:r>
            <a:r>
              <a:rPr lang="en-US" altLang="zh-CN" dirty="0">
                <a:sym typeface="+mn-ea"/>
              </a:rPr>
              <a:t>raise</a:t>
            </a:r>
            <a:r>
              <a:rPr lang="zh-CN" altLang="en-US" dirty="0">
                <a:sym typeface="+mn-ea"/>
              </a:rPr>
              <a:t>：不允许，</a:t>
            </a:r>
            <a:r>
              <a:rPr lang="en-US" altLang="zh-CN" dirty="0">
                <a:sym typeface="+mn-ea"/>
              </a:rPr>
              <a:t>drop</a:t>
            </a:r>
            <a:r>
              <a:rPr lang="zh-CN" altLang="en-US" dirty="0">
                <a:sym typeface="+mn-ea"/>
              </a:rPr>
              <a:t>：允许。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254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返回值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out</a:t>
            </a:r>
            <a:r>
              <a:rPr lang="zh-CN" altLang="en-US" dirty="0">
                <a:sym typeface="+mn-ea"/>
              </a:rPr>
              <a:t>：一个</a:t>
            </a:r>
            <a:r>
              <a:rPr lang="en-US" altLang="zh-CN" dirty="0" err="1">
                <a:sym typeface="+mn-ea"/>
              </a:rPr>
              <a:t>pandas.Categorical</a:t>
            </a:r>
            <a:r>
              <a:rPr lang="en-US" altLang="zh-CN" dirty="0">
                <a:sym typeface="+mn-ea"/>
              </a:rPr>
              <a:t>, Series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 err="1">
                <a:sym typeface="+mn-ea"/>
              </a:rPr>
              <a:t>ndarray</a:t>
            </a:r>
            <a:r>
              <a:rPr lang="zh-CN" altLang="en-US" dirty="0">
                <a:sym typeface="+mn-ea"/>
              </a:rPr>
              <a:t>类型的值，代表分区后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中的每个值在哪个</a:t>
            </a:r>
            <a:r>
              <a:rPr lang="en-US" altLang="zh-CN" dirty="0">
                <a:sym typeface="+mn-ea"/>
              </a:rPr>
              <a:t>bin</a:t>
            </a:r>
            <a:r>
              <a:rPr lang="zh-CN" altLang="en-US" dirty="0">
                <a:sym typeface="+mn-ea"/>
              </a:rPr>
              <a:t>（区间）中，如果指定了</a:t>
            </a:r>
            <a:r>
              <a:rPr lang="en-US" altLang="zh-CN" dirty="0">
                <a:sym typeface="+mn-ea"/>
              </a:rPr>
              <a:t>labels</a:t>
            </a:r>
            <a:r>
              <a:rPr lang="zh-CN" altLang="en-US" dirty="0">
                <a:sym typeface="+mn-ea"/>
              </a:rPr>
              <a:t>，则返回对应的</a:t>
            </a:r>
            <a:r>
              <a:rPr lang="en-US" altLang="zh-CN" dirty="0">
                <a:sym typeface="+mn-ea"/>
              </a:rPr>
              <a:t>label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bins</a:t>
            </a:r>
            <a:r>
              <a:rPr lang="zh-CN" altLang="en-US" dirty="0">
                <a:sym typeface="+mn-ea"/>
              </a:rPr>
              <a:t>：分隔后的区间，当指定</a:t>
            </a:r>
            <a:r>
              <a:rPr lang="en-US" altLang="zh-CN" dirty="0" err="1">
                <a:sym typeface="+mn-ea"/>
              </a:rPr>
              <a:t>retbins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时返回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DC25E1-E426-47B1-816B-B4A84AC7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73" y="2317192"/>
            <a:ext cx="7438726" cy="18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095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数据融合 </a:t>
            </a:r>
            <a:r>
              <a:rPr lang="en-US" altLang="zh-CN" dirty="0" err="1">
                <a:sym typeface="+mn-ea"/>
              </a:rPr>
              <a:t>pandas.melt</a:t>
            </a:r>
            <a:r>
              <a:rPr lang="en-US" altLang="zh-CN" dirty="0">
                <a:sym typeface="+mn-ea"/>
              </a:rPr>
              <a:t>(data, </a:t>
            </a:r>
            <a:r>
              <a:rPr lang="en-US" altLang="zh-CN" dirty="0" err="1">
                <a:sym typeface="+mn-ea"/>
              </a:rPr>
              <a:t>id_vars</a:t>
            </a:r>
            <a:r>
              <a:rPr lang="en-US" altLang="zh-CN" dirty="0">
                <a:sym typeface="+mn-ea"/>
              </a:rPr>
              <a:t>=None, </a:t>
            </a:r>
            <a:r>
              <a:rPr lang="en-US" altLang="zh-CN" dirty="0" err="1">
                <a:sym typeface="+mn-ea"/>
              </a:rPr>
              <a:t>value_vars</a:t>
            </a:r>
            <a:r>
              <a:rPr lang="en-US" altLang="zh-CN" dirty="0">
                <a:sym typeface="+mn-ea"/>
              </a:rPr>
              <a:t>=None, </a:t>
            </a:r>
            <a:r>
              <a:rPr lang="en-US" altLang="zh-CN" dirty="0" err="1">
                <a:sym typeface="+mn-ea"/>
              </a:rPr>
              <a:t>var_name</a:t>
            </a:r>
            <a:r>
              <a:rPr lang="en-US" altLang="zh-CN" dirty="0">
                <a:sym typeface="+mn-ea"/>
              </a:rPr>
              <a:t>=None, </a:t>
            </a:r>
            <a:r>
              <a:rPr lang="en-US" altLang="zh-CN" dirty="0" err="1">
                <a:sym typeface="+mn-ea"/>
              </a:rPr>
              <a:t>value_name</a:t>
            </a:r>
            <a:r>
              <a:rPr lang="en-US" altLang="zh-CN" dirty="0">
                <a:sym typeface="+mn-ea"/>
              </a:rPr>
              <a:t>='value', </a:t>
            </a:r>
            <a:r>
              <a:rPr lang="en-US" altLang="zh-CN" dirty="0" err="1">
                <a:sym typeface="+mn-ea"/>
              </a:rPr>
              <a:t>col_level</a:t>
            </a:r>
            <a:r>
              <a:rPr lang="en-US" altLang="zh-CN" dirty="0">
                <a:sym typeface="+mn-ea"/>
              </a:rPr>
              <a:t>=None)</a:t>
            </a:r>
          </a:p>
          <a:p>
            <a:r>
              <a:rPr lang="en-US" altLang="zh-CN" dirty="0">
                <a:sym typeface="+mn-ea"/>
              </a:rPr>
              <a:t>	data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 err="1">
                <a:sym typeface="+mn-ea"/>
              </a:rPr>
              <a:t>DataFrame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id_vars</a:t>
            </a:r>
            <a:r>
              <a:rPr lang="en-US" altLang="zh-CN" dirty="0">
                <a:sym typeface="+mn-ea"/>
              </a:rPr>
              <a:t>:  </a:t>
            </a:r>
            <a:r>
              <a:rPr lang="zh-CN" altLang="en-US" dirty="0">
                <a:sym typeface="+mn-ea"/>
              </a:rPr>
              <a:t>类型</a:t>
            </a:r>
            <a:r>
              <a:rPr lang="en-US" altLang="zh-CN" dirty="0">
                <a:sym typeface="+mn-ea"/>
              </a:rPr>
              <a:t>tuple, list, or </a:t>
            </a:r>
            <a:r>
              <a:rPr lang="en-US" altLang="zh-CN" dirty="0" err="1">
                <a:sym typeface="+mn-ea"/>
              </a:rPr>
              <a:t>ndarray</a:t>
            </a:r>
            <a:r>
              <a:rPr lang="en-US" altLang="zh-CN" dirty="0">
                <a:sym typeface="+mn-ea"/>
              </a:rPr>
              <a:t>, optional</a:t>
            </a:r>
            <a:r>
              <a:rPr lang="zh-CN" altLang="en-US" dirty="0">
                <a:sym typeface="+mn-ea"/>
              </a:rPr>
              <a:t>，用来标识变量的列。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value_vars</a:t>
            </a:r>
            <a:r>
              <a:rPr lang="zh-CN" altLang="en-US" dirty="0">
                <a:sym typeface="+mn-ea"/>
              </a:rPr>
              <a:t>：类型</a:t>
            </a:r>
            <a:r>
              <a:rPr lang="en-US" altLang="zh-CN" dirty="0">
                <a:sym typeface="+mn-ea"/>
              </a:rPr>
              <a:t>tuple, list, or </a:t>
            </a:r>
            <a:r>
              <a:rPr lang="en-US" altLang="zh-CN" dirty="0" err="1">
                <a:sym typeface="+mn-ea"/>
              </a:rPr>
              <a:t>ndarray</a:t>
            </a:r>
            <a:r>
              <a:rPr lang="en-US" altLang="zh-CN" dirty="0">
                <a:sym typeface="+mn-ea"/>
              </a:rPr>
              <a:t>, optional</a:t>
            </a:r>
            <a:r>
              <a:rPr lang="zh-CN" altLang="en-US" dirty="0">
                <a:sym typeface="+mn-ea"/>
              </a:rPr>
              <a:t>，用来</a:t>
            </a:r>
            <a:r>
              <a:rPr lang="en-US" altLang="zh-CN" dirty="0">
                <a:sym typeface="+mn-ea"/>
              </a:rPr>
              <a:t>unpivot</a:t>
            </a:r>
            <a:r>
              <a:rPr lang="zh-CN" altLang="en-US" dirty="0">
                <a:sym typeface="+mn-ea"/>
              </a:rPr>
              <a:t>的列。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var_name</a:t>
            </a:r>
            <a:r>
              <a:rPr lang="zh-CN" altLang="en-US" dirty="0">
                <a:sym typeface="+mn-ea"/>
              </a:rPr>
              <a:t>：标量变量的名称。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value_name</a:t>
            </a:r>
            <a:r>
              <a:rPr lang="zh-CN" altLang="en-US" dirty="0">
                <a:sym typeface="+mn-ea"/>
              </a:rPr>
              <a:t>：变量默认 ‘</a:t>
            </a:r>
            <a:r>
              <a:rPr lang="en-US" altLang="zh-CN" dirty="0">
                <a:sym typeface="+mn-ea"/>
              </a:rPr>
              <a:t>value’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col_level</a:t>
            </a:r>
            <a:r>
              <a:rPr lang="zh-CN" altLang="en-US" dirty="0">
                <a:sym typeface="+mn-ea"/>
              </a:rPr>
              <a:t>：列的级别。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250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可以将变量放在同一列显示：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D5FF49-C99D-4BDC-8081-C8F9CCDE9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523698"/>
            <a:ext cx="69127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618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虚拟变量（</a:t>
            </a:r>
            <a:r>
              <a:rPr lang="en-US" altLang="zh-CN" dirty="0">
                <a:sym typeface="+mn-ea"/>
              </a:rPr>
              <a:t>Dummy Variables</a:t>
            </a:r>
            <a:r>
              <a:rPr lang="zh-CN" altLang="en-US" dirty="0">
                <a:sym typeface="+mn-ea"/>
              </a:rPr>
              <a:t>）有时称为指标变量，变量的值为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。此变量通常指示是否发现存在或不存在分类特征。 例如，在成绩数据框中，可以将性别的类别增加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列（类似</a:t>
            </a:r>
            <a:r>
              <a:rPr lang="en-US" altLang="zh-CN" dirty="0">
                <a:sym typeface="+mn-ea"/>
              </a:rPr>
              <a:t>one- hot </a:t>
            </a:r>
            <a:r>
              <a:rPr lang="zh-CN" altLang="en-US" dirty="0">
                <a:sym typeface="+mn-ea"/>
              </a:rPr>
              <a:t>编码）。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DCEBA9-B717-422E-8315-3596ADA2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60772"/>
            <a:ext cx="6876256" cy="28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572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11.3.6 </a:t>
            </a:r>
            <a:r>
              <a:rPr lang="zh-CN" altLang="en-US" dirty="0"/>
              <a:t>数据采样：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DataFrame.sample</a:t>
            </a:r>
            <a:r>
              <a:rPr lang="en-US" altLang="zh-CN" dirty="0">
                <a:sym typeface="+mn-ea"/>
              </a:rPr>
              <a:t>(n=None, frac=None, replace=False, weights=None, </a:t>
            </a:r>
            <a:r>
              <a:rPr lang="en-US" altLang="zh-CN" dirty="0" err="1">
                <a:sym typeface="+mn-ea"/>
              </a:rPr>
              <a:t>random_state</a:t>
            </a:r>
            <a:r>
              <a:rPr lang="en-US" altLang="zh-CN" dirty="0">
                <a:sym typeface="+mn-ea"/>
              </a:rPr>
              <a:t>=None, axis=None)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为采样数，</a:t>
            </a:r>
            <a:r>
              <a:rPr lang="en-US" altLang="zh-CN" dirty="0">
                <a:sym typeface="+mn-ea"/>
              </a:rPr>
              <a:t>frac</a:t>
            </a:r>
            <a:r>
              <a:rPr lang="zh-CN" altLang="en-US" dirty="0">
                <a:sym typeface="+mn-ea"/>
              </a:rPr>
              <a:t>为比率。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当在有权重筛选时，未赋值的列权重为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，如果权重和不为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，则将会将每个权重除以总和。</a:t>
            </a:r>
            <a:r>
              <a:rPr lang="en-US" altLang="zh-CN" dirty="0" err="1">
                <a:sym typeface="+mn-ea"/>
              </a:rPr>
              <a:t>random_state</a:t>
            </a:r>
            <a:r>
              <a:rPr lang="zh-CN" altLang="en-US" dirty="0">
                <a:sym typeface="+mn-ea"/>
              </a:rPr>
              <a:t>可以设置抽样的种子（</a:t>
            </a:r>
            <a:r>
              <a:rPr lang="en-US" altLang="zh-CN" dirty="0">
                <a:sym typeface="+mn-ea"/>
              </a:rPr>
              <a:t>seed</a:t>
            </a:r>
            <a:r>
              <a:rPr lang="zh-CN" altLang="en-US" dirty="0">
                <a:sym typeface="+mn-ea"/>
              </a:rPr>
              <a:t>）。</a:t>
            </a:r>
            <a:r>
              <a:rPr lang="en-US" altLang="zh-CN" dirty="0">
                <a:sym typeface="+mn-ea"/>
              </a:rPr>
              <a:t>axis</a:t>
            </a:r>
            <a:r>
              <a:rPr lang="zh-CN" altLang="en-US" dirty="0">
                <a:sym typeface="+mn-ea"/>
              </a:rPr>
              <a:t>可是设置列随机抽样。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A50599-1B9B-4990-B1AC-3754EF36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500154"/>
            <a:ext cx="5022774" cy="26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532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concat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objs</a:t>
            </a:r>
            <a:r>
              <a:rPr lang="en-US" altLang="zh-CN" dirty="0">
                <a:sym typeface="+mn-ea"/>
              </a:rPr>
              <a:t>, axis=0, join='outer', </a:t>
            </a:r>
            <a:r>
              <a:rPr lang="en-US" altLang="zh-CN" dirty="0" err="1">
                <a:sym typeface="+mn-ea"/>
              </a:rPr>
              <a:t>join_axes</a:t>
            </a:r>
            <a:r>
              <a:rPr lang="en-US" altLang="zh-CN" dirty="0">
                <a:sym typeface="+mn-ea"/>
              </a:rPr>
              <a:t>=None, </a:t>
            </a:r>
            <a:r>
              <a:rPr lang="en-US" altLang="zh-CN" dirty="0" err="1">
                <a:sym typeface="+mn-ea"/>
              </a:rPr>
              <a:t>ignore_index</a:t>
            </a:r>
            <a:r>
              <a:rPr lang="en-US" altLang="zh-CN" dirty="0">
                <a:sym typeface="+mn-ea"/>
              </a:rPr>
              <a:t>=False,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keys=None, levels=None, names=None, </a:t>
            </a:r>
            <a:r>
              <a:rPr lang="en-US" altLang="zh-CN" dirty="0" err="1">
                <a:sym typeface="+mn-ea"/>
              </a:rPr>
              <a:t>verify_integrity</a:t>
            </a:r>
            <a:r>
              <a:rPr lang="en-US" altLang="zh-CN" dirty="0">
                <a:sym typeface="+mn-ea"/>
              </a:rPr>
              <a:t>=False, copy=True):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参数介绍：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objs</a:t>
            </a:r>
            <a:r>
              <a:rPr lang="zh-CN" altLang="en-US" dirty="0">
                <a:sym typeface="+mn-ea"/>
              </a:rPr>
              <a:t>：需要连接的对象集合，一般是列表或字典；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axis</a:t>
            </a:r>
            <a:r>
              <a:rPr lang="zh-CN" altLang="en-US" dirty="0">
                <a:sym typeface="+mn-ea"/>
              </a:rPr>
              <a:t>：连接轴向（横向</a:t>
            </a:r>
            <a:r>
              <a:rPr lang="en-US" altLang="zh-CN" dirty="0">
                <a:sym typeface="+mn-ea"/>
              </a:rPr>
              <a:t>axis=0</a:t>
            </a:r>
            <a:r>
              <a:rPr lang="zh-CN" altLang="en-US" dirty="0">
                <a:sym typeface="+mn-ea"/>
              </a:rPr>
              <a:t>或纵向</a:t>
            </a:r>
            <a:r>
              <a:rPr lang="en-US" altLang="zh-CN" dirty="0">
                <a:sym typeface="+mn-ea"/>
              </a:rPr>
              <a:t>axis=1</a:t>
            </a:r>
            <a:r>
              <a:rPr lang="zh-CN" altLang="en-US" dirty="0">
                <a:sym typeface="+mn-ea"/>
              </a:rPr>
              <a:t>）；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：参数为‘</a:t>
            </a:r>
            <a:r>
              <a:rPr lang="en-US" altLang="zh-CN" dirty="0">
                <a:sym typeface="+mn-ea"/>
              </a:rPr>
              <a:t>outer’</a:t>
            </a:r>
            <a:r>
              <a:rPr lang="zh-CN" altLang="en-US" dirty="0">
                <a:sym typeface="+mn-ea"/>
              </a:rPr>
              <a:t>或‘</a:t>
            </a:r>
            <a:r>
              <a:rPr lang="en-US" altLang="zh-CN" dirty="0">
                <a:sym typeface="+mn-ea"/>
              </a:rPr>
              <a:t>inner’</a:t>
            </a:r>
            <a:r>
              <a:rPr lang="zh-CN" altLang="en-US" dirty="0">
                <a:sym typeface="+mn-ea"/>
              </a:rPr>
              <a:t>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join_axes</a:t>
            </a:r>
            <a:r>
              <a:rPr lang="en-US" altLang="zh-CN" dirty="0">
                <a:sym typeface="+mn-ea"/>
              </a:rPr>
              <a:t>=[]</a:t>
            </a:r>
            <a:r>
              <a:rPr lang="zh-CN" altLang="en-US" dirty="0">
                <a:sym typeface="+mn-ea"/>
              </a:rPr>
              <a:t>：指定自定义的索引；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keys=[]</a:t>
            </a:r>
            <a:r>
              <a:rPr lang="zh-CN" altLang="en-US" dirty="0">
                <a:sym typeface="+mn-ea"/>
              </a:rPr>
              <a:t>：创建层次化索引；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ignore_index</a:t>
            </a:r>
            <a:r>
              <a:rPr lang="en-US" altLang="zh-CN" dirty="0">
                <a:sym typeface="+mn-ea"/>
              </a:rPr>
              <a:t>=True</a:t>
            </a:r>
            <a:r>
              <a:rPr lang="zh-CN" altLang="en-US" dirty="0">
                <a:sym typeface="+mn-ea"/>
              </a:rPr>
              <a:t>：重建索引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pd.concat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只是单纯的把两个表拼接在一起，它对数据不会消除重数据，但是可以使用</a:t>
            </a:r>
            <a:r>
              <a:rPr lang="en-US" altLang="zh-CN" dirty="0" err="1">
                <a:sym typeface="+mn-ea"/>
              </a:rPr>
              <a:t>drop_duplicates</a:t>
            </a:r>
            <a:r>
              <a:rPr lang="zh-CN" altLang="en-US" dirty="0">
                <a:sym typeface="+mn-ea"/>
              </a:rPr>
              <a:t>方法实现去重。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629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</a:t>
            </a:r>
            <a:r>
              <a:rPr lang="en-US" altLang="zh-CN" dirty="0">
                <a:sym typeface="+mn-ea"/>
              </a:rPr>
              <a:t>axis</a:t>
            </a:r>
            <a:r>
              <a:rPr lang="zh-CN" altLang="en-US" dirty="0">
                <a:sym typeface="+mn-ea"/>
              </a:rPr>
              <a:t>是关键，它用于指定是行还是列，</a:t>
            </a:r>
            <a:r>
              <a:rPr lang="en-US" altLang="zh-CN" dirty="0">
                <a:sym typeface="+mn-ea"/>
              </a:rPr>
              <a:t>axis</a:t>
            </a:r>
            <a:r>
              <a:rPr lang="zh-CN" altLang="en-US" dirty="0">
                <a:sym typeface="+mn-ea"/>
              </a:rPr>
              <a:t>默认是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ym typeface="+mn-ea"/>
              </a:rPr>
              <a:t>axis=0</a:t>
            </a:r>
            <a:r>
              <a:rPr lang="zh-CN" altLang="en-US" dirty="0">
                <a:sym typeface="+mn-ea"/>
              </a:rPr>
              <a:t>时，</a:t>
            </a:r>
            <a:r>
              <a:rPr lang="en-US" altLang="zh-CN" dirty="0" err="1">
                <a:sym typeface="+mn-ea"/>
              </a:rPr>
              <a:t>pd.concat</a:t>
            </a:r>
            <a:r>
              <a:rPr lang="en-US" altLang="zh-CN" dirty="0">
                <a:sym typeface="+mn-ea"/>
              </a:rPr>
              <a:t>([df1, df2])</a:t>
            </a:r>
            <a:r>
              <a:rPr lang="zh-CN" altLang="en-US" dirty="0">
                <a:sym typeface="+mn-ea"/>
              </a:rPr>
              <a:t>的效果与</a:t>
            </a:r>
            <a:r>
              <a:rPr lang="en-US" altLang="zh-CN" dirty="0">
                <a:sym typeface="+mn-ea"/>
              </a:rPr>
              <a:t>df1.append(df2)</a:t>
            </a:r>
            <a:r>
              <a:rPr lang="zh-CN" altLang="en-US" dirty="0">
                <a:sym typeface="+mn-ea"/>
              </a:rPr>
              <a:t>是相同的；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ym typeface="+mn-ea"/>
              </a:rPr>
              <a:t>axis=1</a:t>
            </a:r>
            <a:r>
              <a:rPr lang="zh-CN" altLang="en-US" dirty="0">
                <a:sym typeface="+mn-ea"/>
              </a:rPr>
              <a:t>时，</a:t>
            </a:r>
            <a:r>
              <a:rPr lang="en-US" altLang="zh-CN" dirty="0" err="1">
                <a:sym typeface="+mn-ea"/>
              </a:rPr>
              <a:t>pd.concat</a:t>
            </a:r>
            <a:r>
              <a:rPr lang="en-US" altLang="zh-CN" dirty="0">
                <a:sym typeface="+mn-ea"/>
              </a:rPr>
              <a:t>([df1, df2], axis=1)</a:t>
            </a:r>
            <a:r>
              <a:rPr lang="zh-CN" altLang="en-US" dirty="0">
                <a:sym typeface="+mn-ea"/>
              </a:rPr>
              <a:t>的效果与</a:t>
            </a:r>
            <a:r>
              <a:rPr lang="en-US" altLang="zh-CN" dirty="0" err="1">
                <a:sym typeface="+mn-ea"/>
              </a:rPr>
              <a:t>pd.merge</a:t>
            </a:r>
            <a:r>
              <a:rPr lang="en-US" altLang="zh-CN" dirty="0">
                <a:sym typeface="+mn-ea"/>
              </a:rPr>
              <a:t>(df1, df2, </a:t>
            </a:r>
            <a:r>
              <a:rPr lang="en-US" altLang="zh-CN" dirty="0" err="1">
                <a:sym typeface="+mn-ea"/>
              </a:rPr>
              <a:t>left_index</a:t>
            </a:r>
            <a:r>
              <a:rPr lang="en-US" altLang="zh-CN" dirty="0">
                <a:sym typeface="+mn-ea"/>
              </a:rPr>
              <a:t>=True, </a:t>
            </a:r>
            <a:r>
              <a:rPr lang="en-US" altLang="zh-CN" dirty="0" err="1">
                <a:sym typeface="+mn-ea"/>
              </a:rPr>
              <a:t>right_index</a:t>
            </a:r>
            <a:r>
              <a:rPr lang="en-US" altLang="zh-CN" dirty="0">
                <a:sym typeface="+mn-ea"/>
              </a:rPr>
              <a:t>=True, how='outer')</a:t>
            </a:r>
            <a:r>
              <a:rPr lang="zh-CN" altLang="en-US" dirty="0">
                <a:sym typeface="+mn-ea"/>
              </a:rPr>
              <a:t>是相同的。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F759F7B-BF43-4B0B-A324-BD057FB1B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7239"/>
              </p:ext>
            </p:extLst>
          </p:nvPr>
        </p:nvGraphicFramePr>
        <p:xfrm>
          <a:off x="3203848" y="2283718"/>
          <a:ext cx="3915700" cy="285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r:id="rId4" imgW="4422716" imgH="3285622" progId="SmartDraw.2">
                  <p:embed/>
                </p:oleObj>
              </mc:Choice>
              <mc:Fallback>
                <p:oleObj r:id="rId4" imgW="4422716" imgH="328562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83718"/>
                        <a:ext cx="3915700" cy="2859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6415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通过键拼接列 </a:t>
            </a:r>
            <a:r>
              <a:rPr lang="en-US" altLang="zh-CN" dirty="0">
                <a:sym typeface="+mn-ea"/>
              </a:rPr>
              <a:t>merge(left, right, how='inner', on=None, </a:t>
            </a:r>
            <a:r>
              <a:rPr lang="en-US" altLang="zh-CN" dirty="0" err="1">
                <a:sym typeface="+mn-ea"/>
              </a:rPr>
              <a:t>left_on</a:t>
            </a:r>
            <a:r>
              <a:rPr lang="en-US" altLang="zh-CN" dirty="0">
                <a:sym typeface="+mn-ea"/>
              </a:rPr>
              <a:t>=None, </a:t>
            </a:r>
            <a:r>
              <a:rPr lang="en-US" altLang="zh-CN" dirty="0" err="1">
                <a:sym typeface="+mn-ea"/>
              </a:rPr>
              <a:t>right_on</a:t>
            </a:r>
            <a:r>
              <a:rPr lang="en-US" altLang="zh-CN" dirty="0">
                <a:sym typeface="+mn-ea"/>
              </a:rPr>
              <a:t>=None, </a:t>
            </a:r>
            <a:r>
              <a:rPr lang="en-US" altLang="zh-CN" dirty="0" err="1">
                <a:sym typeface="+mn-ea"/>
              </a:rPr>
              <a:t>left_index</a:t>
            </a:r>
            <a:r>
              <a:rPr lang="en-US" altLang="zh-CN" dirty="0">
                <a:sym typeface="+mn-ea"/>
              </a:rPr>
              <a:t>=False, </a:t>
            </a:r>
            <a:r>
              <a:rPr lang="en-US" altLang="zh-CN" dirty="0" err="1">
                <a:sym typeface="+mn-ea"/>
              </a:rPr>
              <a:t>right_index</a:t>
            </a:r>
            <a:r>
              <a:rPr lang="en-US" altLang="zh-CN" dirty="0">
                <a:sym typeface="+mn-ea"/>
              </a:rPr>
              <a:t>=False, sort=True, suffixes=('_x', '_y'), copy=True, indicator=False)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参数介绍：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left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right</a:t>
            </a:r>
            <a:r>
              <a:rPr lang="zh-CN" altLang="en-US" dirty="0">
                <a:sym typeface="+mn-ea"/>
              </a:rPr>
              <a:t>：两个不同的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how</a:t>
            </a:r>
            <a:r>
              <a:rPr lang="zh-CN" altLang="en-US" dirty="0">
                <a:sym typeface="+mn-ea"/>
              </a:rPr>
              <a:t>：连接方式，有</a:t>
            </a:r>
            <a:r>
              <a:rPr lang="en-US" altLang="zh-CN" dirty="0">
                <a:sym typeface="+mn-ea"/>
              </a:rPr>
              <a:t>inner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left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right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outer</a:t>
            </a:r>
            <a:r>
              <a:rPr lang="zh-CN" altLang="en-US" dirty="0">
                <a:sym typeface="+mn-ea"/>
              </a:rPr>
              <a:t>，默认为</a:t>
            </a:r>
            <a:r>
              <a:rPr lang="en-US" altLang="zh-CN" dirty="0">
                <a:sym typeface="+mn-ea"/>
              </a:rPr>
              <a:t>inner</a:t>
            </a:r>
            <a:r>
              <a:rPr lang="zh-CN" altLang="en-US" dirty="0">
                <a:sym typeface="+mn-ea"/>
              </a:rPr>
              <a:t>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on</a:t>
            </a:r>
            <a:r>
              <a:rPr lang="zh-CN" altLang="en-US" dirty="0">
                <a:sym typeface="+mn-ea"/>
              </a:rPr>
              <a:t>：用于连接的列索引名称，必须存在于两个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中，如果没有指定，且其他参数也没有指定，则以两个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列名交集作为连接键；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left_on</a:t>
            </a:r>
            <a:r>
              <a:rPr lang="zh-CN" altLang="en-US" dirty="0">
                <a:sym typeface="+mn-ea"/>
              </a:rPr>
              <a:t>：左侧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中用于连接键的列名，这个参数左右列名不同但代表的含义相同时非常的有用；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948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参数介绍：	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                  </a:t>
            </a:r>
            <a:r>
              <a:rPr lang="en-US" altLang="zh-CN" dirty="0" err="1">
                <a:sym typeface="+mn-ea"/>
              </a:rPr>
              <a:t>right_on</a:t>
            </a:r>
            <a:r>
              <a:rPr lang="zh-CN" altLang="en-US" dirty="0">
                <a:sym typeface="+mn-ea"/>
              </a:rPr>
              <a:t>：右侧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中用于连接键的列名；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left_index</a:t>
            </a:r>
            <a:r>
              <a:rPr lang="zh-CN" altLang="en-US" dirty="0">
                <a:sym typeface="+mn-ea"/>
              </a:rPr>
              <a:t>：使用左侧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中的行索引作为连接键；	</a:t>
            </a:r>
            <a:r>
              <a:rPr lang="en-US" altLang="zh-CN" dirty="0" err="1">
                <a:sym typeface="+mn-ea"/>
              </a:rPr>
              <a:t>right_index</a:t>
            </a:r>
            <a:r>
              <a:rPr lang="zh-CN" altLang="en-US" dirty="0">
                <a:sym typeface="+mn-ea"/>
              </a:rPr>
              <a:t>：使用右侧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中的行索引作为连接键；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sort</a:t>
            </a:r>
            <a:r>
              <a:rPr lang="zh-CN" altLang="en-US" dirty="0">
                <a:sym typeface="+mn-ea"/>
              </a:rPr>
              <a:t>：默认为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，将合并的数据进行排序，设置为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可以提高性能；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suffixes</a:t>
            </a:r>
            <a:r>
              <a:rPr lang="zh-CN" altLang="en-US" dirty="0">
                <a:sym typeface="+mn-ea"/>
              </a:rPr>
              <a:t>：字符串值组成的元组，用于指定当左右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存在相同列名时在列名后面附加的后缀名称，默认为</a:t>
            </a:r>
            <a:r>
              <a:rPr lang="en-US" altLang="zh-CN" dirty="0">
                <a:sym typeface="+mn-ea"/>
              </a:rPr>
              <a:t>('_x', '_y')</a:t>
            </a:r>
            <a:r>
              <a:rPr lang="zh-CN" altLang="en-US" dirty="0">
                <a:sym typeface="+mn-ea"/>
              </a:rPr>
              <a:t>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copy</a:t>
            </a:r>
            <a:r>
              <a:rPr lang="zh-CN" altLang="en-US" dirty="0">
                <a:sym typeface="+mn-ea"/>
              </a:rPr>
              <a:t>：默认为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，总是将数据复制到数据结构中，设置为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可以提高性能；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indicator</a:t>
            </a:r>
            <a:r>
              <a:rPr lang="zh-CN" altLang="en-US" dirty="0">
                <a:sym typeface="+mn-ea"/>
              </a:rPr>
              <a:t>：显示合并数据中数据的来源情况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7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11.2.1 Series</a:t>
            </a:r>
            <a:r>
              <a:rPr lang="zh-CN" altLang="en-US" dirty="0"/>
              <a:t>的结构与属性：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常用的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属性例子：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DA9280-866A-4CE3-A0EE-18B451F9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745" y="1563638"/>
            <a:ext cx="6706181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98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类似于关系型数据库的连接方式，可以根据一个或多个键将不同的</a:t>
            </a:r>
            <a:r>
              <a:rPr lang="en-US" altLang="zh-CN" dirty="0" err="1">
                <a:sym typeface="+mn-ea"/>
              </a:rPr>
              <a:t>DatFrame</a:t>
            </a:r>
            <a:r>
              <a:rPr lang="zh-CN" altLang="en-US" dirty="0">
                <a:sym typeface="+mn-ea"/>
              </a:rPr>
              <a:t>连接起来。该函数的典型应用场景是，针对同一个主键存在两张不同字段的表，根据主键整合到一张表里面。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df.merge</a:t>
            </a:r>
            <a:r>
              <a:rPr lang="zh-CN" altLang="en-US" dirty="0">
                <a:sym typeface="+mn-ea"/>
              </a:rPr>
              <a:t>（）默认以重叠的列名当做连接键连接（</a:t>
            </a:r>
            <a:r>
              <a:rPr lang="en-US" altLang="zh-CN" dirty="0">
                <a:sym typeface="+mn-ea"/>
              </a:rPr>
              <a:t>how=inner</a:t>
            </a:r>
            <a:r>
              <a:rPr lang="zh-CN" altLang="en-US" dirty="0">
                <a:sym typeface="+mn-ea"/>
              </a:rPr>
              <a:t>），取</a:t>
            </a:r>
            <a:r>
              <a:rPr lang="en-US" altLang="zh-CN" dirty="0"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的交集，连接方式还有（</a:t>
            </a:r>
            <a:r>
              <a:rPr lang="en-US" altLang="zh-CN" dirty="0" err="1">
                <a:sym typeface="+mn-ea"/>
              </a:rPr>
              <a:t>left,right,outer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07FB793-9557-4D20-9D79-F7E9348F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68" y="2433480"/>
            <a:ext cx="7371332" cy="21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04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不同的合并方式：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F258E04-D166-4061-A7D9-4EFD13528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638568"/>
              </p:ext>
            </p:extLst>
          </p:nvPr>
        </p:nvGraphicFramePr>
        <p:xfrm>
          <a:off x="2415691" y="1542030"/>
          <a:ext cx="5932289" cy="353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4" imgW="8488522" imgH="5120640" progId="SmartDraw.2">
                  <p:embed/>
                </p:oleObj>
              </mc:Choice>
              <mc:Fallback>
                <p:oleObj r:id="rId4" imgW="8488522" imgH="5120640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691" y="1542030"/>
                        <a:ext cx="5932289" cy="3534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116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如果两个对象的列名不同，更加值相同融合，可以分别指定：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88B910-9D3D-47DC-A28E-A28DCE53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59" y="1636697"/>
            <a:ext cx="7368368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44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（）索引上的合并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join(self, other, on=None, how='left', </a:t>
            </a:r>
            <a:r>
              <a:rPr lang="en-US" altLang="zh-CN" dirty="0" err="1">
                <a:sym typeface="+mn-ea"/>
              </a:rPr>
              <a:t>lsuffix</a:t>
            </a:r>
            <a:r>
              <a:rPr lang="en-US" altLang="zh-CN" dirty="0">
                <a:sym typeface="+mn-ea"/>
              </a:rPr>
              <a:t>='', </a:t>
            </a:r>
            <a:r>
              <a:rPr lang="en-US" altLang="zh-CN" dirty="0" err="1">
                <a:sym typeface="+mn-ea"/>
              </a:rPr>
              <a:t>rsuffix</a:t>
            </a:r>
            <a:r>
              <a:rPr lang="en-US" altLang="zh-CN" dirty="0">
                <a:sym typeface="+mn-ea"/>
              </a:rPr>
              <a:t>='',sort=False):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其参数的意义与上述</a:t>
            </a:r>
            <a:r>
              <a:rPr lang="en-US" altLang="zh-CN" dirty="0">
                <a:sym typeface="+mn-ea"/>
              </a:rPr>
              <a:t>merge</a:t>
            </a:r>
            <a:r>
              <a:rPr lang="zh-CN" altLang="en-US" dirty="0">
                <a:sym typeface="+mn-ea"/>
              </a:rPr>
              <a:t>方法中的参数意义基本一样。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03B293-FF4D-4551-B55A-245DF6A0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8CE5D41-CC4C-41F1-BC09-AAE63FB4A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64364"/>
              </p:ext>
            </p:extLst>
          </p:nvPr>
        </p:nvGraphicFramePr>
        <p:xfrm>
          <a:off x="2407748" y="2177968"/>
          <a:ext cx="5642607" cy="294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r:id="rId4" imgW="9037252" imgH="4762561" progId="SmartDraw.2">
                  <p:embed/>
                </p:oleObj>
              </mc:Choice>
              <mc:Fallback>
                <p:oleObj r:id="rId4" imgW="9037252" imgH="4762561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748" y="2177968"/>
                        <a:ext cx="5642607" cy="2943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4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11.3.7 </a:t>
            </a:r>
            <a:r>
              <a:rPr lang="zh-CN" altLang="en-US" dirty="0"/>
              <a:t>数据合并：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join</a:t>
            </a:r>
            <a:r>
              <a:rPr lang="zh-CN" altLang="en-US" dirty="0">
                <a:sym typeface="+mn-ea"/>
              </a:rPr>
              <a:t>（）索引上的合并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03B293-FF4D-4551-B55A-245DF6A0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58500B7-D173-4A50-9542-0563A9DE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99" y="1581213"/>
            <a:ext cx="7385901" cy="19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62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11.3.8 </a:t>
            </a:r>
            <a:r>
              <a:rPr lang="zh-CN" altLang="en-US" dirty="0"/>
              <a:t>数据可视化：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DataFrame.plot.hist</a:t>
            </a:r>
            <a:r>
              <a:rPr lang="en-US" altLang="zh-CN" dirty="0">
                <a:sym typeface="+mn-ea"/>
              </a:rPr>
              <a:t>(self[, by, bins])</a:t>
            </a:r>
            <a:r>
              <a:rPr lang="zh-CN" altLang="en-US" dirty="0">
                <a:sym typeface="+mn-ea"/>
              </a:rPr>
              <a:t>。绘制直方图</a:t>
            </a:r>
            <a:r>
              <a:rPr lang="en-US" altLang="zh-CN" dirty="0">
                <a:sym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</a:t>
            </a:r>
            <a:r>
              <a:rPr lang="en-US" altLang="zh-CN" dirty="0">
                <a:sym typeface="+mn-ea"/>
              </a:rPr>
              <a:t>([x, y, kind, ax, ….])</a:t>
            </a:r>
            <a:r>
              <a:rPr lang="zh-CN" altLang="en-US" dirty="0">
                <a:sym typeface="+mn-ea"/>
              </a:rPr>
              <a:t>。所有绘制图形的祖先方法。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DataFrame.plot.area</a:t>
            </a:r>
            <a:r>
              <a:rPr lang="en-US" altLang="zh-CN" dirty="0">
                <a:sym typeface="+mn-ea"/>
              </a:rPr>
              <a:t>(self[, x, y])</a:t>
            </a:r>
            <a:r>
              <a:rPr lang="zh-CN" altLang="en-US" dirty="0">
                <a:sym typeface="+mn-ea"/>
              </a:rPr>
              <a:t>。绘制面积图。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DataFrame.plot.bar</a:t>
            </a:r>
            <a:r>
              <a:rPr lang="en-US" altLang="zh-CN" dirty="0">
                <a:sym typeface="+mn-ea"/>
              </a:rPr>
              <a:t>(self[, x, y])</a:t>
            </a:r>
            <a:r>
              <a:rPr lang="zh-CN" altLang="en-US" dirty="0">
                <a:sym typeface="+mn-ea"/>
              </a:rPr>
              <a:t>。绘制垂直条状图。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DataFrame.plot.barh</a:t>
            </a:r>
            <a:r>
              <a:rPr lang="en-US" altLang="zh-CN" dirty="0">
                <a:sym typeface="+mn-ea"/>
              </a:rPr>
              <a:t>(self[, x, y])</a:t>
            </a:r>
            <a:r>
              <a:rPr lang="zh-CN" altLang="en-US" dirty="0">
                <a:sym typeface="+mn-ea"/>
              </a:rPr>
              <a:t>。绘制水平条状图。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DataFrame.plot.box</a:t>
            </a:r>
            <a:r>
              <a:rPr lang="en-US" altLang="zh-CN" dirty="0">
                <a:sym typeface="+mn-ea"/>
              </a:rPr>
              <a:t>(self[, by])</a:t>
            </a:r>
            <a:r>
              <a:rPr lang="zh-CN" altLang="en-US" dirty="0">
                <a:sym typeface="+mn-ea"/>
              </a:rPr>
              <a:t>。绘制箱式图。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DataFrame.plot.density</a:t>
            </a:r>
            <a:r>
              <a:rPr lang="en-US" altLang="zh-CN" dirty="0">
                <a:sym typeface="+mn-ea"/>
              </a:rPr>
              <a:t>(self[, </a:t>
            </a:r>
            <a:r>
              <a:rPr lang="en-US" altLang="zh-CN" dirty="0" err="1">
                <a:sym typeface="+mn-ea"/>
              </a:rPr>
              <a:t>bw_method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ind</a:t>
            </a:r>
            <a:r>
              <a:rPr lang="en-US" altLang="zh-CN" dirty="0">
                <a:sym typeface="+mn-ea"/>
              </a:rPr>
              <a:t>])</a:t>
            </a:r>
            <a:r>
              <a:rPr lang="zh-CN" altLang="en-US" dirty="0">
                <a:sym typeface="+mn-ea"/>
              </a:rPr>
              <a:t>。绘制密度图。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DataFrame.plot.hist</a:t>
            </a:r>
            <a:r>
              <a:rPr lang="en-US" altLang="zh-CN" dirty="0">
                <a:sym typeface="+mn-ea"/>
              </a:rPr>
              <a:t>(self[, by, bins])</a:t>
            </a:r>
            <a:r>
              <a:rPr lang="zh-CN" altLang="en-US" dirty="0">
                <a:sym typeface="+mn-ea"/>
              </a:rPr>
              <a:t>。绘制各列的直方图。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DataFrame.plot.line</a:t>
            </a:r>
            <a:r>
              <a:rPr lang="en-US" altLang="zh-CN" dirty="0">
                <a:sym typeface="+mn-ea"/>
              </a:rPr>
              <a:t>(self[, x, y])</a:t>
            </a:r>
            <a:r>
              <a:rPr lang="zh-CN" altLang="en-US" dirty="0">
                <a:sym typeface="+mn-ea"/>
              </a:rPr>
              <a:t>。绘制折线图。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DataFrame.plot.pie</a:t>
            </a:r>
            <a:r>
              <a:rPr lang="en-US" altLang="zh-CN" dirty="0">
                <a:sym typeface="+mn-ea"/>
              </a:rPr>
              <a:t>(self, \*\*</a:t>
            </a:r>
            <a:r>
              <a:rPr lang="en-US" altLang="zh-CN" dirty="0" err="1">
                <a:sym typeface="+mn-ea"/>
              </a:rPr>
              <a:t>kwargs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。绘制饼状图。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DataFrame.plot.scatter</a:t>
            </a:r>
            <a:r>
              <a:rPr lang="en-US" altLang="zh-CN" dirty="0">
                <a:sym typeface="+mn-ea"/>
              </a:rPr>
              <a:t>(self, x, y[, s, c])</a:t>
            </a:r>
            <a:r>
              <a:rPr lang="zh-CN" altLang="en-US" dirty="0">
                <a:sym typeface="+mn-ea"/>
              </a:rPr>
              <a:t>。绘制散点图。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DataFrame.boxplot</a:t>
            </a:r>
            <a:r>
              <a:rPr lang="en-US" altLang="zh-CN" dirty="0">
                <a:sym typeface="+mn-ea"/>
              </a:rPr>
              <a:t>(self[, column, by, ax, …])</a:t>
            </a:r>
            <a:r>
              <a:rPr lang="zh-CN" altLang="en-US" dirty="0">
                <a:sym typeface="+mn-ea"/>
              </a:rPr>
              <a:t>。绘制箱式图。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DataFrame.hist</a:t>
            </a:r>
            <a:r>
              <a:rPr lang="en-US" altLang="zh-CN" dirty="0">
                <a:sym typeface="+mn-ea"/>
              </a:rPr>
              <a:t>(data[, column, by, grid, …])</a:t>
            </a:r>
            <a:r>
              <a:rPr lang="zh-CN" altLang="en-US" dirty="0">
                <a:sym typeface="+mn-ea"/>
              </a:rPr>
              <a:t>。绘制直方图。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03B293-FF4D-4551-B55A-245DF6A0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092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11.3.8 </a:t>
            </a:r>
            <a:r>
              <a:rPr lang="zh-CN" altLang="en-US" dirty="0"/>
              <a:t>数据可视化：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03B293-FF4D-4551-B55A-245DF6A0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365E43-0375-4FBF-B6B0-ADAB565A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2" y="1289452"/>
            <a:ext cx="4895681" cy="38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750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11.3.8 </a:t>
            </a:r>
            <a:r>
              <a:rPr lang="zh-CN" altLang="en-US" dirty="0"/>
              <a:t>数据可视化：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4"/>
            <a:ext cx="7218336" cy="38842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03B293-FF4D-4551-B55A-245DF6A0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A82073-2124-40AB-9827-B74414EF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39" y="1259204"/>
            <a:ext cx="5428439" cy="38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635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11.3.8 </a:t>
            </a:r>
            <a:r>
              <a:rPr lang="zh-CN" altLang="en-US" dirty="0"/>
              <a:t>数据可视化：</a:t>
            </a:r>
            <a:endParaRPr 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B4B2A0D8-636B-4883-A346-52842CAE04B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51720" y="1258888"/>
            <a:ext cx="5247429" cy="3884612"/>
          </a:xfrm>
        </p:spPr>
      </p:pic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03B293-FF4D-4551-B55A-245DF6A0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601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11.3.8 </a:t>
            </a:r>
            <a:r>
              <a:rPr lang="zh-CN" altLang="en-US" dirty="0"/>
              <a:t>数据可视化：</a:t>
            </a:r>
            <a:endParaRPr 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45896-037B-4F04-A843-F89CF2C7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F48528-D79C-4ABE-A8CA-87FDDEAC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03B293-FF4D-4551-B55A-245DF6A0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D267ACA-7DD6-4AB2-926F-27CCEDCA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66" y="1273483"/>
            <a:ext cx="5189373" cy="37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11.2.1 Series</a:t>
            </a:r>
            <a:r>
              <a:rPr lang="zh-CN" altLang="en-US" dirty="0"/>
              <a:t>的结构与属性：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常用的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属性例子：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6EBA04-F644-4112-9083-4030F7A1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15" y="1588974"/>
            <a:ext cx="4608187" cy="35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97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本章小结：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107504" y="900479"/>
            <a:ext cx="7704856" cy="424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习题</a:t>
            </a:r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——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项目一：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实验数据选取某高校计算机科学与技术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2019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年硕士招生调剂信息数据。</a:t>
            </a:r>
          </a:p>
          <a:p>
            <a:pPr indent="304800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）	数据读取：将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StudentsDataSet.xlsx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读取转为</a:t>
            </a:r>
            <a:r>
              <a:rPr lang="en-US" altLang="zh-CN" sz="1400" kern="0" dirty="0" err="1">
                <a:solidFill>
                  <a:schemeClr val="bg1"/>
                </a:solidFill>
                <a:latin typeface="+mn-ea"/>
                <a:cs typeface="Arial" pitchFamily="34" charset="0"/>
              </a:rPr>
              <a:t>DataFrame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数据格式。</a:t>
            </a:r>
          </a:p>
          <a:p>
            <a:pPr indent="304800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）	查看调剂专业考生的出身，本科院校、本科专业</a:t>
            </a:r>
          </a:p>
          <a:p>
            <a:pPr indent="304800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）	统计获得总分、数学前三名的考生。</a:t>
            </a:r>
          </a:p>
          <a:p>
            <a:pPr indent="304800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4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）	绘出成绩统计图。</a:t>
            </a:r>
          </a:p>
          <a:p>
            <a:pPr indent="304800">
              <a:lnSpc>
                <a:spcPct val="150000"/>
              </a:lnSpc>
            </a:pPr>
            <a:endParaRPr lang="zh-CN" altLang="en-US" sz="1400" kern="0" dirty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习题</a:t>
            </a:r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——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项目二：</a:t>
            </a:r>
          </a:p>
          <a:p>
            <a:pPr indent="304800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1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）	下载：全球新冠病毒实时数据：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https://github.com/CSSEGISandData/COVID-19/tree/master/csse_covid_19_data/csse_covid_19_time_series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。</a:t>
            </a:r>
          </a:p>
          <a:p>
            <a:pPr indent="304800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2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）	查看表的形状维度、获取表结构索引与列的信息。</a:t>
            </a:r>
          </a:p>
          <a:p>
            <a:pPr indent="304800">
              <a:lnSpc>
                <a:spcPct val="150000"/>
              </a:lnSpc>
            </a:pP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（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3</a:t>
            </a:r>
            <a:r>
              <a:rPr lang="zh-CN" altLang="en-US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）	统计分析疫情最严重国家和区域。</a:t>
            </a:r>
          </a:p>
          <a:p>
            <a:pPr indent="304800">
              <a:lnSpc>
                <a:spcPct val="150000"/>
              </a:lnSpc>
            </a:pPr>
            <a:endParaRPr lang="zh-CN" altLang="en-US" sz="1400" kern="0" dirty="0">
              <a:solidFill>
                <a:schemeClr val="bg1"/>
              </a:solidFill>
              <a:latin typeface="+mn-ea"/>
              <a:cs typeface="Arial" pitchFamily="34" charset="0"/>
            </a:endParaRPr>
          </a:p>
          <a:p>
            <a:pPr indent="304800">
              <a:lnSpc>
                <a:spcPct val="150000"/>
              </a:lnSpc>
            </a:pP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课外阅读：</a:t>
            </a:r>
            <a:r>
              <a:rPr lang="en-US" altLang="zh-CN" sz="1400" kern="0" dirty="0">
                <a:solidFill>
                  <a:schemeClr val="bg1"/>
                </a:solidFill>
                <a:latin typeface="+mn-ea"/>
                <a:cs typeface="Arial" pitchFamily="34" charset="0"/>
              </a:rPr>
              <a:t>https://pandas.pydata.org/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3" b="18748"/>
          <a:stretch>
            <a:fillRect/>
          </a:stretch>
        </p:blipFill>
        <p:spPr>
          <a:xfrm rot="-660000">
            <a:off x="6618680" y="1661396"/>
            <a:ext cx="2014244" cy="12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000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11.2.2 Series</a:t>
            </a:r>
            <a:r>
              <a:rPr lang="zh-CN" altLang="en-US" dirty="0"/>
              <a:t>对象的创建：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Pandas Series</a:t>
            </a:r>
            <a:r>
              <a:rPr lang="zh-CN" altLang="en-US" dirty="0">
                <a:sym typeface="+mn-ea"/>
              </a:rPr>
              <a:t>的构建方法非常灵活，数据表可由单个任意对象（数字、字符串、函数、类等）构成，也可以有对象容器（</a:t>
            </a:r>
            <a:r>
              <a:rPr lang="en-US" altLang="zh-CN" dirty="0">
                <a:sym typeface="+mn-ea"/>
              </a:rPr>
              <a:t>list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set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tuple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dict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array</a:t>
            </a:r>
            <a:r>
              <a:rPr lang="zh-CN" altLang="en-US" dirty="0">
                <a:sym typeface="+mn-ea"/>
              </a:rPr>
              <a:t>等）构成。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一行代码就能将单个对象或序列对象封装为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对象。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11.2.2 Series</a:t>
            </a:r>
            <a:r>
              <a:rPr lang="zh-CN" altLang="en-US" dirty="0"/>
              <a:t>对象的创建：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的数据可以是任意对象（如：函数、数字、对象序列等）。但是不可以使用集合</a:t>
            </a:r>
            <a:r>
              <a:rPr lang="en-US" altLang="zh-CN" dirty="0">
                <a:sym typeface="+mn-ea"/>
              </a:rPr>
              <a:t>set</a:t>
            </a:r>
            <a:r>
              <a:rPr lang="zh-CN" altLang="en-US" dirty="0">
                <a:sym typeface="+mn-ea"/>
              </a:rPr>
              <a:t>数据构建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由单个对象创建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单个标量也可以创建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401B16-260D-47C9-9803-91D72F683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95686"/>
            <a:ext cx="6744284" cy="9983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F63236-D393-4B2D-907D-91C835506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020" y="3345254"/>
            <a:ext cx="6790008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3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11.2.2 Series</a:t>
            </a:r>
            <a:r>
              <a:rPr lang="zh-CN" altLang="en-US" dirty="0"/>
              <a:t>对象的创建：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由列表创建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由元组创建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621EC6-0D87-4A5F-B754-87FA0FED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63638"/>
            <a:ext cx="6759526" cy="899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6C6714-AC78-4F0B-9271-9A93F6A1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908877"/>
            <a:ext cx="6759526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11.2.2 Series</a:t>
            </a:r>
            <a:r>
              <a:rPr lang="zh-CN" altLang="en-US" dirty="0"/>
              <a:t>对象的创建：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由字典创建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由</a:t>
            </a:r>
            <a:r>
              <a:rPr lang="en-US" altLang="zh-CN" dirty="0" err="1">
                <a:sym typeface="+mn-ea"/>
              </a:rPr>
              <a:t>np.array</a:t>
            </a:r>
            <a:r>
              <a:rPr lang="zh-CN" altLang="en-US" dirty="0">
                <a:sym typeface="+mn-ea"/>
              </a:rPr>
              <a:t>数组创建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C56E35-8556-459B-8D61-2E300CEC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28060"/>
            <a:ext cx="6759526" cy="11812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9CB326-94B7-4891-82A8-DD6A256A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85" y="3163595"/>
            <a:ext cx="678238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eries</a:t>
            </a:r>
            <a:r>
              <a:rPr lang="zh-CN" altLang="en-US" dirty="0">
                <a:sym typeface="+mn-ea"/>
              </a:rPr>
              <a:t>对象的输入与输出也称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对象的反序列化与序列化。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对象可以由文件、剪切板、数据库、网络等众多途径读入并创建。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FFC4F6-3B65-42B8-9721-A188AEFA88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6192688" cy="3240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82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DataFrame.read_excel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函数，读入</a:t>
            </a:r>
            <a:r>
              <a:rPr lang="en-US" altLang="zh-CN" dirty="0">
                <a:sym typeface="+mn-ea"/>
              </a:rPr>
              <a:t>excel</a:t>
            </a:r>
            <a:r>
              <a:rPr lang="zh-CN" altLang="en-US" dirty="0">
                <a:sym typeface="+mn-ea"/>
              </a:rPr>
              <a:t>文件，得到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对象可以由</a:t>
            </a:r>
            <a:r>
              <a:rPr lang="en-US" altLang="zh-CN" dirty="0" err="1">
                <a:sym typeface="+mn-ea"/>
              </a:rPr>
              <a:t>to_excel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函数，将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对象保存到</a:t>
            </a:r>
            <a:r>
              <a:rPr lang="en-US" altLang="zh-CN" dirty="0">
                <a:sym typeface="+mn-ea"/>
              </a:rPr>
              <a:t>xlsx</a:t>
            </a:r>
            <a:r>
              <a:rPr lang="zh-CN" altLang="en-US" dirty="0">
                <a:sym typeface="+mn-ea"/>
              </a:rPr>
              <a:t>格式的文件中（注意要保存表头：</a:t>
            </a:r>
            <a:r>
              <a:rPr lang="en-US" altLang="zh-CN" dirty="0">
                <a:sym typeface="+mn-ea"/>
              </a:rPr>
              <a:t>head=True</a:t>
            </a:r>
            <a:r>
              <a:rPr lang="zh-CN" altLang="en-US" dirty="0">
                <a:sym typeface="+mn-ea"/>
              </a:rPr>
              <a:t>，否则</a:t>
            </a:r>
            <a:r>
              <a:rPr lang="en-US" altLang="zh-CN" dirty="0">
                <a:sym typeface="+mn-ea"/>
              </a:rPr>
              <a:t>head=False</a:t>
            </a:r>
            <a:r>
              <a:rPr lang="zh-CN" altLang="en-US" dirty="0">
                <a:sym typeface="+mn-ea"/>
              </a:rPr>
              <a:t>）：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F8D48E-3CD4-4663-9CB8-0BA04EB6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635646"/>
            <a:ext cx="6770531" cy="8844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DB671E-C2B1-421C-AE9B-DF06097CD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228" y="3694952"/>
            <a:ext cx="2272915" cy="105430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44FB3F1-CD45-4B35-B858-56B32E67DB66}"/>
              </a:ext>
            </a:extLst>
          </p:cNvPr>
          <p:cNvSpPr/>
          <p:nvPr/>
        </p:nvSpPr>
        <p:spPr>
          <a:xfrm>
            <a:off x="4649262" y="4060383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309546-D5DF-406D-9645-1E37F836B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17" y="3661436"/>
            <a:ext cx="1976786" cy="12146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94EBEB-0394-46DC-976E-8BB818026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3098515"/>
            <a:ext cx="6812870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0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对象可以在内存或文件实现序列化。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对象转换为</a:t>
            </a:r>
            <a:r>
              <a:rPr lang="en-US" altLang="zh-CN" dirty="0">
                <a:sym typeface="+mn-ea"/>
              </a:rPr>
              <a:t>list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dict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等格式：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转换为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B1F7C5-C923-4B58-850B-F633EA84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42" y="1901497"/>
            <a:ext cx="6912610" cy="16155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0449FB-27EC-439D-B810-DACEBFD2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042" y="3865406"/>
            <a:ext cx="6912610" cy="12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sz="1800" kern="0" dirty="0">
                <a:latin typeface="+mn-ea"/>
              </a:rPr>
              <a:t>本章</a:t>
            </a:r>
            <a:r>
              <a:rPr lang="zh-CN" altLang="en-US" sz="1800" kern="0" dirty="0">
                <a:latin typeface="+mn-ea"/>
              </a:rPr>
              <a:t>主要介绍数据分析的基本流程、</a:t>
            </a:r>
            <a:r>
              <a:rPr lang="en-US" altLang="zh-CN" sz="1800" kern="0" dirty="0">
                <a:latin typeface="+mn-ea"/>
              </a:rPr>
              <a:t>Pandas</a:t>
            </a:r>
            <a:r>
              <a:rPr lang="zh-CN" altLang="en-US" sz="1800" kern="0" dirty="0">
                <a:latin typeface="+mn-ea"/>
              </a:rPr>
              <a:t>数据分析、处理与可视化的基本方法。</a:t>
            </a:r>
            <a:endParaRPr lang="en-US" altLang="zh-CN" sz="1800" kern="0" dirty="0">
              <a:latin typeface="+mn-ea"/>
            </a:endParaRPr>
          </a:p>
          <a:p>
            <a:endParaRPr lang="zh-CN" altLang="zh-CN" sz="1800" dirty="0"/>
          </a:p>
          <a:p>
            <a:r>
              <a:rPr lang="zh-CN" altLang="zh-CN" sz="1800" dirty="0"/>
              <a:t>本章的学习目标：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掌握</a:t>
            </a:r>
            <a:r>
              <a:rPr lang="zh-CN" altLang="zh-CN" sz="1800" dirty="0"/>
              <a:t>了解</a:t>
            </a:r>
            <a:r>
              <a:rPr lang="en-US" altLang="zh-CN" sz="1800" kern="0" dirty="0">
                <a:latin typeface="+mn-ea"/>
              </a:rPr>
              <a:t>Pandas</a:t>
            </a:r>
            <a:r>
              <a:rPr lang="zh-CN" altLang="en-US" sz="1800" kern="0" dirty="0">
                <a:latin typeface="+mn-ea"/>
              </a:rPr>
              <a:t>数据类型</a:t>
            </a:r>
            <a:r>
              <a:rPr lang="zh-CN" altLang="zh-CN" sz="1800" dirty="0"/>
              <a:t>；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</a:t>
            </a:r>
            <a:r>
              <a:rPr lang="en-US" altLang="zh-CN" sz="1800" kern="0" dirty="0">
                <a:latin typeface="+mn-ea"/>
              </a:rPr>
              <a:t>Series</a:t>
            </a:r>
            <a:r>
              <a:rPr lang="zh-CN" altLang="en-US" sz="1800" kern="0" dirty="0">
                <a:latin typeface="+mn-ea"/>
              </a:rPr>
              <a:t>类型数据分析与处理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</a:t>
            </a:r>
            <a:r>
              <a:rPr lang="en-US" altLang="zh-CN" sz="1800" dirty="0" err="1"/>
              <a:t>DataFrame</a:t>
            </a:r>
            <a:r>
              <a:rPr lang="zh-CN" altLang="en-US" sz="1800" dirty="0"/>
              <a:t>类型数据分析与处理；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掌握</a:t>
            </a:r>
            <a:r>
              <a:rPr lang="zh-CN" altLang="en-US" sz="1800" dirty="0"/>
              <a:t>数据清洗、统计分析、数据可视化的常见的方法。</a:t>
            </a:r>
            <a:endParaRPr lang="en-US" altLang="zh-CN" sz="1800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lvl="0"/>
            <a:endParaRPr lang="zh-CN" altLang="zh-CN" sz="18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6160677" y="2416688"/>
            <a:ext cx="1997509" cy="1239150"/>
          </a:xfrm>
          <a:prstGeom prst="rect">
            <a:avLst/>
          </a:prstGeom>
        </p:spPr>
      </p:pic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创建一个随机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students</a:t>
            </a:r>
            <a:r>
              <a:rPr lang="zh-CN" altLang="en-US" dirty="0">
                <a:sym typeface="+mn-ea"/>
              </a:rPr>
              <a:t>，该对象中，学生的姓名为索引，成绩为数据，学生名字与成绩均是随机生成。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2D6C87-E8E3-4EAD-BDE0-3015F35B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759204"/>
            <a:ext cx="4392488" cy="33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该随机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students</a:t>
            </a:r>
            <a:r>
              <a:rPr lang="zh-CN" altLang="en-US" dirty="0">
                <a:sym typeface="+mn-ea"/>
              </a:rPr>
              <a:t>的索引与数据项信息：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D3B7E3-D3EE-48A3-B6C6-A6CB6A39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044" y="1635646"/>
            <a:ext cx="6912610" cy="16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97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对象的前后几条数据：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7BC1A2-EB05-4DCE-BDD2-7A9E0B3D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10" y="1584680"/>
            <a:ext cx="7056462" cy="24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遍历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内元素值对象：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遍历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内元素索引对象：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69F385-1812-4AC6-A94A-BFE3B93A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79" y="1593459"/>
            <a:ext cx="6859653" cy="11943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6333C0-34C6-40CD-A158-930EDEAE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479" y="3131820"/>
            <a:ext cx="6859654" cy="9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6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11.2.3 Series</a:t>
            </a:r>
            <a:r>
              <a:rPr lang="zh-CN" altLang="en-US" dirty="0"/>
              <a:t>对象的输入与输出：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遍历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内索引和值对象：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283941-C757-4E15-9FB2-69517201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563637"/>
            <a:ext cx="6912610" cy="9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8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11.2.4 Series</a:t>
            </a:r>
            <a:r>
              <a:rPr lang="zh-CN" altLang="en-US" dirty="0"/>
              <a:t>数据清洗：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数据清洗主要目的是检查无效数据并进行处理，剔除重复数据、发现处理无效数据（删除或填充无效数据）。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除了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的属性 </a:t>
            </a:r>
            <a:r>
              <a:rPr lang="en-US" altLang="zh-CN" dirty="0" err="1">
                <a:sym typeface="+mn-ea"/>
              </a:rPr>
              <a:t>Series.hasnans</a:t>
            </a:r>
            <a:r>
              <a:rPr lang="zh-CN" altLang="en-US" dirty="0">
                <a:sym typeface="+mn-ea"/>
              </a:rPr>
              <a:t>可以检查发现无效数据外，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还提供了以下数据预处理函数：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F048E2-D9BB-4EE4-97A5-FDA0ACF8B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88310"/>
              </p:ext>
            </p:extLst>
          </p:nvPr>
        </p:nvGraphicFramePr>
        <p:xfrm>
          <a:off x="1925452" y="2219852"/>
          <a:ext cx="6912768" cy="2895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621">
                  <a:extLst>
                    <a:ext uri="{9D8B030D-6E8A-4147-A177-3AD203B41FA5}">
                      <a16:colId xmlns:a16="http://schemas.microsoft.com/office/drawing/2014/main" val="2540273186"/>
                    </a:ext>
                  </a:extLst>
                </a:gridCol>
                <a:gridCol w="3875147">
                  <a:extLst>
                    <a:ext uri="{9D8B030D-6E8A-4147-A177-3AD203B41FA5}">
                      <a16:colId xmlns:a16="http://schemas.microsoft.com/office/drawing/2014/main" val="129271750"/>
                    </a:ext>
                  </a:extLst>
                </a:gridCol>
              </a:tblGrid>
              <a:tr h="19186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0" dirty="0">
                          <a:effectLst/>
                        </a:rPr>
                        <a:t>函数</a:t>
                      </a:r>
                      <a:endParaRPr lang="zh-CN" sz="105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050" b="1" kern="1000" dirty="0">
                          <a:effectLst/>
                        </a:rPr>
                        <a:t>说明</a:t>
                      </a:r>
                      <a:endParaRPr lang="zh-CN" sz="105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568165"/>
                  </a:ext>
                </a:extLst>
              </a:tr>
              <a:tr h="383725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 dirty="0" err="1">
                          <a:effectLst/>
                        </a:rPr>
                        <a:t>Series.</a:t>
                      </a:r>
                      <a:r>
                        <a:rPr lang="en-US" sz="1050" u="none" strike="noStrike" kern="1000" dirty="0" err="1">
                          <a:effectLst/>
                          <a:hlinkClick r:id="rId3" tooltip="pandas.isna"/>
                        </a:rPr>
                        <a:t>isna</a:t>
                      </a:r>
                      <a:r>
                        <a:rPr lang="en-US" sz="1050" kern="1000" dirty="0">
                          <a:effectLst/>
                        </a:rPr>
                        <a:t>(obj)</a:t>
                      </a:r>
                      <a:r>
                        <a:rPr lang="zh-CN" sz="1050" kern="1000" dirty="0">
                          <a:effectLst/>
                        </a:rPr>
                        <a:t>、</a:t>
                      </a:r>
                      <a:r>
                        <a:rPr lang="en-US" sz="1050" kern="1000" dirty="0" err="1">
                          <a:effectLst/>
                        </a:rPr>
                        <a:t>Series.</a:t>
                      </a:r>
                      <a:r>
                        <a:rPr lang="en-US" sz="1050" u="none" strike="noStrike" kern="1000" dirty="0" err="1">
                          <a:effectLst/>
                          <a:hlinkClick r:id="rId4" tooltip="pandas.isnull"/>
                        </a:rPr>
                        <a:t>isnull</a:t>
                      </a:r>
                      <a:r>
                        <a:rPr lang="en-US" sz="1050" kern="1000" dirty="0">
                          <a:effectLst/>
                        </a:rPr>
                        <a:t>(obj)</a:t>
                      </a:r>
                      <a:endParaRPr lang="zh-CN" sz="10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 dirty="0">
                          <a:effectLst/>
                        </a:rPr>
                        <a:t>显示丢失值的数据项</a:t>
                      </a:r>
                      <a:endParaRPr lang="zh-CN" sz="10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757980"/>
                  </a:ext>
                </a:extLst>
              </a:tr>
              <a:tr h="383725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>
                          <a:effectLst/>
                        </a:rPr>
                        <a:t>Series.</a:t>
                      </a:r>
                      <a:r>
                        <a:rPr lang="en-US" sz="1050" u="none" strike="noStrike" kern="1000">
                          <a:effectLst/>
                          <a:hlinkClick r:id="rId5" tooltip="pandas.notna"/>
                        </a:rPr>
                        <a:t>notna</a:t>
                      </a:r>
                      <a:r>
                        <a:rPr lang="en-US" sz="1050" kern="1000">
                          <a:effectLst/>
                        </a:rPr>
                        <a:t>(obj)</a:t>
                      </a:r>
                      <a:r>
                        <a:rPr lang="zh-CN" sz="1050" kern="1000">
                          <a:effectLst/>
                        </a:rPr>
                        <a:t>、</a:t>
                      </a:r>
                      <a:r>
                        <a:rPr lang="en-US" sz="1050" kern="1000">
                          <a:effectLst/>
                        </a:rPr>
                        <a:t>Series.</a:t>
                      </a:r>
                      <a:r>
                        <a:rPr lang="en-US" sz="1050" u="none" strike="noStrike" kern="1000">
                          <a:effectLst/>
                          <a:hlinkClick r:id="rId6" tooltip="pandas.notnull"/>
                        </a:rPr>
                        <a:t>notnull</a:t>
                      </a:r>
                      <a:r>
                        <a:rPr lang="en-US" sz="1050" kern="1000">
                          <a:effectLst/>
                        </a:rPr>
                        <a:t>(obj)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>
                          <a:effectLst/>
                        </a:rPr>
                        <a:t>显示非丢失值的数据项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580799"/>
                  </a:ext>
                </a:extLst>
              </a:tr>
              <a:tr h="191862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>
                          <a:effectLst/>
                        </a:rPr>
                        <a:t>Series.duplicated()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>
                          <a:effectLst/>
                        </a:rPr>
                        <a:t>判断数据是否重复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516314"/>
                  </a:ext>
                </a:extLst>
              </a:tr>
              <a:tr h="191862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>
                          <a:effectLst/>
                        </a:rPr>
                        <a:t>Series.clip(lower=x,upper=y)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>
                          <a:effectLst/>
                        </a:rPr>
                        <a:t>将越界值设为下限或上限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931573"/>
                  </a:ext>
                </a:extLst>
              </a:tr>
              <a:tr h="191862"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>
                          <a:effectLst/>
                        </a:rPr>
                        <a:t>Series.drop_duplicates()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>
                          <a:effectLst/>
                        </a:rPr>
                        <a:t>丢弃重复的数据项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723468"/>
                  </a:ext>
                </a:extLst>
              </a:tr>
              <a:tr h="383725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>
                          <a:effectLst/>
                        </a:rPr>
                        <a:t>Series.dropna(self[, axis, inplace, how])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 dirty="0">
                          <a:effectLst/>
                        </a:rPr>
                        <a:t>丢弃非法值的数据项</a:t>
                      </a:r>
                      <a:endParaRPr lang="zh-CN" sz="10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4471"/>
                  </a:ext>
                </a:extLst>
              </a:tr>
              <a:tr h="593515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>
                          <a:effectLst/>
                        </a:rPr>
                        <a:t>Series.fillna(self[, value, method, axis, …])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 dirty="0">
                          <a:effectLst/>
                        </a:rPr>
                        <a:t>填补非法或缺失值。如：用后面数据填充</a:t>
                      </a:r>
                      <a:r>
                        <a:rPr lang="en-US" sz="1050" kern="1000" dirty="0">
                          <a:effectLst/>
                        </a:rPr>
                        <a:t>method=</a:t>
                      </a:r>
                      <a:r>
                        <a:rPr lang="en-US" sz="1050" kern="1000" dirty="0" err="1">
                          <a:effectLst/>
                        </a:rPr>
                        <a:t>bfill</a:t>
                      </a:r>
                      <a:r>
                        <a:rPr lang="en-US" sz="1050" kern="1000" dirty="0">
                          <a:effectLst/>
                        </a:rPr>
                        <a:t> / backfill</a:t>
                      </a:r>
                      <a:r>
                        <a:rPr lang="zh-CN" sz="1050" kern="1000" dirty="0">
                          <a:effectLst/>
                        </a:rPr>
                        <a:t>，也可以使用任意值填充。</a:t>
                      </a:r>
                    </a:p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 dirty="0">
                          <a:effectLst/>
                        </a:rPr>
                        <a:t>用前面的数据填充</a:t>
                      </a:r>
                      <a:r>
                        <a:rPr lang="en-US" sz="1050" kern="1000" dirty="0">
                          <a:effectLst/>
                        </a:rPr>
                        <a:t>method= pad / </a:t>
                      </a:r>
                      <a:r>
                        <a:rPr lang="en-US" sz="1050" kern="1000" dirty="0" err="1">
                          <a:effectLst/>
                        </a:rPr>
                        <a:t>ffill</a:t>
                      </a:r>
                      <a:endParaRPr lang="zh-CN" sz="10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4600005"/>
                  </a:ext>
                </a:extLst>
              </a:tr>
              <a:tr h="383725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50" kern="1000">
                          <a:effectLst/>
                        </a:rPr>
                        <a:t>Series.interpolate(self[, method, axis, …])</a:t>
                      </a:r>
                      <a:endParaRPr lang="zh-CN" sz="10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zh-CN" sz="1050" kern="1000" dirty="0">
                          <a:effectLst/>
                        </a:rPr>
                        <a:t>交替采集数据项</a:t>
                      </a:r>
                      <a:endParaRPr lang="zh-CN" sz="10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27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9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11.2.4 Series</a:t>
            </a:r>
            <a:r>
              <a:rPr lang="zh-CN" altLang="en-US" dirty="0"/>
              <a:t>数据清洗：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容器内重复数据与去重，可用</a:t>
            </a:r>
            <a:r>
              <a:rPr lang="en-US" altLang="zh-CN" dirty="0">
                <a:sym typeface="+mn-ea"/>
              </a:rPr>
              <a:t>duplicated()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drop_duplicates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BDA4D4-B25A-4808-A401-6712264D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174" y="1575832"/>
            <a:ext cx="6702439" cy="35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数据总体特征</a:t>
            </a:r>
            <a:r>
              <a:rPr lang="en-US" altLang="zh-CN" dirty="0" err="1">
                <a:sym typeface="+mn-ea"/>
              </a:rPr>
              <a:t>Series.describe</a:t>
            </a:r>
            <a:r>
              <a:rPr lang="en-US" altLang="zh-CN" dirty="0">
                <a:sym typeface="+mn-ea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该函数提供了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对象数据总体特征，数据个数、均值、方差、最大值、最小值、百分比分位数等。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可以指定百分比数的范围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608C63-833D-4360-8207-F9509C69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20501"/>
            <a:ext cx="5736451" cy="12713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119F6A-2711-42BD-96DA-3231AFDC8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580000"/>
            <a:ext cx="5736451" cy="13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0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单个统计特征（最大值，最小值，方差，合计，均值，中位数等，可以使用以下函数直接获得：</a:t>
            </a:r>
            <a:endParaRPr lang="en-US" altLang="zh-CN" dirty="0">
              <a:sym typeface="+mn-ea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students.max()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：最大值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students.min()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：最小值。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students.std()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：标准差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students.sum()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：综合。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students.mean()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：均值。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students.median()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：中值。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students.quantile()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：四分位。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students.mad()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：平均绝对偏差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students.skew()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：偏度。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students.kurt()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：峰度。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students.cov(students)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：协方差</a:t>
            </a:r>
          </a:p>
          <a:p>
            <a:pPr marL="799465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790.2666666666667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120015" lvl="0" indent="-342900" algn="just">
              <a:buFont typeface="Wingdings" panose="05000000000000000000" pitchFamily="2" charset="2"/>
              <a:buChar char=""/>
            </a:pPr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students.autocorr():</a:t>
            </a:r>
            <a:r>
              <a:rPr lang="zh-CN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自相关函数</a:t>
            </a:r>
          </a:p>
          <a:p>
            <a:pPr marL="799465" marR="120015" indent="-266065" algn="just"/>
            <a:r>
              <a:rPr lang="x-none" altLang="zh-CN" sz="1200" kern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-0.34024101901107673</a:t>
            </a:r>
            <a:endParaRPr lang="zh-CN" altLang="zh-CN" sz="1200" kern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diff()</a:t>
            </a:r>
            <a:r>
              <a:rPr lang="zh-CN" altLang="en-US" dirty="0">
                <a:sym typeface="+mn-ea"/>
              </a:rPr>
              <a:t>差分：同一列后一个数据减去前一个数据的值，默认从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开始。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1338C2-5A0C-468C-A19A-C8221F3D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84" y="1563638"/>
            <a:ext cx="6804916" cy="17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授课内容：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Pandas</a:t>
            </a:r>
            <a:r>
              <a:rPr lang="zh-CN" altLang="en-US" sz="2000" dirty="0"/>
              <a:t>介绍</a:t>
            </a:r>
          </a:p>
          <a:p>
            <a:pPr marL="342900" indent="-342900">
              <a:buFont typeface="+mj-lt"/>
              <a:buAutoNum type="arabicPeriod"/>
            </a:pPr>
            <a:r>
              <a:rPr lang="zh-CN" sz="2000" dirty="0"/>
              <a:t>数据准备</a:t>
            </a:r>
          </a:p>
          <a:p>
            <a:pPr marL="342900" indent="-342900">
              <a:buFont typeface="+mj-lt"/>
              <a:buAutoNum type="arabicPeriod"/>
            </a:pPr>
            <a:r>
              <a:rPr lang="zh-CN" sz="2000" dirty="0"/>
              <a:t>数据处理</a:t>
            </a:r>
          </a:p>
          <a:p>
            <a:pPr marL="342900" indent="-342900">
              <a:buFont typeface="+mj-lt"/>
              <a:buAutoNum type="arabicPeriod"/>
            </a:pPr>
            <a:r>
              <a:rPr lang="zh-CN" sz="2000" dirty="0"/>
              <a:t>数据分析</a:t>
            </a:r>
          </a:p>
          <a:p>
            <a:pPr marL="342900" indent="-342900">
              <a:buFont typeface="+mj-lt"/>
              <a:buAutoNum type="arabicPeriod"/>
            </a:pPr>
            <a:r>
              <a:rPr lang="zh-CN" sz="2000" dirty="0"/>
              <a:t>数据可视化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本章小结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练习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dirty="0"/>
          </a:p>
        </p:txBody>
      </p:sp>
      <p:pic>
        <p:nvPicPr>
          <p:cNvPr id="7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7079"/>
          <a:stretch>
            <a:fillRect/>
          </a:stretch>
        </p:blipFill>
        <p:spPr>
          <a:xfrm>
            <a:off x="4499992" y="2074869"/>
            <a:ext cx="3320642" cy="19370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cumsum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：累计求和。同一列后一个数据与前一个数据的和。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315ADE-9513-49A7-97C1-08737EB9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32" y="1604173"/>
            <a:ext cx="6912610" cy="18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cumprod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：累计求积。同一列后一个数据与前一个数据的积。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E915AB-9E59-42CB-B2AE-4DCD26F9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62" y="1653182"/>
            <a:ext cx="6912610" cy="18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累计求最小值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cummin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，最大值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cummax</a:t>
            </a:r>
            <a:r>
              <a:rPr lang="en-US" altLang="zh-CN" dirty="0">
                <a:sym typeface="+mn-ea"/>
              </a:rPr>
              <a:t>()</a:t>
            </a:r>
          </a:p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按照前一个数据的值来设定后一个值，如果大于（小于）前一个值，则设为前一个值，要是小于（大于）前一个值，则不改变。以此类推</a:t>
            </a:r>
            <a:r>
              <a:rPr lang="en-US" altLang="zh-CN" dirty="0">
                <a:sym typeface="+mn-ea"/>
              </a:rPr>
              <a:t>……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657E9A-148B-4873-9A0C-C30CC180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76" y="1999133"/>
            <a:ext cx="5890047" cy="15636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B1F7EE-D69D-4EF2-AA56-55BF7327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76" y="3562744"/>
            <a:ext cx="5935067" cy="15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9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相同数据项个数 ：</a:t>
            </a:r>
            <a:r>
              <a:rPr lang="en-US" altLang="zh-CN" dirty="0" err="1">
                <a:sym typeface="+mn-ea"/>
              </a:rPr>
              <a:t>value_counts</a:t>
            </a:r>
            <a:r>
              <a:rPr lang="en-US" altLang="zh-CN" dirty="0">
                <a:sym typeface="+mn-ea"/>
              </a:rPr>
              <a:t>()</a:t>
            </a:r>
          </a:p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容器内相同数据项个数 可以用函数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value_counts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。</a:t>
            </a:r>
          </a:p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为了观察，现将</a:t>
            </a:r>
            <a:r>
              <a:rPr lang="en-US" altLang="zh-CN" dirty="0">
                <a:sym typeface="+mn-ea"/>
              </a:rPr>
              <a:t>students</a:t>
            </a:r>
            <a:r>
              <a:rPr lang="zh-CN" altLang="en-US" dirty="0">
                <a:sym typeface="+mn-ea"/>
              </a:rPr>
              <a:t>的数据内容扩充一倍，使用函数</a:t>
            </a:r>
            <a:r>
              <a:rPr lang="en-US" altLang="zh-CN" dirty="0" err="1">
                <a:sym typeface="+mn-ea"/>
              </a:rPr>
              <a:t>students.repeat</a:t>
            </a: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23991B-1AB1-455A-ABC4-A73F024F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2" y="2219852"/>
            <a:ext cx="7147520" cy="23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86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查看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对象数据不相同的数据</a:t>
            </a:r>
            <a:r>
              <a:rPr lang="en-US" altLang="zh-CN" dirty="0">
                <a:sym typeface="+mn-ea"/>
              </a:rPr>
              <a:t>.unique()</a:t>
            </a:r>
            <a:r>
              <a:rPr lang="zh-CN" altLang="en-US" dirty="0">
                <a:sym typeface="+mn-ea"/>
              </a:rPr>
              <a:t>及个数：</a:t>
            </a:r>
            <a:r>
              <a:rPr lang="en-US" altLang="zh-CN" dirty="0" err="1">
                <a:sym typeface="+mn-ea"/>
              </a:rPr>
              <a:t>nunique</a:t>
            </a:r>
            <a:r>
              <a:rPr lang="en-US" altLang="zh-CN" dirty="0">
                <a:sym typeface="+mn-ea"/>
              </a:rPr>
              <a:t>()</a:t>
            </a:r>
          </a:p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该函数实际上是将数据表的做元素去重运算，返回类型是</a:t>
            </a:r>
            <a:r>
              <a:rPr lang="en-US" altLang="zh-CN" dirty="0">
                <a:sym typeface="+mn-ea"/>
              </a:rPr>
              <a:t>array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06A8E0-47FC-4B36-B097-029C6E62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712" y="1851670"/>
            <a:ext cx="7200800" cy="10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95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11.2.5 Series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最大值，最小值对应的索引名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idxmin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idxmax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nlargest</a:t>
            </a:r>
            <a:r>
              <a:rPr lang="en-US" altLang="zh-CN" dirty="0">
                <a:sym typeface="+mn-ea"/>
              </a:rPr>
              <a:t>(n) .</a:t>
            </a:r>
            <a:r>
              <a:rPr lang="en-US" altLang="zh-CN" dirty="0" err="1">
                <a:sym typeface="+mn-ea"/>
              </a:rPr>
              <a:t>nsmallest</a:t>
            </a:r>
            <a:r>
              <a:rPr lang="en-US" altLang="zh-CN" dirty="0">
                <a:sym typeface="+mn-ea"/>
              </a:rPr>
              <a:t>(n)</a:t>
            </a:r>
          </a:p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查看最大值，最小值对应的索引名。如：在某门课考试成绩单中查找，谁考的分数最高，谁考的最差。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idxmin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idxmax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，查看前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名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nlargest</a:t>
            </a:r>
            <a:r>
              <a:rPr lang="en-US" altLang="zh-CN" dirty="0">
                <a:sym typeface="+mn-ea"/>
              </a:rPr>
              <a:t>(n)</a:t>
            </a:r>
            <a:r>
              <a:rPr lang="zh-CN" altLang="en-US" dirty="0">
                <a:sym typeface="+mn-ea"/>
              </a:rPr>
              <a:t>，查看倒数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名 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nsmallest</a:t>
            </a:r>
            <a:r>
              <a:rPr lang="en-US" altLang="zh-CN" dirty="0">
                <a:sym typeface="+mn-ea"/>
              </a:rPr>
              <a:t>(n)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DFEA4F-E22F-4C16-804C-F9857DA4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30977"/>
            <a:ext cx="6756077" cy="28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的处理过程也是数据变换、重采样、再分析的一个过程。数据处理、采样后得到新的数据集或数据视图，这时候还需要对数据进行进一步的分析。即：通过一定的逻辑操作获取新的数据集或数据视图，并进行数据分析。相关数据处理主要包含两大类：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数据的操作；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索引的操作；</a:t>
            </a:r>
          </a:p>
          <a:p>
            <a:pPr marL="342900" marR="120015" lvl="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通常这些操作会返回一个新的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对象，当然也可以通过设置</a:t>
            </a:r>
            <a:r>
              <a:rPr lang="en-US" altLang="zh-CN" dirty="0" err="1">
                <a:sym typeface="+mn-ea"/>
              </a:rPr>
              <a:t>inplace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copy</a:t>
            </a:r>
            <a:r>
              <a:rPr lang="zh-CN" altLang="en-US" dirty="0">
                <a:sym typeface="+mn-ea"/>
              </a:rPr>
              <a:t>等参数，直接修改原有的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8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数据的定位与获取通常是通过索引来实现的。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34AA44-1784-4DF1-BE5C-38BE1BF9F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02817"/>
              </p:ext>
            </p:extLst>
          </p:nvPr>
        </p:nvGraphicFramePr>
        <p:xfrm>
          <a:off x="2051720" y="1635646"/>
          <a:ext cx="6912768" cy="3034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7662">
                  <a:extLst>
                    <a:ext uri="{9D8B030D-6E8A-4147-A177-3AD203B41FA5}">
                      <a16:colId xmlns:a16="http://schemas.microsoft.com/office/drawing/2014/main" val="4094373441"/>
                    </a:ext>
                  </a:extLst>
                </a:gridCol>
                <a:gridCol w="4265106">
                  <a:extLst>
                    <a:ext uri="{9D8B030D-6E8A-4147-A177-3AD203B41FA5}">
                      <a16:colId xmlns:a16="http://schemas.microsoft.com/office/drawing/2014/main" val="2478218973"/>
                    </a:ext>
                  </a:extLst>
                </a:gridCol>
              </a:tblGrid>
              <a:tr h="45262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0" dirty="0">
                          <a:effectLst/>
                        </a:rPr>
                        <a:t>函数</a:t>
                      </a:r>
                      <a:endParaRPr lang="zh-CN" sz="14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0" dirty="0">
                          <a:effectLst/>
                        </a:rPr>
                        <a:t>说明</a:t>
                      </a:r>
                      <a:endParaRPr lang="zh-CN" sz="14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626570"/>
                  </a:ext>
                </a:extLst>
              </a:tr>
              <a:tr h="771514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 dirty="0" err="1">
                          <a:effectLst/>
                        </a:rPr>
                        <a:t>Series.get</a:t>
                      </a:r>
                      <a:r>
                        <a:rPr lang="en-US" sz="1400" kern="1000" dirty="0">
                          <a:effectLst/>
                        </a:rPr>
                        <a:t>(self, key[, default])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>
                          <a:effectLst/>
                        </a:rPr>
                        <a:t>从对象获取给定键的项目（例如：</a:t>
                      </a:r>
                      <a:r>
                        <a:rPr lang="en-US" sz="1400" kern="1000">
                          <a:effectLst/>
                        </a:rPr>
                        <a:t>DataFrame</a:t>
                      </a:r>
                      <a:r>
                        <a:rPr lang="zh-CN" sz="1400" kern="1000">
                          <a:effectLst/>
                        </a:rPr>
                        <a:t>列）。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5376505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Series.loc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>
                          <a:effectLst/>
                        </a:rPr>
                        <a:t>通过标签或布尔数组访问一组行和列。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16865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Series.iloc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>
                          <a:effectLst/>
                        </a:rPr>
                        <a:t>基于位置的纯基于整数位置的索引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185119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Series.at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>
                          <a:effectLst/>
                        </a:rPr>
                        <a:t>访问行</a:t>
                      </a:r>
                      <a:r>
                        <a:rPr lang="en-US" sz="1400" kern="1000">
                          <a:effectLst/>
                        </a:rPr>
                        <a:t>/</a:t>
                      </a:r>
                      <a:r>
                        <a:rPr lang="zh-CN" sz="1400" kern="1000">
                          <a:effectLst/>
                        </a:rPr>
                        <a:t>列标签对的单个值。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136327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Series.iat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 dirty="0">
                          <a:effectLst/>
                        </a:rPr>
                        <a:t>通过整数位置访问行</a:t>
                      </a:r>
                      <a:r>
                        <a:rPr lang="en-US" sz="1400" kern="1000" dirty="0">
                          <a:effectLst/>
                        </a:rPr>
                        <a:t>/</a:t>
                      </a:r>
                      <a:r>
                        <a:rPr lang="zh-CN" sz="1400" kern="1000" dirty="0">
                          <a:effectLst/>
                        </a:rPr>
                        <a:t>列对的单个值。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00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38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常用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种取值方法：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loc[]</a:t>
            </a:r>
            <a:r>
              <a:rPr lang="zh-CN" altLang="en-US" dirty="0">
                <a:sym typeface="+mn-ea"/>
              </a:rPr>
              <a:t>：索引标签。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 err="1">
                <a:sym typeface="+mn-ea"/>
              </a:rPr>
              <a:t>iloc</a:t>
            </a:r>
            <a:r>
              <a:rPr lang="en-US" altLang="zh-CN" dirty="0">
                <a:sym typeface="+mn-ea"/>
              </a:rPr>
              <a:t>[]</a:t>
            </a:r>
            <a:r>
              <a:rPr lang="zh-CN" altLang="en-US" dirty="0">
                <a:sym typeface="+mn-ea"/>
              </a:rPr>
              <a:t>：绝对索引位置整数。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39A33DB-E79D-4229-82D7-B0CA08387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24925"/>
              </p:ext>
            </p:extLst>
          </p:nvPr>
        </p:nvGraphicFramePr>
        <p:xfrm>
          <a:off x="1425169" y="2396664"/>
          <a:ext cx="7607763" cy="19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r:id="rId4" imgW="9413669" imgH="2505456" progId="SmartDraw.2">
                  <p:embed/>
                </p:oleObj>
              </mc:Choice>
              <mc:Fallback>
                <p:oleObj r:id="rId4" imgW="9413669" imgH="2505456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169" y="2396664"/>
                        <a:ext cx="7607763" cy="1998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285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演示不同的索引方法访问同一个对象</a:t>
            </a:r>
            <a:r>
              <a:rPr lang="en-US" altLang="zh-CN" dirty="0">
                <a:sym typeface="+mn-ea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A50B34-9760-4230-BBEF-D1E42B7F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63638"/>
            <a:ext cx="7524328" cy="1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.1 </a:t>
            </a:r>
            <a:r>
              <a:rPr lang="zh-CN" dirty="0">
                <a:sym typeface="+mn-ea"/>
              </a:rPr>
              <a:t>关于</a:t>
            </a:r>
            <a:r>
              <a:rPr lang="en-US" altLang="zh-CN" dirty="0">
                <a:sym typeface="+mn-ea"/>
              </a:rPr>
              <a:t>Pandas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25485" y="1231690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sym typeface="+mn-ea"/>
              </a:rPr>
              <a:t>Pandas</a:t>
            </a:r>
            <a:r>
              <a:rPr lang="zh-CN" altLang="en-US" dirty="0">
                <a:latin typeface="+mn-ea"/>
                <a:sym typeface="+mn-ea"/>
              </a:rPr>
              <a:t>是数据处理和分析的软件库，已经广泛应用于各行各业的数据分析中。</a:t>
            </a:r>
            <a:r>
              <a:rPr lang="en-US" altLang="zh-CN" dirty="0">
                <a:latin typeface="+mn-ea"/>
                <a:sym typeface="+mn-ea"/>
              </a:rPr>
              <a:t>Pandas</a:t>
            </a:r>
            <a:r>
              <a:rPr lang="zh-CN" altLang="en-US" dirty="0">
                <a:latin typeface="+mn-ea"/>
                <a:sym typeface="+mn-ea"/>
              </a:rPr>
              <a:t>的名字来源于</a:t>
            </a:r>
            <a:r>
              <a:rPr lang="en-US" altLang="zh-CN" dirty="0">
                <a:latin typeface="+mn-ea"/>
                <a:sym typeface="+mn-ea"/>
              </a:rPr>
              <a:t>Pandas</a:t>
            </a:r>
            <a:r>
              <a:rPr lang="zh-CN" altLang="en-US" dirty="0">
                <a:latin typeface="+mn-ea"/>
                <a:sym typeface="+mn-ea"/>
              </a:rPr>
              <a:t>最早发布时的</a:t>
            </a:r>
            <a:r>
              <a:rPr lang="en-US" altLang="zh-CN" dirty="0">
                <a:latin typeface="+mn-ea"/>
                <a:sym typeface="+mn-ea"/>
              </a:rPr>
              <a:t>3</a:t>
            </a:r>
            <a:r>
              <a:rPr lang="zh-CN" altLang="en-US" dirty="0">
                <a:latin typeface="+mn-ea"/>
                <a:sym typeface="+mn-ea"/>
              </a:rPr>
              <a:t>种数据结构，</a:t>
            </a:r>
            <a:r>
              <a:rPr lang="en-US" altLang="zh-CN" dirty="0">
                <a:latin typeface="+mn-ea"/>
                <a:sym typeface="+mn-ea"/>
              </a:rPr>
              <a:t>Pandas</a:t>
            </a:r>
            <a:r>
              <a:rPr lang="zh-CN" altLang="en-US" dirty="0">
                <a:latin typeface="+mn-ea"/>
                <a:sym typeface="+mn-ea"/>
              </a:rPr>
              <a:t>的前三个字母“</a:t>
            </a:r>
            <a:r>
              <a:rPr lang="en-US" altLang="zh-CN" dirty="0">
                <a:latin typeface="+mn-ea"/>
                <a:sym typeface="+mn-ea"/>
              </a:rPr>
              <a:t>Pan”</a:t>
            </a:r>
            <a:r>
              <a:rPr lang="zh-CN" altLang="en-US" dirty="0">
                <a:latin typeface="+mn-ea"/>
                <a:sym typeface="+mn-ea"/>
              </a:rPr>
              <a:t>来源于</a:t>
            </a:r>
            <a:r>
              <a:rPr lang="en-US" altLang="zh-CN" dirty="0">
                <a:latin typeface="+mn-ea"/>
                <a:sym typeface="+mn-ea"/>
              </a:rPr>
              <a:t>Panel</a:t>
            </a:r>
            <a:r>
              <a:rPr lang="zh-CN" altLang="en-US" dirty="0">
                <a:latin typeface="+mn-ea"/>
                <a:sym typeface="+mn-ea"/>
              </a:rPr>
              <a:t>（三维表，</a:t>
            </a:r>
            <a:r>
              <a:rPr lang="en-US" altLang="zh-CN" dirty="0">
                <a:latin typeface="+mn-ea"/>
                <a:sym typeface="+mn-ea"/>
              </a:rPr>
              <a:t>V.0.25</a:t>
            </a:r>
            <a:r>
              <a:rPr lang="zh-CN" altLang="en-US" dirty="0">
                <a:latin typeface="+mn-ea"/>
                <a:sym typeface="+mn-ea"/>
              </a:rPr>
              <a:t>版本后已经被弃用），“</a:t>
            </a:r>
            <a:r>
              <a:rPr lang="en-US" altLang="zh-CN" dirty="0">
                <a:latin typeface="+mn-ea"/>
                <a:sym typeface="+mn-ea"/>
              </a:rPr>
              <a:t>da”</a:t>
            </a:r>
            <a:r>
              <a:rPr lang="zh-CN" altLang="en-US" dirty="0">
                <a:latin typeface="+mn-ea"/>
                <a:sym typeface="+mn-ea"/>
              </a:rPr>
              <a:t>来源于</a:t>
            </a:r>
            <a:r>
              <a:rPr lang="en-US" altLang="zh-CN" dirty="0" err="1">
                <a:latin typeface="+mn-ea"/>
                <a:sym typeface="+mn-ea"/>
              </a:rPr>
              <a:t>DataFrame</a:t>
            </a:r>
            <a:r>
              <a:rPr lang="zh-CN" altLang="en-US" dirty="0">
                <a:latin typeface="+mn-ea"/>
                <a:sym typeface="+mn-ea"/>
              </a:rPr>
              <a:t>（二维表）的前</a:t>
            </a:r>
            <a:r>
              <a:rPr lang="en-US" altLang="zh-CN" dirty="0">
                <a:latin typeface="+mn-ea"/>
                <a:sym typeface="+mn-ea"/>
              </a:rPr>
              <a:t>2</a:t>
            </a:r>
            <a:r>
              <a:rPr lang="zh-CN" altLang="en-US" dirty="0">
                <a:latin typeface="+mn-ea"/>
                <a:sym typeface="+mn-ea"/>
              </a:rPr>
              <a:t>个字母，“</a:t>
            </a:r>
            <a:r>
              <a:rPr lang="en-US" altLang="zh-CN" dirty="0">
                <a:latin typeface="+mn-ea"/>
                <a:sym typeface="+mn-ea"/>
              </a:rPr>
              <a:t>s”</a:t>
            </a:r>
            <a:r>
              <a:rPr lang="zh-CN" altLang="en-US" dirty="0">
                <a:latin typeface="+mn-ea"/>
                <a:sym typeface="+mn-ea"/>
              </a:rPr>
              <a:t>来源于</a:t>
            </a:r>
            <a:r>
              <a:rPr lang="en-US" altLang="zh-CN" dirty="0">
                <a:latin typeface="+mn-ea"/>
                <a:sym typeface="+mn-ea"/>
              </a:rPr>
              <a:t>Series</a:t>
            </a:r>
            <a:r>
              <a:rPr lang="zh-CN" altLang="en-US" dirty="0">
                <a:latin typeface="+mn-ea"/>
                <a:sym typeface="+mn-ea"/>
              </a:rPr>
              <a:t>（一维表）的第</a:t>
            </a:r>
            <a:r>
              <a:rPr lang="en-US" altLang="zh-CN" dirty="0">
                <a:latin typeface="+mn-ea"/>
                <a:sym typeface="+mn-ea"/>
              </a:rPr>
              <a:t>1</a:t>
            </a:r>
            <a:r>
              <a:rPr lang="zh-CN" altLang="en-US" dirty="0">
                <a:latin typeface="+mn-ea"/>
                <a:sym typeface="+mn-ea"/>
              </a:rPr>
              <a:t>个字母，即：</a:t>
            </a:r>
            <a:r>
              <a:rPr lang="en-US" altLang="zh-CN" dirty="0">
                <a:latin typeface="+mn-ea"/>
                <a:sym typeface="+mn-ea"/>
              </a:rPr>
              <a:t>Pan(el)+da(</a:t>
            </a:r>
            <a:r>
              <a:rPr lang="en-US" altLang="zh-CN" dirty="0" err="1">
                <a:latin typeface="+mn-ea"/>
                <a:sym typeface="+mn-ea"/>
              </a:rPr>
              <a:t>taframe</a:t>
            </a:r>
            <a:r>
              <a:rPr lang="en-US" altLang="zh-CN" dirty="0">
                <a:latin typeface="+mn-ea"/>
                <a:sym typeface="+mn-ea"/>
              </a:rPr>
              <a:t>)+s(</a:t>
            </a:r>
            <a:r>
              <a:rPr lang="en-US" altLang="zh-CN" dirty="0" err="1">
                <a:latin typeface="+mn-ea"/>
                <a:sym typeface="+mn-ea"/>
              </a:rPr>
              <a:t>eries</a:t>
            </a:r>
            <a:r>
              <a:rPr lang="en-US" altLang="zh-CN" dirty="0">
                <a:latin typeface="+mn-ea"/>
                <a:sym typeface="+mn-ea"/>
              </a:rPr>
              <a:t>)</a:t>
            </a:r>
            <a:r>
              <a:rPr lang="zh-CN" altLang="en-US" dirty="0">
                <a:latin typeface="+mn-ea"/>
                <a:sym typeface="+mn-ea"/>
              </a:rPr>
              <a:t>。</a:t>
            </a:r>
            <a:endParaRPr lang="en-US" altLang="zh-CN" dirty="0">
              <a:latin typeface="+mn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+mn-ea"/>
                <a:sym typeface="+mn-ea"/>
              </a:rPr>
              <a:t>Pandas最初由AQR Capital Management于2008年4月开发，并于2009年底开源出来，目前由专注于Python数据包开发的PyData开发team继续开发和维护，属于PyData项目的一部分。</a:t>
            </a:r>
            <a:endParaRPr lang="en-US" altLang="zh-CN" dirty="0">
              <a:latin typeface="+mn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+mn-ea"/>
                <a:sym typeface="+mn-ea"/>
              </a:rPr>
              <a:t>Pandas最初被作为金融数据分析工具而开发出来，因此，</a:t>
            </a:r>
            <a:r>
              <a:rPr lang="en-US" altLang="zh-CN" dirty="0">
                <a:latin typeface="+mn-ea"/>
                <a:sym typeface="+mn-ea"/>
              </a:rPr>
              <a:t>P</a:t>
            </a:r>
            <a:r>
              <a:rPr lang="zh-CN" altLang="zh-CN" dirty="0">
                <a:latin typeface="+mn-ea"/>
                <a:sym typeface="+mn-ea"/>
              </a:rPr>
              <a:t>andas为时间序列分析提供了很好的支持。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11.1 </a:t>
            </a:r>
            <a:r>
              <a:rPr lang="zh-CN" altLang="en-US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Pandas: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通过索引列表集获取多个数值：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267776-5F85-4B71-B566-40655FD1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67700"/>
            <a:ext cx="7524321" cy="12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0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索引也支持切片操作：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iloc</a:t>
            </a:r>
            <a:r>
              <a:rPr lang="en-US" altLang="zh-CN" dirty="0">
                <a:sym typeface="+mn-ea"/>
              </a:rPr>
              <a:t>[]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loc[]</a:t>
            </a:r>
            <a:r>
              <a:rPr lang="zh-CN" altLang="en-US" dirty="0">
                <a:sym typeface="+mn-ea"/>
              </a:rPr>
              <a:t>支持元素切片操作，</a:t>
            </a:r>
            <a:r>
              <a:rPr lang="en-US" altLang="zh-CN" dirty="0" err="1">
                <a:sym typeface="+mn-ea"/>
              </a:rPr>
              <a:t>iloc</a:t>
            </a:r>
            <a:r>
              <a:rPr lang="en-US" altLang="zh-CN" dirty="0">
                <a:sym typeface="+mn-ea"/>
              </a:rPr>
              <a:t>[]</a:t>
            </a:r>
            <a:r>
              <a:rPr lang="zh-CN" altLang="en-US" dirty="0">
                <a:sym typeface="+mn-ea"/>
              </a:rPr>
              <a:t>切片不含右端点，而</a:t>
            </a:r>
            <a:r>
              <a:rPr lang="en-US" altLang="zh-CN" dirty="0">
                <a:sym typeface="+mn-ea"/>
              </a:rPr>
              <a:t>loc[]</a:t>
            </a:r>
            <a:r>
              <a:rPr lang="zh-CN" altLang="en-US" dirty="0">
                <a:sym typeface="+mn-ea"/>
              </a:rPr>
              <a:t>包含右端点。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BDC2C7-308B-437A-87C6-A0A92326A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84" y="1665236"/>
            <a:ext cx="7595716" cy="29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01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对象的数据可以按照逻辑选择。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如：以下函数可以直接将分数大于</a:t>
            </a:r>
            <a:r>
              <a:rPr lang="en-US" altLang="zh-CN" dirty="0">
                <a:sym typeface="+mn-ea"/>
              </a:rPr>
              <a:t>60</a:t>
            </a:r>
            <a:r>
              <a:rPr lang="zh-CN" altLang="en-US" dirty="0">
                <a:sym typeface="+mn-ea"/>
              </a:rPr>
              <a:t>分的同学信息取出：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也可将为空值的数据取出：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8A5EB-F0BE-47FB-A192-E8953DD1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2" y="1821093"/>
            <a:ext cx="7157045" cy="10360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2F6400-4CF5-47E4-80E6-EABCC2D0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87" y="3350388"/>
            <a:ext cx="7157045" cy="5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5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对象可以按数据列进行向量化的垂直运算，对于数字型的数据，支持数字型列向量与一个标量或向量进行如下运算：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、*、</a:t>
            </a:r>
            <a:r>
              <a:rPr lang="en-US" altLang="zh-CN" dirty="0">
                <a:sym typeface="+mn-ea"/>
              </a:rPr>
              <a:t>%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==</a:t>
            </a:r>
            <a:r>
              <a:rPr lang="zh-CN" altLang="en-US" dirty="0">
                <a:sym typeface="+mn-ea"/>
              </a:rPr>
              <a:t>、！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&gt;=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&lt;=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^</a:t>
            </a:r>
            <a:r>
              <a:rPr lang="zh-CN" altLang="en-US" dirty="0">
                <a:sym typeface="+mn-ea"/>
              </a:rPr>
              <a:t>（二进制异或）、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（二进制或）、</a:t>
            </a:r>
            <a:r>
              <a:rPr lang="en-US" altLang="zh-CN" dirty="0">
                <a:sym typeface="+mn-ea"/>
              </a:rPr>
              <a:t>&amp;</a:t>
            </a:r>
            <a:r>
              <a:rPr lang="zh-CN" altLang="en-US" dirty="0">
                <a:sym typeface="+mn-ea"/>
              </a:rPr>
              <a:t>（二进制与）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AA5703-3539-4C3A-8303-F5FAB185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71" y="2355726"/>
            <a:ext cx="7051129" cy="13775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0245A2-6B35-452F-A5CD-EB51C73C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870" y="3951723"/>
            <a:ext cx="6912768" cy="8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7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数据排序</a:t>
            </a:r>
            <a:r>
              <a:rPr lang="en-US" altLang="zh-CN" dirty="0" err="1">
                <a:sym typeface="+mn-ea"/>
              </a:rPr>
              <a:t>sort_values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698802-818C-4603-A2B5-0FEAFE71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626025"/>
            <a:ext cx="7524329" cy="10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6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字符型数据列垂直运算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字符串的列向量垂直操作，可以通过向量化字符串来处理具有字符串数据的列操作。也可以采用</a:t>
            </a:r>
            <a:r>
              <a:rPr lang="en-US" altLang="zh-CN" dirty="0">
                <a:sym typeface="+mn-ea"/>
              </a:rPr>
              <a:t>.map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.apply</a:t>
            </a:r>
            <a:r>
              <a:rPr lang="zh-CN" altLang="en-US" dirty="0">
                <a:sym typeface="+mn-ea"/>
              </a:rPr>
              <a:t>方法。对于字符串类型的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，可以只写使用垂直化字符串操作，相关的操作与字符串对应的函数用法一样。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E5087A6-0599-4E7A-9DD0-36D02BC9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52" y="2200249"/>
            <a:ext cx="6912767" cy="285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466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关键字列表转为大写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FF99A0-5602-42D9-918F-694880F0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16" y="1522883"/>
            <a:ext cx="4722768" cy="36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寻找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关键字列表中含有的字符</a:t>
            </a:r>
            <a:r>
              <a:rPr lang="en-US" altLang="zh-CN" dirty="0">
                <a:sym typeface="+mn-ea"/>
              </a:rPr>
              <a:t>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F33E06-6D88-4E2F-B658-2B15BA68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33088"/>
            <a:ext cx="4915841" cy="36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29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按逻辑筛选数据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逻辑运算符 </a:t>
            </a:r>
            <a:r>
              <a:rPr lang="en-US" altLang="zh-CN" dirty="0">
                <a:sym typeface="+mn-ea"/>
              </a:rPr>
              <a:t>| for or, &amp; for and, and ~for not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判断元素是否在一个表中：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BD84BA-C82C-407E-86C3-032F1B66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2" y="1894719"/>
            <a:ext cx="7114183" cy="14724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48ABA3-179B-416E-90A2-0CEF3D920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52" y="3884294"/>
            <a:ext cx="7200068" cy="125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0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reset_index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是将当前索引变为列（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对象转为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对象），使用</a:t>
            </a:r>
            <a:r>
              <a:rPr lang="en-US" altLang="zh-CN" dirty="0">
                <a:sym typeface="+mn-ea"/>
              </a:rPr>
              <a:t>0~n</a:t>
            </a:r>
            <a:r>
              <a:rPr lang="zh-CN" altLang="en-US" dirty="0">
                <a:sym typeface="+mn-ea"/>
              </a:rPr>
              <a:t>系统默认的索引作为索引。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2173C7-54CB-4EFF-9744-50034228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85" y="1789065"/>
            <a:ext cx="7036415" cy="782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4BEC0E-BC14-4C85-AEE8-9AA7742A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84" y="3019910"/>
            <a:ext cx="7036415" cy="13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8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.1 </a:t>
            </a:r>
            <a:r>
              <a:rPr lang="zh-CN" dirty="0">
                <a:sym typeface="+mn-ea"/>
              </a:rPr>
              <a:t>关于</a:t>
            </a:r>
            <a:r>
              <a:rPr lang="en-US" altLang="zh-CN" dirty="0">
                <a:sym typeface="+mn-ea"/>
              </a:rPr>
              <a:t>Pandas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291862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  <a:sym typeface="+mn-ea"/>
              </a:rPr>
              <a:t>Pandas中引入了两种新的数据结构</a:t>
            </a:r>
            <a:r>
              <a:rPr lang="en-US" altLang="zh-CN" dirty="0">
                <a:latin typeface="+mn-ea"/>
                <a:sym typeface="+mn-ea"/>
              </a:rPr>
              <a:t>—— Series 和 </a:t>
            </a:r>
            <a:r>
              <a:rPr lang="en-US" altLang="zh-CN" dirty="0" err="1">
                <a:latin typeface="+mn-ea"/>
                <a:sym typeface="+mn-ea"/>
              </a:rPr>
              <a:t>DataFrame</a:t>
            </a:r>
            <a:r>
              <a:rPr lang="en-US" altLang="zh-CN" dirty="0">
                <a:latin typeface="+mn-ea"/>
                <a:sym typeface="+mn-ea"/>
              </a:rPr>
              <a:t> ，</a:t>
            </a:r>
            <a:r>
              <a:rPr lang="en-US" altLang="zh-CN" dirty="0" err="1">
                <a:latin typeface="+mn-ea"/>
                <a:sym typeface="+mn-ea"/>
              </a:rPr>
              <a:t>这两种数据结构都建立在</a:t>
            </a:r>
            <a:r>
              <a:rPr lang="en-US" altLang="zh-CN" dirty="0">
                <a:latin typeface="+mn-ea"/>
                <a:sym typeface="+mn-ea"/>
              </a:rPr>
              <a:t> NumPy </a:t>
            </a:r>
            <a:r>
              <a:rPr lang="en-US" altLang="zh-CN" dirty="0" err="1">
                <a:latin typeface="+mn-ea"/>
                <a:sym typeface="+mn-ea"/>
              </a:rPr>
              <a:t>的基础之上</a:t>
            </a:r>
            <a:r>
              <a:rPr lang="en-US" altLang="zh-CN" dirty="0">
                <a:latin typeface="+mn-ea"/>
                <a:sym typeface="+mn-ea"/>
              </a:rPr>
              <a:t>。</a:t>
            </a:r>
          </a:p>
          <a:p>
            <a:pPr lvl="1"/>
            <a:r>
              <a:rPr lang="en-US" altLang="zh-CN" sz="1400" dirty="0">
                <a:latin typeface="+mn-ea"/>
                <a:sym typeface="+mn-ea"/>
              </a:rPr>
              <a:t>Series：一维数组，与Numpy中的一维array类似。二者与Python基本的数据结构List也很相近，其区别是：List中的元素可以是不同的数据类型，而Array和Series中则只允许存储相同的数据类型，这样可以更有效的使用内存，提高运算效率。</a:t>
            </a:r>
          </a:p>
          <a:p>
            <a:pPr lvl="1"/>
            <a:r>
              <a:rPr lang="en-US" altLang="zh-CN" sz="1400" dirty="0">
                <a:latin typeface="+mn-ea"/>
                <a:sym typeface="+mn-ea"/>
              </a:rPr>
              <a:t>DataFrame：二维的表格型数据结构。很多功能与R中的data.frame类似。可以将DataFrame理解为Series的容器。以下的内容主要以DataFrame为主。</a:t>
            </a:r>
          </a:p>
          <a:p>
            <a:pPr lvl="1"/>
            <a:r>
              <a:rPr lang="en-US" altLang="zh-CN" sz="1400" dirty="0">
                <a:latin typeface="+mn-ea"/>
                <a:sym typeface="+mn-ea"/>
              </a:rPr>
              <a:t>Panel ：</a:t>
            </a:r>
            <a:r>
              <a:rPr lang="en-US" altLang="zh-CN" sz="1400" dirty="0" err="1">
                <a:latin typeface="+mn-ea"/>
                <a:sym typeface="+mn-ea"/>
              </a:rPr>
              <a:t>三维的数组，可以理解为DataFrame的容器</a:t>
            </a:r>
            <a:r>
              <a:rPr lang="en-US" altLang="zh-CN" sz="1400" dirty="0">
                <a:latin typeface="+mn-ea"/>
                <a:sym typeface="+mn-ea"/>
              </a:rPr>
              <a:t>。</a:t>
            </a:r>
            <a:endParaRPr lang="en-US" altLang="zh-CN" sz="1400" dirty="0">
              <a:latin typeface="+mn-ea"/>
            </a:endParaRPr>
          </a:p>
          <a:p>
            <a:pPr>
              <a:buFont typeface="Wingdings" panose="05000000000000000000" pitchFamily="2" charset="2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11.1.1 Pandas</a:t>
            </a:r>
            <a:r>
              <a:rPr lang="zh-CN" altLang="en-US" dirty="0">
                <a:sym typeface="+mn-ea"/>
              </a:rPr>
              <a:t>中的数据结构和数据类型：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555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若删除索引，使用系统重构索引，可以选择</a:t>
            </a:r>
            <a:r>
              <a:rPr lang="en-US" altLang="zh-CN" dirty="0">
                <a:sym typeface="+mn-ea"/>
              </a:rPr>
              <a:t>drop=True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466C02-A942-486C-B185-ED1D55D8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68" y="1576205"/>
            <a:ext cx="7377832" cy="9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3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reindex()</a:t>
            </a:r>
            <a:r>
              <a:rPr lang="zh-CN" altLang="en-US" dirty="0">
                <a:sym typeface="+mn-ea"/>
              </a:rPr>
              <a:t>：可以指定新的索引顺序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只可以从原有的索引列表中改变索引的位置，如果使用非该索引列的数据做索引，将返回</a:t>
            </a:r>
            <a:r>
              <a:rPr lang="en-US" altLang="zh-CN" dirty="0" err="1">
                <a:sym typeface="+mn-ea"/>
              </a:rPr>
              <a:t>NaN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E7E18B-2D88-40CC-A832-EB91F26D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46" y="1653960"/>
            <a:ext cx="7061294" cy="8994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F8BB39-0F80-4E3C-9DAB-3DA5790D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8" y="3147814"/>
            <a:ext cx="7021127" cy="9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23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11.2.6 Series</a:t>
            </a:r>
            <a:r>
              <a:rPr lang="zh-CN" altLang="en-US" dirty="0"/>
              <a:t>的数据处理：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索引改名只需将原索引名、新的索引名按照字典数据格式传给</a:t>
            </a:r>
            <a:r>
              <a:rPr lang="en-US" altLang="zh-CN" dirty="0">
                <a:sym typeface="+mn-ea"/>
              </a:rPr>
              <a:t>rename()</a:t>
            </a:r>
            <a:r>
              <a:rPr lang="zh-CN" altLang="en-US" dirty="0">
                <a:sym typeface="+mn-ea"/>
              </a:rPr>
              <a:t>函数。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sort_index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：排序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7A014C-9E93-4DAE-A4F5-353C27E9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43" y="1580977"/>
            <a:ext cx="7406977" cy="1040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CB4184-8614-4A37-B64D-B4B976E25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023" y="2866874"/>
            <a:ext cx="7406977" cy="9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11.2.7 Series</a:t>
            </a:r>
            <a:r>
              <a:rPr lang="zh-CN" altLang="en-US" dirty="0"/>
              <a:t>数据可视化：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对</a:t>
            </a:r>
            <a:r>
              <a:rPr lang="en-US" altLang="zh-CN" dirty="0">
                <a:sym typeface="+mn-ea"/>
              </a:rPr>
              <a:t>Matplotlib</a:t>
            </a:r>
            <a:r>
              <a:rPr lang="zh-CN" altLang="en-US" dirty="0">
                <a:sym typeface="+mn-ea"/>
              </a:rPr>
              <a:t>进行了封装，使用</a:t>
            </a: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绘图步骤非常简单：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）首先引入模块：</a:t>
            </a:r>
            <a:r>
              <a:rPr lang="en-US" altLang="zh-CN" dirty="0">
                <a:sym typeface="+mn-ea"/>
              </a:rPr>
              <a:t>import </a:t>
            </a:r>
            <a:r>
              <a:rPr lang="en-US" altLang="zh-CN" dirty="0" err="1">
                <a:sym typeface="+mn-ea"/>
              </a:rPr>
              <a:t>matplotlib.pyplot</a:t>
            </a:r>
            <a:r>
              <a:rPr lang="en-US" altLang="zh-CN" dirty="0">
                <a:sym typeface="+mn-ea"/>
              </a:rPr>
              <a:t> as </a:t>
            </a:r>
            <a:r>
              <a:rPr lang="en-US" altLang="zh-CN" dirty="0" err="1">
                <a:sym typeface="+mn-ea"/>
              </a:rPr>
              <a:t>plt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）设置中文字体资源：</a:t>
            </a:r>
            <a:r>
              <a:rPr lang="en-US" altLang="zh-CN" dirty="0" err="1">
                <a:sym typeface="+mn-ea"/>
              </a:rPr>
              <a:t>plt.rcParams</a:t>
            </a:r>
            <a:r>
              <a:rPr lang="en-US" altLang="zh-CN" dirty="0">
                <a:sym typeface="+mn-ea"/>
              </a:rPr>
              <a:t>['</a:t>
            </a:r>
            <a:r>
              <a:rPr lang="en-US" altLang="zh-CN" dirty="0" err="1">
                <a:sym typeface="+mn-ea"/>
              </a:rPr>
              <a:t>font.family</a:t>
            </a:r>
            <a:r>
              <a:rPr lang="en-US" altLang="zh-CN" dirty="0">
                <a:sym typeface="+mn-ea"/>
              </a:rPr>
              <a:t>'] = '</a:t>
            </a:r>
            <a:r>
              <a:rPr lang="en-US" altLang="zh-CN" dirty="0" err="1">
                <a:sym typeface="+mn-ea"/>
              </a:rPr>
              <a:t>SimHei</a:t>
            </a:r>
            <a:r>
              <a:rPr lang="en-US" altLang="zh-CN" dirty="0">
                <a:sym typeface="+mn-ea"/>
              </a:rPr>
              <a:t>'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）设置画布：</a:t>
            </a:r>
            <a:r>
              <a:rPr lang="en-US" altLang="zh-CN" dirty="0">
                <a:sym typeface="+mn-ea"/>
              </a:rPr>
              <a:t>fig = </a:t>
            </a:r>
            <a:r>
              <a:rPr lang="en-US" altLang="zh-CN" dirty="0" err="1">
                <a:sym typeface="+mn-ea"/>
              </a:rPr>
              <a:t>plt.figure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figsize</a:t>
            </a:r>
            <a:r>
              <a:rPr lang="en-US" altLang="zh-CN" dirty="0">
                <a:sym typeface="+mn-ea"/>
              </a:rPr>
              <a:t>=(9,9))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）选定区域绘图：</a:t>
            </a:r>
            <a:r>
              <a:rPr lang="en-US" altLang="zh-CN" dirty="0" err="1">
                <a:sym typeface="+mn-ea"/>
              </a:rPr>
              <a:t>plt.subplot</a:t>
            </a:r>
            <a:r>
              <a:rPr lang="en-US" altLang="zh-CN" dirty="0">
                <a:sym typeface="+mn-ea"/>
              </a:rPr>
              <a:t>(2,4,1)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Series.plot</a:t>
            </a:r>
            <a:r>
              <a:rPr lang="zh-CN" altLang="en-US" dirty="0">
                <a:sym typeface="+mn-ea"/>
              </a:rPr>
              <a:t>绘图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DC0CAC3-5AFF-4CA0-861A-A8B4FF112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194285"/>
              </p:ext>
            </p:extLst>
          </p:nvPr>
        </p:nvGraphicFramePr>
        <p:xfrm>
          <a:off x="1547664" y="2712091"/>
          <a:ext cx="7560840" cy="245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r:id="rId4" imgW="15509669" imgH="3893881" progId="SmartDraw.2">
                  <p:embed/>
                </p:oleObj>
              </mc:Choice>
              <mc:Fallback>
                <p:oleObj r:id="rId4" imgW="15509669" imgH="3893881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12091"/>
                        <a:ext cx="7560840" cy="2450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82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11.2.7 Series</a:t>
            </a:r>
            <a:r>
              <a:rPr lang="zh-CN" altLang="en-US" dirty="0"/>
              <a:t>数据可视化：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将常见的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绘图函数放到一个列表中，通过循环自动绘制分区图：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CB996A-12F9-4698-8EA6-B95468F8F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540292"/>
            <a:ext cx="4269226" cy="36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5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 </a:t>
            </a:r>
            <a:r>
              <a:rPr lang="en-US" altLang="zh-CN" dirty="0" err="1"/>
              <a:t>DataFrame</a:t>
            </a:r>
            <a:r>
              <a:rPr lang="zh-CN" altLang="en-US" dirty="0"/>
              <a:t>类：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是二维表结构的数据，其每一列都是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对象，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的集合。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的构造函数如下：</a:t>
            </a:r>
          </a:p>
          <a:p>
            <a:r>
              <a:rPr lang="en-US" altLang="zh-CN" dirty="0">
                <a:sym typeface="+mn-ea"/>
              </a:rPr>
              <a:t>	class </a:t>
            </a:r>
            <a:r>
              <a:rPr lang="en-US" altLang="zh-CN" dirty="0" err="1">
                <a:sym typeface="+mn-ea"/>
              </a:rPr>
              <a:t>pandas.DataFrame</a:t>
            </a:r>
            <a:r>
              <a:rPr lang="en-US" altLang="zh-CN" dirty="0">
                <a:sym typeface="+mn-ea"/>
              </a:rPr>
              <a:t>(data=None, index: Optional[Collection] = None, columns: Optional[Collection] = None, </a:t>
            </a:r>
            <a:r>
              <a:rPr lang="en-US" altLang="zh-CN" dirty="0" err="1">
                <a:sym typeface="+mn-ea"/>
              </a:rPr>
              <a:t>dtype</a:t>
            </a:r>
            <a:r>
              <a:rPr lang="en-US" altLang="zh-CN" dirty="0">
                <a:sym typeface="+mn-ea"/>
              </a:rPr>
              <a:t>: Union[str, </a:t>
            </a:r>
            <a:r>
              <a:rPr lang="en-US" altLang="zh-CN" dirty="0" err="1">
                <a:sym typeface="+mn-ea"/>
              </a:rPr>
              <a:t>numpy.dtype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ExtensionDtype</a:t>
            </a:r>
            <a:r>
              <a:rPr lang="en-US" altLang="zh-CN" dirty="0">
                <a:sym typeface="+mn-ea"/>
              </a:rPr>
              <a:t>, None] = None, copy: bool = False)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构建二维大小可变异构的表格数据。数据结构还包含标记的轴（行和列）。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的每一列都是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对象。常用如下格式来创建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对象：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pandas.DataFrame</a:t>
            </a:r>
            <a:r>
              <a:rPr lang="en-US" altLang="zh-CN" dirty="0">
                <a:sym typeface="+mn-ea"/>
              </a:rPr>
              <a:t>( data, index, columns, </a:t>
            </a:r>
            <a:r>
              <a:rPr lang="en-US" altLang="zh-CN" dirty="0" err="1">
                <a:sym typeface="+mn-ea"/>
              </a:rPr>
              <a:t>dtype</a:t>
            </a:r>
            <a:r>
              <a:rPr lang="en-US" altLang="zh-CN" dirty="0">
                <a:sym typeface="+mn-ea"/>
              </a:rPr>
              <a:t>, copy)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66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 </a:t>
            </a:r>
            <a:r>
              <a:rPr lang="en-US" altLang="zh-CN" dirty="0" err="1"/>
              <a:t>DataFrame</a:t>
            </a:r>
            <a:r>
              <a:rPr lang="zh-CN" altLang="en-US" dirty="0"/>
              <a:t>类：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参量：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data </a:t>
            </a:r>
            <a:r>
              <a:rPr lang="zh-CN" altLang="en-US" dirty="0">
                <a:sym typeface="+mn-ea"/>
              </a:rPr>
              <a:t>：数据可以是</a:t>
            </a:r>
            <a:r>
              <a:rPr lang="en-US" altLang="zh-CN" dirty="0" err="1">
                <a:sym typeface="+mn-ea"/>
              </a:rPr>
              <a:t>Numpy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ndarray</a:t>
            </a:r>
            <a:r>
              <a:rPr lang="zh-CN" altLang="en-US" dirty="0">
                <a:sym typeface="+mn-ea"/>
              </a:rPr>
              <a:t>（结构化或同类），</a:t>
            </a:r>
            <a:r>
              <a:rPr lang="en-US" altLang="zh-CN" dirty="0" err="1">
                <a:sym typeface="+mn-ea"/>
              </a:rPr>
              <a:t>Iterable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dict</a:t>
            </a:r>
            <a:r>
              <a:rPr lang="zh-CN" altLang="en-US" dirty="0">
                <a:sym typeface="+mn-ea"/>
              </a:rPr>
              <a:t>（可以包含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，数组，常量或类似列表的对象。）或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。 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：索引类型是</a:t>
            </a:r>
            <a:r>
              <a:rPr lang="en-US" altLang="zh-CN" dirty="0" err="1">
                <a:sym typeface="+mn-ea"/>
              </a:rPr>
              <a:t>xIndex</a:t>
            </a:r>
            <a:r>
              <a:rPr lang="en-US" altLang="zh-CN" dirty="0">
                <a:sym typeface="+mn-ea"/>
              </a:rPr>
              <a:t> or array-like</a:t>
            </a:r>
            <a:r>
              <a:rPr lang="zh-CN" altLang="en-US" dirty="0">
                <a:sym typeface="+mn-ea"/>
              </a:rPr>
              <a:t>形式的数据类型。如果没有输入数据的索引信息部分并且没有提供索引，则默认为</a:t>
            </a:r>
            <a:r>
              <a:rPr lang="en-US" altLang="zh-CN" dirty="0" err="1">
                <a:sym typeface="+mn-ea"/>
              </a:rPr>
              <a:t>RangeIndex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columns</a:t>
            </a:r>
            <a:r>
              <a:rPr lang="zh-CN" altLang="en-US" dirty="0">
                <a:sym typeface="+mn-ea"/>
              </a:rPr>
              <a:t>：列名称（二维表头）类型为</a:t>
            </a:r>
            <a:r>
              <a:rPr lang="en-US" altLang="zh-CN" dirty="0">
                <a:sym typeface="+mn-ea"/>
              </a:rPr>
              <a:t>Index or array-like</a:t>
            </a:r>
            <a:r>
              <a:rPr lang="zh-CN" altLang="en-US" dirty="0">
                <a:sym typeface="+mn-ea"/>
              </a:rPr>
              <a:t>。如果未提供列标签，则默认为</a:t>
            </a:r>
            <a:r>
              <a:rPr lang="en-US" altLang="zh-CN" dirty="0" err="1">
                <a:sym typeface="+mn-ea"/>
              </a:rPr>
              <a:t>RangeIndex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…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）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 err="1">
                <a:sym typeface="+mn-ea"/>
              </a:rPr>
              <a:t>dtype</a:t>
            </a:r>
            <a:r>
              <a:rPr lang="zh-CN" altLang="en-US" dirty="0">
                <a:sym typeface="+mn-ea"/>
              </a:rPr>
              <a:t>：数据类型，默认值</a:t>
            </a:r>
            <a:r>
              <a:rPr lang="en-US" altLang="zh-CN" dirty="0">
                <a:sym typeface="+mn-ea"/>
              </a:rPr>
              <a:t>None</a:t>
            </a:r>
            <a:r>
              <a:rPr lang="zh-CN" altLang="en-US" dirty="0">
                <a:sym typeface="+mn-ea"/>
              </a:rPr>
              <a:t>，指定表列的数据类型。仅允许单个</a:t>
            </a:r>
            <a:r>
              <a:rPr lang="en-US" altLang="zh-CN" dirty="0" err="1">
                <a:sym typeface="+mn-ea"/>
              </a:rPr>
              <a:t>dtype</a:t>
            </a:r>
            <a:r>
              <a:rPr lang="zh-CN" altLang="en-US" dirty="0">
                <a:sym typeface="+mn-ea"/>
              </a:rPr>
              <a:t>。如果没有，则系统推断，自动设定一种相近的数据类型。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copy</a:t>
            </a:r>
            <a:r>
              <a:rPr lang="zh-CN" altLang="en-US" dirty="0">
                <a:sym typeface="+mn-ea"/>
              </a:rPr>
              <a:t>：布尔型，默认是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从输入中复制数据。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DC4FAC7-3345-40EE-B76B-6972DFE59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76353"/>
              </p:ext>
            </p:extLst>
          </p:nvPr>
        </p:nvGraphicFramePr>
        <p:xfrm>
          <a:off x="2915816" y="3738011"/>
          <a:ext cx="3672408" cy="140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r:id="rId4" imgW="6060959" imgH="2350008" progId="SmartDraw.2">
                  <p:embed/>
                </p:oleObj>
              </mc:Choice>
              <mc:Fallback>
                <p:oleObj r:id="rId4" imgW="6060959" imgH="235000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738011"/>
                        <a:ext cx="3672408" cy="1405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598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11.3.1 </a:t>
            </a:r>
            <a:r>
              <a:rPr lang="en-US" altLang="zh-CN" dirty="0" err="1"/>
              <a:t>DataFrame</a:t>
            </a:r>
            <a:r>
              <a:rPr lang="zh-CN" altLang="en-US" dirty="0"/>
              <a:t>对象的构建：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对象可以直接创建、封装已有的数据，或者从外部文件、数据库、网络输入而获得。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对象也转换成其他数据格式，或保存输出到外部文件。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可以按照表的字典（</a:t>
            </a:r>
            <a:r>
              <a:rPr lang="en-US" altLang="zh-CN" dirty="0" err="1">
                <a:sym typeface="+mn-ea"/>
              </a:rPr>
              <a:t>dicts</a:t>
            </a:r>
            <a:r>
              <a:rPr lang="en-US" altLang="zh-CN" dirty="0">
                <a:sym typeface="+mn-ea"/>
              </a:rPr>
              <a:t> of list</a:t>
            </a:r>
            <a:r>
              <a:rPr lang="zh-CN" altLang="en-US" dirty="0">
                <a:sym typeface="+mn-ea"/>
              </a:rPr>
              <a:t>）方式创建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对象（按行创建）：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2E9188-828E-4874-8AD0-BA6F0E9C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26" y="2087344"/>
            <a:ext cx="7411169" cy="17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360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11.3.1 </a:t>
            </a:r>
            <a:r>
              <a:rPr lang="en-US" altLang="zh-CN" dirty="0" err="1"/>
              <a:t>DataFrame</a:t>
            </a:r>
            <a:r>
              <a:rPr lang="zh-CN" altLang="en-US" dirty="0"/>
              <a:t>对象的构建：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可以按照字典表（</a:t>
            </a:r>
            <a:r>
              <a:rPr lang="en-US" altLang="zh-CN" dirty="0">
                <a:sym typeface="+mn-ea"/>
              </a:rPr>
              <a:t>list of </a:t>
            </a:r>
            <a:r>
              <a:rPr lang="en-US" altLang="zh-CN" dirty="0" err="1">
                <a:sym typeface="+mn-ea"/>
              </a:rPr>
              <a:t>dicts</a:t>
            </a:r>
            <a:r>
              <a:rPr lang="zh-CN" altLang="en-US" dirty="0">
                <a:sym typeface="+mn-ea"/>
              </a:rPr>
              <a:t>）方式创建。如：使用下面代码创建一个与上面相同的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对象（按列创建）：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8BE24D-2686-4661-A2EB-BC878542F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83" y="1823819"/>
            <a:ext cx="7027317" cy="17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46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11.3.1 </a:t>
            </a:r>
            <a:r>
              <a:rPr lang="en-US" altLang="zh-CN" dirty="0" err="1"/>
              <a:t>DataFrame</a:t>
            </a:r>
            <a:r>
              <a:rPr lang="zh-CN" altLang="en-US" dirty="0"/>
              <a:t>对象的构建：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由</a:t>
            </a:r>
            <a:r>
              <a:rPr lang="en-US" altLang="zh-CN" dirty="0">
                <a:sym typeface="+mn-ea"/>
              </a:rPr>
              <a:t>NumPy </a:t>
            </a:r>
            <a:r>
              <a:rPr lang="en-US" altLang="zh-CN" dirty="0" err="1">
                <a:sym typeface="+mn-ea"/>
              </a:rPr>
              <a:t>ndarray</a:t>
            </a:r>
            <a:r>
              <a:rPr lang="zh-CN" altLang="en-US" dirty="0">
                <a:sym typeface="+mn-ea"/>
              </a:rPr>
              <a:t>对象创建：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FF658D-5059-44D6-9CFB-6EEC60A3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68" y="1565727"/>
            <a:ext cx="7218335" cy="15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.1 </a:t>
            </a:r>
            <a:r>
              <a:rPr lang="zh-CN" dirty="0">
                <a:sym typeface="+mn-ea"/>
              </a:rPr>
              <a:t>关于</a:t>
            </a:r>
            <a:r>
              <a:rPr lang="en-US" altLang="zh-CN" dirty="0">
                <a:sym typeface="+mn-ea"/>
              </a:rPr>
              <a:t>Pandas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291862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sym typeface="+mn-ea"/>
              </a:rPr>
              <a:t>Pandas</a:t>
            </a:r>
            <a:r>
              <a:rPr lang="zh-CN" altLang="en-US" dirty="0">
                <a:latin typeface="+mn-ea"/>
                <a:sym typeface="+mn-ea"/>
              </a:rPr>
              <a:t>提供的</a:t>
            </a:r>
            <a:r>
              <a:rPr lang="en-US" altLang="zh-CN" dirty="0">
                <a:latin typeface="+mn-ea"/>
                <a:sym typeface="+mn-ea"/>
              </a:rPr>
              <a:t>Series</a:t>
            </a:r>
            <a:r>
              <a:rPr lang="zh-CN" altLang="en-US" dirty="0">
                <a:latin typeface="+mn-ea"/>
                <a:sym typeface="+mn-ea"/>
              </a:rPr>
              <a:t>一维表和</a:t>
            </a:r>
            <a:r>
              <a:rPr lang="en-US" altLang="zh-CN" dirty="0" err="1">
                <a:latin typeface="+mn-ea"/>
                <a:sym typeface="+mn-ea"/>
              </a:rPr>
              <a:t>DataFrame</a:t>
            </a:r>
            <a:r>
              <a:rPr lang="zh-CN" altLang="en-US" dirty="0">
                <a:latin typeface="+mn-ea"/>
                <a:sym typeface="+mn-ea"/>
              </a:rPr>
              <a:t>二维表结构中，表的每一列的元素都是一种数据类型（类似数据库的表结构），这些数据类型有：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11.1.1 Pandas</a:t>
            </a:r>
            <a:r>
              <a:rPr lang="zh-CN" altLang="en-US" dirty="0">
                <a:sym typeface="+mn-ea"/>
              </a:rPr>
              <a:t>中的数据结构和数据类型：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ABB62D-85DD-4E85-ADF4-388BA6FF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20153"/>
              </p:ext>
            </p:extLst>
          </p:nvPr>
        </p:nvGraphicFramePr>
        <p:xfrm>
          <a:off x="2195736" y="1923678"/>
          <a:ext cx="6642484" cy="30947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3613263120"/>
                    </a:ext>
                  </a:extLst>
                </a:gridCol>
                <a:gridCol w="5332907">
                  <a:extLst>
                    <a:ext uri="{9D8B030D-6E8A-4147-A177-3AD203B41FA5}">
                      <a16:colId xmlns:a16="http://schemas.microsoft.com/office/drawing/2014/main" val="1084751567"/>
                    </a:ext>
                  </a:extLst>
                </a:gridCol>
              </a:tblGrid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类型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说明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608583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float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NumPy</a:t>
                      </a:r>
                      <a:r>
                        <a:rPr lang="zh-CN" sz="1600" kern="1000" dirty="0">
                          <a:effectLst/>
                        </a:rPr>
                        <a:t>浮点类型，支持缺失值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461239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effectLst/>
                        </a:rPr>
                        <a:t>int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NumPy</a:t>
                      </a:r>
                      <a:r>
                        <a:rPr lang="zh-CN" sz="1600" kern="1000" dirty="0">
                          <a:effectLst/>
                        </a:rPr>
                        <a:t>整数类型，不支持缺失值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82011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effectLst/>
                        </a:rPr>
                        <a:t>int64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Pandas</a:t>
                      </a:r>
                      <a:r>
                        <a:rPr lang="zh-CN" sz="1600" kern="1000" dirty="0">
                          <a:effectLst/>
                        </a:rPr>
                        <a:t>可为空的整数类型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373684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effectLst/>
                        </a:rPr>
                        <a:t>object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effectLst/>
                        </a:rPr>
                        <a:t>用于存储字符串的</a:t>
                      </a:r>
                      <a:r>
                        <a:rPr lang="en-US" sz="1600" kern="1000" dirty="0">
                          <a:effectLst/>
                        </a:rPr>
                        <a:t>NumPy</a:t>
                      </a:r>
                      <a:r>
                        <a:rPr lang="zh-CN" sz="1600" kern="1000" dirty="0">
                          <a:effectLst/>
                        </a:rPr>
                        <a:t>类型（和混合类型）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686563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effectLst/>
                        </a:rPr>
                        <a:t>category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Panda</a:t>
                      </a:r>
                      <a:r>
                        <a:rPr lang="zh-CN" sz="1600" kern="1000" dirty="0">
                          <a:effectLst/>
                        </a:rPr>
                        <a:t>的分类类型，它支持缺失值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400719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effectLst/>
                        </a:rPr>
                        <a:t>bool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NumPy</a:t>
                      </a:r>
                      <a:r>
                        <a:rPr lang="zh-CN" sz="1600" kern="1000" dirty="0">
                          <a:effectLst/>
                        </a:rPr>
                        <a:t>布尔类型，不支持缺失值（无变为</a:t>
                      </a:r>
                      <a:r>
                        <a:rPr lang="en-US" sz="1600" kern="1000" dirty="0">
                          <a:effectLst/>
                        </a:rPr>
                        <a:t>False</a:t>
                      </a:r>
                      <a:r>
                        <a:rPr lang="zh-CN" sz="1600" kern="1000" dirty="0">
                          <a:effectLst/>
                        </a:rPr>
                        <a:t>，</a:t>
                      </a:r>
                      <a:r>
                        <a:rPr lang="en-US" sz="1600" kern="1000" dirty="0" err="1">
                          <a:effectLst/>
                        </a:rPr>
                        <a:t>np.nan</a:t>
                      </a:r>
                      <a:r>
                        <a:rPr lang="zh-CN" sz="1600" kern="1000" dirty="0">
                          <a:effectLst/>
                        </a:rPr>
                        <a:t>变为</a:t>
                      </a:r>
                      <a:r>
                        <a:rPr lang="en-US" sz="1600" kern="1000" dirty="0">
                          <a:effectLst/>
                        </a:rPr>
                        <a:t>True</a:t>
                      </a:r>
                      <a:r>
                        <a:rPr lang="zh-CN" sz="1600" kern="1000" dirty="0">
                          <a:effectLst/>
                        </a:rPr>
                        <a:t>）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832692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effectLst/>
                        </a:rPr>
                        <a:t>boolean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Pandas</a:t>
                      </a:r>
                      <a:r>
                        <a:rPr lang="zh-CN" sz="1600" kern="1000" dirty="0">
                          <a:effectLst/>
                        </a:rPr>
                        <a:t>可为空的布尔类型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959271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effectLst/>
                        </a:rPr>
                        <a:t>datetime64</a:t>
                      </a:r>
                      <a:endParaRPr lang="zh-CN" sz="16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effectLst/>
                        </a:rPr>
                        <a:t>NumPy</a:t>
                      </a:r>
                      <a:r>
                        <a:rPr lang="zh-CN" sz="1600" kern="1000" dirty="0">
                          <a:effectLst/>
                        </a:rPr>
                        <a:t>日期类型，它确实支持缺失值（</a:t>
                      </a:r>
                      <a:r>
                        <a:rPr lang="en-US" sz="1600" kern="1000" dirty="0" err="1">
                          <a:effectLst/>
                        </a:rPr>
                        <a:t>NaT</a:t>
                      </a:r>
                      <a:r>
                        <a:rPr lang="zh-CN" sz="1600" kern="1000" dirty="0">
                          <a:effectLst/>
                        </a:rPr>
                        <a:t>）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12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7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11.3.1 </a:t>
            </a:r>
            <a:r>
              <a:rPr lang="en-US" altLang="zh-CN" dirty="0" err="1"/>
              <a:t>DataFrame</a:t>
            </a:r>
            <a:r>
              <a:rPr lang="zh-CN" altLang="en-US" dirty="0"/>
              <a:t>对象的构建：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由外部文件、数据库、剪切板、网页创建：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B74046-5632-46C8-B457-71A75A78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61" y="1635646"/>
            <a:ext cx="7378539" cy="17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06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11.3.2 </a:t>
            </a:r>
            <a:r>
              <a:rPr lang="en-US" altLang="zh-CN" dirty="0" err="1"/>
              <a:t>DataFrame</a:t>
            </a:r>
            <a:r>
              <a:rPr lang="zh-CN" altLang="en-US" dirty="0"/>
              <a:t>表的属性：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常用的属性有很多，与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大部分属性名称相同，见下表。从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这些属性信息，可以了解对象基本信息。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B5E75A5-7F7A-4143-8866-A8D1DC6CD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25319"/>
              </p:ext>
            </p:extLst>
          </p:nvPr>
        </p:nvGraphicFramePr>
        <p:xfrm>
          <a:off x="2411760" y="1899520"/>
          <a:ext cx="5748094" cy="3104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4113">
                  <a:extLst>
                    <a:ext uri="{9D8B030D-6E8A-4147-A177-3AD203B41FA5}">
                      <a16:colId xmlns:a16="http://schemas.microsoft.com/office/drawing/2014/main" val="1638434402"/>
                    </a:ext>
                  </a:extLst>
                </a:gridCol>
                <a:gridCol w="2793981">
                  <a:extLst>
                    <a:ext uri="{9D8B030D-6E8A-4147-A177-3AD203B41FA5}">
                      <a16:colId xmlns:a16="http://schemas.microsoft.com/office/drawing/2014/main" val="1318139054"/>
                    </a:ext>
                  </a:extLst>
                </a:gridCol>
              </a:tblGrid>
              <a:tr h="15961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100" b="1" kern="1000" dirty="0">
                          <a:effectLst/>
                        </a:rPr>
                        <a:t>函数</a:t>
                      </a:r>
                      <a:endParaRPr lang="zh-CN" sz="11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100" b="1" kern="1000" dirty="0">
                          <a:effectLst/>
                        </a:rPr>
                        <a:t>说明</a:t>
                      </a:r>
                      <a:endParaRPr lang="zh-CN" sz="11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697965"/>
                  </a:ext>
                </a:extLst>
              </a:tr>
              <a:tr h="159616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DataFrame.index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>
                          <a:effectLst/>
                        </a:rPr>
                        <a:t>DataFrame</a:t>
                      </a:r>
                      <a:r>
                        <a:rPr lang="zh-CN" sz="1100" kern="1000">
                          <a:effectLst/>
                        </a:rPr>
                        <a:t>的索引（行标签）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447007"/>
                  </a:ext>
                </a:extLst>
              </a:tr>
              <a:tr h="159616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DataFrame.columns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>
                          <a:effectLst/>
                        </a:rPr>
                        <a:t>DataFrame</a:t>
                      </a:r>
                      <a:r>
                        <a:rPr lang="zh-CN" sz="1100" kern="1000">
                          <a:effectLst/>
                        </a:rPr>
                        <a:t>的列标签。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822751"/>
                  </a:ext>
                </a:extLst>
              </a:tr>
              <a:tr h="159616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DataFrame.dtypes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>
                          <a:effectLst/>
                        </a:rPr>
                        <a:t>返回</a:t>
                      </a:r>
                      <a:r>
                        <a:rPr lang="en-US" sz="1100" kern="1000">
                          <a:effectLst/>
                        </a:rPr>
                        <a:t>DataFrame</a:t>
                      </a:r>
                      <a:r>
                        <a:rPr lang="zh-CN" sz="1100" kern="1000">
                          <a:effectLst/>
                        </a:rPr>
                        <a:t>中的</a:t>
                      </a:r>
                      <a:r>
                        <a:rPr lang="en-US" sz="1100" kern="1000">
                          <a:effectLst/>
                        </a:rPr>
                        <a:t>dtype</a:t>
                      </a:r>
                      <a:r>
                        <a:rPr lang="zh-CN" sz="1100" kern="1000">
                          <a:effectLst/>
                        </a:rPr>
                        <a:t>。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517251"/>
                  </a:ext>
                </a:extLst>
              </a:tr>
              <a:tr h="319231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DataFrame.values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>
                          <a:effectLst/>
                        </a:rPr>
                        <a:t>返回</a:t>
                      </a:r>
                      <a:r>
                        <a:rPr lang="en-US" sz="1100" kern="1000">
                          <a:effectLst/>
                        </a:rPr>
                        <a:t>DataFrame</a:t>
                      </a:r>
                      <a:r>
                        <a:rPr lang="zh-CN" sz="1100" kern="1000">
                          <a:effectLst/>
                        </a:rPr>
                        <a:t>的</a:t>
                      </a:r>
                      <a:r>
                        <a:rPr lang="en-US" sz="1100" kern="1000">
                          <a:effectLst/>
                        </a:rPr>
                        <a:t>Numpy</a:t>
                      </a:r>
                      <a:r>
                        <a:rPr lang="zh-CN" sz="1100" kern="1000">
                          <a:effectLst/>
                        </a:rPr>
                        <a:t>表示形式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046222"/>
                  </a:ext>
                </a:extLst>
              </a:tr>
              <a:tr h="319231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DataFrame.axes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>
                          <a:effectLst/>
                        </a:rPr>
                        <a:t>返回一个表示</a:t>
                      </a:r>
                      <a:r>
                        <a:rPr lang="en-US" sz="1100" kern="1000">
                          <a:effectLst/>
                        </a:rPr>
                        <a:t>DataFrame</a:t>
                      </a:r>
                      <a:r>
                        <a:rPr lang="zh-CN" sz="1100" kern="1000">
                          <a:effectLst/>
                        </a:rPr>
                        <a:t>轴的列表。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140292"/>
                  </a:ext>
                </a:extLst>
              </a:tr>
              <a:tr h="319231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DataFrame.ndim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>
                          <a:effectLst/>
                        </a:rPr>
                        <a:t>返回一个表示轴数</a:t>
                      </a:r>
                      <a:r>
                        <a:rPr lang="en-US" sz="1100" kern="1000">
                          <a:effectLst/>
                        </a:rPr>
                        <a:t>/</a:t>
                      </a:r>
                      <a:r>
                        <a:rPr lang="zh-CN" sz="1100" kern="1000">
                          <a:effectLst/>
                        </a:rPr>
                        <a:t>数组维数的整数。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5300"/>
                  </a:ext>
                </a:extLst>
              </a:tr>
              <a:tr h="319231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DataFrame.size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>
                          <a:effectLst/>
                        </a:rPr>
                        <a:t>返回一个表示此对象中元素数量的</a:t>
                      </a:r>
                      <a:r>
                        <a:rPr lang="en-US" sz="1100" kern="1000">
                          <a:effectLst/>
                        </a:rPr>
                        <a:t>int</a:t>
                      </a:r>
                      <a:r>
                        <a:rPr lang="zh-CN" sz="1100" kern="1000">
                          <a:effectLst/>
                        </a:rPr>
                        <a:t>。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068838"/>
                  </a:ext>
                </a:extLst>
              </a:tr>
              <a:tr h="319231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DataFrame.shape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>
                          <a:effectLst/>
                        </a:rPr>
                        <a:t>返回一个表示</a:t>
                      </a:r>
                      <a:r>
                        <a:rPr lang="en-US" sz="1100" kern="1000">
                          <a:effectLst/>
                        </a:rPr>
                        <a:t>DataFrame</a:t>
                      </a:r>
                      <a:r>
                        <a:rPr lang="zh-CN" sz="1100" kern="1000">
                          <a:effectLst/>
                        </a:rPr>
                        <a:t>维数的元组。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311423"/>
                  </a:ext>
                </a:extLst>
              </a:tr>
              <a:tr h="159616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DataFrame.empty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>
                          <a:effectLst/>
                        </a:rPr>
                        <a:t>返回</a:t>
                      </a:r>
                      <a:r>
                        <a:rPr lang="en-US" sz="1100" kern="1000">
                          <a:effectLst/>
                        </a:rPr>
                        <a:t>DataFrame </a:t>
                      </a:r>
                      <a:r>
                        <a:rPr lang="zh-CN" sz="1100" kern="1000">
                          <a:effectLst/>
                        </a:rPr>
                        <a:t>是否为空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900910"/>
                  </a:ext>
                </a:extLst>
              </a:tr>
              <a:tr h="319231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 dirty="0" err="1">
                          <a:effectLst/>
                        </a:rPr>
                        <a:t>DataFrame.select_dtypes</a:t>
                      </a:r>
                      <a:r>
                        <a:rPr lang="en-US" sz="1100" kern="1000" dirty="0">
                          <a:effectLst/>
                        </a:rPr>
                        <a:t>(self[, include, exclude])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 dirty="0">
                          <a:effectLst/>
                        </a:rPr>
                        <a:t>根据列</a:t>
                      </a:r>
                      <a:r>
                        <a:rPr lang="en-US" sz="1100" kern="1000" dirty="0" err="1">
                          <a:effectLst/>
                        </a:rPr>
                        <a:t>dtypes</a:t>
                      </a:r>
                      <a:r>
                        <a:rPr lang="zh-CN" sz="1100" kern="1000" dirty="0">
                          <a:effectLst/>
                        </a:rPr>
                        <a:t>返回</a:t>
                      </a:r>
                      <a:r>
                        <a:rPr lang="en-US" sz="1100" kern="1000" dirty="0" err="1">
                          <a:effectLst/>
                        </a:rPr>
                        <a:t>DataFrame</a:t>
                      </a:r>
                      <a:r>
                        <a:rPr lang="zh-CN" sz="1100" kern="1000" dirty="0">
                          <a:effectLst/>
                        </a:rPr>
                        <a:t>列的子集。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705479"/>
                  </a:ext>
                </a:extLst>
              </a:tr>
              <a:tr h="319231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100" kern="1000">
                          <a:effectLst/>
                        </a:rPr>
                        <a:t>DataFrame.memory_usage(self[, index, deep])</a:t>
                      </a:r>
                      <a:endParaRPr lang="zh-CN" sz="11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sz="1100" kern="1000" dirty="0">
                          <a:effectLst/>
                        </a:rPr>
                        <a:t>返回每列的内存使用情况（以字节为单位）。</a:t>
                      </a:r>
                      <a:endParaRPr lang="zh-CN" sz="11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47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40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常用的数据访问主要使用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iloc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.loc</a:t>
            </a:r>
            <a:r>
              <a:rPr lang="zh-CN" altLang="en-US" dirty="0">
                <a:sym typeface="+mn-ea"/>
              </a:rPr>
              <a:t>属性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82F2ECF-74C9-46A4-8636-6C5FD21D5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999627"/>
              </p:ext>
            </p:extLst>
          </p:nvPr>
        </p:nvGraphicFramePr>
        <p:xfrm>
          <a:off x="1823541" y="1563681"/>
          <a:ext cx="3060251" cy="212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0" r:id="rId4" imgW="4460646" imgH="3125785" progId="SmartDraw.2">
                  <p:embed/>
                </p:oleObj>
              </mc:Choice>
              <mc:Fallback>
                <p:oleObj r:id="rId4" imgW="4460646" imgH="3125785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541" y="1563681"/>
                        <a:ext cx="3060251" cy="2129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92A4A8F-1D77-4216-AC48-C4DB7251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72676"/>
              </p:ext>
            </p:extLst>
          </p:nvPr>
        </p:nvGraphicFramePr>
        <p:xfrm>
          <a:off x="4874492" y="3208183"/>
          <a:ext cx="4223925" cy="1914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085">
                  <a:extLst>
                    <a:ext uri="{9D8B030D-6E8A-4147-A177-3AD203B41FA5}">
                      <a16:colId xmlns:a16="http://schemas.microsoft.com/office/drawing/2014/main" val="500409518"/>
                    </a:ext>
                  </a:extLst>
                </a:gridCol>
                <a:gridCol w="2367840">
                  <a:extLst>
                    <a:ext uri="{9D8B030D-6E8A-4147-A177-3AD203B41FA5}">
                      <a16:colId xmlns:a16="http://schemas.microsoft.com/office/drawing/2014/main" val="1540323080"/>
                    </a:ext>
                  </a:extLst>
                </a:gridCol>
              </a:tblGrid>
              <a:tr h="27355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0" dirty="0">
                          <a:effectLst/>
                        </a:rPr>
                        <a:t>切片</a:t>
                      </a:r>
                      <a:endParaRPr lang="zh-CN" sz="14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0" dirty="0">
                          <a:effectLst/>
                        </a:rPr>
                        <a:t>说明</a:t>
                      </a:r>
                      <a:endParaRPr lang="zh-CN" sz="14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027191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.iloc[i:j]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 dirty="0">
                          <a:effectLst/>
                        </a:rPr>
                        <a:t>第</a:t>
                      </a:r>
                      <a:r>
                        <a:rPr lang="en-US" sz="1400" kern="1000" dirty="0" err="1">
                          <a:effectLst/>
                        </a:rPr>
                        <a:t>i</a:t>
                      </a:r>
                      <a:r>
                        <a:rPr lang="zh-CN" sz="1400" kern="1000" dirty="0">
                          <a:effectLst/>
                        </a:rPr>
                        <a:t>行到</a:t>
                      </a:r>
                      <a:r>
                        <a:rPr lang="en-US" sz="1400" kern="1000" dirty="0">
                          <a:effectLst/>
                        </a:rPr>
                        <a:t>j-1</a:t>
                      </a:r>
                      <a:r>
                        <a:rPr lang="zh-CN" sz="1400" kern="1000" dirty="0">
                          <a:effectLst/>
                        </a:rPr>
                        <a:t>行 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14313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.iloc[:,i:j]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 dirty="0">
                          <a:effectLst/>
                        </a:rPr>
                        <a:t>第</a:t>
                      </a:r>
                      <a:r>
                        <a:rPr lang="en-US" sz="1400" kern="1000" dirty="0" err="1">
                          <a:effectLst/>
                        </a:rPr>
                        <a:t>i</a:t>
                      </a:r>
                      <a:r>
                        <a:rPr lang="zh-CN" sz="1400" kern="1000" dirty="0">
                          <a:effectLst/>
                        </a:rPr>
                        <a:t>列到</a:t>
                      </a:r>
                      <a:r>
                        <a:rPr lang="en-US" sz="1400" kern="1000" dirty="0">
                          <a:effectLst/>
                        </a:rPr>
                        <a:t>j-1</a:t>
                      </a:r>
                      <a:r>
                        <a:rPr lang="zh-CN" sz="1400" kern="1000" dirty="0">
                          <a:effectLst/>
                        </a:rPr>
                        <a:t>列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564776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.iloc[[i,j,k]]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 dirty="0">
                          <a:effectLst/>
                        </a:rPr>
                        <a:t>取</a:t>
                      </a:r>
                      <a:r>
                        <a:rPr lang="en-US" sz="1400" kern="1000" dirty="0" err="1">
                          <a:effectLst/>
                        </a:rPr>
                        <a:t>i</a:t>
                      </a:r>
                      <a:r>
                        <a:rPr lang="zh-CN" sz="1400" kern="1000" dirty="0">
                          <a:effectLst/>
                        </a:rPr>
                        <a:t>，</a:t>
                      </a:r>
                      <a:r>
                        <a:rPr lang="en-US" sz="1400" kern="1000" dirty="0">
                          <a:effectLst/>
                        </a:rPr>
                        <a:t>j</a:t>
                      </a:r>
                      <a:r>
                        <a:rPr lang="zh-CN" sz="1400" kern="1000" dirty="0">
                          <a:effectLst/>
                        </a:rPr>
                        <a:t>，</a:t>
                      </a:r>
                      <a:r>
                        <a:rPr lang="en-US" sz="1400" kern="1000" dirty="0">
                          <a:effectLst/>
                        </a:rPr>
                        <a:t>k</a:t>
                      </a:r>
                      <a:r>
                        <a:rPr lang="zh-CN" sz="1400" kern="1000" dirty="0">
                          <a:effectLst/>
                        </a:rPr>
                        <a:t>行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662495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.loc[a:b]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 dirty="0">
                          <a:effectLst/>
                        </a:rPr>
                        <a:t>索引标签第</a:t>
                      </a:r>
                      <a:r>
                        <a:rPr lang="en-US" sz="1400" kern="1000" dirty="0">
                          <a:effectLst/>
                        </a:rPr>
                        <a:t>a</a:t>
                      </a:r>
                      <a:r>
                        <a:rPr lang="zh-CN" sz="1400" kern="1000" dirty="0">
                          <a:effectLst/>
                        </a:rPr>
                        <a:t>行到</a:t>
                      </a:r>
                      <a:r>
                        <a:rPr lang="en-US" sz="1400" kern="1000" dirty="0">
                          <a:effectLst/>
                        </a:rPr>
                        <a:t>b</a:t>
                      </a:r>
                      <a:r>
                        <a:rPr lang="zh-CN" sz="1400" kern="1000" dirty="0">
                          <a:effectLst/>
                        </a:rPr>
                        <a:t>行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843368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 dirty="0">
                          <a:effectLst/>
                        </a:rPr>
                        <a:t>.</a:t>
                      </a:r>
                      <a:r>
                        <a:rPr lang="en-US" altLang="zh-CN" sz="1400" kern="1000" dirty="0">
                          <a:effectLst/>
                        </a:rPr>
                        <a:t>l</a:t>
                      </a:r>
                      <a:r>
                        <a:rPr lang="en-US" sz="1400" kern="1000" dirty="0">
                          <a:effectLst/>
                        </a:rPr>
                        <a:t>oc[:,</a:t>
                      </a:r>
                      <a:r>
                        <a:rPr lang="en-US" sz="1400" kern="1000" dirty="0" err="1">
                          <a:effectLst/>
                        </a:rPr>
                        <a:t>c:d</a:t>
                      </a:r>
                      <a:r>
                        <a:rPr lang="en-US" sz="1400" kern="1000" dirty="0">
                          <a:effectLst/>
                        </a:rPr>
                        <a:t>]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 dirty="0">
                          <a:effectLst/>
                        </a:rPr>
                        <a:t>索引标签第</a:t>
                      </a:r>
                      <a:r>
                        <a:rPr lang="en-US" sz="1400" kern="1000" dirty="0">
                          <a:effectLst/>
                        </a:rPr>
                        <a:t>c</a:t>
                      </a:r>
                      <a:r>
                        <a:rPr lang="zh-CN" sz="1400" kern="1000" dirty="0">
                          <a:effectLst/>
                        </a:rPr>
                        <a:t>列到</a:t>
                      </a:r>
                      <a:r>
                        <a:rPr lang="en-US" sz="1400" kern="1000" dirty="0">
                          <a:effectLst/>
                        </a:rPr>
                        <a:t>d</a:t>
                      </a:r>
                      <a:r>
                        <a:rPr lang="zh-CN" sz="1400" kern="1000" dirty="0">
                          <a:effectLst/>
                        </a:rPr>
                        <a:t>列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56073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Wingdings" panose="05000000000000000000" pitchFamily="2" charset="2"/>
                        <a:buChar char=""/>
                      </a:pPr>
                      <a:r>
                        <a:rPr lang="en-US" sz="1400" kern="1000">
                          <a:effectLst/>
                        </a:rPr>
                        <a:t>.loc[:,[a,b,c]]</a:t>
                      </a:r>
                      <a:endParaRPr lang="zh-CN" sz="24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auto">
                        <a:buFont typeface="Symbol" panose="05050102010706020507" pitchFamily="18" charset="2"/>
                        <a:buChar char=""/>
                      </a:pPr>
                      <a:r>
                        <a:rPr lang="zh-CN" sz="1400" kern="1000" dirty="0">
                          <a:effectLst/>
                        </a:rPr>
                        <a:t>取索引标签</a:t>
                      </a:r>
                      <a:r>
                        <a:rPr lang="en-US" sz="1400" kern="1000" dirty="0" err="1">
                          <a:effectLst/>
                        </a:rPr>
                        <a:t>a,b,c</a:t>
                      </a:r>
                      <a:r>
                        <a:rPr lang="zh-CN" sz="1400" kern="1000" dirty="0">
                          <a:effectLst/>
                        </a:rPr>
                        <a:t>列</a:t>
                      </a:r>
                      <a:endParaRPr lang="zh-CN" sz="24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20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0303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遍历列，可以使用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对</a:t>
            </a:r>
            <a:r>
              <a:rPr lang="en-US" altLang="zh-CN" dirty="0">
                <a:sym typeface="+mn-ea"/>
              </a:rPr>
              <a:t>df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df.keys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对象遍历。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2AFF0A-EDA9-4B31-BF2A-74ED42E4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65" y="1609211"/>
            <a:ext cx="7218335" cy="9493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C1E90A-A5D4-4F13-B10C-A9019367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46" y="2824679"/>
            <a:ext cx="7214554" cy="9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2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按照列、行遍历数据：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6A5AC7-1D7F-4F3A-806C-9EBABCA5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45789"/>
            <a:ext cx="7524328" cy="22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883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按照行遍历数据：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DEEA22-8114-4790-8FFC-39564916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59" y="1548496"/>
            <a:ext cx="7214554" cy="21603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309EE85-73FF-40DE-90D1-130F884AA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52" y="3861991"/>
            <a:ext cx="7063661" cy="9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542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按照行、列访问数据：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EFA9D3-6F32-4576-A9F5-5511B352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91630"/>
            <a:ext cx="7524328" cy="26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1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按照行列，进行切片访问数据：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D84AFC-E44C-427C-965D-3EE90F24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16" y="1524521"/>
            <a:ext cx="7524329" cy="24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增加一行数据：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3235C5-73C0-4F66-9A22-EF1029D3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49" y="1563638"/>
            <a:ext cx="7286774" cy="17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78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插入一行数据（</a:t>
            </a: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里并没有直接指定索引的插入行的方法，需要通过程序，实现按行插入数据） 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5E1E92-B57A-4BEB-BD5F-0E42E862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53" y="1846671"/>
            <a:ext cx="7071354" cy="20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.1 </a:t>
            </a:r>
            <a:r>
              <a:rPr lang="zh-CN" dirty="0">
                <a:sym typeface="+mn-ea"/>
              </a:rPr>
              <a:t>关于</a:t>
            </a:r>
            <a:r>
              <a:rPr lang="en-US" altLang="zh-CN" dirty="0">
                <a:sym typeface="+mn-ea"/>
              </a:rPr>
              <a:t>Pandas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291862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sym typeface="+mn-ea"/>
              </a:rPr>
              <a:t>由于数据在录入或转换过程中会经常存在的缺失与非法数据。</a:t>
            </a:r>
            <a:r>
              <a:rPr lang="en-US" altLang="zh-CN" dirty="0">
                <a:latin typeface="+mn-ea"/>
                <a:sym typeface="+mn-ea"/>
              </a:rPr>
              <a:t>Pandas</a:t>
            </a:r>
            <a:r>
              <a:rPr lang="zh-CN" altLang="en-US" dirty="0">
                <a:latin typeface="+mn-ea"/>
                <a:sym typeface="+mn-ea"/>
              </a:rPr>
              <a:t>提供了</a:t>
            </a:r>
            <a:r>
              <a:rPr lang="en-US" altLang="zh-CN" dirty="0" err="1">
                <a:latin typeface="+mn-ea"/>
                <a:sym typeface="+mn-ea"/>
              </a:rPr>
              <a:t>NaN</a:t>
            </a:r>
            <a:r>
              <a:rPr lang="zh-CN" altLang="en-US" dirty="0">
                <a:latin typeface="+mn-ea"/>
                <a:sym typeface="+mn-ea"/>
              </a:rPr>
              <a:t>、</a:t>
            </a:r>
            <a:r>
              <a:rPr lang="en-US" altLang="zh-CN" dirty="0">
                <a:latin typeface="+mn-ea"/>
                <a:sym typeface="+mn-ea"/>
              </a:rPr>
              <a:t>&lt;NA&gt;</a:t>
            </a:r>
            <a:r>
              <a:rPr lang="zh-CN" altLang="en-US" dirty="0">
                <a:latin typeface="+mn-ea"/>
                <a:sym typeface="+mn-ea"/>
              </a:rPr>
              <a:t>、</a:t>
            </a:r>
            <a:r>
              <a:rPr lang="en-US" altLang="zh-CN" dirty="0">
                <a:latin typeface="+mn-ea"/>
                <a:sym typeface="+mn-ea"/>
              </a:rPr>
              <a:t>None</a:t>
            </a:r>
            <a:r>
              <a:rPr lang="zh-CN" altLang="en-US" dirty="0">
                <a:latin typeface="+mn-ea"/>
                <a:sym typeface="+mn-ea"/>
              </a:rPr>
              <a:t>来标记这些数据（日期型也可以用</a:t>
            </a:r>
            <a:r>
              <a:rPr lang="en-US" altLang="zh-CN" dirty="0" err="1">
                <a:latin typeface="+mn-ea"/>
                <a:sym typeface="+mn-ea"/>
              </a:rPr>
              <a:t>NaT</a:t>
            </a:r>
            <a:r>
              <a:rPr lang="zh-CN" altLang="en-US" dirty="0">
                <a:latin typeface="+mn-ea"/>
                <a:sym typeface="+mn-ea"/>
              </a:rPr>
              <a:t>）。</a:t>
            </a:r>
            <a:endParaRPr lang="en-US" altLang="zh-CN" dirty="0">
              <a:latin typeface="+mn-ea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对于丢失的浮点型数据，使用</a:t>
            </a:r>
            <a:r>
              <a:rPr lang="en-US" altLang="zh-CN" dirty="0" err="1"/>
              <a:t>NaN</a:t>
            </a:r>
            <a:r>
              <a:rPr lang="zh-CN" altLang="en-US" dirty="0"/>
              <a:t>或</a:t>
            </a:r>
            <a:r>
              <a:rPr lang="en-US" altLang="zh-CN" dirty="0"/>
              <a:t>&lt;NA&gt;</a:t>
            </a:r>
            <a:r>
              <a:rPr lang="zh-CN" altLang="en-US" dirty="0"/>
              <a:t>标记。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对于缺失对象使用</a:t>
            </a:r>
            <a:r>
              <a:rPr lang="en-US" altLang="zh-CN" dirty="0"/>
              <a:t>None</a:t>
            </a:r>
            <a:r>
              <a:rPr lang="zh-CN" altLang="en-US" dirty="0"/>
              <a:t>标记。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11.1.2 </a:t>
            </a:r>
            <a:r>
              <a:rPr lang="en-US" altLang="zh-CN" dirty="0" err="1">
                <a:sym typeface="+mn-ea"/>
              </a:rPr>
              <a:t>NaN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&lt;NA&gt;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None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E002AD-CCB5-4408-BCBE-450D5841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AB785D4-9428-4BA0-AB4A-C93DACC3D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46686"/>
              </p:ext>
            </p:extLst>
          </p:nvPr>
        </p:nvGraphicFramePr>
        <p:xfrm>
          <a:off x="1647315" y="2787774"/>
          <a:ext cx="747071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r:id="rId4" imgW="15422970" imgH="2304288" progId="SmartDraw.2">
                  <p:embed/>
                </p:oleObj>
              </mc:Choice>
              <mc:Fallback>
                <p:oleObj r:id="rId4" imgW="15422970" imgH="230428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315" y="2787774"/>
                        <a:ext cx="747071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462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交换两行数据：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E7AADC-41F3-4EAB-B7DA-130AB1BA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67" y="1597474"/>
            <a:ext cx="7218335" cy="20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14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交换两列数据：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B0F270-26A6-457E-BAA2-95518148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36409"/>
            <a:ext cx="7524328" cy="20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769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删除列：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删除列的操作可以使用</a:t>
            </a:r>
            <a:r>
              <a:rPr lang="en-US" altLang="zh-CN" dirty="0">
                <a:sym typeface="+mn-ea"/>
              </a:rPr>
              <a:t>del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df.drop</a:t>
            </a:r>
            <a:r>
              <a:rPr lang="zh-CN" altLang="en-US" dirty="0">
                <a:sym typeface="+mn-ea"/>
              </a:rPr>
              <a:t>（）、</a:t>
            </a:r>
            <a:r>
              <a:rPr lang="en-US" altLang="zh-CN" dirty="0" err="1">
                <a:sym typeface="+mn-ea"/>
              </a:rPr>
              <a:t>df.pop</a:t>
            </a:r>
            <a:r>
              <a:rPr lang="zh-CN" altLang="en-US" dirty="0">
                <a:sym typeface="+mn-ea"/>
              </a:rPr>
              <a:t>（）函数实现。以下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种方法都可以完成同样的结果。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	df= </a:t>
            </a:r>
            <a:r>
              <a:rPr lang="en-US" altLang="zh-CN" dirty="0" err="1">
                <a:sym typeface="+mn-ea"/>
              </a:rPr>
              <a:t>df.drop</a:t>
            </a:r>
            <a:r>
              <a:rPr lang="en-US" altLang="zh-CN" dirty="0">
                <a:sym typeface="+mn-ea"/>
              </a:rPr>
              <a:t>('</a:t>
            </a:r>
            <a:r>
              <a:rPr lang="zh-CN" altLang="en-US" dirty="0">
                <a:sym typeface="+mn-ea"/>
              </a:rPr>
              <a:t>英语</a:t>
            </a:r>
            <a:r>
              <a:rPr lang="en-US" altLang="zh-CN" dirty="0">
                <a:sym typeface="+mn-ea"/>
              </a:rPr>
              <a:t>',1)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df.pop</a:t>
            </a:r>
            <a:r>
              <a:rPr lang="en-US" altLang="zh-CN" dirty="0">
                <a:sym typeface="+mn-ea"/>
              </a:rPr>
              <a:t>('</a:t>
            </a:r>
            <a:r>
              <a:rPr lang="zh-CN" altLang="en-US" dirty="0">
                <a:sym typeface="+mn-ea"/>
              </a:rPr>
              <a:t>英语</a:t>
            </a:r>
            <a:r>
              <a:rPr lang="en-US" altLang="zh-CN" dirty="0">
                <a:sym typeface="+mn-ea"/>
              </a:rPr>
              <a:t>')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df.drop</a:t>
            </a:r>
            <a:r>
              <a:rPr lang="en-US" altLang="zh-CN" dirty="0">
                <a:sym typeface="+mn-ea"/>
              </a:rPr>
              <a:t>('</a:t>
            </a:r>
            <a:r>
              <a:rPr lang="zh-CN" altLang="en-US" dirty="0">
                <a:sym typeface="+mn-ea"/>
              </a:rPr>
              <a:t>英语</a:t>
            </a:r>
            <a:r>
              <a:rPr lang="en-US" altLang="zh-CN" dirty="0">
                <a:sym typeface="+mn-ea"/>
              </a:rPr>
              <a:t>',axis=1, </a:t>
            </a:r>
            <a:r>
              <a:rPr lang="en-US" altLang="zh-CN" dirty="0" err="1">
                <a:sym typeface="+mn-ea"/>
              </a:rPr>
              <a:t>inplace</a:t>
            </a:r>
            <a:r>
              <a:rPr lang="en-US" altLang="zh-CN" dirty="0">
                <a:sym typeface="+mn-ea"/>
              </a:rPr>
              <a:t>=True)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df.drop</a:t>
            </a:r>
            <a:r>
              <a:rPr lang="en-US" altLang="zh-CN" dirty="0">
                <a:sym typeface="+mn-ea"/>
              </a:rPr>
              <a:t>([</a:t>
            </a:r>
            <a:r>
              <a:rPr lang="en-US" altLang="zh-CN" dirty="0" err="1">
                <a:sym typeface="+mn-ea"/>
              </a:rPr>
              <a:t>df.columns</a:t>
            </a:r>
            <a:r>
              <a:rPr lang="en-US" altLang="zh-CN" dirty="0">
                <a:sym typeface="+mn-ea"/>
              </a:rPr>
              <a:t>[2]], axis=1,inplace=True)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D79A6C-0B6C-4EB0-9AD0-55B55110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95686"/>
            <a:ext cx="7524328" cy="21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37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删除行：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AF995D-224E-4443-9462-7AE0CCE33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36" y="1630010"/>
            <a:ext cx="7164237" cy="28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78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数据修改：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根据列定位数据，将被替换数据与替换数据按照字典形式做参赛传递个</a:t>
            </a:r>
            <a:r>
              <a:rPr lang="en-US" altLang="zh-CN" dirty="0">
                <a:sym typeface="+mn-ea"/>
              </a:rPr>
              <a:t>.replace()</a:t>
            </a:r>
            <a:r>
              <a:rPr lang="zh-CN" altLang="en-US" dirty="0">
                <a:sym typeface="+mn-ea"/>
              </a:rPr>
              <a:t>函数。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1A0FE-0FAC-474F-BA1E-7ABB141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30" y="2080228"/>
            <a:ext cx="7218335" cy="14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45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数据排序：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数据的排序使用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sort_values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函数，可以按照升序</a:t>
            </a:r>
            <a:r>
              <a:rPr lang="en-US" altLang="zh-CN" dirty="0">
                <a:sym typeface="+mn-ea"/>
              </a:rPr>
              <a:t>ascending=True</a:t>
            </a:r>
            <a:r>
              <a:rPr lang="zh-CN" altLang="en-US" dirty="0">
                <a:sym typeface="+mn-ea"/>
              </a:rPr>
              <a:t>（缺省），或降序</a:t>
            </a:r>
            <a:r>
              <a:rPr lang="en-US" altLang="zh-CN" dirty="0">
                <a:sym typeface="+mn-ea"/>
              </a:rPr>
              <a:t>ascending=False</a:t>
            </a:r>
            <a:r>
              <a:rPr lang="zh-CN" altLang="en-US" dirty="0">
                <a:sym typeface="+mn-ea"/>
              </a:rPr>
              <a:t>排序。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7E928E-CD1F-46FB-A745-816259564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3" y="2061829"/>
            <a:ext cx="7421265" cy="289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93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索引与数据列改名：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可以同时将索引名或列名改名。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47FC1E-762E-430D-A579-E05A107F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55638"/>
            <a:ext cx="7430790" cy="14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4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根据</a:t>
            </a:r>
            <a:r>
              <a:rPr lang="en-US" altLang="zh-CN" dirty="0" err="1">
                <a:sym typeface="+mn-ea"/>
              </a:rPr>
              <a:t>dtype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选择列：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844102D-5254-4369-A46A-F1639FFB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39" y="1615044"/>
            <a:ext cx="7563761" cy="27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21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数据的向量垂直化计算：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表中的任何一列都是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对象，可以执行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数据向量垂直化运算。这部分内容与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数据（数字、字符串）的向量垂直化计算操作相同。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E71813-A3DB-4647-8BC7-FB427414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28" y="2112589"/>
            <a:ext cx="7567640" cy="228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666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11.3.3 </a:t>
            </a:r>
            <a:r>
              <a:rPr lang="zh-CN" altLang="en-US" dirty="0"/>
              <a:t>数据的定位与切片：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数据的向量垂直化计算：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0885F5-E96B-45BA-94B1-61302266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66" y="1641000"/>
            <a:ext cx="6633939" cy="1669616"/>
          </a:xfrm>
          <a:prstGeom prst="rect">
            <a:avLst/>
          </a:prstGeom>
        </p:spPr>
      </p:pic>
      <p:pic>
        <p:nvPicPr>
          <p:cNvPr id="43015" name="Picture 7">
            <a:extLst>
              <a:ext uri="{FF2B5EF4-FFF2-40B4-BE49-F238E27FC236}">
                <a16:creationId xmlns:a16="http://schemas.microsoft.com/office/drawing/2014/main" id="{BEB03F10-A567-4EDE-9822-D4B053667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28014"/>
            <a:ext cx="1300669" cy="158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8">
            <a:extLst>
              <a:ext uri="{FF2B5EF4-FFF2-40B4-BE49-F238E27FC236}">
                <a16:creationId xmlns:a16="http://schemas.microsoft.com/office/drawing/2014/main" id="{39E1FE36-36CA-49C7-A700-C580E08B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756" y="4203296"/>
            <a:ext cx="864308" cy="192299"/>
          </a:xfrm>
          <a:prstGeom prst="rightArrow">
            <a:avLst>
              <a:gd name="adj1" fmla="val 50000"/>
              <a:gd name="adj2" fmla="val 8289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3017" name="Picture 9">
            <a:extLst>
              <a:ext uri="{FF2B5EF4-FFF2-40B4-BE49-F238E27FC236}">
                <a16:creationId xmlns:a16="http://schemas.microsoft.com/office/drawing/2014/main" id="{E37658AA-CCB4-45A9-8E23-113D2676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92" y="3528014"/>
            <a:ext cx="1826397" cy="159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.1 </a:t>
            </a:r>
            <a:r>
              <a:rPr lang="zh-CN" dirty="0">
                <a:sym typeface="+mn-ea"/>
              </a:rPr>
              <a:t>关于</a:t>
            </a:r>
            <a:r>
              <a:rPr lang="en-US" altLang="zh-CN" dirty="0">
                <a:sym typeface="+mn-ea"/>
              </a:rPr>
              <a:t>Pandas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291862"/>
            <a:ext cx="6912610" cy="33191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sym typeface="+mn-ea"/>
              </a:rPr>
              <a:t>在使用</a:t>
            </a:r>
            <a:r>
              <a:rPr lang="en-US" altLang="zh-CN" dirty="0">
                <a:latin typeface="+mn-ea"/>
                <a:sym typeface="+mn-ea"/>
              </a:rPr>
              <a:t>Pandas</a:t>
            </a:r>
            <a:r>
              <a:rPr lang="zh-CN" altLang="en-US" dirty="0">
                <a:latin typeface="+mn-ea"/>
                <a:sym typeface="+mn-ea"/>
              </a:rPr>
              <a:t>数据处理过程中，为了优化内存的使用、提高处理速度，会经常对表中的每一列的数据类型做转换（与数据库表结构数据类型转换类似）。列的数据类型转换常用函数有：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925452" y="771042"/>
            <a:ext cx="6912768" cy="460648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11.1.3 </a:t>
            </a:r>
            <a:r>
              <a:rPr lang="zh-CN" altLang="en-US" dirty="0">
                <a:sym typeface="+mn-ea"/>
              </a:rPr>
              <a:t>数据类型转换：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E002AD-CCB5-4408-BCBE-450D5841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3593E8-94D8-4886-9E7B-40205CFCF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29990"/>
              </p:ext>
            </p:extLst>
          </p:nvPr>
        </p:nvGraphicFramePr>
        <p:xfrm>
          <a:off x="2267744" y="2283718"/>
          <a:ext cx="6264538" cy="1894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065">
                  <a:extLst>
                    <a:ext uri="{9D8B030D-6E8A-4147-A177-3AD203B41FA5}">
                      <a16:colId xmlns:a16="http://schemas.microsoft.com/office/drawing/2014/main" val="3613263120"/>
                    </a:ext>
                  </a:extLst>
                </a:gridCol>
                <a:gridCol w="5029473">
                  <a:extLst>
                    <a:ext uri="{9D8B030D-6E8A-4147-A177-3AD203B41FA5}">
                      <a16:colId xmlns:a16="http://schemas.microsoft.com/office/drawing/2014/main" val="1084751567"/>
                    </a:ext>
                  </a:extLst>
                </a:gridCol>
              </a:tblGrid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600" b="1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说明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608583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600" kern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sstype</a:t>
                      </a:r>
                      <a:r>
                        <a:rPr lang="en-US" altLang="zh-CN" sz="1600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(str)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600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转换为字符串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461239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600" kern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astype</a:t>
                      </a:r>
                      <a:r>
                        <a:rPr lang="en-US" altLang="zh-CN" sz="1600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(int)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600" kern="1000" dirty="0">
                          <a:effectLst/>
                        </a:rPr>
                        <a:t>转换为整数，原始类型数据如果无效，则返回</a:t>
                      </a:r>
                      <a:r>
                        <a:rPr lang="en-US" altLang="zh-CN" sz="1600" kern="1000" dirty="0" err="1">
                          <a:effectLst/>
                        </a:rPr>
                        <a:t>NaN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82011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600" kern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astype</a:t>
                      </a:r>
                      <a:r>
                        <a:rPr lang="en-US" altLang="zh-CN" sz="1600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(“category”)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600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转换为类别类型数据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373684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600" kern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to_numeric</a:t>
                      </a:r>
                      <a:r>
                        <a:rPr lang="en-US" altLang="zh-CN" sz="1600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600" kern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转换为数字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686563"/>
                  </a:ext>
                </a:extLst>
              </a:tr>
              <a:tr h="28133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zh-CN" sz="1600" kern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to_datetime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1600" kern="1000" dirty="0">
                          <a:effectLst/>
                        </a:rPr>
                        <a:t>转换为日期型数据</a:t>
                      </a:r>
                      <a:endParaRPr lang="zh-CN" sz="16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40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188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11.3.4 </a:t>
            </a:r>
            <a:r>
              <a:rPr lang="zh-CN" altLang="en-US" dirty="0"/>
              <a:t>索引相关操作：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Dataframe.reindex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：对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的数据按照行</a:t>
            </a:r>
            <a:r>
              <a:rPr lang="en-US" altLang="zh-CN" dirty="0">
                <a:sym typeface="+mn-ea"/>
              </a:rPr>
              <a:t>Row</a:t>
            </a:r>
            <a:r>
              <a:rPr lang="zh-CN" altLang="en-US" dirty="0">
                <a:sym typeface="+mn-ea"/>
              </a:rPr>
              <a:t>进行</a:t>
            </a:r>
            <a:r>
              <a:rPr lang="en-US" altLang="zh-CN" dirty="0">
                <a:sym typeface="+mn-ea"/>
              </a:rPr>
              <a:t>.reindex()</a:t>
            </a:r>
            <a:r>
              <a:rPr lang="zh-CN" altLang="en-US" dirty="0">
                <a:sym typeface="+mn-ea"/>
              </a:rPr>
              <a:t>，生成新的数据集。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对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的数据按照列</a:t>
            </a:r>
            <a:r>
              <a:rPr lang="en-US" altLang="zh-CN" dirty="0">
                <a:sym typeface="+mn-ea"/>
              </a:rPr>
              <a:t>column</a:t>
            </a:r>
            <a:r>
              <a:rPr lang="zh-CN" altLang="en-US" dirty="0">
                <a:sym typeface="+mn-ea"/>
              </a:rPr>
              <a:t>进行</a:t>
            </a:r>
            <a:r>
              <a:rPr lang="en-US" altLang="zh-CN" dirty="0">
                <a:sym typeface="+mn-ea"/>
              </a:rPr>
              <a:t>.reindex()</a:t>
            </a:r>
            <a:r>
              <a:rPr lang="zh-CN" altLang="en-US" dirty="0">
                <a:sym typeface="+mn-ea"/>
              </a:rPr>
              <a:t>，生成新的数据集。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948B6D-5B71-4C9B-A87C-7C423980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2" y="1756747"/>
            <a:ext cx="6792243" cy="11358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09AD35-3257-4602-856B-2FD69918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52" y="3507854"/>
            <a:ext cx="6792244" cy="12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643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11.3.4 </a:t>
            </a:r>
            <a:r>
              <a:rPr lang="zh-CN" altLang="en-US" dirty="0"/>
              <a:t>索引相关操作：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将某一列作为新的索引：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64D5FE-6B3D-4E75-9B26-459F7671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1" y="1609466"/>
            <a:ext cx="7133878" cy="16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989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11.3.4 </a:t>
            </a:r>
            <a:r>
              <a:rPr lang="zh-CN" altLang="en-US" dirty="0"/>
              <a:t>索引相关操作：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索引排序使用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sort_index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函数，可以按照升序</a:t>
            </a:r>
            <a:r>
              <a:rPr lang="en-US" altLang="zh-CN" dirty="0">
                <a:sym typeface="+mn-ea"/>
              </a:rPr>
              <a:t>ascending=True</a:t>
            </a:r>
            <a:r>
              <a:rPr lang="zh-CN" altLang="en-US" dirty="0">
                <a:sym typeface="+mn-ea"/>
              </a:rPr>
              <a:t>缺省，或降序</a:t>
            </a:r>
            <a:r>
              <a:rPr lang="en-US" altLang="zh-CN" dirty="0">
                <a:sym typeface="+mn-ea"/>
              </a:rPr>
              <a:t>ascending=False</a:t>
            </a:r>
            <a:r>
              <a:rPr lang="zh-CN" altLang="en-US" dirty="0">
                <a:sym typeface="+mn-ea"/>
              </a:rPr>
              <a:t>排序。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DB4895-A6A2-4950-A29E-3615B350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84" y="1821822"/>
            <a:ext cx="7440621" cy="14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41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11.3.4 </a:t>
            </a:r>
            <a:r>
              <a:rPr lang="zh-CN" altLang="en-US" dirty="0"/>
              <a:t>索引相关操作：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多级索引常用在分类汇总或透视图表中。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）直接创建元组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3CFAC3-CAE5-4FF0-8304-EC267993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82" y="1812527"/>
            <a:ext cx="7222696" cy="22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068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11.3.4 </a:t>
            </a:r>
            <a:r>
              <a:rPr lang="zh-CN" altLang="en-US" dirty="0"/>
              <a:t>索引相关操作：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多级索引常用在分类汇总或透视图表中。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）通过两个列表的乘积运算来生成多级索引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0D9CC91-21C8-4727-821C-4689153E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94220"/>
            <a:ext cx="692345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141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11.3.4 </a:t>
            </a:r>
            <a:r>
              <a:rPr lang="zh-CN" altLang="en-US" dirty="0"/>
              <a:t>索引相关操作：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多级索引常用在分类汇总或透视图表中。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）指定</a:t>
            </a:r>
            <a:r>
              <a:rPr lang="en-US" altLang="zh-CN" dirty="0">
                <a:sym typeface="+mn-ea"/>
              </a:rPr>
              <a:t>df</a:t>
            </a:r>
            <a:r>
              <a:rPr lang="zh-CN" altLang="en-US" dirty="0">
                <a:sym typeface="+mn-ea"/>
              </a:rPr>
              <a:t>中的列创建（</a:t>
            </a:r>
            <a:r>
              <a:rPr lang="en-US" altLang="zh-CN" dirty="0" err="1">
                <a:sym typeface="+mn-ea"/>
              </a:rPr>
              <a:t>set_index</a:t>
            </a:r>
            <a:r>
              <a:rPr lang="zh-CN" altLang="en-US" dirty="0">
                <a:sym typeface="+mn-ea"/>
              </a:rPr>
              <a:t>方法）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C5D6C8-37AB-4311-94E9-B921ED2DD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26" y="1822287"/>
            <a:ext cx="7354019" cy="18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68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常用的统计函数：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常用的统计函数与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对象大部分相同，主要有：</a:t>
            </a:r>
            <a:r>
              <a:rPr lang="en-US" altLang="zh-CN" dirty="0" err="1">
                <a:sym typeface="+mn-ea"/>
              </a:rPr>
              <a:t>df.describe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df.lookup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df.quantile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df.count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df.any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df.all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df.sum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df.prod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df.mean</a:t>
            </a:r>
            <a:r>
              <a:rPr lang="en-US" altLang="zh-CN" dirty="0">
                <a:sym typeface="+mn-ea"/>
              </a:rPr>
              <a:t>(axis=1)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df.var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df.prod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df.skew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df.kurt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df.mad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df.idxmax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df.idxmin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740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DataFrame.rank</a:t>
            </a:r>
            <a:r>
              <a:rPr lang="en-US" altLang="zh-CN" dirty="0">
                <a:sym typeface="+mn-ea"/>
              </a:rPr>
              <a:t>(axis=0,method='average',</a:t>
            </a:r>
            <a:r>
              <a:rPr lang="en-US" altLang="zh-CN" dirty="0" err="1">
                <a:sym typeface="+mn-ea"/>
              </a:rPr>
              <a:t>numeric_only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None,na_option</a:t>
            </a:r>
            <a:r>
              <a:rPr lang="en-US" altLang="zh-CN" dirty="0">
                <a:sym typeface="+mn-ea"/>
              </a:rPr>
              <a:t>='</a:t>
            </a:r>
            <a:r>
              <a:rPr lang="en-US" altLang="zh-CN" dirty="0" err="1">
                <a:sym typeface="+mn-ea"/>
              </a:rPr>
              <a:t>keep',ascending</a:t>
            </a:r>
            <a:r>
              <a:rPr lang="en-US" altLang="zh-CN" dirty="0">
                <a:sym typeface="+mn-ea"/>
              </a:rPr>
              <a:t>=</a:t>
            </a:r>
            <a:r>
              <a:rPr lang="en-US" altLang="zh-CN" dirty="0" err="1">
                <a:sym typeface="+mn-ea"/>
              </a:rPr>
              <a:t>True,pct</a:t>
            </a:r>
            <a:r>
              <a:rPr lang="en-US" altLang="zh-CN" dirty="0">
                <a:sym typeface="+mn-ea"/>
              </a:rPr>
              <a:t>=False)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功能：沿着某个轴（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）计算对象的排名。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返回值：以</a:t>
            </a: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的类型返回数据的排名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包含有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个参数：</a:t>
            </a:r>
          </a:p>
          <a:p>
            <a:r>
              <a:rPr lang="en-US" altLang="zh-CN" dirty="0">
                <a:sym typeface="+mn-ea"/>
              </a:rPr>
              <a:t>               axis</a:t>
            </a:r>
            <a:r>
              <a:rPr lang="zh-CN" altLang="en-US" dirty="0">
                <a:sym typeface="+mn-ea"/>
              </a:rPr>
              <a:t>：设置沿着哪个轴计算排名（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1)</a:t>
            </a:r>
          </a:p>
          <a:p>
            <a:r>
              <a:rPr lang="en-US" altLang="zh-CN" dirty="0">
                <a:sym typeface="+mn-ea"/>
              </a:rPr>
              <a:t>               method</a:t>
            </a:r>
            <a:r>
              <a:rPr lang="zh-CN" altLang="en-US" dirty="0">
                <a:sym typeface="+mn-ea"/>
              </a:rPr>
              <a:t>：取值可以为</a:t>
            </a:r>
            <a:r>
              <a:rPr lang="en-US" altLang="zh-CN" dirty="0">
                <a:sym typeface="+mn-ea"/>
              </a:rPr>
              <a:t>'average'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'first'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'min'</a:t>
            </a:r>
            <a:r>
              <a:rPr lang="zh-CN" altLang="en-US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'max'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'dense’</a:t>
            </a:r>
            <a:r>
              <a:rPr lang="zh-CN" altLang="en-US" dirty="0">
                <a:sym typeface="+mn-ea"/>
              </a:rPr>
              <a:t>，</a:t>
            </a:r>
          </a:p>
          <a:p>
            <a:r>
              <a:rPr lang="en-US" altLang="zh-CN" dirty="0">
                <a:sym typeface="+mn-ea"/>
              </a:rPr>
              <a:t>               </a:t>
            </a:r>
            <a:r>
              <a:rPr lang="en-US" altLang="zh-CN" dirty="0" err="1">
                <a:sym typeface="+mn-ea"/>
              </a:rPr>
              <a:t>numeric_only</a:t>
            </a:r>
            <a:r>
              <a:rPr lang="zh-CN" altLang="en-US" dirty="0">
                <a:sym typeface="+mn-ea"/>
              </a:rPr>
              <a:t>：是否仅仅计算数字型的</a:t>
            </a:r>
            <a:r>
              <a:rPr lang="en-US" altLang="zh-CN" dirty="0">
                <a:sym typeface="+mn-ea"/>
              </a:rPr>
              <a:t>columns</a:t>
            </a:r>
            <a:r>
              <a:rPr lang="zh-CN" altLang="en-US" dirty="0">
                <a:sym typeface="+mn-ea"/>
              </a:rPr>
              <a:t>，布尔值</a:t>
            </a: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na_option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 err="1">
                <a:sym typeface="+mn-ea"/>
              </a:rPr>
              <a:t>NaN</a:t>
            </a:r>
            <a:r>
              <a:rPr lang="zh-CN" altLang="en-US" dirty="0">
                <a:sym typeface="+mn-ea"/>
              </a:rPr>
              <a:t>值是否参与排序及如何排序（‘</a:t>
            </a:r>
            <a:r>
              <a:rPr lang="en-US" altLang="zh-CN" dirty="0">
                <a:sym typeface="+mn-ea"/>
              </a:rPr>
              <a:t>keep’</a:t>
            </a:r>
            <a:r>
              <a:rPr lang="zh-CN" altLang="en-US" dirty="0">
                <a:sym typeface="+mn-ea"/>
              </a:rPr>
              <a:t>，‘</a:t>
            </a:r>
            <a:r>
              <a:rPr lang="en-US" altLang="zh-CN" dirty="0">
                <a:sym typeface="+mn-ea"/>
              </a:rPr>
              <a:t>top'</a:t>
            </a:r>
            <a:r>
              <a:rPr lang="zh-CN" altLang="en-US" dirty="0">
                <a:sym typeface="+mn-ea"/>
              </a:rPr>
              <a:t>，’</a:t>
            </a:r>
            <a:r>
              <a:rPr lang="en-US" altLang="zh-CN" dirty="0">
                <a:sym typeface="+mn-ea"/>
              </a:rPr>
              <a:t>bottom’</a:t>
            </a:r>
            <a:r>
              <a:rPr lang="zh-CN" altLang="en-US" dirty="0">
                <a:sym typeface="+mn-ea"/>
              </a:rPr>
              <a:t>）</a:t>
            </a:r>
          </a:p>
          <a:p>
            <a:r>
              <a:rPr lang="en-US" altLang="zh-CN" dirty="0">
                <a:sym typeface="+mn-ea"/>
              </a:rPr>
              <a:t>               ascending</a:t>
            </a:r>
            <a:r>
              <a:rPr lang="zh-CN" altLang="en-US" dirty="0">
                <a:sym typeface="+mn-ea"/>
              </a:rPr>
              <a:t>：设定升序排还是降序排</a:t>
            </a:r>
          </a:p>
          <a:p>
            <a:r>
              <a:rPr lang="en-US" altLang="zh-CN" dirty="0">
                <a:sym typeface="+mn-ea"/>
              </a:rPr>
              <a:t>               pct</a:t>
            </a:r>
            <a:r>
              <a:rPr lang="zh-CN" altLang="en-US" dirty="0">
                <a:sym typeface="+mn-ea"/>
              </a:rPr>
              <a:t>：是否以排名的百分比显示排名（所有排名与最大排名的百分比）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849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显示数学与英语成绩的排名：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68D82D-F9CC-4364-B0E9-03A6A4A8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52" y="1611395"/>
            <a:ext cx="7218334" cy="20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795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clip()</a:t>
            </a:r>
            <a:r>
              <a:rPr lang="zh-CN" altLang="en-US" dirty="0">
                <a:sym typeface="+mn-ea"/>
              </a:rPr>
              <a:t>函数：有时数据中存在异常值。需要对数据做清洗工作，可以将越界的数据设置为边界值。</a:t>
            </a:r>
            <a:r>
              <a:rPr lang="en-US" altLang="zh-CN" dirty="0">
                <a:sym typeface="+mn-ea"/>
              </a:rPr>
              <a:t>clip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lower=60, upper=100</a:t>
            </a:r>
            <a:r>
              <a:rPr lang="zh-CN" altLang="en-US" dirty="0">
                <a:sym typeface="+mn-ea"/>
              </a:rPr>
              <a:t>）函数将小于</a:t>
            </a:r>
            <a:r>
              <a:rPr lang="en-US" altLang="zh-CN" dirty="0">
                <a:sym typeface="+mn-ea"/>
              </a:rPr>
              <a:t>lower</a:t>
            </a:r>
            <a:r>
              <a:rPr lang="zh-CN" altLang="en-US" dirty="0">
                <a:sym typeface="+mn-ea"/>
              </a:rPr>
              <a:t>值的值赋为</a:t>
            </a:r>
            <a:r>
              <a:rPr lang="en-US" altLang="zh-CN" dirty="0">
                <a:sym typeface="+mn-ea"/>
              </a:rPr>
              <a:t>lower</a:t>
            </a:r>
            <a:r>
              <a:rPr lang="zh-CN" altLang="en-US" dirty="0">
                <a:sym typeface="+mn-ea"/>
              </a:rPr>
              <a:t>值，将大于</a:t>
            </a:r>
            <a:r>
              <a:rPr lang="en-US" altLang="zh-CN" dirty="0">
                <a:sym typeface="+mn-ea"/>
              </a:rPr>
              <a:t>upper</a:t>
            </a:r>
            <a:r>
              <a:rPr lang="zh-CN" altLang="en-US" dirty="0">
                <a:sym typeface="+mn-ea"/>
              </a:rPr>
              <a:t>的值赋值为</a:t>
            </a:r>
            <a:r>
              <a:rPr lang="en-US" altLang="zh-CN" dirty="0">
                <a:sym typeface="+mn-ea"/>
              </a:rPr>
              <a:t>upper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B5CE6D-5D78-4867-A3A0-304CCF38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39474"/>
            <a:ext cx="7416824" cy="12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.2 </a:t>
            </a:r>
            <a:r>
              <a:rPr lang="en-US" altLang="zh-CN" dirty="0"/>
              <a:t>Series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11.2.1 Series</a:t>
            </a:r>
            <a:r>
              <a:rPr lang="zh-CN" altLang="en-US" dirty="0"/>
              <a:t>的结构与属性：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5" y="1259205"/>
            <a:ext cx="6912610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Series</a:t>
            </a:r>
            <a:r>
              <a:rPr lang="zh-CN" altLang="en-US" dirty="0">
                <a:sym typeface="+mn-ea"/>
              </a:rPr>
              <a:t>类完整的构造方法：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Series(data=None, index=None, </a:t>
            </a:r>
            <a:r>
              <a:rPr lang="en-US" altLang="zh-CN" dirty="0" err="1">
                <a:sym typeface="+mn-ea"/>
              </a:rPr>
              <a:t>dtype</a:t>
            </a:r>
            <a:r>
              <a:rPr lang="en-US" altLang="zh-CN" dirty="0">
                <a:sym typeface="+mn-ea"/>
              </a:rPr>
              <a:t>=None, name=None, </a:t>
            </a:r>
          </a:p>
          <a:p>
            <a:r>
              <a:rPr lang="en-US" altLang="zh-CN" dirty="0">
                <a:sym typeface="+mn-ea"/>
              </a:rPr>
              <a:t>		 copy=False, </a:t>
            </a:r>
            <a:r>
              <a:rPr lang="en-US" altLang="zh-CN" dirty="0" err="1">
                <a:sym typeface="+mn-ea"/>
              </a:rPr>
              <a:t>fastpath</a:t>
            </a:r>
            <a:r>
              <a:rPr lang="en-US" altLang="zh-CN" dirty="0">
                <a:sym typeface="+mn-ea"/>
              </a:rPr>
              <a:t>=False)).</a:t>
            </a:r>
          </a:p>
          <a:p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通常使用</a:t>
            </a:r>
            <a:r>
              <a:rPr lang="en-US" altLang="zh-CN" dirty="0"/>
              <a:t>Series</a:t>
            </a:r>
            <a:r>
              <a:rPr lang="zh-CN" altLang="en-US" dirty="0"/>
              <a:t>（</a:t>
            </a:r>
            <a:r>
              <a:rPr lang="en-US" altLang="zh-CN" dirty="0"/>
              <a:t>data</a:t>
            </a:r>
            <a:r>
              <a:rPr lang="zh-CN" altLang="en-US" dirty="0"/>
              <a:t>，</a:t>
            </a:r>
            <a:r>
              <a:rPr lang="en-US" altLang="zh-CN" dirty="0"/>
              <a:t>index</a:t>
            </a:r>
            <a:r>
              <a:rPr lang="zh-CN" altLang="en-US" dirty="0"/>
              <a:t>，</a:t>
            </a:r>
            <a:r>
              <a:rPr lang="en-US" altLang="zh-CN" dirty="0" err="1"/>
              <a:t>dtype</a:t>
            </a:r>
            <a:r>
              <a:rPr lang="zh-CN" altLang="en-US" dirty="0"/>
              <a:t>，</a:t>
            </a:r>
            <a:r>
              <a:rPr lang="en-US" altLang="zh-CN" dirty="0"/>
              <a:t>name</a:t>
            </a:r>
            <a:r>
              <a:rPr lang="zh-CN" altLang="en-US" dirty="0"/>
              <a:t>）来构建</a:t>
            </a:r>
            <a:r>
              <a:rPr lang="en-US" altLang="zh-CN" dirty="0"/>
              <a:t>Series</a:t>
            </a:r>
            <a:r>
              <a:rPr lang="zh-CN" altLang="en-US" dirty="0"/>
              <a:t>对象</a:t>
            </a: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44F47F-EA0A-4579-B0A4-957664AA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840147"/>
            <a:ext cx="13903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FAA902A-CE28-4A86-B052-424DE5FAE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45318"/>
              </p:ext>
            </p:extLst>
          </p:nvPr>
        </p:nvGraphicFramePr>
        <p:xfrm>
          <a:off x="2411413" y="2840038"/>
          <a:ext cx="468153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r:id="rId4" imgW="5459126" imgH="2281611" progId="SmartDraw.2">
                  <p:embed/>
                </p:oleObj>
              </mc:Choice>
              <mc:Fallback>
                <p:oleObj r:id="rId4" imgW="5459126" imgH="2281611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40038"/>
                        <a:ext cx="4681537" cy="193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相关和协方差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896783-92DC-4119-BE51-4C5E3E1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28" y="1606530"/>
            <a:ext cx="7344816" cy="33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75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提供了一个灵活高效的</a:t>
            </a:r>
            <a:r>
              <a:rPr lang="en-US" altLang="zh-CN" dirty="0" err="1">
                <a:sym typeface="+mn-ea"/>
              </a:rPr>
              <a:t>groupby</a:t>
            </a:r>
            <a:r>
              <a:rPr lang="zh-CN" altLang="en-US" dirty="0">
                <a:sym typeface="+mn-ea"/>
              </a:rPr>
              <a:t>函数，它对数据集进行切片、切块、摘要等操作。根据一个或多个键（可以是函数、数组或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列名）拆分</a:t>
            </a: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对象。对分组进行统计，如计数、平均值、标准差，或用使用户自定义函数求值。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DataFrame.groupby</a:t>
            </a:r>
            <a:r>
              <a:rPr lang="en-US" altLang="zh-CN" dirty="0">
                <a:sym typeface="+mn-ea"/>
              </a:rPr>
              <a:t>(self, by=None, axis=0, level=None, </a:t>
            </a:r>
            <a:r>
              <a:rPr lang="en-US" altLang="zh-CN" dirty="0" err="1">
                <a:sym typeface="+mn-ea"/>
              </a:rPr>
              <a:t>as_index</a:t>
            </a:r>
            <a:r>
              <a:rPr lang="en-US" altLang="zh-CN" dirty="0">
                <a:sym typeface="+mn-ea"/>
              </a:rPr>
              <a:t>: bool = True, sort: bool = True, </a:t>
            </a:r>
            <a:r>
              <a:rPr lang="en-US" altLang="zh-CN" dirty="0" err="1">
                <a:sym typeface="+mn-ea"/>
              </a:rPr>
              <a:t>group_keys</a:t>
            </a:r>
            <a:r>
              <a:rPr lang="en-US" altLang="zh-CN" dirty="0">
                <a:sym typeface="+mn-ea"/>
              </a:rPr>
              <a:t>: bool = True, squeeze: bool = False, observed: bool = False)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959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524116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参数：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by</a:t>
            </a:r>
            <a:r>
              <a:rPr lang="zh-CN" altLang="en-US" dirty="0">
                <a:sym typeface="+mn-ea"/>
              </a:rPr>
              <a:t>：映射，功能，标签或标签列表。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axis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{0</a:t>
            </a:r>
            <a:r>
              <a:rPr lang="zh-CN" altLang="en-US" dirty="0">
                <a:sym typeface="+mn-ea"/>
              </a:rPr>
              <a:t>或“索引”，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或“列”</a:t>
            </a:r>
            <a:r>
              <a:rPr lang="en-US" altLang="zh-CN" dirty="0">
                <a:sym typeface="+mn-ea"/>
              </a:rPr>
              <a:t>}</a:t>
            </a:r>
            <a:r>
              <a:rPr lang="zh-CN" altLang="en-US" dirty="0">
                <a:sym typeface="+mn-ea"/>
              </a:rPr>
              <a:t>，默认为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沿行（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）或列（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）拆分。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Level</a:t>
            </a:r>
            <a:r>
              <a:rPr lang="zh-CN" altLang="en-US" dirty="0">
                <a:sym typeface="+mn-ea"/>
              </a:rPr>
              <a:t>：级别：整数，级别名称或此类的序列，默认为无。如果轴是</a:t>
            </a:r>
            <a:r>
              <a:rPr lang="en-US" altLang="zh-CN" dirty="0" err="1">
                <a:sym typeface="+mn-ea"/>
              </a:rPr>
              <a:t>MultiIndex</a:t>
            </a:r>
            <a:r>
              <a:rPr lang="zh-CN" altLang="en-US" dirty="0">
                <a:sym typeface="+mn-ea"/>
              </a:rPr>
              <a:t>（分层），则按一个或多个特定级别分组。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as_index</a:t>
            </a:r>
            <a:r>
              <a:rPr lang="zh-CN" altLang="en-US" dirty="0">
                <a:sym typeface="+mn-ea"/>
              </a:rPr>
              <a:t>：布尔值，默认为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sort</a:t>
            </a:r>
            <a:r>
              <a:rPr lang="zh-CN" altLang="en-US" dirty="0">
                <a:sym typeface="+mn-ea"/>
              </a:rPr>
              <a:t>：布尔值，默认为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group_keys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bool</a:t>
            </a:r>
            <a:r>
              <a:rPr lang="zh-CN" altLang="en-US" dirty="0">
                <a:sym typeface="+mn-ea"/>
              </a:rPr>
              <a:t>，默认为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。调用</a:t>
            </a:r>
            <a:r>
              <a:rPr lang="en-US" altLang="zh-CN" dirty="0">
                <a:sym typeface="+mn-ea"/>
              </a:rPr>
              <a:t>apply</a:t>
            </a:r>
            <a:r>
              <a:rPr lang="zh-CN" altLang="en-US" dirty="0">
                <a:sym typeface="+mn-ea"/>
              </a:rPr>
              <a:t>时，将组键添加到索引以识别片段。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squeeze</a:t>
            </a:r>
            <a:r>
              <a:rPr lang="zh-CN" altLang="en-US" dirty="0">
                <a:sym typeface="+mn-ea"/>
              </a:rPr>
              <a:t>：布尔值，默认为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。如果可能，请减小返回类型的维数，否则返回一致的类型。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observed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bool</a:t>
            </a:r>
            <a:r>
              <a:rPr lang="zh-CN" altLang="en-US" dirty="0">
                <a:sym typeface="+mn-ea"/>
              </a:rPr>
              <a:t>，默认为</a:t>
            </a:r>
            <a:r>
              <a:rPr lang="en-US" altLang="zh-CN" dirty="0">
                <a:sym typeface="+mn-ea"/>
              </a:rPr>
              <a:t>False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264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524116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df.groupby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函数，可以使用很多函数可以完成汇聚（</a:t>
            </a:r>
            <a:r>
              <a:rPr lang="en-US" altLang="zh-CN" dirty="0">
                <a:sym typeface="+mn-ea"/>
              </a:rPr>
              <a:t>reduce</a:t>
            </a:r>
            <a:r>
              <a:rPr lang="zh-CN" altLang="en-US" dirty="0">
                <a:sym typeface="+mn-ea"/>
              </a:rPr>
              <a:t>）计算。</a:t>
            </a: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99772B8-DC40-462A-BD4A-A0B9B12E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75230"/>
              </p:ext>
            </p:extLst>
          </p:nvPr>
        </p:nvGraphicFramePr>
        <p:xfrm>
          <a:off x="2195736" y="1635646"/>
          <a:ext cx="6642484" cy="3240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23962621"/>
                    </a:ext>
                  </a:extLst>
                </a:gridCol>
                <a:gridCol w="2267301">
                  <a:extLst>
                    <a:ext uri="{9D8B030D-6E8A-4147-A177-3AD203B41FA5}">
                      <a16:colId xmlns:a16="http://schemas.microsoft.com/office/drawing/2014/main" val="2693652715"/>
                    </a:ext>
                  </a:extLst>
                </a:gridCol>
                <a:gridCol w="1324132">
                  <a:extLst>
                    <a:ext uri="{9D8B030D-6E8A-4147-A177-3AD203B41FA5}">
                      <a16:colId xmlns:a16="http://schemas.microsoft.com/office/drawing/2014/main" val="1197998432"/>
                    </a:ext>
                  </a:extLst>
                </a:gridCol>
                <a:gridCol w="2114947">
                  <a:extLst>
                    <a:ext uri="{9D8B030D-6E8A-4147-A177-3AD203B41FA5}">
                      <a16:colId xmlns:a16="http://schemas.microsoft.com/office/drawing/2014/main" val="3150311573"/>
                    </a:ext>
                  </a:extLst>
                </a:gridCol>
              </a:tblGrid>
              <a:tr h="29457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函数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说明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函数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0" dirty="0">
                          <a:effectLst/>
                        </a:rPr>
                        <a:t>说明</a:t>
                      </a:r>
                      <a:endParaRPr lang="zh-CN" sz="1600" b="1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223820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.all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判断组内元素是否都为</a:t>
                      </a:r>
                      <a:r>
                        <a:rPr lang="en-US" sz="1200" kern="1000">
                          <a:effectLst/>
                        </a:rPr>
                        <a:t>True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.nth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第</a:t>
                      </a:r>
                      <a:r>
                        <a:rPr lang="en-US" sz="1200" kern="1000">
                          <a:effectLst/>
                        </a:rPr>
                        <a:t>n</a:t>
                      </a:r>
                      <a:r>
                        <a:rPr lang="zh-CN" sz="1200" kern="1000">
                          <a:effectLst/>
                        </a:rPr>
                        <a:t>行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065073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.any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判断是否都为</a:t>
                      </a:r>
                      <a:r>
                        <a:rPr lang="en-US" sz="1200" kern="1000">
                          <a:effectLst/>
                        </a:rPr>
                        <a:t>True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.max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最大值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386709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.count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统计非</a:t>
                      </a:r>
                      <a:r>
                        <a:rPr lang="en-US" sz="1200" kern="1000">
                          <a:effectLst/>
                        </a:rPr>
                        <a:t>null</a:t>
                      </a:r>
                      <a:r>
                        <a:rPr lang="zh-CN" sz="1200" kern="1000">
                          <a:effectLst/>
                        </a:rPr>
                        <a:t>数据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 dirty="0">
                          <a:effectLst/>
                        </a:rPr>
                        <a:t>.min</a:t>
                      </a:r>
                      <a:endParaRPr lang="zh-CN" sz="20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最小值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412770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.size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Group</a:t>
                      </a:r>
                      <a:r>
                        <a:rPr lang="zh-CN" sz="1200" kern="1000">
                          <a:effectLst/>
                        </a:rPr>
                        <a:t>的元素个数（含</a:t>
                      </a:r>
                      <a:r>
                        <a:rPr lang="en-US" sz="1200" kern="1000">
                          <a:effectLst/>
                        </a:rPr>
                        <a:t>null</a:t>
                      </a:r>
                      <a:r>
                        <a:rPr lang="zh-CN" sz="1200" kern="1000">
                          <a:effectLst/>
                        </a:rPr>
                        <a:t>数据）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.mean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均值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032452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.idxmax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最大值的索引号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.median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Median value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25190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.idxmin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最小值的索引号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.sem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标准差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112098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.quantile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组的分位数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.var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方差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504027"/>
                  </a:ext>
                </a:extLst>
              </a:tr>
              <a:tr h="589157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.agg(func)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对组执行函数运算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.prod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 dirty="0">
                          <a:effectLst/>
                        </a:rPr>
                        <a:t>乘积</a:t>
                      </a:r>
                      <a:endParaRPr lang="zh-CN" sz="20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955162"/>
                  </a:ext>
                </a:extLst>
              </a:tr>
              <a:tr h="294578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.last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>
                          <a:effectLst/>
                        </a:rPr>
                        <a:t>组内最后值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kern="1000">
                          <a:effectLst/>
                        </a:rPr>
                        <a:t>.sum</a:t>
                      </a:r>
                      <a:endParaRPr lang="zh-CN" sz="200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sz="1200" kern="1000" dirty="0">
                          <a:effectLst/>
                        </a:rPr>
                        <a:t>求和</a:t>
                      </a:r>
                      <a:endParaRPr lang="zh-CN" sz="200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84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1180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B4889AF4-C935-473D-911D-7B2A24E2AC5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638535" y="1335386"/>
            <a:ext cx="5486602" cy="3744912"/>
          </a:xfrm>
        </p:spPr>
      </p:pic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206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9AAC968-6434-4672-A4FC-ACC54E5AC7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19672" y="1399858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分组统计：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df.groupby</a:t>
            </a:r>
            <a:r>
              <a:rPr lang="en-US" altLang="zh-CN" dirty="0"/>
              <a:t>(['</a:t>
            </a:r>
            <a:r>
              <a:rPr lang="zh-CN" altLang="en-US" dirty="0"/>
              <a:t>班级</a:t>
            </a:r>
            <a:r>
              <a:rPr lang="en-US" altLang="zh-CN" dirty="0"/>
              <a:t>','</a:t>
            </a:r>
            <a:r>
              <a:rPr lang="zh-CN" altLang="en-US" dirty="0"/>
              <a:t>性别</a:t>
            </a:r>
            <a:r>
              <a:rPr lang="en-US" altLang="zh-CN" dirty="0"/>
              <a:t>']).</a:t>
            </a:r>
            <a:r>
              <a:rPr lang="en-US" altLang="zh-CN" dirty="0" err="1"/>
              <a:t>agg</a:t>
            </a:r>
            <a:r>
              <a:rPr lang="en-US" altLang="zh-CN" dirty="0"/>
              <a:t>([</a:t>
            </a:r>
            <a:r>
              <a:rPr lang="en-US" altLang="zh-CN" dirty="0" err="1"/>
              <a:t>min,max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df.groupby</a:t>
            </a:r>
            <a:r>
              <a:rPr lang="en-US" altLang="zh-CN" dirty="0"/>
              <a:t>('</a:t>
            </a:r>
            <a:r>
              <a:rPr lang="zh-CN" altLang="en-US" dirty="0"/>
              <a:t>班级</a:t>
            </a:r>
            <a:r>
              <a:rPr lang="en-US" altLang="zh-CN" dirty="0"/>
              <a:t>').median()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df.groupby</a:t>
            </a:r>
            <a:r>
              <a:rPr lang="en-US" altLang="zh-CN" dirty="0"/>
              <a:t>('</a:t>
            </a:r>
            <a:r>
              <a:rPr lang="zh-CN" altLang="en-US" dirty="0"/>
              <a:t>班级</a:t>
            </a:r>
            <a:r>
              <a:rPr lang="en-US" altLang="zh-CN" dirty="0"/>
              <a:t>').median()[['</a:t>
            </a:r>
            <a:r>
              <a:rPr lang="zh-CN" altLang="en-US" dirty="0"/>
              <a:t>英语</a:t>
            </a:r>
            <a:r>
              <a:rPr lang="en-US" altLang="zh-CN" dirty="0"/>
              <a:t>']]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A1A05D0-0A5F-40E2-9B35-0E2DCBBF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2314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4BDC24E-F87A-43EE-944F-3B0ED24A5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24894"/>
              </p:ext>
            </p:extLst>
          </p:nvPr>
        </p:nvGraphicFramePr>
        <p:xfrm>
          <a:off x="4644008" y="2126708"/>
          <a:ext cx="4372670" cy="287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r:id="rId4" imgW="9733732" imgH="5451287" progId="SmartDraw.2">
                  <p:embed/>
                </p:oleObj>
              </mc:Choice>
              <mc:Fallback>
                <p:oleObj r:id="rId4" imgW="9733732" imgH="5451287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126708"/>
                        <a:ext cx="4372670" cy="2878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2365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pivot_table</a:t>
            </a:r>
            <a:r>
              <a:rPr lang="en-US" altLang="zh-CN" dirty="0">
                <a:sym typeface="+mn-ea"/>
              </a:rPr>
              <a:t>(data, values=None, index=None, columns=</a:t>
            </a:r>
            <a:r>
              <a:rPr lang="en-US" altLang="zh-CN" dirty="0" err="1">
                <a:sym typeface="+mn-ea"/>
              </a:rPr>
              <a:t>None,aggfunc</a:t>
            </a:r>
            <a:r>
              <a:rPr lang="en-US" altLang="zh-CN" dirty="0">
                <a:sym typeface="+mn-ea"/>
              </a:rPr>
              <a:t>='mean', </a:t>
            </a:r>
            <a:r>
              <a:rPr lang="en-US" altLang="zh-CN" dirty="0" err="1">
                <a:sym typeface="+mn-ea"/>
              </a:rPr>
              <a:t>fill_value</a:t>
            </a:r>
            <a:r>
              <a:rPr lang="en-US" altLang="zh-CN" dirty="0">
                <a:sym typeface="+mn-ea"/>
              </a:rPr>
              <a:t>=None, margins=False, </a:t>
            </a:r>
            <a:r>
              <a:rPr lang="en-US" altLang="zh-CN" dirty="0" err="1">
                <a:sym typeface="+mn-ea"/>
              </a:rPr>
              <a:t>dropna</a:t>
            </a:r>
            <a:r>
              <a:rPr lang="en-US" altLang="zh-CN" dirty="0">
                <a:sym typeface="+mn-ea"/>
              </a:rPr>
              <a:t>=True, </a:t>
            </a:r>
            <a:r>
              <a:rPr lang="en-US" altLang="zh-CN" dirty="0" err="1">
                <a:sym typeface="+mn-ea"/>
              </a:rPr>
              <a:t>margins_name</a:t>
            </a:r>
            <a:r>
              <a:rPr lang="en-US" altLang="zh-CN" dirty="0">
                <a:sym typeface="+mn-ea"/>
              </a:rPr>
              <a:t>='All')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参数：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data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对象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values</a:t>
            </a:r>
            <a:r>
              <a:rPr lang="zh-CN" altLang="en-US" dirty="0">
                <a:sym typeface="+mn-ea"/>
              </a:rPr>
              <a:t>：要完成就会聚合操作的列，可选。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：列或分组。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Columns</a:t>
            </a:r>
            <a:r>
              <a:rPr lang="zh-CN" altLang="en-US" dirty="0">
                <a:sym typeface="+mn-ea"/>
              </a:rPr>
              <a:t>：列或分组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Aggfunc</a:t>
            </a:r>
            <a:r>
              <a:rPr lang="zh-CN" altLang="en-US" dirty="0">
                <a:sym typeface="+mn-ea"/>
              </a:rPr>
              <a:t>：汇聚函数，默认 </a:t>
            </a:r>
            <a:r>
              <a:rPr lang="en-US" altLang="zh-CN" dirty="0" err="1">
                <a:sym typeface="+mn-ea"/>
              </a:rPr>
              <a:t>numpy.mean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fill_value</a:t>
            </a:r>
            <a:r>
              <a:rPr lang="zh-CN" altLang="en-US" dirty="0">
                <a:sym typeface="+mn-ea"/>
              </a:rPr>
              <a:t>：标量，填充缺失值，默认</a:t>
            </a:r>
            <a:r>
              <a:rPr lang="en-US" altLang="zh-CN" dirty="0">
                <a:sym typeface="+mn-ea"/>
              </a:rPr>
              <a:t>None</a:t>
            </a:r>
          </a:p>
          <a:p>
            <a:r>
              <a:rPr lang="en-US" altLang="zh-CN" dirty="0">
                <a:sym typeface="+mn-ea"/>
              </a:rPr>
              <a:t>	Margins</a:t>
            </a:r>
            <a:r>
              <a:rPr lang="zh-CN" altLang="en-US" dirty="0">
                <a:sym typeface="+mn-ea"/>
              </a:rPr>
              <a:t>：布尔值，默认 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，在行、列的末尾加一行或一列分组求和。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Dropna</a:t>
            </a:r>
            <a:r>
              <a:rPr lang="zh-CN" altLang="en-US" dirty="0">
                <a:sym typeface="+mn-ea"/>
              </a:rPr>
              <a:t>：布尔值，缺省为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，不包含所有事</a:t>
            </a:r>
            <a:r>
              <a:rPr lang="en-US" altLang="zh-CN" dirty="0" err="1">
                <a:sym typeface="+mn-ea"/>
              </a:rPr>
              <a:t>NaN</a:t>
            </a:r>
            <a:r>
              <a:rPr lang="zh-CN" altLang="en-US" dirty="0">
                <a:sym typeface="+mn-ea"/>
              </a:rPr>
              <a:t>的列</a:t>
            </a: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 err="1">
                <a:sym typeface="+mn-ea"/>
              </a:rPr>
              <a:t>margins_name</a:t>
            </a:r>
            <a:r>
              <a:rPr lang="zh-CN" altLang="en-US" dirty="0">
                <a:sym typeface="+mn-ea"/>
              </a:rPr>
              <a:t>：字符串行、列分组求和的名称，默认 ‘</a:t>
            </a:r>
            <a:r>
              <a:rPr lang="en-US" altLang="zh-CN" dirty="0">
                <a:sym typeface="+mn-ea"/>
              </a:rPr>
              <a:t>All’</a:t>
            </a:r>
          </a:p>
          <a:p>
            <a:r>
              <a:rPr lang="en-US" altLang="zh-CN" dirty="0">
                <a:sym typeface="+mn-ea"/>
              </a:rPr>
              <a:t>	observed</a:t>
            </a:r>
            <a:r>
              <a:rPr lang="zh-CN" altLang="en-US" dirty="0">
                <a:sym typeface="+mn-ea"/>
              </a:rPr>
              <a:t>：布尔值，默认为</a:t>
            </a:r>
            <a:r>
              <a:rPr lang="en-US" altLang="zh-CN" dirty="0">
                <a:sym typeface="+mn-ea"/>
              </a:rPr>
              <a:t>False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60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5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其中</a:t>
            </a:r>
            <a:r>
              <a:rPr lang="en-US" altLang="zh-CN" dirty="0" err="1">
                <a:sym typeface="+mn-ea"/>
              </a:rPr>
              <a:t>pivot_table</a:t>
            </a:r>
            <a:r>
              <a:rPr lang="zh-CN" altLang="en-US" dirty="0">
                <a:sym typeface="+mn-ea"/>
              </a:rPr>
              <a:t>有四个最重要的参数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values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columns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aggfunc</a:t>
            </a:r>
            <a:r>
              <a:rPr lang="zh-CN" altLang="en-US" dirty="0">
                <a:sym typeface="+mn-ea"/>
              </a:rPr>
              <a:t>。通常</a:t>
            </a:r>
            <a:r>
              <a:rPr lang="en-US" altLang="zh-CN" dirty="0">
                <a:sym typeface="+mn-ea"/>
              </a:rPr>
              <a:t>.</a:t>
            </a:r>
            <a:r>
              <a:rPr lang="en-US" altLang="zh-CN" dirty="0" err="1">
                <a:sym typeface="+mn-ea"/>
              </a:rPr>
              <a:t>pivot_table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函数创建透视图，显示的数据为定制的汇聚函数。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每个</a:t>
            </a:r>
            <a:r>
              <a:rPr lang="en-US" altLang="zh-CN" dirty="0" err="1">
                <a:sym typeface="+mn-ea"/>
              </a:rPr>
              <a:t>pivot_table</a:t>
            </a:r>
            <a:r>
              <a:rPr lang="zh-CN" altLang="en-US" dirty="0">
                <a:sym typeface="+mn-ea"/>
              </a:rPr>
              <a:t>必须拥有一个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就是层次字段，要通过透视表获取什么信息就按照相应的顺序设置字段，常用多级索引。而</a:t>
            </a:r>
            <a:r>
              <a:rPr lang="en-US" altLang="zh-CN" dirty="0">
                <a:sym typeface="+mn-ea"/>
              </a:rPr>
              <a:t>Values</a:t>
            </a:r>
            <a:r>
              <a:rPr lang="zh-CN" altLang="en-US" dirty="0">
                <a:sym typeface="+mn-ea"/>
              </a:rPr>
              <a:t>可以对需要的计算数据进行筛选。</a:t>
            </a:r>
            <a:r>
              <a:rPr lang="en-US" altLang="zh-CN" dirty="0" err="1">
                <a:sym typeface="+mn-ea"/>
              </a:rPr>
              <a:t>aggfunc</a:t>
            </a:r>
            <a:r>
              <a:rPr lang="zh-CN" altLang="en-US" dirty="0">
                <a:sym typeface="+mn-ea"/>
              </a:rPr>
              <a:t>参数可以设置对数据聚合时进行的函数操作。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BAEF80-AEB0-45F8-9EBD-598DC6FF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68" y="2499742"/>
            <a:ext cx="7218335" cy="22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68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524116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区间分隔 </a:t>
            </a:r>
            <a:r>
              <a:rPr lang="en-US" altLang="zh-CN" dirty="0" err="1">
                <a:sym typeface="+mn-ea"/>
              </a:rPr>
              <a:t>pd.interval_range</a:t>
            </a:r>
            <a:r>
              <a:rPr lang="en-US" altLang="zh-CN" dirty="0">
                <a:sym typeface="+mn-ea"/>
              </a:rPr>
              <a:t>(start=0,end=5)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#closed</a:t>
            </a:r>
            <a:r>
              <a:rPr lang="zh-CN" altLang="en-US" dirty="0">
                <a:sym typeface="+mn-ea"/>
              </a:rPr>
              <a:t>参数可选</a:t>
            </a:r>
            <a:r>
              <a:rPr lang="en-US" altLang="zh-CN" dirty="0">
                <a:sym typeface="+mn-ea"/>
              </a:rPr>
              <a:t>'</a:t>
            </a:r>
            <a:r>
              <a:rPr lang="en-US" altLang="zh-CN" dirty="0" err="1">
                <a:sym typeface="+mn-ea"/>
              </a:rPr>
              <a:t>left''right''both''neither</a:t>
            </a:r>
            <a:r>
              <a:rPr lang="en-US" altLang="zh-CN" dirty="0">
                <a:sym typeface="+mn-ea"/>
              </a:rPr>
              <a:t>'</a:t>
            </a:r>
            <a:r>
              <a:rPr lang="zh-CN" altLang="en-US" dirty="0">
                <a:sym typeface="+mn-ea"/>
              </a:rPr>
              <a:t>，默认左开右闭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IntervalIndex</a:t>
            </a:r>
            <a:r>
              <a:rPr lang="en-US" altLang="zh-CN" dirty="0">
                <a:sym typeface="+mn-ea"/>
              </a:rPr>
              <a:t>([(0, 1], (1, 2], (2, 3], (3, 4], (4, 5]], closed='right’, </a:t>
            </a:r>
            <a:r>
              <a:rPr lang="en-US" altLang="zh-CN" dirty="0" err="1">
                <a:sym typeface="+mn-ea"/>
              </a:rPr>
              <a:t>dtype</a:t>
            </a:r>
            <a:r>
              <a:rPr lang="en-US" altLang="zh-CN" dirty="0">
                <a:sym typeface="+mn-ea"/>
              </a:rPr>
              <a:t>='interval[int64]')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56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9728"/>
            <a:ext cx="7524328" cy="884466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类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74738"/>
            <a:ext cx="6912768" cy="460648"/>
          </a:xfrm>
        </p:spPr>
        <p:txBody>
          <a:bodyPr/>
          <a:lstStyle/>
          <a:p>
            <a:pPr lvl="0"/>
            <a:r>
              <a:rPr lang="en-US" altLang="zh-CN" dirty="0"/>
              <a:t>11.3.5 </a:t>
            </a:r>
            <a:r>
              <a:rPr lang="zh-CN" altLang="en-US" dirty="0"/>
              <a:t>数据统计分析：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884" y="1259205"/>
            <a:ext cx="7218336" cy="37452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用来把一组数据分割成离散的区间。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+mn-ea"/>
              </a:rPr>
              <a:t>pandas.cut</a:t>
            </a:r>
            <a:r>
              <a:rPr lang="en-US" altLang="zh-CN" dirty="0">
                <a:sym typeface="+mn-ea"/>
              </a:rPr>
              <a:t>(x, bins, right=True, labels=None, </a:t>
            </a:r>
            <a:r>
              <a:rPr lang="en-US" altLang="zh-CN" dirty="0" err="1">
                <a:sym typeface="+mn-ea"/>
              </a:rPr>
              <a:t>retbins</a:t>
            </a:r>
            <a:r>
              <a:rPr lang="en-US" altLang="zh-CN" dirty="0">
                <a:sym typeface="+mn-ea"/>
              </a:rPr>
              <a:t>=False, precision=3, </a:t>
            </a:r>
            <a:r>
              <a:rPr lang="en-US" altLang="zh-CN" dirty="0" err="1">
                <a:sym typeface="+mn-ea"/>
              </a:rPr>
              <a:t>include_lowest</a:t>
            </a:r>
            <a:r>
              <a:rPr lang="en-US" altLang="zh-CN" dirty="0">
                <a:sym typeface="+mn-ea"/>
              </a:rPr>
              <a:t>=False, duplicates='raise’)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参数含义：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：被切分的类数组（</a:t>
            </a:r>
            <a:r>
              <a:rPr lang="en-US" altLang="zh-CN" dirty="0">
                <a:sym typeface="+mn-ea"/>
              </a:rPr>
              <a:t>array-like</a:t>
            </a:r>
            <a:r>
              <a:rPr lang="zh-CN" altLang="en-US" dirty="0">
                <a:sym typeface="+mn-ea"/>
              </a:rPr>
              <a:t>）数据，必须是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维的（不能用</a:t>
            </a:r>
            <a:r>
              <a:rPr lang="en-US" altLang="zh-CN" dirty="0" err="1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）；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bins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bins</a:t>
            </a:r>
            <a:r>
              <a:rPr lang="zh-CN" altLang="en-US" dirty="0">
                <a:sym typeface="+mn-ea"/>
              </a:rPr>
              <a:t>是被切割后的区间（或者叫“桶”、“箱”、“面元”），有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中形式：</a:t>
            </a:r>
            <a:r>
              <a:rPr lang="zh-CN" altLang="en-US" sz="1400" dirty="0">
                <a:sym typeface="+mn-ea"/>
              </a:rPr>
              <a:t>一个</a:t>
            </a:r>
            <a:r>
              <a:rPr lang="en-US" altLang="zh-CN" sz="1400" dirty="0">
                <a:sym typeface="+mn-ea"/>
              </a:rPr>
              <a:t>int</a:t>
            </a:r>
            <a:r>
              <a:rPr lang="zh-CN" altLang="en-US" sz="1400" dirty="0">
                <a:sym typeface="+mn-ea"/>
              </a:rPr>
              <a:t>型的标量、标量序列（数组）或者</a:t>
            </a:r>
            <a:r>
              <a:rPr lang="en-US" altLang="zh-CN" sz="1400" dirty="0" err="1">
                <a:sym typeface="+mn-ea"/>
              </a:rPr>
              <a:t>pandas.IntervalIndex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①</a:t>
            </a:r>
            <a:r>
              <a:rPr lang="zh-CN" altLang="en-US" sz="1400" dirty="0">
                <a:sym typeface="+mn-ea"/>
              </a:rPr>
              <a:t>一个</a:t>
            </a:r>
            <a:r>
              <a:rPr lang="en-US" altLang="zh-CN" sz="1400" dirty="0">
                <a:sym typeface="+mn-ea"/>
              </a:rPr>
              <a:t>int</a:t>
            </a:r>
            <a:r>
              <a:rPr lang="zh-CN" altLang="en-US" sz="1400" dirty="0">
                <a:sym typeface="+mn-ea"/>
              </a:rPr>
              <a:t>型的标量：当</a:t>
            </a:r>
            <a:r>
              <a:rPr lang="en-US" altLang="zh-CN" sz="1400" dirty="0">
                <a:sym typeface="+mn-ea"/>
              </a:rPr>
              <a:t>bins</a:t>
            </a:r>
            <a:r>
              <a:rPr lang="zh-CN" altLang="en-US" sz="1400" dirty="0">
                <a:sym typeface="+mn-ea"/>
              </a:rPr>
              <a:t>为一个</a:t>
            </a:r>
            <a:r>
              <a:rPr lang="en-US" altLang="zh-CN" sz="1400" dirty="0">
                <a:sym typeface="+mn-ea"/>
              </a:rPr>
              <a:t>int</a:t>
            </a:r>
            <a:r>
              <a:rPr lang="zh-CN" altLang="en-US" sz="1400" dirty="0">
                <a:sym typeface="+mn-ea"/>
              </a:rPr>
              <a:t>型的标量时，代表将</a:t>
            </a:r>
            <a:r>
              <a:rPr lang="en-US" altLang="zh-CN" sz="1400" dirty="0">
                <a:sym typeface="+mn-ea"/>
              </a:rPr>
              <a:t>x</a:t>
            </a:r>
            <a:r>
              <a:rPr lang="zh-CN" altLang="en-US" sz="1400" dirty="0">
                <a:sym typeface="+mn-ea"/>
              </a:rPr>
              <a:t>平分成</a:t>
            </a:r>
            <a:r>
              <a:rPr lang="en-US" altLang="zh-CN" sz="1400" dirty="0">
                <a:sym typeface="+mn-ea"/>
              </a:rPr>
              <a:t>bins</a:t>
            </a:r>
            <a:r>
              <a:rPr lang="zh-CN" altLang="en-US" sz="1400" dirty="0">
                <a:sym typeface="+mn-ea"/>
              </a:rPr>
              <a:t>份。</a:t>
            </a:r>
            <a:r>
              <a:rPr lang="en-US" altLang="zh-CN" sz="1400" dirty="0">
                <a:sym typeface="+mn-ea"/>
              </a:rPr>
              <a:t>x</a:t>
            </a:r>
            <a:r>
              <a:rPr lang="zh-CN" altLang="en-US" sz="1400" dirty="0">
                <a:sym typeface="+mn-ea"/>
              </a:rPr>
              <a:t>的范围在每侧扩展</a:t>
            </a:r>
            <a:r>
              <a:rPr lang="en-US" altLang="zh-CN" sz="1400" dirty="0">
                <a:sym typeface="+mn-ea"/>
              </a:rPr>
              <a:t>0.1%</a:t>
            </a:r>
            <a:r>
              <a:rPr lang="zh-CN" altLang="en-US" sz="1400" dirty="0">
                <a:sym typeface="+mn-ea"/>
              </a:rPr>
              <a:t>，以包括</a:t>
            </a:r>
            <a:r>
              <a:rPr lang="en-US" altLang="zh-CN" sz="1400" dirty="0">
                <a:sym typeface="+mn-ea"/>
              </a:rPr>
              <a:t>x</a:t>
            </a:r>
            <a:r>
              <a:rPr lang="zh-CN" altLang="en-US" sz="1400" dirty="0">
                <a:sym typeface="+mn-ea"/>
              </a:rPr>
              <a:t>的最大值和最小值。②</a:t>
            </a:r>
            <a:r>
              <a:rPr lang="zh-CN" altLang="en-US" dirty="0">
                <a:sym typeface="+mn-ea"/>
              </a:rPr>
              <a:t>标量序列：标量序列定义了被分割后每一个</a:t>
            </a:r>
            <a:r>
              <a:rPr lang="en-US" altLang="zh-CN" dirty="0">
                <a:sym typeface="+mn-ea"/>
              </a:rPr>
              <a:t>bin</a:t>
            </a:r>
            <a:r>
              <a:rPr lang="zh-CN" altLang="en-US" dirty="0">
                <a:sym typeface="+mn-ea"/>
              </a:rPr>
              <a:t>的区间边缘，此时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没有扩展。③</a:t>
            </a:r>
            <a:r>
              <a:rPr lang="en-US" altLang="zh-CN" dirty="0" err="1">
                <a:sym typeface="+mn-ea"/>
              </a:rPr>
              <a:t>pandas.IntervalIndex</a:t>
            </a:r>
            <a:r>
              <a:rPr lang="zh-CN" altLang="en-US" dirty="0">
                <a:sym typeface="+mn-ea"/>
              </a:rPr>
              <a:t>，定义要使用的精确区间。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ym typeface="+mn-ea"/>
            </a:endParaRPr>
          </a:p>
        </p:txBody>
      </p:sp>
      <p:pic>
        <p:nvPicPr>
          <p:cNvPr id="6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7EC2AFE-8B04-4943-9CF0-8D99A8CC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2D881B-628C-4A04-9197-5147C550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61B572-AC58-4717-9EF6-30C1D8FF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AE0B3D-1E44-4FC7-9EAA-22F57454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9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3317</TotalTime>
  <Words>7678</Words>
  <Application>Microsoft Office PowerPoint</Application>
  <PresentationFormat>全屏显示(16:9)</PresentationFormat>
  <Paragraphs>997</Paragraphs>
  <Slides>121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121</vt:i4>
      </vt:variant>
    </vt:vector>
  </HeadingPairs>
  <TitlesOfParts>
    <vt:vector size="131" baseType="lpstr">
      <vt:lpstr>Malgun Gothic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Custom Design</vt:lpstr>
      <vt:lpstr>SmartDraw.2</vt:lpstr>
      <vt:lpstr>PowerPoint 演示文稿</vt:lpstr>
      <vt:lpstr>简介：</vt:lpstr>
      <vt:lpstr>本章内容</vt:lpstr>
      <vt:lpstr>11.1 关于Pandas</vt:lpstr>
      <vt:lpstr>11.1 关于Pandas</vt:lpstr>
      <vt:lpstr>11.1 关于Pandas</vt:lpstr>
      <vt:lpstr>11.1 关于Pandas</vt:lpstr>
      <vt:lpstr>11.1 关于Pandas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11.2 Series类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11.3 DataFrame类</vt:lpstr>
      <vt:lpstr>11.4 本章小结：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胡 天乐</cp:lastModifiedBy>
  <cp:revision>392</cp:revision>
  <dcterms:created xsi:type="dcterms:W3CDTF">2016-08-01T05:33:00Z</dcterms:created>
  <dcterms:modified xsi:type="dcterms:W3CDTF">2020-11-13T09:39:03Z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