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sldIdLst>
    <p:sldId id="256" r:id="rId3"/>
    <p:sldId id="549" r:id="rId4"/>
    <p:sldId id="550" r:id="rId5"/>
    <p:sldId id="551" r:id="rId6"/>
    <p:sldId id="552" r:id="rId7"/>
    <p:sldId id="553" r:id="rId8"/>
    <p:sldId id="554" r:id="rId9"/>
    <p:sldId id="555" r:id="rId10"/>
    <p:sldId id="556" r:id="rId11"/>
    <p:sldId id="557" r:id="rId12"/>
    <p:sldId id="558" r:id="rId13"/>
    <p:sldId id="261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LI" initials="J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>
      <p:cViewPr varScale="1">
        <p:scale>
          <a:sx n="114" d="100"/>
          <a:sy n="114" d="100"/>
        </p:scale>
        <p:origin x="542" y="82"/>
      </p:cViewPr>
      <p:guideLst>
        <p:guide orient="horz" pos="16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01T13:31:54.939" idx="1">
    <p:pos x="5238" y="2063"/>
    <p:text/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25724" y="979954"/>
            <a:ext cx="1416441" cy="2182798"/>
          </a:xfrm>
          <a:custGeom>
            <a:avLst/>
            <a:gdLst>
              <a:gd name="connsiteX0" fmla="*/ 0 w 2376561"/>
              <a:gd name="connsiteY0" fmla="*/ 0 h 2447974"/>
              <a:gd name="connsiteX1" fmla="*/ 2376561 w 2376561"/>
              <a:gd name="connsiteY1" fmla="*/ 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-1" fmla="*/ 0 w 2376561"/>
              <a:gd name="connsiteY0-2" fmla="*/ 0 h 2447974"/>
              <a:gd name="connsiteX1-3" fmla="*/ 1599321 w 2376561"/>
              <a:gd name="connsiteY1-4" fmla="*/ 91440 h 2447974"/>
              <a:gd name="connsiteX2-5" fmla="*/ 2376561 w 2376561"/>
              <a:gd name="connsiteY2-6" fmla="*/ 2447974 h 2447974"/>
              <a:gd name="connsiteX3-7" fmla="*/ 0 w 2376561"/>
              <a:gd name="connsiteY3-8" fmla="*/ 2447974 h 2447974"/>
              <a:gd name="connsiteX4-9" fmla="*/ 0 w 2376561"/>
              <a:gd name="connsiteY4-10" fmla="*/ 0 h 2447974"/>
              <a:gd name="connsiteX0-11" fmla="*/ 0 w 2376561"/>
              <a:gd name="connsiteY0-12" fmla="*/ 9144 h 2457118"/>
              <a:gd name="connsiteX1-13" fmla="*/ 1709049 w 2376561"/>
              <a:gd name="connsiteY1-14" fmla="*/ 0 h 2457118"/>
              <a:gd name="connsiteX2-15" fmla="*/ 2376561 w 2376561"/>
              <a:gd name="connsiteY2-16" fmla="*/ 2457118 h 2457118"/>
              <a:gd name="connsiteX3-17" fmla="*/ 0 w 2376561"/>
              <a:gd name="connsiteY3-18" fmla="*/ 2457118 h 2457118"/>
              <a:gd name="connsiteX4-19" fmla="*/ 0 w 2376561"/>
              <a:gd name="connsiteY4-20" fmla="*/ 9144 h 2457118"/>
              <a:gd name="connsiteX0-21" fmla="*/ 45720 w 2422281"/>
              <a:gd name="connsiteY0-22" fmla="*/ 9144 h 2777158"/>
              <a:gd name="connsiteX1-23" fmla="*/ 1754769 w 2422281"/>
              <a:gd name="connsiteY1-24" fmla="*/ 0 h 2777158"/>
              <a:gd name="connsiteX2-25" fmla="*/ 2422281 w 2422281"/>
              <a:gd name="connsiteY2-26" fmla="*/ 2457118 h 2777158"/>
              <a:gd name="connsiteX3-27" fmla="*/ 0 w 2422281"/>
              <a:gd name="connsiteY3-28" fmla="*/ 2777158 h 2777158"/>
              <a:gd name="connsiteX4-29" fmla="*/ 45720 w 2422281"/>
              <a:gd name="connsiteY4-30" fmla="*/ 9144 h 2777158"/>
              <a:gd name="connsiteX0-31" fmla="*/ 45720 w 1754769"/>
              <a:gd name="connsiteY0-32" fmla="*/ 9144 h 2777158"/>
              <a:gd name="connsiteX1-33" fmla="*/ 1754769 w 1754769"/>
              <a:gd name="connsiteY1-34" fmla="*/ 0 h 2777158"/>
              <a:gd name="connsiteX2-35" fmla="*/ 1526169 w 1754769"/>
              <a:gd name="connsiteY2-36" fmla="*/ 2566846 h 2777158"/>
              <a:gd name="connsiteX3-37" fmla="*/ 0 w 1754769"/>
              <a:gd name="connsiteY3-38" fmla="*/ 2777158 h 2777158"/>
              <a:gd name="connsiteX4-39" fmla="*/ 45720 w 1754769"/>
              <a:gd name="connsiteY4-40" fmla="*/ 9144 h 2777158"/>
              <a:gd name="connsiteX0-41" fmla="*/ 45720 w 1782201"/>
              <a:gd name="connsiteY0-42" fmla="*/ 9144 h 2777158"/>
              <a:gd name="connsiteX1-43" fmla="*/ 1754769 w 1782201"/>
              <a:gd name="connsiteY1-44" fmla="*/ 0 h 2777158"/>
              <a:gd name="connsiteX2-45" fmla="*/ 1782201 w 1782201"/>
              <a:gd name="connsiteY2-46" fmla="*/ 2768014 h 2777158"/>
              <a:gd name="connsiteX3-47" fmla="*/ 0 w 1782201"/>
              <a:gd name="connsiteY3-48" fmla="*/ 2777158 h 2777158"/>
              <a:gd name="connsiteX4-49" fmla="*/ 45720 w 1782201"/>
              <a:gd name="connsiteY4-50" fmla="*/ 9144 h 2777158"/>
              <a:gd name="connsiteX0-51" fmla="*/ 45720 w 1782201"/>
              <a:gd name="connsiteY0-52" fmla="*/ 0 h 2768014"/>
              <a:gd name="connsiteX1-53" fmla="*/ 985149 w 1782201"/>
              <a:gd name="connsiteY1-54" fmla="*/ 280416 h 2768014"/>
              <a:gd name="connsiteX2-55" fmla="*/ 1782201 w 1782201"/>
              <a:gd name="connsiteY2-56" fmla="*/ 2758870 h 2768014"/>
              <a:gd name="connsiteX3-57" fmla="*/ 0 w 1782201"/>
              <a:gd name="connsiteY3-58" fmla="*/ 2768014 h 2768014"/>
              <a:gd name="connsiteX4-59" fmla="*/ 45720 w 1782201"/>
              <a:gd name="connsiteY4-60" fmla="*/ 0 h 2768014"/>
              <a:gd name="connsiteX0-61" fmla="*/ 45720 w 1782201"/>
              <a:gd name="connsiteY0-62" fmla="*/ 16764 h 2784778"/>
              <a:gd name="connsiteX1-63" fmla="*/ 1427109 w 1782201"/>
              <a:gd name="connsiteY1-64" fmla="*/ 0 h 2784778"/>
              <a:gd name="connsiteX2-65" fmla="*/ 1782201 w 1782201"/>
              <a:gd name="connsiteY2-66" fmla="*/ 2775634 h 2784778"/>
              <a:gd name="connsiteX3-67" fmla="*/ 0 w 1782201"/>
              <a:gd name="connsiteY3-68" fmla="*/ 2784778 h 2784778"/>
              <a:gd name="connsiteX4-69" fmla="*/ 45720 w 1782201"/>
              <a:gd name="connsiteY4-70" fmla="*/ 16764 h 2784778"/>
              <a:gd name="connsiteX0-71" fmla="*/ 45720 w 1427109"/>
              <a:gd name="connsiteY0-72" fmla="*/ 16764 h 2784778"/>
              <a:gd name="connsiteX1-73" fmla="*/ 1427109 w 1427109"/>
              <a:gd name="connsiteY1-74" fmla="*/ 0 h 2784778"/>
              <a:gd name="connsiteX2-75" fmla="*/ 768741 w 1427109"/>
              <a:gd name="connsiteY2-76" fmla="*/ 1952674 h 2784778"/>
              <a:gd name="connsiteX3-77" fmla="*/ 0 w 1427109"/>
              <a:gd name="connsiteY3-78" fmla="*/ 2784778 h 2784778"/>
              <a:gd name="connsiteX4-79" fmla="*/ 45720 w 1427109"/>
              <a:gd name="connsiteY4-80" fmla="*/ 16764 h 2784778"/>
              <a:gd name="connsiteX0-81" fmla="*/ 45720 w 1454541"/>
              <a:gd name="connsiteY0-82" fmla="*/ 16764 h 2784778"/>
              <a:gd name="connsiteX1-83" fmla="*/ 1427109 w 1454541"/>
              <a:gd name="connsiteY1-84" fmla="*/ 0 h 2784778"/>
              <a:gd name="connsiteX2-85" fmla="*/ 1454541 w 1454541"/>
              <a:gd name="connsiteY2-86" fmla="*/ 2173654 h 2784778"/>
              <a:gd name="connsiteX3-87" fmla="*/ 0 w 1454541"/>
              <a:gd name="connsiteY3-88" fmla="*/ 2784778 h 2784778"/>
              <a:gd name="connsiteX4-89" fmla="*/ 45720 w 1454541"/>
              <a:gd name="connsiteY4-90" fmla="*/ 16764 h 2784778"/>
              <a:gd name="connsiteX0-91" fmla="*/ 0 w 1408821"/>
              <a:gd name="connsiteY0-92" fmla="*/ 16764 h 2173654"/>
              <a:gd name="connsiteX1-93" fmla="*/ 1381389 w 1408821"/>
              <a:gd name="connsiteY1-94" fmla="*/ 0 h 2173654"/>
              <a:gd name="connsiteX2-95" fmla="*/ 1408821 w 1408821"/>
              <a:gd name="connsiteY2-96" fmla="*/ 2173654 h 2173654"/>
              <a:gd name="connsiteX3-97" fmla="*/ 312420 w 1408821"/>
              <a:gd name="connsiteY3-98" fmla="*/ 2076118 h 2173654"/>
              <a:gd name="connsiteX4-99" fmla="*/ 0 w 1408821"/>
              <a:gd name="connsiteY4-100" fmla="*/ 16764 h 2173654"/>
              <a:gd name="connsiteX0-101" fmla="*/ 7620 w 1416441"/>
              <a:gd name="connsiteY0-102" fmla="*/ 16764 h 2182798"/>
              <a:gd name="connsiteX1-103" fmla="*/ 1389009 w 1416441"/>
              <a:gd name="connsiteY1-104" fmla="*/ 0 h 2182798"/>
              <a:gd name="connsiteX2-105" fmla="*/ 1416441 w 1416441"/>
              <a:gd name="connsiteY2-106" fmla="*/ 2173654 h 2182798"/>
              <a:gd name="connsiteX3-107" fmla="*/ 0 w 1416441"/>
              <a:gd name="connsiteY3-108" fmla="*/ 2182798 h 2182798"/>
              <a:gd name="connsiteX4-109" fmla="*/ 7620 w 1416441"/>
              <a:gd name="connsiteY4-110" fmla="*/ 16764 h 21827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16441" h="2182798">
                <a:moveTo>
                  <a:pt x="7620" y="16764"/>
                </a:moveTo>
                <a:lnTo>
                  <a:pt x="1389009" y="0"/>
                </a:lnTo>
                <a:lnTo>
                  <a:pt x="1416441" y="2173654"/>
                </a:lnTo>
                <a:lnTo>
                  <a:pt x="0" y="2182798"/>
                </a:lnTo>
                <a:lnTo>
                  <a:pt x="7620" y="1676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38759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计算机科学与技术系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上海师范大学信息与机电学院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412002"/>
            <a:ext cx="486003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zh-CN" altLang="zh-CN" sz="3200" b="1" kern="2200" dirty="0">
                <a:effectLst/>
                <a:latin typeface="Calibri" panose="020F050202020403020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  <a:sym typeface="+mn-ea"/>
              </a:rPr>
              <a:t>Python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  <a:sym typeface="+mn-ea"/>
              </a:rPr>
              <a:t>开发环境与工具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004048" y="3274600"/>
            <a:ext cx="33113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李鲁群 （教授）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success@shnu.edu.cn</a:t>
            </a:r>
            <a:endParaRPr lang="ko-KR" alt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ndroid, Devices, Laptop, Mob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868509"/>
            <a:ext cx="1452761" cy="12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30637"/>
            <a:ext cx="1697872" cy="36555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 bwMode="auto">
          <a:xfrm>
            <a:off x="1115616" y="2256790"/>
            <a:ext cx="792088" cy="2616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第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章</a:t>
            </a:r>
          </a:p>
        </p:txBody>
      </p:sp>
      <p:sp>
        <p:nvSpPr>
          <p:cNvPr id="9" name="矩形 8"/>
          <p:cNvSpPr/>
          <p:nvPr/>
        </p:nvSpPr>
        <p:spPr>
          <a:xfrm>
            <a:off x="1290534" y="2590695"/>
            <a:ext cx="1420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Android</a:t>
            </a:r>
            <a:r>
              <a:rPr lang="zh-CN" altLang="en-US" sz="1000" dirty="0"/>
              <a:t>操作系统概述</a:t>
            </a:r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/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0" b="26610"/>
          <a:stretch>
            <a:fillRect/>
          </a:stretch>
        </p:blipFill>
        <p:spPr>
          <a:xfrm>
            <a:off x="6521455" y="148688"/>
            <a:ext cx="2592288" cy="86409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 bwMode="auto">
          <a:xfrm>
            <a:off x="7509424" y="691677"/>
            <a:ext cx="864096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第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章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728F7-A2BF-4937-AA5F-F7665861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习题与课外阅读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7D3DB-E3E2-4921-BA84-A00C7253C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9.pip freeze</a:t>
            </a:r>
            <a:r>
              <a:rPr lang="zh-CN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的用途有哪些？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4F9C4-3AB7-4721-B689-8E40C6E5D7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 algn="l" fontAlgn="auto">
              <a:lnSpc>
                <a:spcPct val="12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该命令显示已经安装所有模块的信息，通常用来获取开发环境所有模块版本信息，然后克隆到其它环境。</a:t>
            </a:r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1708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728F7-A2BF-4937-AA5F-F7665861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习题与课外阅读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7D3DB-E3E2-4921-BA84-A00C7253C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11.</a:t>
            </a:r>
            <a:r>
              <a:rPr lang="zh-CN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如何将某一</a:t>
            </a:r>
            <a:r>
              <a:rPr lang="en-US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开发环境下的软件配置复制到另一个开发环境。</a:t>
            </a:r>
          </a:p>
          <a:p>
            <a:pPr lvl="0" algn="just"/>
            <a:endParaRPr lang="zh-CN" altLang="zh-CN" sz="20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4F9C4-3AB7-4721-B689-8E40C6E5D7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indent="200025" algn="l" fontAlgn="auto">
              <a:lnSpc>
                <a:spcPct val="12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软件发布的时候，通常都带有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requirements.txt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文件，该文件是所需安装模块的名称和版本清单，可以通过如下命令获得：</a:t>
            </a:r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indent="267970" algn="l" fontAlgn="auto">
              <a:lnSpc>
                <a:spcPct val="12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freeze&gt;requirements.txt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 fontAlgn="auto">
              <a:lnSpc>
                <a:spcPct val="12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用户拿到这个文件，直接使用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install –r requirements.txt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命令就可以安装所需的软件得到软件的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运行环境。</a:t>
            </a:r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099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59582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09283">
            <a:off x="5713123" y="3125887"/>
            <a:ext cx="2013664" cy="747690"/>
          </a:xfrm>
          <a:prstGeom prst="rect">
            <a:avLst/>
          </a:prstGeom>
        </p:spPr>
      </p:pic>
      <p:pic>
        <p:nvPicPr>
          <p:cNvPr id="4" name="图片占位符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467544" y="3507854"/>
            <a:ext cx="576064" cy="8877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C6472ADB-0C85-4A4A-88D7-D5D63BB7BC0E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317914547"/>
              </p:ext>
            </p:extLst>
          </p:nvPr>
        </p:nvGraphicFramePr>
        <p:xfrm>
          <a:off x="1691680" y="2139702"/>
          <a:ext cx="5184576" cy="2010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5602">
                  <a:extLst>
                    <a:ext uri="{9D8B030D-6E8A-4147-A177-3AD203B41FA5}">
                      <a16:colId xmlns:a16="http://schemas.microsoft.com/office/drawing/2014/main" val="2955942770"/>
                    </a:ext>
                  </a:extLst>
                </a:gridCol>
                <a:gridCol w="3708657">
                  <a:extLst>
                    <a:ext uri="{9D8B030D-6E8A-4147-A177-3AD203B41FA5}">
                      <a16:colId xmlns:a16="http://schemas.microsoft.com/office/drawing/2014/main" val="3057128427"/>
                    </a:ext>
                  </a:extLst>
                </a:gridCol>
                <a:gridCol w="720317">
                  <a:extLst>
                    <a:ext uri="{9D8B030D-6E8A-4147-A177-3AD203B41FA5}">
                      <a16:colId xmlns:a16="http://schemas.microsoft.com/office/drawing/2014/main" val="1244095764"/>
                    </a:ext>
                  </a:extLst>
                </a:gridCol>
              </a:tblGrid>
              <a:tr h="132049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名称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简介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支持版本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2357811"/>
                  </a:ext>
                </a:extLst>
              </a:tr>
              <a:tr h="264096"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CPython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750" kern="1000">
                          <a:effectLst/>
                        </a:rPr>
                        <a:t>Python</a:t>
                      </a:r>
                      <a:r>
                        <a:rPr lang="zh-CN" sz="750" kern="1000">
                          <a:effectLst/>
                        </a:rPr>
                        <a:t>的官方版本（</a:t>
                      </a:r>
                      <a:r>
                        <a:rPr lang="en-US" sz="750" kern="1000">
                          <a:effectLst/>
                        </a:rPr>
                        <a:t>https://www.python.org/</a:t>
                      </a:r>
                      <a:r>
                        <a:rPr lang="zh-CN" sz="750" kern="1000">
                          <a:effectLst/>
                        </a:rPr>
                        <a:t>），使用</a:t>
                      </a:r>
                      <a:r>
                        <a:rPr lang="en-US" sz="750" kern="1000">
                          <a:effectLst/>
                        </a:rPr>
                        <a:t>C</a:t>
                      </a:r>
                      <a:r>
                        <a:rPr lang="zh-CN" sz="750" kern="1000">
                          <a:effectLst/>
                        </a:rPr>
                        <a:t>语言实现，使用最为广泛，</a:t>
                      </a:r>
                      <a:r>
                        <a:rPr lang="en-US" sz="750" kern="1000">
                          <a:effectLst/>
                        </a:rPr>
                        <a:t>Python</a:t>
                      </a:r>
                      <a:r>
                        <a:rPr lang="zh-CN" sz="750" kern="1000">
                          <a:effectLst/>
                        </a:rPr>
                        <a:t>最新的语言特性通过这里发布。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750" kern="1000">
                          <a:effectLst/>
                        </a:rPr>
                        <a:t>所有版本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3744041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Jython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750" kern="1000">
                          <a:effectLst/>
                        </a:rPr>
                        <a:t>Python</a:t>
                      </a:r>
                      <a:r>
                        <a:rPr lang="zh-CN" sz="750" kern="1000">
                          <a:effectLst/>
                        </a:rPr>
                        <a:t>的</a:t>
                      </a:r>
                      <a:r>
                        <a:rPr lang="en-US" sz="750" kern="1000">
                          <a:effectLst/>
                        </a:rPr>
                        <a:t>Java</a:t>
                      </a:r>
                      <a:r>
                        <a:rPr lang="zh-CN" sz="750" kern="1000">
                          <a:effectLst/>
                        </a:rPr>
                        <a:t>实现（</a:t>
                      </a:r>
                      <a:r>
                        <a:rPr lang="en-US" sz="750" kern="1000">
                          <a:effectLst/>
                        </a:rPr>
                        <a:t>https://www.jython.org/download</a:t>
                      </a:r>
                      <a:r>
                        <a:rPr lang="zh-CN" sz="750" kern="1000">
                          <a:effectLst/>
                        </a:rPr>
                        <a:t>）。该版本与</a:t>
                      </a:r>
                      <a:r>
                        <a:rPr lang="en-US" sz="750" kern="1000">
                          <a:effectLst/>
                        </a:rPr>
                        <a:t>Java</a:t>
                      </a:r>
                      <a:r>
                        <a:rPr lang="zh-CN" sz="750" kern="1000">
                          <a:effectLst/>
                        </a:rPr>
                        <a:t>语言之间的互操作性非常好，可以直接使用</a:t>
                      </a:r>
                      <a:r>
                        <a:rPr lang="en-US" sz="750" kern="1000">
                          <a:effectLst/>
                        </a:rPr>
                        <a:t>Java</a:t>
                      </a:r>
                      <a:r>
                        <a:rPr lang="zh-CN" sz="750" kern="1000">
                          <a:effectLst/>
                        </a:rPr>
                        <a:t>已有的类库。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Python2.7.1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2676463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IronPython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750" kern="1000">
                          <a:effectLst/>
                        </a:rPr>
                        <a:t>Python</a:t>
                      </a:r>
                      <a:r>
                        <a:rPr lang="zh-CN" sz="750" kern="1000">
                          <a:effectLst/>
                        </a:rPr>
                        <a:t>的</a:t>
                      </a:r>
                      <a:r>
                        <a:rPr lang="en-US" sz="750" kern="1000">
                          <a:effectLst/>
                        </a:rPr>
                        <a:t>C#</a:t>
                      </a:r>
                      <a:r>
                        <a:rPr lang="zh-CN" sz="750" kern="1000">
                          <a:effectLst/>
                        </a:rPr>
                        <a:t>实现（</a:t>
                      </a:r>
                      <a:r>
                        <a:rPr lang="en-US" sz="750" kern="1000">
                          <a:effectLst/>
                        </a:rPr>
                        <a:t>https://ironpython.net/</a:t>
                      </a:r>
                      <a:r>
                        <a:rPr lang="zh-CN" sz="750" kern="1000">
                          <a:effectLst/>
                        </a:rPr>
                        <a:t>）版本。它将</a:t>
                      </a:r>
                      <a:r>
                        <a:rPr lang="en-US" sz="750" kern="1000">
                          <a:effectLst/>
                        </a:rPr>
                        <a:t>Python</a:t>
                      </a:r>
                      <a:r>
                        <a:rPr lang="zh-CN" sz="750" kern="1000">
                          <a:effectLst/>
                        </a:rPr>
                        <a:t>代码编译成</a:t>
                      </a:r>
                      <a:r>
                        <a:rPr lang="en-US" sz="750" kern="1000">
                          <a:effectLst/>
                        </a:rPr>
                        <a:t>C#</a:t>
                      </a:r>
                      <a:r>
                        <a:rPr lang="zh-CN" sz="750" kern="1000">
                          <a:effectLst/>
                        </a:rPr>
                        <a:t>中间代码，然后运行，它与</a:t>
                      </a:r>
                      <a:r>
                        <a:rPr lang="en-US" sz="750" kern="1000">
                          <a:effectLst/>
                        </a:rPr>
                        <a:t>.NET</a:t>
                      </a:r>
                      <a:r>
                        <a:rPr lang="zh-CN" sz="750" kern="1000">
                          <a:effectLst/>
                        </a:rPr>
                        <a:t>语言的互操作性也非常好。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Python2.7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3543414"/>
                  </a:ext>
                </a:extLst>
              </a:tr>
              <a:tr h="396145"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PyPy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750" kern="1000">
                          <a:effectLst/>
                        </a:rPr>
                        <a:t>Python</a:t>
                      </a:r>
                      <a:r>
                        <a:rPr lang="zh-CN" sz="750" kern="1000">
                          <a:effectLst/>
                        </a:rPr>
                        <a:t>的</a:t>
                      </a:r>
                      <a:r>
                        <a:rPr lang="en-US" sz="750" kern="1000">
                          <a:effectLst/>
                        </a:rPr>
                        <a:t>Python</a:t>
                      </a:r>
                      <a:r>
                        <a:rPr lang="zh-CN" sz="750" kern="1000">
                          <a:effectLst/>
                        </a:rPr>
                        <a:t>实现版本（</a:t>
                      </a:r>
                      <a:r>
                        <a:rPr lang="en-US" sz="750" kern="1000">
                          <a:effectLst/>
                        </a:rPr>
                        <a:t>https://pypy.org/</a:t>
                      </a:r>
                      <a:r>
                        <a:rPr lang="zh-CN" sz="750" kern="1000">
                          <a:effectLst/>
                        </a:rPr>
                        <a:t>）。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Python2.7.13 Python3.6</a:t>
                      </a:r>
                      <a:r>
                        <a:rPr lang="zh-CN" sz="750" kern="1000">
                          <a:effectLst/>
                        </a:rPr>
                        <a:t>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417396"/>
                  </a:ext>
                </a:extLst>
              </a:tr>
              <a:tr h="425489"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>
                          <a:effectLst/>
                        </a:rPr>
                        <a:t>Python for .NET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750" kern="1000">
                          <a:effectLst/>
                        </a:rPr>
                        <a:t>CPython</a:t>
                      </a:r>
                      <a:r>
                        <a:rPr lang="zh-CN" sz="750" kern="1000">
                          <a:effectLst/>
                        </a:rPr>
                        <a:t>实现的</a:t>
                      </a:r>
                      <a:r>
                        <a:rPr lang="en-US" sz="750" kern="1000">
                          <a:effectLst/>
                        </a:rPr>
                        <a:t>.NET</a:t>
                      </a:r>
                      <a:r>
                        <a:rPr lang="zh-CN" sz="750" kern="1000">
                          <a:effectLst/>
                        </a:rPr>
                        <a:t>托管版本（</a:t>
                      </a:r>
                      <a:r>
                        <a:rPr lang="en-US" sz="750" kern="1000">
                          <a:effectLst/>
                        </a:rPr>
                        <a:t>http://pythonnet.github.io/</a:t>
                      </a:r>
                      <a:r>
                        <a:rPr lang="zh-CN" sz="750" kern="1000">
                          <a:effectLst/>
                        </a:rPr>
                        <a:t>），它与</a:t>
                      </a:r>
                      <a:r>
                        <a:rPr lang="en-US" sz="750" kern="1000">
                          <a:effectLst/>
                        </a:rPr>
                        <a:t>.NET</a:t>
                      </a:r>
                      <a:r>
                        <a:rPr lang="zh-CN" sz="750" kern="1000">
                          <a:effectLst/>
                        </a:rPr>
                        <a:t>库和程序代码有很好的互操作性。</a:t>
                      </a:r>
                      <a:endParaRPr lang="zh-CN" sz="750" kern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 dirty="0">
                          <a:effectLst/>
                        </a:rPr>
                        <a:t>Python 2.7</a:t>
                      </a:r>
                      <a:endParaRPr lang="zh-CN" sz="750" kern="1000" dirty="0">
                        <a:effectLst/>
                      </a:endParaRPr>
                    </a:p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750" kern="1000" dirty="0">
                          <a:effectLst/>
                        </a:rPr>
                        <a:t>Pyton3.5-3.7 </a:t>
                      </a:r>
                      <a:endParaRPr lang="zh-CN" sz="750" kern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829400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习题与课外阅读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2445" y="993728"/>
            <a:ext cx="8496944" cy="460648"/>
          </a:xfrm>
        </p:spPr>
        <p:txBody>
          <a:bodyPr/>
          <a:lstStyle/>
          <a:p>
            <a:pPr lvl="0" algn="just"/>
            <a:r>
              <a:rPr lang="en-US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常见的</a:t>
            </a:r>
            <a:r>
              <a:rPr lang="en-US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实现版本有哪些？</a:t>
            </a:r>
          </a:p>
        </p:txBody>
      </p:sp>
      <p:pic>
        <p:nvPicPr>
          <p:cNvPr id="10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习题与课外阅读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86689" y="1116039"/>
            <a:ext cx="8496944" cy="460648"/>
          </a:xfrm>
        </p:spPr>
        <p:txBody>
          <a:bodyPr/>
          <a:lstStyle/>
          <a:p>
            <a:pPr algn="just"/>
            <a:r>
              <a:rPr lang="en-US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2. .</a:t>
            </a:r>
            <a:r>
              <a:rPr lang="zh-CN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如何查看当前安装的</a:t>
            </a:r>
            <a:r>
              <a:rPr lang="en-US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版本？</a:t>
            </a:r>
          </a:p>
          <a:p>
            <a:pPr lvl="0" algn="just"/>
            <a:endParaRPr lang="zh-CN" altLang="zh-CN" sz="20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" name="图片占位符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6458"/>
          <a:stretch>
            <a:fillRect/>
          </a:stretch>
        </p:blipFill>
        <p:spPr>
          <a:xfrm>
            <a:off x="8460432" y="4011910"/>
            <a:ext cx="411360" cy="633925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4E1B96-2060-4BAE-8BC4-829A56632FB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cmd</a:t>
            </a:r>
            <a:r>
              <a:rPr lang="zh-CN" altLang="en-US" dirty="0"/>
              <a:t>中输入命令：</a:t>
            </a:r>
            <a:r>
              <a:rPr lang="en-US" altLang="zh-CN" dirty="0"/>
              <a:t>python –V</a:t>
            </a:r>
            <a:r>
              <a:rPr lang="zh-CN" altLang="en-US" dirty="0"/>
              <a:t>即可查看自己安装的</a:t>
            </a:r>
            <a:r>
              <a:rPr lang="en-US" altLang="zh-CN" dirty="0"/>
              <a:t>python</a:t>
            </a:r>
            <a:r>
              <a:rPr lang="zh-CN" altLang="en-US" dirty="0"/>
              <a:t>版本</a:t>
            </a:r>
          </a:p>
        </p:txBody>
      </p:sp>
    </p:spTree>
    <p:extLst>
      <p:ext uri="{BB962C8B-B14F-4D97-AF65-F5344CB8AC3E}">
        <p14:creationId xmlns:p14="http://schemas.microsoft.com/office/powerpoint/2010/main" val="172708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728F7-A2BF-4937-AA5F-F7665861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习题与课外阅读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7D3DB-E3E2-4921-BA84-A00C7253C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3.Python</a:t>
            </a:r>
            <a:r>
              <a:rPr lang="zh-CN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第三方应用或类库通常默认安装在那个目录下？</a:t>
            </a: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4F9C4-3AB7-4721-B689-8E40C6E5D7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第三方应用或类库通常默认安装在“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\Lib\site-packages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”或“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\Scripts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”目录下。</a:t>
            </a:r>
            <a:endParaRPr lang="en-US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若在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开发环境中，使用外部第三方的模块，需要在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PYTHONPATH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环境变量添加这些类库所在路径。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34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728F7-A2BF-4937-AA5F-F7665861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习题与课外阅读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7D3DB-E3E2-4921-BA84-A00C7253C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</a:t>
            </a:r>
            <a:r>
              <a:rPr lang="zh-CN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什么是</a:t>
            </a:r>
            <a:r>
              <a:rPr lang="en-US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REPL</a:t>
            </a:r>
            <a:r>
              <a:rPr lang="zh-CN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？ 环境提示符是什么</a:t>
            </a:r>
            <a:r>
              <a:rPr lang="en-US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zh-CN" altLang="zh-CN" sz="20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4F9C4-3AB7-4721-B689-8E40C6E5D7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just"/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系统还提供了一个的交互开发环境，称之为 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REPL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marL="466725" algn="just"/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即：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R(</a:t>
            </a:r>
            <a:r>
              <a:rPr lang="en-US" altLang="zh-CN" sz="1800" kern="1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ead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E(valuate)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P(</a:t>
            </a:r>
            <a:r>
              <a:rPr lang="en-US" altLang="zh-CN" sz="1800" kern="1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rint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L(</a:t>
            </a:r>
            <a:r>
              <a:rPr lang="en-US" altLang="zh-CN" sz="1800" kern="1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oop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环境。</a:t>
            </a:r>
            <a:endParaRPr lang="en-US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66725" algn="just"/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简而言之，就是输入命令（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Read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），它就会被解释（</a:t>
            </a:r>
            <a:r>
              <a:rPr lang="en-US" altLang="zh-CN" sz="1800" kern="1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Evalueate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），命令的结果会转发出来（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Print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）。这个流程会一直持续到退出（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Loop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en-US" altLang="zh-CN" sz="1800" kern="1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REPL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的提示符为“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&gt;&gt;&gt;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94123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728F7-A2BF-4937-AA5F-F7665861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习题与课外阅读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7D3DB-E3E2-4921-BA84-A00C7253C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5.</a:t>
            </a:r>
            <a:r>
              <a:rPr lang="zh-CN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退出</a:t>
            </a:r>
            <a:r>
              <a:rPr lang="en-US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运行环境的命令函数是？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4F9C4-3AB7-4721-B689-8E40C6E5D7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just"/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如果退出要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交互运行环境，只需要输入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exit()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quit() </a:t>
            </a:r>
            <a:r>
              <a:rPr lang="zh-CN" altLang="zh-CN" sz="18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命令。</a:t>
            </a:r>
          </a:p>
          <a:p>
            <a:pPr algn="just"/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957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728F7-A2BF-4937-AA5F-F7665861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习题与课外阅读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7D3DB-E3E2-4921-BA84-A00C7253C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6.</a:t>
            </a:r>
            <a:r>
              <a:rPr lang="zh-CN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  <a:r>
              <a:rPr lang="en-US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虚拟环境的命令是什么？激活虚拟环境的命令是什么？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4F9C4-3AB7-4721-B689-8E40C6E5D7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lvl="0" indent="-342900" algn="l" fontAlgn="auto">
              <a:lnSpc>
                <a:spcPct val="120000"/>
              </a:lnSpc>
              <a:buFont typeface="Wingdings" panose="05000000000000000000" pitchFamily="2" charset="2"/>
              <a:buChar char="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创建命令格式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 python -m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venv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tutorial-env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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激活虚拟环境命令：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tutorial-env\Scripts\activate.bat</a:t>
            </a:r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fontAlgn="auto">
              <a:lnSpc>
                <a:spcPct val="120000"/>
              </a:lnSpc>
              <a:buFont typeface="Wingdings" panose="05000000000000000000" pitchFamily="2" charset="2"/>
              <a:buChar char=""/>
            </a:pPr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739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728F7-A2BF-4937-AA5F-F7665861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习题与课外阅读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7D3DB-E3E2-4921-BA84-A00C7253C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7.</a:t>
            </a:r>
            <a:r>
              <a:rPr lang="zh-CN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如何获取当前</a:t>
            </a:r>
            <a:r>
              <a:rPr lang="en-US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开发环境下安装的第三方模块信息？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4F9C4-3AB7-4721-B689-8E40C6E5D7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"/>
            </a:pPr>
            <a:r>
              <a:rPr lang="zh-CN" altLang="zh-CN" sz="1800" kern="10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显示已安装的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模块</a:t>
            </a:r>
            <a:r>
              <a:rPr lang="zh-CN" altLang="zh-CN" sz="1800" kern="10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1800" kern="10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pip list</a:t>
            </a:r>
            <a:endParaRPr lang="zh-CN" altLang="zh-CN" sz="1800" kern="1000" dirty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l" fontAlgn="auto">
              <a:lnSpc>
                <a:spcPct val="120000"/>
              </a:lnSpc>
              <a:buFont typeface="Wingdings" panose="05000000000000000000" pitchFamily="2" charset="2"/>
              <a:buChar char=""/>
            </a:pPr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92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728F7-A2BF-4937-AA5F-F7665861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习题与课外阅读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7D3DB-E3E2-4921-BA84-A00C7253C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8.</a:t>
            </a:r>
            <a:r>
              <a:rPr lang="zh-CN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如何使用</a:t>
            </a:r>
            <a:r>
              <a:rPr lang="en-US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</a:t>
            </a:r>
            <a:r>
              <a:rPr lang="zh-CN" altLang="zh-CN" sz="2000" kern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工具安装、卸载第三方模块？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4F9C4-3AB7-4721-B689-8E40C6E5D7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lvl="0" indent="-342900" algn="l" fontAlgn="auto">
              <a:lnSpc>
                <a:spcPct val="120000"/>
              </a:lnSpc>
              <a:buFont typeface="Wingdings" panose="05000000000000000000" pitchFamily="2" charset="2"/>
              <a:buChar char="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安装命令：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install &lt;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 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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卸载命令：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 uninstall &lt;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 </a:t>
            </a:r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l" fontAlgn="auto">
              <a:lnSpc>
                <a:spcPct val="120000"/>
              </a:lnSpc>
              <a:buFont typeface="Wingdings" panose="05000000000000000000" pitchFamily="2" charset="2"/>
              <a:buChar char=""/>
            </a:pPr>
            <a:endParaRPr lang="zh-CN" altLang="zh-CN" sz="1800" kern="1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8979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</a:ln>
      </a:spPr>
      <a:bodyPr wrap="square">
        <a:spAutoFit/>
      </a:bodyPr>
      <a:lstStyle>
        <a:defPPr algn="r">
          <a:defRPr sz="3200" b="1" dirty="0" smtClean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ea typeface="Malgun Gothic" panose="020B0503020000020004" pitchFamily="50" charset="-127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课程模板</Template>
  <TotalTime>2193</TotalTime>
  <Words>701</Words>
  <Application>Microsoft Office PowerPoint</Application>
  <PresentationFormat>全屏显示(16:9)</PresentationFormat>
  <Paragraphs>64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Malgun Gothic</vt:lpstr>
      <vt:lpstr>Arial</vt:lpstr>
      <vt:lpstr>Calibri</vt:lpstr>
      <vt:lpstr>Times New Roman</vt:lpstr>
      <vt:lpstr>Wingdings</vt:lpstr>
      <vt:lpstr>Office 主题</vt:lpstr>
      <vt:lpstr>Custom Design</vt:lpstr>
      <vt:lpstr>PowerPoint 演示文稿</vt:lpstr>
      <vt:lpstr>习题与课外阅读</vt:lpstr>
      <vt:lpstr>习题与课外阅读</vt:lpstr>
      <vt:lpstr>习题与课外阅读</vt:lpstr>
      <vt:lpstr>习题与课外阅读</vt:lpstr>
      <vt:lpstr>习题与课外阅读</vt:lpstr>
      <vt:lpstr>习题与课外阅读</vt:lpstr>
      <vt:lpstr>习题与课外阅读</vt:lpstr>
      <vt:lpstr>习题与课外阅读</vt:lpstr>
      <vt:lpstr>习题与课外阅读</vt:lpstr>
      <vt:lpstr>习题与课外阅读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 LI</dc:creator>
  <cp:lastModifiedBy>傻子</cp:lastModifiedBy>
  <cp:revision>275</cp:revision>
  <dcterms:created xsi:type="dcterms:W3CDTF">2016-08-01T05:33:00Z</dcterms:created>
  <dcterms:modified xsi:type="dcterms:W3CDTF">2020-11-16T08:29:54Z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