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60" r:id="rId4"/>
    <p:sldId id="257" r:id="rId5"/>
    <p:sldId id="259" r:id="rId6"/>
    <p:sldId id="315" r:id="rId7"/>
    <p:sldId id="502" r:id="rId8"/>
    <p:sldId id="503" r:id="rId9"/>
    <p:sldId id="504" r:id="rId10"/>
    <p:sldId id="505" r:id="rId11"/>
    <p:sldId id="506" r:id="rId12"/>
    <p:sldId id="507" r:id="rId13"/>
    <p:sldId id="298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8" r:id="rId44"/>
    <p:sldId id="537" r:id="rId45"/>
    <p:sldId id="539" r:id="rId46"/>
    <p:sldId id="540" r:id="rId47"/>
    <p:sldId id="541" r:id="rId48"/>
    <p:sldId id="542" r:id="rId49"/>
    <p:sldId id="543" r:id="rId50"/>
    <p:sldId id="544" r:id="rId51"/>
    <p:sldId id="545" r:id="rId52"/>
    <p:sldId id="546" r:id="rId53"/>
    <p:sldId id="547" r:id="rId54"/>
    <p:sldId id="473" r:id="rId55"/>
    <p:sldId id="280" r:id="rId56"/>
    <p:sldId id="548" r:id="rId57"/>
    <p:sldId id="501" r:id="rId58"/>
    <p:sldId id="261" r:id="rId5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63" d="100"/>
          <a:sy n="63" d="100"/>
        </p:scale>
        <p:origin x="110" y="408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creek.com/python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/glossary.html#term-virtual-environment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douban.com/simple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irrors.aliyun.com/pypi/simple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fd.uci.edu/~gohlke/pythonlib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user_guide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iki.python.org/moin/PythonImplementations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abnine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wenmin-wu/jupyter-tabnine/archive/master.zip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abnine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计算机科学与技术系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上海师范大学信息与机电学院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zh-CN" altLang="zh-CN" sz="3200" b="1" kern="2200" dirty="0">
                <a:effectLst/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  <a:sym typeface="+mn-ea"/>
              </a:rPr>
              <a:t>Python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  <a:sym typeface="+mn-ea"/>
              </a:rPr>
              <a:t>开发环境与工具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李鲁群 （教授）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/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b="26610"/>
          <a:stretch>
            <a:fillRect/>
          </a:stretch>
        </p:blipFill>
        <p:spPr>
          <a:xfrm>
            <a:off x="6521455" y="148688"/>
            <a:ext cx="2592288" cy="86409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7509424" y="691677"/>
            <a:ext cx="864096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P</a:t>
            </a:r>
            <a:r>
              <a:rPr lang="en-US" altLang="zh-CN" dirty="0"/>
              <a:t>ython</a:t>
            </a:r>
            <a:r>
              <a:rPr lang="zh-CN" altLang="en-US" dirty="0"/>
              <a:t>系统的安装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9662" y="1322313"/>
            <a:ext cx="6912610" cy="3319145"/>
          </a:xfrm>
        </p:spPr>
        <p:txBody>
          <a:bodyPr/>
          <a:lstStyle/>
          <a:p>
            <a:pPr marL="46672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环境：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66725"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，进入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交互运行提示符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“&gt;&gt;&gt;”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，在此环境下可以直接单步输入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程序语句或表达式执行，并立即返回结果。</a:t>
            </a:r>
          </a:p>
          <a:p>
            <a:pPr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412224-CDB5-41DB-9C0B-FCD79A651C1F}"/>
              </a:ext>
            </a:extLst>
          </p:cNvPr>
          <p:cNvSpPr txBox="1"/>
          <p:nvPr/>
        </p:nvSpPr>
        <p:spPr bwMode="auto">
          <a:xfrm>
            <a:off x="4114800" y="2114550"/>
            <a:ext cx="914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B04E35-B11E-4D1E-A94D-89FEB0AFDA31}"/>
              </a:ext>
            </a:extLst>
          </p:cNvPr>
          <p:cNvSpPr txBox="1"/>
          <p:nvPr/>
        </p:nvSpPr>
        <p:spPr bwMode="auto">
          <a:xfrm>
            <a:off x="3851920" y="4442302"/>
            <a:ext cx="194421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进入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REPL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环境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35F85-70B8-4E0F-92FB-15BD80A93F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50459"/>
            <a:ext cx="2736304" cy="1283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20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P</a:t>
            </a:r>
            <a:r>
              <a:rPr lang="en-US" altLang="zh-CN" dirty="0"/>
              <a:t>ython</a:t>
            </a:r>
            <a:r>
              <a:rPr lang="zh-CN" altLang="en-US" dirty="0"/>
              <a:t>系统的安装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9662" y="1322313"/>
            <a:ext cx="6912610" cy="3319145"/>
          </a:xfrm>
        </p:spPr>
        <p:txBody>
          <a:bodyPr/>
          <a:lstStyle/>
          <a:p>
            <a:pPr marL="466725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另外，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系统自带的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IDLE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IDLE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是基于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tkinter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界面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所内置的开发与学习环境，也是属于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开发环境，但比基本的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功能强大的多。在此环境内可以完成单行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代码即表达式的交互执行。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412224-CDB5-41DB-9C0B-FCD79A651C1F}"/>
              </a:ext>
            </a:extLst>
          </p:cNvPr>
          <p:cNvSpPr txBox="1"/>
          <p:nvPr/>
        </p:nvSpPr>
        <p:spPr bwMode="auto">
          <a:xfrm>
            <a:off x="4114800" y="2114550"/>
            <a:ext cx="914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03F58B1-79DB-45A7-85CD-1B521260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2" b="16081"/>
          <a:stretch>
            <a:fillRect/>
          </a:stretch>
        </p:blipFill>
        <p:spPr bwMode="auto">
          <a:xfrm>
            <a:off x="3707904" y="2579467"/>
            <a:ext cx="2808312" cy="156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D479A3-FC39-43DE-B009-AB11BA25A724}"/>
              </a:ext>
            </a:extLst>
          </p:cNvPr>
          <p:cNvSpPr txBox="1"/>
          <p:nvPr/>
        </p:nvSpPr>
        <p:spPr bwMode="auto">
          <a:xfrm>
            <a:off x="3779912" y="4604557"/>
            <a:ext cx="288032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latin typeface="+mn-ea"/>
                <a:cs typeface="Arial" panose="020B0604020202020204" pitchFamily="34" charset="0"/>
              </a:rPr>
              <a:t>IDLE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开发环境及其版本信息</a:t>
            </a:r>
          </a:p>
        </p:txBody>
      </p:sp>
    </p:spTree>
    <p:extLst>
      <p:ext uri="{BB962C8B-B14F-4D97-AF65-F5344CB8AC3E}">
        <p14:creationId xmlns:p14="http://schemas.microsoft.com/office/powerpoint/2010/main" val="68511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P</a:t>
            </a:r>
            <a:r>
              <a:rPr lang="en-US" altLang="zh-CN" dirty="0"/>
              <a:t>ython</a:t>
            </a:r>
            <a:r>
              <a:rPr lang="zh-CN" altLang="en-US" dirty="0"/>
              <a:t>帮助系统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1200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 fontAlgn="auto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的帮助文档无论对初学者还资深的开发者来说都至关重要，有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种高效的获取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帮助文档的方法。</a:t>
            </a: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266700" algn="just">
              <a:lnSpc>
                <a:spcPct val="150000"/>
              </a:lnSpc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1.Python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帮助文档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266700" algn="just">
              <a:lnSpc>
                <a:spcPct val="150000"/>
              </a:lnSpc>
            </a:pP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2.REPL</a:t>
            </a:r>
            <a:r>
              <a:rPr lang="zh-CN" altLang="en-US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下的</a:t>
            </a: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help()</a:t>
            </a:r>
            <a:r>
              <a:rPr lang="zh-CN" altLang="en-US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lang="en-US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266700" algn="just">
              <a:lnSpc>
                <a:spcPct val="150000"/>
              </a:lnSpc>
            </a:pPr>
            <a:r>
              <a:rPr lang="en-US" altLang="zh-CN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en-US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帮助服务系统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P</a:t>
            </a:r>
            <a:r>
              <a:rPr lang="en-US" altLang="zh-CN" dirty="0"/>
              <a:t>ython</a:t>
            </a:r>
            <a:r>
              <a:rPr lang="zh-CN" altLang="en-US" dirty="0"/>
              <a:t>帮助系统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2.3.1 Python</a:t>
            </a:r>
            <a:r>
              <a:rPr lang="zh-CN" altLang="en-US" b="1" dirty="0"/>
              <a:t>帮助文档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6188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 fontAlgn="auto">
              <a:lnSpc>
                <a:spcPct val="1200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系统安装好后，在系统目录下有一个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\Doc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目录，该目录有系统对应版本的帮助文档，文档是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.chm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格式。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just" fontAlgn="auto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本地文档：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C:\Python\Python38\Doc\ python381.chm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 fontAlgn="auto">
              <a:lnSpc>
                <a:spcPct val="120000"/>
              </a:lnSpc>
            </a:pP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另外，官方还提供了不同语言版本的在线帮助文档。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just" fontAlgn="auto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在线文档：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https://docs.python.org/3/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（英文）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400175" algn="just" fontAlgn="auto">
              <a:lnSpc>
                <a:spcPct val="120000"/>
              </a:lnSpc>
            </a:pP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https://docs.python.org/zh-cn/3/ (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中文版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8F0EF0-9560-44C7-985B-17274FFA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16237"/>
            <a:ext cx="224472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0E672B67-093E-421C-B9FB-BD27DBE7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116237"/>
            <a:ext cx="233362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A3C26D6-2066-4685-B467-7DBBA000BADA}"/>
              </a:ext>
            </a:extLst>
          </p:cNvPr>
          <p:cNvSpPr txBox="1"/>
          <p:nvPr/>
        </p:nvSpPr>
        <p:spPr bwMode="auto">
          <a:xfrm>
            <a:off x="3779912" y="4731990"/>
            <a:ext cx="2333625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kern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的帮助文档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6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P</a:t>
            </a:r>
            <a:r>
              <a:rPr lang="en-US" altLang="zh-CN" dirty="0"/>
              <a:t>ython</a:t>
            </a:r>
            <a:r>
              <a:rPr lang="zh-CN" altLang="en-US" dirty="0"/>
              <a:t>帮助系统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2.3.2 REPL</a:t>
            </a:r>
            <a:r>
              <a:rPr lang="zh-CN" altLang="en-US" b="1" dirty="0"/>
              <a:t>下的</a:t>
            </a:r>
            <a:r>
              <a:rPr lang="en-US" altLang="zh-CN" b="1" dirty="0"/>
              <a:t>help()</a:t>
            </a:r>
            <a:r>
              <a:rPr lang="zh-CN" altLang="en-US" b="1" dirty="0"/>
              <a:t>函数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3227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 REPL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IDLE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环境下，也提供了交互帮助系统。开发过程中，可以随时调用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help()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函数，甚至在程序代码中也可以直接调用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help()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函数，随时获取帮助信息。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“&gt;&gt;&gt;”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提示符下，输“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help()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 或“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（函数名）”，进入“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help&gt;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”提示符，可以输入要帮助的关键字。若退出帮助系统，输入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quit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400175" algn="just" fontAlgn="auto">
              <a:lnSpc>
                <a:spcPct val="120000"/>
              </a:lnSpc>
            </a:pP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23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P</a:t>
            </a:r>
            <a:r>
              <a:rPr lang="en-US" altLang="zh-CN" dirty="0"/>
              <a:t>ython</a:t>
            </a:r>
            <a:r>
              <a:rPr lang="zh-CN" altLang="en-US" dirty="0"/>
              <a:t>帮助系统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2.3.3 </a:t>
            </a:r>
            <a:r>
              <a:rPr lang="zh-CN" altLang="en-US" b="1" dirty="0"/>
              <a:t>基于</a:t>
            </a:r>
            <a:r>
              <a:rPr lang="en-US" altLang="zh-CN" b="1" dirty="0"/>
              <a:t>http</a:t>
            </a:r>
            <a:r>
              <a:rPr lang="zh-CN" altLang="en-US" b="1" dirty="0"/>
              <a:t>帮助服务系统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9903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00025"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提供了基于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服务的帮助系统。可以使用一条命令可以创建并启动该服务。命令为：</a:t>
            </a: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ctr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c:\python –m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pydoc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–p 9999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这里是使用端口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9999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，启动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文档帮助服务。</a:t>
            </a: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l" fontAlgn="auto">
              <a:lnSpc>
                <a:spcPct val="120000"/>
              </a:lnSpc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400175" algn="just" fontAlgn="auto">
              <a:lnSpc>
                <a:spcPct val="120000"/>
              </a:lnSpc>
            </a:pP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FCA08D1A-C636-4217-8A40-4E41AB89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64268"/>
            <a:ext cx="3816424" cy="90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421A6C2-7541-46F6-8B4B-12CF99CD9F24}"/>
              </a:ext>
            </a:extLst>
          </p:cNvPr>
          <p:cNvSpPr txBox="1"/>
          <p:nvPr/>
        </p:nvSpPr>
        <p:spPr bwMode="auto">
          <a:xfrm>
            <a:off x="2735796" y="4268762"/>
            <a:ext cx="324036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语言的本地文档服务器</a:t>
            </a:r>
          </a:p>
        </p:txBody>
      </p:sp>
    </p:spTree>
    <p:extLst>
      <p:ext uri="{BB962C8B-B14F-4D97-AF65-F5344CB8AC3E}">
        <p14:creationId xmlns:p14="http://schemas.microsoft.com/office/powerpoint/2010/main" val="23029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P</a:t>
            </a:r>
            <a:r>
              <a:rPr lang="en-US" altLang="zh-CN" dirty="0"/>
              <a:t>ython</a:t>
            </a:r>
            <a:r>
              <a:rPr lang="zh-CN" altLang="en-US" dirty="0"/>
              <a:t>帮助系统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2.3.3 </a:t>
            </a:r>
            <a:r>
              <a:rPr lang="zh-CN" altLang="en-US" b="1" dirty="0"/>
              <a:t>基于</a:t>
            </a:r>
            <a:r>
              <a:rPr lang="en-US" altLang="zh-CN" b="1" dirty="0"/>
              <a:t>http</a:t>
            </a:r>
            <a:r>
              <a:rPr lang="zh-CN" altLang="en-US" b="1" dirty="0"/>
              <a:t>帮助服务系统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694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6700" indent="266700" fontAlgn="auto">
              <a:lnSpc>
                <a:spcPct val="120000"/>
              </a:lnSpc>
            </a:pP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server&gt;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提示符下，输入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，即可启动默认的浏览器。浏览器启动以后，显示系统所安装的所有模块，每一个模块链接对应其帮助文档。</a:t>
            </a: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>
              <a:lnSpc>
                <a:spcPct val="120000"/>
              </a:lnSpc>
            </a:pP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server&gt;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提示符下，输入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，即可关闭服务。该服务器不仅可以查看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的标准帮助文档，而且可以查看第三方安装模块的帮助信息。</a:t>
            </a:r>
          </a:p>
          <a:p>
            <a:pPr indent="200025" algn="l" fontAlgn="auto">
              <a:lnSpc>
                <a:spcPct val="120000"/>
              </a:lnSpc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400175" algn="just" fontAlgn="auto">
              <a:lnSpc>
                <a:spcPct val="120000"/>
              </a:lnSpc>
            </a:pP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D97D6C2-9A45-48FD-91F7-FC3F7CF0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42995"/>
            <a:ext cx="3733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4F94C9-FC73-4359-A3D1-137305C51D8E}"/>
              </a:ext>
            </a:extLst>
          </p:cNvPr>
          <p:cNvSpPr txBox="1"/>
          <p:nvPr/>
        </p:nvSpPr>
        <p:spPr bwMode="auto">
          <a:xfrm>
            <a:off x="3707904" y="4587974"/>
            <a:ext cx="237626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语言的本地在线帮助系统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7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P</a:t>
            </a:r>
            <a:r>
              <a:rPr lang="en-US" altLang="zh-CN" dirty="0"/>
              <a:t>ython</a:t>
            </a:r>
            <a:r>
              <a:rPr lang="zh-CN" altLang="en-US" dirty="0"/>
              <a:t>帮助系统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2.3.4 Python</a:t>
            </a:r>
            <a:r>
              <a:rPr lang="zh-CN" altLang="en-US" b="1" dirty="0"/>
              <a:t>案例代码搜索引擎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694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6700" algn="l" fontAlgn="auto">
              <a:lnSpc>
                <a:spcPct val="120000"/>
              </a:lnSpc>
            </a:pP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除了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系统的帮助文档外，许多第三方的网站还提供了</a:t>
            </a:r>
            <a:r>
              <a:rPr lang="en-US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代码案例搜索引擎。</a:t>
            </a:r>
          </a:p>
          <a:p>
            <a:pPr marL="266700" indent="200025">
              <a:lnSpc>
                <a:spcPct val="120000"/>
              </a:lnSpc>
            </a:pPr>
            <a:r>
              <a:rPr lang="zh-CN" altLang="zh-CN" sz="14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lang="en-US" altLang="zh-CN" sz="14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https://www.programcreek.com/python/</a:t>
            </a:r>
            <a:r>
              <a:rPr lang="zh-CN" altLang="zh-CN" sz="14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，可以搜索或浏览使用</a:t>
            </a:r>
            <a:r>
              <a:rPr lang="en-US" altLang="zh-CN" sz="14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的代码案例，该资源无论对</a:t>
            </a:r>
            <a:r>
              <a:rPr lang="en-US" altLang="zh-CN" sz="14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400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初学者和资深程序员都有帮助。</a:t>
            </a:r>
          </a:p>
          <a:p>
            <a:pPr indent="200025" algn="l" fontAlgn="auto">
              <a:lnSpc>
                <a:spcPct val="120000"/>
              </a:lnSpc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400175" algn="just" fontAlgn="auto">
              <a:lnSpc>
                <a:spcPct val="120000"/>
              </a:lnSpc>
            </a:pP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4F94C9-FC73-4359-A3D1-137305C51D8E}"/>
              </a:ext>
            </a:extLst>
          </p:cNvPr>
          <p:cNvSpPr txBox="1"/>
          <p:nvPr/>
        </p:nvSpPr>
        <p:spPr bwMode="auto">
          <a:xfrm>
            <a:off x="3538017" y="4587974"/>
            <a:ext cx="280831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kern="1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zh-CN" sz="1400" kern="1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语言的代码案例搜索系统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DD6930A-88A0-46E7-89CC-4D303DC33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23" y="2620937"/>
            <a:ext cx="2841504" cy="177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91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P</a:t>
            </a:r>
            <a:r>
              <a:rPr lang="en-US" altLang="zh-CN" dirty="0"/>
              <a:t>ython</a:t>
            </a:r>
            <a:r>
              <a:rPr lang="zh-CN" altLang="en-US" dirty="0"/>
              <a:t>虚拟开发环境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79712" y="1203598"/>
            <a:ext cx="6048672" cy="36523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安装好了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系统后，就拥有了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开发环境，由于开发不同的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应用程序可能会使用同一个第三方模块或包，但版本不一样。如：在同一个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开发环境下：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需要特定模块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版本；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需要特定模块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版本； 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对第三方库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的需求存在冲突，而模块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版本不兼容，无论安装模块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都会将导致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无法正常运行。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另外，有时要对开发环境进行测试或部署，这时候就需要使用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的虚拟开发环境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u="none" strike="noStrike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Virtual Environment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来解决这些问题。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虚拟环境机制可以为不同的应用配置不同的开发与运行环境，使得相关应用互不干扰。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400175" algn="just" fontAlgn="auto">
              <a:lnSpc>
                <a:spcPct val="120000"/>
              </a:lnSpc>
            </a:pP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75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P</a:t>
            </a:r>
            <a:r>
              <a:rPr lang="en-US" altLang="zh-CN" dirty="0"/>
              <a:t>ython</a:t>
            </a:r>
            <a:r>
              <a:rPr lang="zh-CN" altLang="en-US" dirty="0"/>
              <a:t>虚拟开发环境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2.4.1 </a:t>
            </a:r>
            <a:r>
              <a:rPr lang="zh-CN" altLang="en-US" b="1" dirty="0"/>
              <a:t>虚拟环境的创建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9688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just">
              <a:lnSpc>
                <a:spcPts val="168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自带模块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venv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用于创建和管理虚拟环境。创建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虚拟环境非常简单：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创建命令格式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  python -m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venv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tutorial-env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ts val="168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这里“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tutorial-env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”是定义虚拟环境的名称，也是对虚拟环境目录。如果该目录不存在，上述命令将自动创建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tutorial-env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目录，并在其中创建包含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解释器，标准库和各种支持文件的副本的目录。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400175" algn="just" fontAlgn="auto">
              <a:lnSpc>
                <a:spcPct val="120000"/>
              </a:lnSpc>
            </a:pP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87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74848" y="1648025"/>
            <a:ext cx="8496944" cy="2995737"/>
          </a:xfrm>
        </p:spPr>
        <p:txBody>
          <a:bodyPr/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本章主要介绍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开发环境的配置，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pip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模块管理工具的使用；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虚拟环境的建立、常见集成开发工具（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IDE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），这些是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开发者必备的知识。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1800" dirty="0"/>
          </a:p>
          <a:p>
            <a:r>
              <a:rPr lang="zh-CN" altLang="zh-CN" sz="1800" dirty="0"/>
              <a:t>本章的学习目标：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掌握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系统的安装、帮助系统的使用；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掌握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虚拟环境的配置、模块管理工具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pip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使用；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掌握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Spyder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Jupyter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NoteBook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Pycharm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等集成开发环境的安装与使用。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/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lvl="0"/>
            <a:endParaRPr lang="zh-CN" altLang="zh-CN" sz="1800" dirty="0"/>
          </a:p>
          <a:p>
            <a:endParaRPr lang="zh-CN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P</a:t>
            </a:r>
            <a:r>
              <a:rPr lang="en-US" altLang="zh-CN" dirty="0"/>
              <a:t>ython</a:t>
            </a:r>
            <a:r>
              <a:rPr lang="zh-CN" altLang="en-US" dirty="0"/>
              <a:t>虚拟开发环境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2.4.2 </a:t>
            </a:r>
            <a:r>
              <a:rPr lang="zh-CN" altLang="en-US" b="1" dirty="0"/>
              <a:t>虚拟环境的使用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282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完成创建虚拟环境，然后激活，就可以使用了。若在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上激活命令为：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algn="ctr" fontAlgn="auto">
              <a:lnSpc>
                <a:spcPct val="15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tutorial-env\Scripts\activate.bat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这样可以启动虚拟环境，该环境仅包含标准的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库的“纯净”系统，可以在这个虚拟环境下使用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pip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工具进行模块或包的管理。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400175" algn="just" fontAlgn="auto">
              <a:lnSpc>
                <a:spcPct val="120000"/>
              </a:lnSpc>
            </a:pP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21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9903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的普及很大程度上得益于有良好的生态系统、有庞大的第三方类库（模块）。为了便于这些类库（模块）的管理，它们被打包成了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包的文件格式（通常是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*.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whl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格式），可由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工具来管理。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400175" algn="just" fontAlgn="auto">
              <a:lnSpc>
                <a:spcPct val="120000"/>
              </a:lnSpc>
            </a:pPr>
            <a:endParaRPr lang="zh-CN" altLang="zh-CN" sz="14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32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3304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kern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en-US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的全称是“</a:t>
            </a: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installer for Python”</a:t>
            </a:r>
            <a:r>
              <a:rPr lang="zh-CN" altLang="en-US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，它也是 </a:t>
            </a: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标准库（</a:t>
            </a: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Python Standard Library</a:t>
            </a:r>
            <a:r>
              <a:rPr lang="zh-CN" altLang="en-US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）中的一个包，用它可以来管理</a:t>
            </a: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标准库中其他的包，可以完成相关类库（模块）的安装、卸载、查询、显示等。</a:t>
            </a: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en-US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默认自动从</a:t>
            </a:r>
            <a:r>
              <a:rPr lang="en-US" altLang="zh-CN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PyPI</a:t>
            </a:r>
            <a:r>
              <a:rPr lang="zh-CN" altLang="en-US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https://pypi.org/</a:t>
            </a:r>
            <a:r>
              <a:rPr lang="zh-CN" altLang="en-US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）下载、安装相关类库（模块）。另外，</a:t>
            </a: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en-US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还支持从其他镜像网站或本地文件进行安装。下面介绍</a:t>
            </a:r>
            <a:r>
              <a:rPr lang="en-US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en-US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相关命令。</a:t>
            </a:r>
          </a:p>
          <a:p>
            <a:pPr indent="1400175" algn="just" fontAlgn="auto">
              <a:lnSpc>
                <a:spcPct val="120000"/>
              </a:lnSpc>
            </a:pP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82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2.5.1 </a:t>
            </a:r>
            <a:r>
              <a:rPr lang="zh-CN" altLang="en-US" b="1" dirty="0"/>
              <a:t>显示已安装的模块：</a:t>
            </a:r>
            <a:r>
              <a:rPr lang="en-US" altLang="zh-CN" b="1" dirty="0"/>
              <a:t>pip list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7253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7970" algn="l" fontAlgn="auto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list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系统中已经安装的模块的名称和版本。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16A3C83-51E6-48AB-ADE1-E7A00FDF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326223"/>
            <a:ext cx="381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11E732-3BD8-47E9-A4B1-8E00334315AF}"/>
              </a:ext>
            </a:extLst>
          </p:cNvPr>
          <p:cNvSpPr txBox="1"/>
          <p:nvPr/>
        </p:nvSpPr>
        <p:spPr bwMode="auto">
          <a:xfrm>
            <a:off x="3347864" y="4057773"/>
            <a:ext cx="352839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pip list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显示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Python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已经安装的模块信息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365DDC-DE2C-4545-81AC-1D635A230E39}"/>
              </a:ext>
            </a:extLst>
          </p:cNvPr>
          <p:cNvSpPr txBox="1"/>
          <p:nvPr/>
        </p:nvSpPr>
        <p:spPr bwMode="auto">
          <a:xfrm>
            <a:off x="2339752" y="4560384"/>
            <a:ext cx="576064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b="1" kern="10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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+mn-ea"/>
              </a:rPr>
              <a:t>提示：也可以使用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+mn-ea"/>
              </a:rPr>
              <a:t>pip –V 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+mn-ea"/>
              </a:rPr>
              <a:t>命令查看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+mn-ea"/>
              </a:rPr>
              <a:t>pip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+mn-ea"/>
              </a:rPr>
              <a:t>工具的版本。</a:t>
            </a:r>
            <a:endParaRPr lang="zh-CN" altLang="zh-CN" b="1" kern="1000" dirty="0">
              <a:solidFill>
                <a:srgbClr val="000000"/>
              </a:solidFill>
              <a:effectLst/>
              <a:latin typeface="+mn-ea"/>
            </a:endParaRPr>
          </a:p>
          <a:p>
            <a:pPr algn="r"/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1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2.5.1 </a:t>
            </a:r>
            <a:r>
              <a:rPr lang="zh-CN" altLang="en-US" b="1" dirty="0"/>
              <a:t>显示已安装的模块：</a:t>
            </a:r>
            <a:r>
              <a:rPr lang="en-US" altLang="zh-CN" b="1" dirty="0"/>
              <a:t>pip list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3901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输入命令：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–m pip install --upgrade pip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，或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–U pip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，可以把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工具升级到最新版。这个非常重要，因为后续安装所有类库（模块）都需要使用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，有些模块或包必须要使用最新版的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工具才能进行安装。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4363384-6662-48CC-9EA6-3EEFE6F77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3037998"/>
            <a:ext cx="2427287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8D1B8D-F998-4DCE-B14A-6212435668F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24804"/>
            <a:ext cx="2098675" cy="13131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071A00-34CD-48B9-938B-DD0D923D2CDE}"/>
              </a:ext>
            </a:extLst>
          </p:cNvPr>
          <p:cNvSpPr txBox="1"/>
          <p:nvPr/>
        </p:nvSpPr>
        <p:spPr bwMode="auto">
          <a:xfrm>
            <a:off x="4211960" y="4597224"/>
            <a:ext cx="158417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升级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pip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780303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2.5.1 </a:t>
            </a:r>
            <a:r>
              <a:rPr lang="zh-CN" altLang="en-US" b="1" dirty="0"/>
              <a:t>显示已安装的模块：</a:t>
            </a:r>
            <a:r>
              <a:rPr lang="en-US" altLang="zh-CN" b="1" dirty="0"/>
              <a:t>pip list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392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>
              <a:lnSpc>
                <a:spcPct val="120000"/>
              </a:lnSpc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查看安装后的信息：</a:t>
            </a: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list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命令可以看到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包的版本已经由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19.2.3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升级到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20.0.2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1B1CC8F-C543-46C3-88ED-6E2AFD50B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87270"/>
            <a:ext cx="3581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990CEF-96D7-44FE-885E-3878DAF5E80E}"/>
              </a:ext>
            </a:extLst>
          </p:cNvPr>
          <p:cNvSpPr txBox="1"/>
          <p:nvPr/>
        </p:nvSpPr>
        <p:spPr bwMode="auto">
          <a:xfrm>
            <a:off x="3671900" y="4395595"/>
            <a:ext cx="280831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显示更新后的类库（模块）版本信息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DFD82B-17F6-4650-BEF3-2E002A35AFA1}"/>
              </a:ext>
            </a:extLst>
          </p:cNvPr>
          <p:cNvSpPr txBox="1"/>
          <p:nvPr/>
        </p:nvSpPr>
        <p:spPr bwMode="auto">
          <a:xfrm>
            <a:off x="1925452" y="4691252"/>
            <a:ext cx="6876256" cy="4606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kern="10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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latin typeface="+mn-ea"/>
              </a:rPr>
              <a:t>提示：显示特定模块信息可以使用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+mn-ea"/>
              </a:rPr>
              <a:t>pip list |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+mn-ea"/>
              </a:rPr>
              <a:t>findstr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latin typeface="+mn-ea"/>
              </a:rPr>
              <a:t>，如：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+mn-ea"/>
              </a:rPr>
              <a:t>pip list |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+mn-ea"/>
              </a:rPr>
              <a:t>findstr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+mn-ea"/>
              </a:rPr>
              <a:t> "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+mn-ea"/>
              </a:rPr>
              <a:t>tensorflow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+mn-ea"/>
              </a:rPr>
              <a:t>"</a:t>
            </a:r>
            <a:endParaRPr lang="zh-CN" altLang="zh-CN" sz="1200" kern="1000" dirty="0">
              <a:solidFill>
                <a:srgbClr val="000000"/>
              </a:solidFill>
              <a:effectLst/>
              <a:latin typeface="+mn-ea"/>
            </a:endParaRPr>
          </a:p>
          <a:p>
            <a:pPr algn="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2.5.2 </a:t>
            </a:r>
            <a:r>
              <a:rPr lang="zh-CN" altLang="en-US" b="1" dirty="0"/>
              <a:t>显示特定模块信息：</a:t>
            </a:r>
            <a:r>
              <a:rPr lang="en-US" altLang="zh-CN" b="1" dirty="0"/>
              <a:t>pip show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048672" cy="1392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接着上一步，在已经获取已经安装类库（模块）的名称、版本的基础上，如果想进一步查看它们的详细信息，可以使用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show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功显示其详细信息。如：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show pip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990CEF-96D7-44FE-885E-3878DAF5E80E}"/>
              </a:ext>
            </a:extLst>
          </p:cNvPr>
          <p:cNvSpPr txBox="1"/>
          <p:nvPr/>
        </p:nvSpPr>
        <p:spPr bwMode="auto">
          <a:xfrm>
            <a:off x="2987824" y="4515966"/>
            <a:ext cx="280831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显示模块的详细信息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123AB49-7FCC-43B6-8F43-A531B708F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62" y="2709837"/>
            <a:ext cx="317658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562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2.5.3 </a:t>
            </a:r>
            <a:r>
              <a:rPr lang="zh-CN" altLang="en-US" b="1" dirty="0"/>
              <a:t>安装第三方模块：</a:t>
            </a:r>
            <a:r>
              <a:rPr lang="en-US" altLang="zh-CN" b="1" dirty="0"/>
              <a:t>pip install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192688" cy="2722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相关的第三方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类库（模块）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的安装方法与传统的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应用程序安装方法是完全不同，它是通过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来安装相关模块或程序的。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默认从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PYPI(https://pypi.org/)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网站上自动下载相应的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类库（模块）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并安装到本地。安装过程会自动解包，得到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类库（模块），把它们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安装在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系统目录下的“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\Lib\site-packages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”或“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\Scripts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”子目录下。</a:t>
            </a:r>
          </a:p>
          <a:p>
            <a:pPr indent="266700" algn="l" fontAlgn="auto">
              <a:lnSpc>
                <a:spcPct val="120000"/>
              </a:lnSpc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607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2.5.3 </a:t>
            </a:r>
            <a:r>
              <a:rPr lang="zh-CN" altLang="en-US" b="1" dirty="0"/>
              <a:t>安装第三方模块：</a:t>
            </a:r>
            <a:r>
              <a:rPr lang="en-US" altLang="zh-CN" b="1" dirty="0"/>
              <a:t>pip install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192688" cy="3372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直接安装</a:t>
            </a:r>
            <a:endParaRPr lang="en-US" altLang="zh-CN" sz="16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安装命令：</a:t>
            </a:r>
            <a:r>
              <a:rPr lang="en-US" altLang="zh-C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&lt;</a:t>
            </a:r>
            <a:r>
              <a:rPr lang="zh-CN" altLang="zh-C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模块名</a:t>
            </a:r>
            <a:r>
              <a:rPr lang="en-US" altLang="zh-C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zh-CN" altLang="zh-C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，如：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SomePackage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# 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最新版本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SomePackage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x.x.x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# 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指定版本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'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SomePackage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x.x.x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# 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最小版本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安装命令：</a:t>
            </a:r>
            <a:r>
              <a:rPr lang="en-US" altLang="zh-C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-r requirements.txt</a:t>
            </a:r>
            <a:r>
              <a:rPr lang="zh-CN" altLang="zh-CN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（批量安装文件）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algn="l" fontAlgn="auto">
              <a:lnSpc>
                <a:spcPct val="150000"/>
              </a:lnSpc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requirements.txt 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内容为文本：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algn="l" fontAlgn="auto">
              <a:lnSpc>
                <a:spcPct val="150000"/>
              </a:lnSpc>
            </a:pP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SomePackage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x.x.x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algn="l" fontAlgn="auto">
              <a:lnSpc>
                <a:spcPct val="150000"/>
              </a:lnSpc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….</a:t>
            </a:r>
            <a:endParaRPr lang="zh-CN" altLang="zh-CN" sz="16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97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2.5.3 </a:t>
            </a:r>
            <a:r>
              <a:rPr lang="zh-CN" altLang="en-US" b="1" dirty="0"/>
              <a:t>安装第三方模块：</a:t>
            </a:r>
            <a:r>
              <a:rPr lang="en-US" altLang="zh-CN" b="1" dirty="0"/>
              <a:t>pip install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192688" cy="25355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指定镜像服务器安装</a:t>
            </a:r>
            <a:endParaRPr lang="en-US" altLang="zh-CN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en-US" altLang="zh-CN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默认从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PYPI(</a:t>
            </a:r>
            <a:r>
              <a:rPr lang="en-US" altLang="zh-CN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https://pypi.org/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下载安装，由于国内访问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PYPI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网站速度较慢；可以指定镜像服务器的方法来解决该问题。安装命令：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安装命令：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&lt;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模块名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-</a:t>
            </a:r>
            <a:r>
              <a:rPr lang="en-US" altLang="zh-CN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server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安装命令：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-r requirements.txt -</a:t>
            </a:r>
            <a:r>
              <a:rPr lang="en-US" altLang="zh-CN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server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algn="l" fontAlgn="auto">
              <a:lnSpc>
                <a:spcPct val="150000"/>
              </a:lnSpc>
            </a:pP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8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授课内容：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的版本介绍</a:t>
            </a:r>
            <a:endParaRPr 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系统的安装</a:t>
            </a:r>
            <a:endParaRPr 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帮助系统</a:t>
            </a:r>
            <a:endParaRPr 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虚拟开发环境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en-US" sz="2000" dirty="0"/>
              <a:t>包管理工具</a:t>
            </a:r>
            <a:r>
              <a:rPr lang="en-US" altLang="zh-CN" sz="2000" dirty="0"/>
              <a:t>pip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Anaconda Python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集成安装工具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集成开发工具（</a:t>
            </a:r>
            <a:r>
              <a:rPr lang="en-US" altLang="zh-CN" sz="2000" dirty="0"/>
              <a:t>IDE</a:t>
            </a:r>
            <a:r>
              <a:rPr lang="zh-CN" altLang="en-US" sz="2000" dirty="0"/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本章小结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7079"/>
          <a:stretch>
            <a:fillRect/>
          </a:stretch>
        </p:blipFill>
        <p:spPr>
          <a:xfrm>
            <a:off x="5170254" y="2056195"/>
            <a:ext cx="3320642" cy="193704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2.5.3 </a:t>
            </a:r>
            <a:r>
              <a:rPr lang="zh-CN" altLang="en-US" b="1" dirty="0"/>
              <a:t>安装第三方模块：</a:t>
            </a:r>
            <a:r>
              <a:rPr lang="en-US" altLang="zh-CN" b="1" dirty="0"/>
              <a:t>pip install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192688" cy="38651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指定镜像服务器安装</a:t>
            </a:r>
            <a:endParaRPr lang="en-US" altLang="zh-CN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目前国内常用的镜像服务器有很多，如：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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清华：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https://pypi.tuna.tsinghua.edu.cn/simple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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阿里云：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http://mirrors.aliyun.com/pypi/simple/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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中国科技大学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https://pypi.mirrors.ustc.edu.cn/simple/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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华中理工大学：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http://pypi.hustunique.com/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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山东理工大学：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http://pypi.sdutlinux.org/ 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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豆瓣：</a:t>
            </a:r>
            <a:r>
              <a:rPr lang="en-US" altLang="zh-CN" sz="1800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http://pypi.douban.com/simple/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如：安装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可以使用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–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http://mirrors.aliyun.com/pypi/simple/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algn="l" fontAlgn="auto">
              <a:lnSpc>
                <a:spcPct val="150000"/>
              </a:lnSpc>
            </a:pP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058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2.5.3 </a:t>
            </a:r>
            <a:r>
              <a:rPr lang="zh-CN" altLang="en-US" b="1" dirty="0"/>
              <a:t>安装第三方模块：</a:t>
            </a:r>
            <a:r>
              <a:rPr lang="en-US" altLang="zh-CN" b="1" dirty="0"/>
              <a:t>pip install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192688" cy="3470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指定镜像服务器安装</a:t>
            </a:r>
            <a:endParaRPr lang="en-US" altLang="zh-CN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另外，还可以将镜像服务器设为本地默认安装服务器，即：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下，直接在当前用户目录中创建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目录，如：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C:\Users\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当前用户名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\pip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，在该目录下创建文件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pip.ini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。文件内容为：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[global]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index-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https://pypi.tuna.tsinghua.edu.cn/simple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[install]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trusted-host=mirrors.aliyun.com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422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2.5.3 </a:t>
            </a:r>
            <a:r>
              <a:rPr lang="zh-CN" altLang="en-US" b="1" dirty="0"/>
              <a:t>安装第三方模块：</a:t>
            </a:r>
            <a:r>
              <a:rPr lang="en-US" altLang="zh-CN" b="1" dirty="0"/>
              <a:t>pip install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192688" cy="2805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指定镜像服务器安装</a:t>
            </a:r>
            <a:endParaRPr lang="en-US" altLang="zh-CN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下更改默认安装的服务器：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下，修改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~/.pip/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pip.conf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若该文件不存在，就创建文件夹及文件。文件夹要加“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”，表示是隐藏文件夹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pip.conf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内容同上。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配置好了以后，所有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安装模块会自动从该镜像服务器下载、安装。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591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2.5.3 </a:t>
            </a:r>
            <a:r>
              <a:rPr lang="zh-CN" altLang="en-US" b="1" dirty="0"/>
              <a:t>安装第三方模块：</a:t>
            </a:r>
            <a:r>
              <a:rPr lang="en-US" altLang="zh-CN" b="1" dirty="0"/>
              <a:t>pip install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2051720" y="1491630"/>
            <a:ext cx="6192688" cy="3470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下载</a:t>
            </a:r>
            <a:r>
              <a:rPr lang="en-US" altLang="zh-CN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whl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格式包：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download</a:t>
            </a:r>
          </a:p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PYPI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网站下载安装包（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*.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whl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俗称“轮子”文件），可以用使用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download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命令格式：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download  &lt;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模块名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功能：下载相关的模块或包安装文件（含其依赖的其他库）到本地。如：下载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模块到本地，可以使用命令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download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，稍后，可以在本地得到：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numpy-1.18.1-cp38-cp38-win_amd64.whl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文件和相关依赖模块（文件可能不止一个）。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50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2.5.3 </a:t>
            </a:r>
            <a:r>
              <a:rPr lang="zh-CN" altLang="en-US" b="1" dirty="0"/>
              <a:t>安装第三方模块：</a:t>
            </a:r>
            <a:r>
              <a:rPr lang="en-US" altLang="zh-CN" b="1" dirty="0"/>
              <a:t>pip install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419622"/>
            <a:ext cx="6192688" cy="38028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4.Pip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的离线本地安装</a:t>
            </a:r>
            <a:endParaRPr lang="en-US" altLang="zh-CN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en-US" altLang="zh-CN" sz="1800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的安装也支持离线安装。还可以先将安装包下载到本地，然后进行离线安装。有许多网站提供离线安装包的下载。如：</a:t>
            </a:r>
            <a:r>
              <a:rPr lang="en-US" altLang="zh-CN" sz="1800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https://www.lfd.uci.edu/~gohlke/pythonlibs/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网站提供了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非官方的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 32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位、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位的离线第三方库安装包。或者使用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download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直接从官方网站下载安装包，得到的安装包的格式为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WHL (wheel)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。注意：下载的安装包文件可能是多个安装文件（存在依赖文关系的安装包件）。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安装命令：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Package.whl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（离线本地安装）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pandas-0.22.0-cp36-cp36m-win_amd64.whl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462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2.5.3 </a:t>
            </a:r>
            <a:r>
              <a:rPr lang="zh-CN" altLang="en-US" b="1" dirty="0"/>
              <a:t>安装第三方模块：</a:t>
            </a:r>
            <a:r>
              <a:rPr lang="en-US" altLang="zh-CN" b="1" dirty="0"/>
              <a:t>pip install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419622"/>
            <a:ext cx="6192688" cy="38028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升级安装模块</a:t>
            </a:r>
            <a:endParaRPr lang="en-US" altLang="zh-CN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l" fontAlgn="auto">
              <a:lnSpc>
                <a:spcPct val="12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–U 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命令可完成老版本的卸载与安装新版本的任务。如果老版本</a:t>
            </a:r>
            <a:r>
              <a:rPr lang="zh-CN" altLang="zh-CN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类库（模块）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已经安装了，且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PyPI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上有更新文件，该命令则先卸载原来的，再安装新版本；若类库（模块）以前未安装，则直接安装新版本。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升级命令：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-U &lt;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模块名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或：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&lt;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模块名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--upgrade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–U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 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–upgrade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988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2.5.3 </a:t>
            </a:r>
            <a:r>
              <a:rPr lang="zh-CN" altLang="en-US" b="1" dirty="0"/>
              <a:t>安装第三方模块：</a:t>
            </a:r>
            <a:r>
              <a:rPr lang="en-US" altLang="zh-CN" b="1" dirty="0"/>
              <a:t>pip install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419622"/>
            <a:ext cx="6192688" cy="21408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升级安装模块</a:t>
            </a:r>
            <a:endParaRPr lang="en-US" altLang="zh-CN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以下安装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开发常见的模块升级安装命令：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266700"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-U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266700"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-U matplotlib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266700"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-U pandas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113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2.5.4 </a:t>
            </a:r>
            <a:r>
              <a:rPr lang="zh-CN" altLang="en-US" b="1" dirty="0"/>
              <a:t>卸载模块：</a:t>
            </a:r>
            <a:r>
              <a:rPr lang="en-US" altLang="zh-CN" b="1" dirty="0"/>
              <a:t>pip uninstall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419622"/>
            <a:ext cx="6192688" cy="37197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>
              <a:lnSpc>
                <a:spcPct val="120000"/>
              </a:lnSpc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如果想卸载已经安装的模块，可以使用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uninstall &lt;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模块名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，该命令执行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的逆过程，命令参数的使用格式与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相同。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卸载命令：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uninstall &lt;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模块名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卸载命令：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uninstall -r requirements.txt 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功能：卸载相关模块。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uninstall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SomePackage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uninstall -r requirements.txt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（批量安装文件）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algn="l" fontAlgn="auto">
              <a:lnSpc>
                <a:spcPct val="12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requirements.txt 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内容为：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algn="l" fontAlgn="auto">
              <a:lnSpc>
                <a:spcPct val="120000"/>
              </a:lnSpc>
            </a:pP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SomePackage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x.x.x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algn="l" fontAlgn="auto">
              <a:lnSpc>
                <a:spcPct val="12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….</a:t>
            </a:r>
            <a:endParaRPr lang="zh-CN" altLang="zh-CN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792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2.5.5 </a:t>
            </a:r>
            <a:r>
              <a:rPr lang="zh-CN" altLang="en-US" b="1" dirty="0"/>
              <a:t>模块信息收集：</a:t>
            </a:r>
            <a:r>
              <a:rPr lang="en-US" altLang="zh-CN" b="1" dirty="0"/>
              <a:t>pip freeze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419622"/>
            <a:ext cx="6192688" cy="30521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命令格式：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freeze 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功能：该命令显示已经安装所有模块的信息，通常用来获取开发环境所有模块版本信息，然后克隆到其它环境。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软件发布的时候，通常都带有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requirements.txt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文件，该文件是所需安装模块的名称和版本清单，可以通过如下命令获得：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267970" algn="l" fontAlgn="auto">
              <a:lnSpc>
                <a:spcPct val="120000"/>
              </a:lnSpc>
            </a:pPr>
            <a:r>
              <a:rPr lang="en-US" altLang="zh-CN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freeze&gt;requirements.txt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用户拿到这个文件，直接使用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–r requirements.txt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命令就可以安装所需的软件得到软件的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运行环境。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520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P</a:t>
            </a:r>
            <a:r>
              <a:rPr lang="en-US" altLang="zh-CN" dirty="0"/>
              <a:t>ython</a:t>
            </a:r>
            <a:r>
              <a:rPr lang="zh-CN" altLang="en-US" dirty="0"/>
              <a:t>包管理工具</a:t>
            </a:r>
            <a:r>
              <a:rPr lang="en-US" altLang="zh-CN" dirty="0"/>
              <a:t>pip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2.5.5 </a:t>
            </a:r>
            <a:r>
              <a:rPr lang="zh-CN" altLang="en-US" b="1" dirty="0"/>
              <a:t>模块信息收集：</a:t>
            </a:r>
            <a:r>
              <a:rPr lang="en-US" altLang="zh-CN" b="1" dirty="0"/>
              <a:t>pip freeze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35696" y="2042887"/>
            <a:ext cx="6192688" cy="1057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的功能非常强大，其它的功能还有很多（如，模块搜索：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search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），在此不一一列举了，读者可以参考文档</a:t>
            </a:r>
            <a:r>
              <a:rPr lang="en-US" altLang="zh-CN" sz="1800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https://pip.pypa.io/en/stable/user_guide/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31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P</a:t>
            </a:r>
            <a:r>
              <a:rPr lang="en-US" altLang="zh-CN" dirty="0"/>
              <a:t>ython</a:t>
            </a:r>
            <a:r>
              <a:rPr lang="zh-CN" altLang="en-US" dirty="0"/>
              <a:t>的版本介绍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1202764"/>
            <a:ext cx="6696744" cy="3529226"/>
          </a:xfrm>
        </p:spPr>
        <p:txBody>
          <a:bodyPr/>
          <a:lstStyle/>
          <a:p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语言是自由、开源、开放的语言，符合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语言规范的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实现版本（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Implementation Version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）有数十种之多。以下是常见的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实现版本。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800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800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800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更多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版本的信息参见（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https://wiki.python.org/moin/PythonImplementations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）。目前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开发多使用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2E7B81-C67A-486B-9174-37FD50FE0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88939"/>
              </p:ext>
            </p:extLst>
          </p:nvPr>
        </p:nvGraphicFramePr>
        <p:xfrm>
          <a:off x="3059832" y="2139702"/>
          <a:ext cx="4328160" cy="1739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788">
                  <a:extLst>
                    <a:ext uri="{9D8B030D-6E8A-4147-A177-3AD203B41FA5}">
                      <a16:colId xmlns:a16="http://schemas.microsoft.com/office/drawing/2014/main" val="2915990381"/>
                    </a:ext>
                  </a:extLst>
                </a:gridCol>
                <a:gridCol w="3096041">
                  <a:extLst>
                    <a:ext uri="{9D8B030D-6E8A-4147-A177-3AD203B41FA5}">
                      <a16:colId xmlns:a16="http://schemas.microsoft.com/office/drawing/2014/main" val="1745192918"/>
                    </a:ext>
                  </a:extLst>
                </a:gridCol>
                <a:gridCol w="601331">
                  <a:extLst>
                    <a:ext uri="{9D8B030D-6E8A-4147-A177-3AD203B41FA5}">
                      <a16:colId xmlns:a16="http://schemas.microsoft.com/office/drawing/2014/main" val="2014752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名称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 dirty="0">
                          <a:effectLst/>
                        </a:rPr>
                        <a:t>简介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支持版本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629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CPython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的官方版本（</a:t>
                      </a:r>
                      <a:r>
                        <a:rPr lang="en-US" sz="750" kern="1000">
                          <a:effectLst/>
                        </a:rPr>
                        <a:t>https://www.python.org/</a:t>
                      </a:r>
                      <a:r>
                        <a:rPr lang="zh-CN" sz="750" kern="1000">
                          <a:effectLst/>
                        </a:rPr>
                        <a:t>），使用</a:t>
                      </a:r>
                      <a:r>
                        <a:rPr lang="en-US" sz="750" kern="1000">
                          <a:effectLst/>
                        </a:rPr>
                        <a:t>C</a:t>
                      </a:r>
                      <a:r>
                        <a:rPr lang="zh-CN" sz="750" kern="1000">
                          <a:effectLst/>
                        </a:rPr>
                        <a:t>语言实现，使用最为广泛，</a:t>
                      </a: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最新的语言特性通过这里发布。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所有版本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2493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Jython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的</a:t>
                      </a:r>
                      <a:r>
                        <a:rPr lang="en-US" sz="750" kern="1000">
                          <a:effectLst/>
                        </a:rPr>
                        <a:t>Java</a:t>
                      </a:r>
                      <a:r>
                        <a:rPr lang="zh-CN" sz="750" kern="1000">
                          <a:effectLst/>
                        </a:rPr>
                        <a:t>实现（</a:t>
                      </a:r>
                      <a:r>
                        <a:rPr lang="en-US" sz="750" kern="1000">
                          <a:effectLst/>
                        </a:rPr>
                        <a:t>https://www.jython.org/download</a:t>
                      </a:r>
                      <a:r>
                        <a:rPr lang="zh-CN" sz="750" kern="1000">
                          <a:effectLst/>
                        </a:rPr>
                        <a:t>）。该版本与</a:t>
                      </a:r>
                      <a:r>
                        <a:rPr lang="en-US" sz="750" kern="1000">
                          <a:effectLst/>
                        </a:rPr>
                        <a:t>Java</a:t>
                      </a:r>
                      <a:r>
                        <a:rPr lang="zh-CN" sz="750" kern="1000">
                          <a:effectLst/>
                        </a:rPr>
                        <a:t>语言之间的互操作性非常好，可以直接使用</a:t>
                      </a:r>
                      <a:r>
                        <a:rPr lang="en-US" sz="750" kern="1000">
                          <a:effectLst/>
                        </a:rPr>
                        <a:t>Java</a:t>
                      </a:r>
                      <a:r>
                        <a:rPr lang="zh-CN" sz="750" kern="1000">
                          <a:effectLst/>
                        </a:rPr>
                        <a:t>已有的类库。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Python2.7.1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8028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IronPython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的</a:t>
                      </a:r>
                      <a:r>
                        <a:rPr lang="en-US" sz="750" kern="1000">
                          <a:effectLst/>
                        </a:rPr>
                        <a:t>C#</a:t>
                      </a:r>
                      <a:r>
                        <a:rPr lang="zh-CN" sz="750" kern="1000">
                          <a:effectLst/>
                        </a:rPr>
                        <a:t>实现（</a:t>
                      </a:r>
                      <a:r>
                        <a:rPr lang="en-US" sz="750" kern="1000">
                          <a:effectLst/>
                        </a:rPr>
                        <a:t>https://ironpython.net/</a:t>
                      </a:r>
                      <a:r>
                        <a:rPr lang="zh-CN" sz="750" kern="1000">
                          <a:effectLst/>
                        </a:rPr>
                        <a:t>）版本。它将</a:t>
                      </a: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代码编译成</a:t>
                      </a:r>
                      <a:r>
                        <a:rPr lang="en-US" sz="750" kern="1000">
                          <a:effectLst/>
                        </a:rPr>
                        <a:t>C#</a:t>
                      </a:r>
                      <a:r>
                        <a:rPr lang="zh-CN" sz="750" kern="1000">
                          <a:effectLst/>
                        </a:rPr>
                        <a:t>中间代码，然后运行，它与</a:t>
                      </a:r>
                      <a:r>
                        <a:rPr lang="en-US" sz="750" kern="1000">
                          <a:effectLst/>
                        </a:rPr>
                        <a:t>.NET</a:t>
                      </a:r>
                      <a:r>
                        <a:rPr lang="zh-CN" sz="750" kern="1000">
                          <a:effectLst/>
                        </a:rPr>
                        <a:t>语言的互操作性也非常好。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Python2.7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1130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PyPy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的</a:t>
                      </a: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实现版本（</a:t>
                      </a:r>
                      <a:r>
                        <a:rPr lang="en-US" sz="750" kern="1000">
                          <a:effectLst/>
                        </a:rPr>
                        <a:t>https://pypy.org/</a:t>
                      </a:r>
                      <a:r>
                        <a:rPr lang="zh-CN" sz="750" kern="1000">
                          <a:effectLst/>
                        </a:rPr>
                        <a:t>）。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Python2.7.13 Python3.6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3950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Python for .NET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750" kern="1000" dirty="0" err="1">
                          <a:effectLst/>
                        </a:rPr>
                        <a:t>CPython</a:t>
                      </a:r>
                      <a:r>
                        <a:rPr lang="zh-CN" sz="750" kern="1000" dirty="0">
                          <a:effectLst/>
                        </a:rPr>
                        <a:t>实现的</a:t>
                      </a:r>
                      <a:r>
                        <a:rPr lang="en-US" sz="750" kern="1000" dirty="0">
                          <a:effectLst/>
                        </a:rPr>
                        <a:t>.NET</a:t>
                      </a:r>
                      <a:r>
                        <a:rPr lang="zh-CN" sz="750" kern="1000" dirty="0">
                          <a:effectLst/>
                        </a:rPr>
                        <a:t>托管版本（</a:t>
                      </a:r>
                      <a:r>
                        <a:rPr lang="en-US" sz="750" kern="1000" dirty="0">
                          <a:effectLst/>
                        </a:rPr>
                        <a:t>http://pythonnet.github.io/</a:t>
                      </a:r>
                      <a:r>
                        <a:rPr lang="zh-CN" sz="750" kern="1000" dirty="0">
                          <a:effectLst/>
                        </a:rPr>
                        <a:t>），它与</a:t>
                      </a:r>
                      <a:r>
                        <a:rPr lang="en-US" sz="750" kern="1000" dirty="0">
                          <a:effectLst/>
                        </a:rPr>
                        <a:t>.NET</a:t>
                      </a:r>
                      <a:r>
                        <a:rPr lang="zh-CN" sz="750" kern="1000" dirty="0">
                          <a:effectLst/>
                        </a:rPr>
                        <a:t>库和程序代码有很好的互操作性。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Python 2.7</a:t>
                      </a:r>
                      <a:endParaRPr lang="zh-CN" sz="750" kern="1000" dirty="0">
                        <a:effectLst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Pyton3.5-3.7 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04784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2.6 A</a:t>
            </a:r>
            <a:r>
              <a:rPr lang="en-US" altLang="zh-CN" sz="3200" dirty="0"/>
              <a:t>naconda Python</a:t>
            </a:r>
            <a:r>
              <a:rPr lang="zh-CN" altLang="en-US" sz="3200" dirty="0"/>
              <a:t>集成安装工具</a:t>
            </a:r>
            <a:endParaRPr lang="ko-KR" altLang="en-US" sz="3200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52582" y="1131590"/>
            <a:ext cx="3366628" cy="3716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另外，还有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Anaconda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安装包可选，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https://www.anaconda.com/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Anaconda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集成了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常见的第三方模块或包和工具，只要按照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Anaconda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提示安装，就可将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和绝大多数常见的第三方包安装好，但其比较庞大，因为考虑到与诸多的第三方模块或库的兼容性，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Anaconda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版本可能不是最新的。这里不做介绍。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7A3E29A-0A16-48D2-8873-7CABAC3A1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65" y="1743658"/>
            <a:ext cx="3410905" cy="176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418FCFD-9A53-498D-8525-B747A27B8B22}"/>
              </a:ext>
            </a:extLst>
          </p:cNvPr>
          <p:cNvSpPr txBox="1"/>
          <p:nvPr/>
        </p:nvSpPr>
        <p:spPr bwMode="auto">
          <a:xfrm>
            <a:off x="6228184" y="3782447"/>
            <a:ext cx="2304256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Anaconda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安装包的信息</a:t>
            </a:r>
          </a:p>
        </p:txBody>
      </p:sp>
    </p:spTree>
    <p:extLst>
      <p:ext uri="{BB962C8B-B14F-4D97-AF65-F5344CB8AC3E}">
        <p14:creationId xmlns:p14="http://schemas.microsoft.com/office/powerpoint/2010/main" val="3873969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P</a:t>
            </a:r>
            <a:r>
              <a:rPr lang="en-US" altLang="zh-CN" dirty="0"/>
              <a:t>ython</a:t>
            </a:r>
            <a:r>
              <a:rPr lang="zh-CN" altLang="en-US" dirty="0"/>
              <a:t>集成开发工具</a:t>
            </a:r>
            <a:r>
              <a:rPr lang="en-US" altLang="zh-CN" dirty="0"/>
              <a:t>IDE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763688" y="1203597"/>
            <a:ext cx="6408712" cy="30521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333375"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Integrated Development Environment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 集成开发工具是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专为开发人员设计，可以轻松地完成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编码和调试，管理大型代码库并实现快速部署。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很多，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本身自带的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IDLE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环境，第三方的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也非常多，如：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Spyder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Lab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Sublime Text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Visual Studio Code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Atom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Pydev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Thonny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等等。大部分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都是免费的（或有免费的社区版本）。（参考：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https://www.guru99.com/python-ide-code-editor.html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562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P</a:t>
            </a:r>
            <a:r>
              <a:rPr lang="en-US" altLang="zh-CN" dirty="0"/>
              <a:t>ython</a:t>
            </a:r>
            <a:r>
              <a:rPr lang="zh-CN" altLang="en-US" dirty="0"/>
              <a:t>集成开发工具</a:t>
            </a:r>
            <a:r>
              <a:rPr lang="en-US" altLang="zh-CN" dirty="0"/>
              <a:t>IDE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763688" y="1203597"/>
            <a:ext cx="6408712" cy="2387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随着人工智能（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AI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）与辅助编程技术的发展，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AI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结合成为集成开发环境的发展趋势。一些集成开发环境已经开始提供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代码提示的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AI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辅助编程模块。如：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Spyder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已经集成了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Kite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（人工智能辅助编程）插件，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开发环境下的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Kite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插件，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下的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TabNine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插件，可以实时获取智能辅助编程提示，便于开发者提高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代码编写效率，同时避免编码错误。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904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P</a:t>
            </a:r>
            <a:r>
              <a:rPr lang="en-US" altLang="zh-CN" dirty="0"/>
              <a:t>ython</a:t>
            </a:r>
            <a:r>
              <a:rPr lang="zh-CN" altLang="en-US" dirty="0"/>
              <a:t>集成开发工具（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2.7.1 Spyder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4211960" y="1419622"/>
            <a:ext cx="3906180" cy="33845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333375" algn="l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Spyder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是免费软件，它用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编写的科学集成开发环境。该软件是为能够与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Matplotlib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SciPy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Pandas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SymPy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和其他开源软件集成的科学家设计的，界面与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Matlib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类似。可按单元格，行或文件运行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代码、绘制直方图或时间序列，在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dateframe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数组中进行更改、它提供自动代码完成和水平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垂直拆分。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A982A222-584B-484D-A7A2-427D000B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97087"/>
            <a:ext cx="95091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51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P</a:t>
            </a:r>
            <a:r>
              <a:rPr lang="en-US" altLang="zh-CN" dirty="0"/>
              <a:t>ython</a:t>
            </a:r>
            <a:r>
              <a:rPr lang="zh-CN" altLang="en-US" dirty="0"/>
              <a:t>集成开发工具（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2.7.1 Spyder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4211960" y="1419622"/>
            <a:ext cx="4626260" cy="1392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333375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下载链接：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https : //www.spyder-ide.org/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安装命令：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-U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spyder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33375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启动命令：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spyder3 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33375" algn="l" fontAlgn="auto">
              <a:lnSpc>
                <a:spcPct val="120000"/>
              </a:lnSpc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A982A222-584B-484D-A7A2-427D000B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97087"/>
            <a:ext cx="95091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E9895B12-EF1F-49AA-ADFD-AEC0C6B0B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04623"/>
            <a:ext cx="2836862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6177AE-C3E9-4E86-B27B-373779BDCA28}"/>
              </a:ext>
            </a:extLst>
          </p:cNvPr>
          <p:cNvSpPr txBox="1"/>
          <p:nvPr/>
        </p:nvSpPr>
        <p:spPr bwMode="auto">
          <a:xfrm>
            <a:off x="5652120" y="4400725"/>
            <a:ext cx="187220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Spyder IDE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开发环境</a:t>
            </a:r>
          </a:p>
        </p:txBody>
      </p:sp>
    </p:spTree>
    <p:extLst>
      <p:ext uri="{BB962C8B-B14F-4D97-AF65-F5344CB8AC3E}">
        <p14:creationId xmlns:p14="http://schemas.microsoft.com/office/powerpoint/2010/main" val="297753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P</a:t>
            </a:r>
            <a:r>
              <a:rPr lang="en-US" altLang="zh-CN" dirty="0"/>
              <a:t>ython</a:t>
            </a:r>
            <a:r>
              <a:rPr lang="zh-CN" altLang="en-US" dirty="0"/>
              <a:t>集成开发工具（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2.7.2 </a:t>
            </a:r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4211960" y="1419622"/>
            <a:ext cx="4626260" cy="2387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333375" algn="l" fontAlgn="auto">
              <a:lnSpc>
                <a:spcPct val="120000"/>
              </a:lnSpc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也是非常好的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开发工具，它可交互执行，不仅可以用作编辑器，还可以用作教育工具或演示文稿，任何文本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Markdown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LaTeX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等中的代码都可以在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对应的内核中交互运行。它支持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程序开发、数值模拟、数据可视化，文本和图像、支持多种编程语言。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F205017-0878-440A-AF52-18F2A676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04" y="1995686"/>
            <a:ext cx="820738" cy="9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144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P</a:t>
            </a:r>
            <a:r>
              <a:rPr lang="en-US" altLang="zh-CN" dirty="0"/>
              <a:t>ython</a:t>
            </a:r>
            <a:r>
              <a:rPr lang="zh-CN" altLang="en-US" dirty="0"/>
              <a:t>集成开发工具（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B5B89F-C94B-4981-A007-9772DC1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2.7.2 </a:t>
            </a:r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4211960" y="1419622"/>
            <a:ext cx="4626260" cy="10341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下载链接：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https://jupyter.org/documentation 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安装命令：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-U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启动命令：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ea typeface="Times New Roman" panose="02020603050405020304" pitchFamily="18" charset="0"/>
              </a:rPr>
              <a:t>jupyter</a:t>
            </a:r>
            <a:r>
              <a:rPr lang="en-US" altLang="zh-CN" sz="1800" b="1" kern="100" dirty="0">
                <a:effectLst/>
                <a:ea typeface="Times New Roman" panose="02020603050405020304" pitchFamily="18" charset="0"/>
              </a:rPr>
              <a:t> notebook</a:t>
            </a:r>
            <a:r>
              <a:rPr lang="en-US" altLang="zh-CN" sz="1800" kern="100" dirty="0">
                <a:effectLst/>
                <a:ea typeface="Times New Roman" panose="02020603050405020304" pitchFamily="18" charset="0"/>
              </a:rPr>
              <a:t> 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F205017-0878-440A-AF52-18F2A676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04" y="1995686"/>
            <a:ext cx="820738" cy="9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BD46EEFE-63C0-4453-B341-CF8EA8A2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3" b="19734"/>
          <a:stretch>
            <a:fillRect/>
          </a:stretch>
        </p:blipFill>
        <p:spPr bwMode="auto">
          <a:xfrm>
            <a:off x="4499992" y="2700820"/>
            <a:ext cx="341153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1DC633C-37F8-4D55-AE03-A7C98BCC244D}"/>
              </a:ext>
            </a:extLst>
          </p:cNvPr>
          <p:cNvSpPr txBox="1"/>
          <p:nvPr/>
        </p:nvSpPr>
        <p:spPr bwMode="auto">
          <a:xfrm>
            <a:off x="4593672" y="4583014"/>
            <a:ext cx="288032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Jupyter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Notebook IDE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开发环境</a:t>
            </a:r>
          </a:p>
        </p:txBody>
      </p:sp>
    </p:spTree>
    <p:extLst>
      <p:ext uri="{BB962C8B-B14F-4D97-AF65-F5344CB8AC3E}">
        <p14:creationId xmlns:p14="http://schemas.microsoft.com/office/powerpoint/2010/main" val="2134126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P</a:t>
            </a:r>
            <a:r>
              <a:rPr lang="en-US" altLang="zh-CN" dirty="0"/>
              <a:t>ython</a:t>
            </a:r>
            <a:r>
              <a:rPr lang="zh-CN" altLang="en-US" dirty="0"/>
              <a:t>集成开发工具（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419622"/>
            <a:ext cx="7111044" cy="30549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TabNine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代码人工智能提示插件（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https://tabnine.com/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00025" algn="just" fontAlgn="auto">
              <a:lnSpc>
                <a:spcPct val="1200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TabNine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。该扩展包含一个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pypi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软件包，其中包括一个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笔记本扩展以及一个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服务器扩展。可以为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提供智能代码提示功能。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 fontAlgn="auto">
              <a:lnSpc>
                <a:spcPct val="120000"/>
              </a:lnSpc>
              <a:buFont typeface="+mj-lt"/>
              <a:buAutoNum type="arabicPeriod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安装软件包的命令：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 fontAlgn="auto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–U </a:t>
            </a:r>
            <a:r>
              <a:rPr lang="en-US" altLang="zh-CN" sz="1800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https://github.com/wenmin-wu/jupyter-tabnine/archive/master.zip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 fontAlgn="auto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–U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jupyter-tabnine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C9B2C19-0221-4AAA-AA5C-E16802E1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2.7.2 </a:t>
            </a:r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0153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P</a:t>
            </a:r>
            <a:r>
              <a:rPr lang="en-US" altLang="zh-CN" dirty="0"/>
              <a:t>ython</a:t>
            </a:r>
            <a:r>
              <a:rPr lang="zh-CN" altLang="en-US" dirty="0"/>
              <a:t>集成开发工具（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419622"/>
            <a:ext cx="7111044" cy="30549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TabNine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代码人工智能提示插件（</a:t>
            </a:r>
            <a:r>
              <a:rPr lang="en-US" altLang="zh-CN" sz="1800" u="sng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https://tabnine.com/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 fontAlgn="auto">
              <a:lnSpc>
                <a:spcPct val="12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启用插件服务：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 fontAlgn="auto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nbextension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enable --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jupyter_tabnine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[--user|--sys-prefix|--system]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 fontAlgn="auto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serverextension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enable --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jupyter_tabnine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[--user|--sys-prefix|--system]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安装结束后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TabNine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处于活动状态（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shift + space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显示代码提示），运行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即可启动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C9B2C19-0221-4AAA-AA5C-E16802E1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2.7.2 </a:t>
            </a:r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238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P</a:t>
            </a:r>
            <a:r>
              <a:rPr lang="en-US" altLang="zh-CN" dirty="0"/>
              <a:t>ython</a:t>
            </a:r>
            <a:r>
              <a:rPr lang="zh-CN" altLang="en-US" dirty="0"/>
              <a:t>集成开发工具（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419622"/>
            <a:ext cx="7111044" cy="20549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>
              <a:lnSpc>
                <a:spcPct val="1200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JupyterLab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可以看成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的未来升级版本。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JupyterLab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提供了用于交互式探索性计算的灵活构建基块。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JupyterLab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还提供了用于查看和处理数据格式的统一模型（参见：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https://jupyterlab.readthedocs.io/en/stable/index.html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JupyterLab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可以理解许多文件格式（图像，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CSV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Markdown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PDF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Vega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Vega-Lite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等），并且还可以显示这些格式的丰富内核输出。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C9B2C19-0221-4AAA-AA5C-E16802E1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2.7.3 </a:t>
            </a:r>
            <a:r>
              <a:rPr lang="en-US" altLang="zh-CN" b="1" dirty="0" err="1"/>
              <a:t>Jupyter</a:t>
            </a:r>
            <a:r>
              <a:rPr lang="en-US" altLang="zh-CN" b="1" dirty="0"/>
              <a:t> Lab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855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P</a:t>
            </a:r>
            <a:r>
              <a:rPr lang="en-US" altLang="zh-CN" dirty="0"/>
              <a:t>ython</a:t>
            </a:r>
            <a:r>
              <a:rPr lang="zh-CN" altLang="en-US" dirty="0"/>
              <a:t>系统的安装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45232" y="1275606"/>
            <a:ext cx="6912610" cy="33191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官方网站（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https://python.org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），选择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Download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，根据操作系统的版本选择相应的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版本下载，如：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Windows 64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位版本的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Python3.8.5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安装比较简单（以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Python3.8.5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安装为例），双击安装文件，按照提示操作即可。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556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P</a:t>
            </a:r>
            <a:r>
              <a:rPr lang="en-US" altLang="zh-CN" dirty="0"/>
              <a:t>ython</a:t>
            </a:r>
            <a:r>
              <a:rPr lang="zh-CN" altLang="en-US" dirty="0"/>
              <a:t>集成开发工具（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925452" y="1419622"/>
            <a:ext cx="7111044" cy="70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安装命令：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-U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jupyterlab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启动命令：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ea typeface="Times New Roman" panose="02020603050405020304" pitchFamily="18" charset="0"/>
              </a:rPr>
              <a:t>c:\jupyter lab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即出现基于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的开发系统界面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C9B2C19-0221-4AAA-AA5C-E16802E1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2.7.3 </a:t>
            </a:r>
            <a:r>
              <a:rPr lang="en-US" altLang="zh-CN" b="1" dirty="0" err="1"/>
              <a:t>Jupyter</a:t>
            </a:r>
            <a:r>
              <a:rPr lang="en-US" altLang="zh-CN" b="1" dirty="0"/>
              <a:t> Lab</a:t>
            </a:r>
            <a:endParaRPr lang="en-US" b="1" dirty="0"/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E7E2DADF-E48D-4BA3-BF86-E734BA46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74875"/>
            <a:ext cx="31718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927B78-D75C-4CD7-9B07-702E778EFDDD}"/>
              </a:ext>
            </a:extLst>
          </p:cNvPr>
          <p:cNvSpPr txBox="1"/>
          <p:nvPr/>
        </p:nvSpPr>
        <p:spPr bwMode="auto">
          <a:xfrm>
            <a:off x="3745644" y="4659982"/>
            <a:ext cx="252028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Jupyter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 Lab IDE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开发环境</a:t>
            </a:r>
          </a:p>
        </p:txBody>
      </p:sp>
    </p:spTree>
    <p:extLst>
      <p:ext uri="{BB962C8B-B14F-4D97-AF65-F5344CB8AC3E}">
        <p14:creationId xmlns:p14="http://schemas.microsoft.com/office/powerpoint/2010/main" val="1312549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P</a:t>
            </a:r>
            <a:r>
              <a:rPr lang="en-US" altLang="zh-CN" dirty="0"/>
              <a:t>ython</a:t>
            </a:r>
            <a:r>
              <a:rPr lang="zh-CN" altLang="en-US" dirty="0"/>
              <a:t>集成开发工具（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26314" y="1408338"/>
            <a:ext cx="7111044" cy="2387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PyCharm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是用于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编程的跨平台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macOS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上等版本。它是一个智能的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代码编辑器，支持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CoffeeScript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TypeScript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。提供智能搜索以跳转到任何文件，符号或类。智能代码导航支持从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PostgreSQL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Oracle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 Server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和许多其他数据库。该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提供了开发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，开发人员可以使用它开发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插件扩展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基本功能，建议再去下载安装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Kite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插件，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PyCharm+Kite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便于代码的学习、提高开发速度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C9B2C19-0221-4AAA-AA5C-E16802E1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2.7.4 PyCharm</a:t>
            </a:r>
            <a:endParaRPr lang="en-US" b="1" dirty="0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EEF1D8A4-1DF3-4FBE-9020-29B8B16B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5" y="646971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692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P</a:t>
            </a:r>
            <a:r>
              <a:rPr lang="en-US" altLang="zh-CN" dirty="0"/>
              <a:t>ython</a:t>
            </a:r>
            <a:r>
              <a:rPr lang="zh-CN" altLang="en-US" dirty="0"/>
              <a:t>集成开发工具（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ko-KR" alt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F1E18-917E-4C50-A4F5-B537A6A29FCA}"/>
              </a:ext>
            </a:extLst>
          </p:cNvPr>
          <p:cNvSpPr txBox="1"/>
          <p:nvPr/>
        </p:nvSpPr>
        <p:spPr bwMode="auto">
          <a:xfrm>
            <a:off x="1826314" y="1408337"/>
            <a:ext cx="3609782" cy="20549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下载链接：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 : //www.jetbrains.com/pycharm/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针对高校教师和学生，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提供了免费的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license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，高校教师和学生可以免费可以申请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license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license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期满后可以免费续订。 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C9B2C19-0221-4AAA-AA5C-E16802E1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2.7.4 PyCharm</a:t>
            </a:r>
            <a:endParaRPr lang="en-US" b="1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1329B70B-22D0-462E-A60A-23F017A7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86" y="1635646"/>
            <a:ext cx="259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845D8F-ACB0-4BE6-AD2D-009DD802DDA7}"/>
              </a:ext>
            </a:extLst>
          </p:cNvPr>
          <p:cNvSpPr txBox="1"/>
          <p:nvPr/>
        </p:nvSpPr>
        <p:spPr bwMode="auto">
          <a:xfrm>
            <a:off x="6444208" y="3808115"/>
            <a:ext cx="1872208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PyCharm IDE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开发环境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484B02-DA6E-4DBF-A6BF-CE8D0827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63" y="624049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10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</a:t>
            </a:r>
            <a:r>
              <a:rPr lang="zh-CN" altLang="en-US" dirty="0"/>
              <a:t>本章小结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719572" y="3219822"/>
            <a:ext cx="7704856" cy="12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indent="400050" algn="l">
              <a:lnSpc>
                <a:spcPct val="150000"/>
              </a:lnSpc>
              <a:spcBef>
                <a:spcPts val="375"/>
              </a:spcBef>
            </a:pPr>
            <a:r>
              <a:rPr lang="zh-CN" altLang="zh-CN" sz="1800" kern="1000" dirty="0">
                <a:solidFill>
                  <a:schemeClr val="bg1"/>
                </a:solidFill>
                <a:effectLst/>
                <a:latin typeface="+mn-ea"/>
              </a:rPr>
              <a:t>本章主要介绍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+mn-ea"/>
              </a:rPr>
              <a:t>Python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+mn-ea"/>
              </a:rPr>
              <a:t>开发环境、虚拟环境的安装与配置，以及包管理工具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+mn-ea"/>
              </a:rPr>
              <a:t>pip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+mn-ea"/>
              </a:rPr>
              <a:t>使用；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+mn-ea"/>
              </a:rPr>
              <a:t>Python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+mn-ea"/>
              </a:rPr>
              <a:t>帮助文档的使用、常见的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+mn-ea"/>
              </a:rPr>
              <a:t>Python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+mn-ea"/>
              </a:rPr>
              <a:t>开发工具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+mn-ea"/>
              </a:rPr>
              <a:t>Spyder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+mn-ea"/>
              </a:rPr>
              <a:t>、</a:t>
            </a:r>
            <a:r>
              <a:rPr lang="en-US" altLang="zh-CN" sz="1800" kern="1000" dirty="0" err="1">
                <a:solidFill>
                  <a:schemeClr val="bg1"/>
                </a:solidFill>
                <a:effectLst/>
                <a:latin typeface="+mn-ea"/>
              </a:rPr>
              <a:t>Jupyter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zh-CN" sz="1800" kern="1000" dirty="0" err="1">
                <a:solidFill>
                  <a:schemeClr val="bg1"/>
                </a:solidFill>
                <a:effectLst/>
                <a:latin typeface="+mn-ea"/>
              </a:rPr>
              <a:t>NoteBook</a:t>
            </a:r>
            <a:r>
              <a:rPr lang="en-US" altLang="zh-CN" sz="1800" kern="100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zh-CN" altLang="zh-CN" sz="1800" kern="1000" dirty="0">
                <a:solidFill>
                  <a:schemeClr val="bg1"/>
                </a:solidFill>
                <a:effectLst/>
                <a:latin typeface="+mn-ea"/>
              </a:rPr>
              <a:t>等集成开发环境的安装与使用。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3317CEC-3F3E-4F88-BBE3-05F9D9FE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9949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37EA59E-03E6-4995-B907-D632D2864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28660"/>
              </p:ext>
            </p:extLst>
          </p:nvPr>
        </p:nvGraphicFramePr>
        <p:xfrm>
          <a:off x="1907704" y="1008356"/>
          <a:ext cx="49911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4" imgW="14430632" imgH="4454591" progId="SmartDraw.2">
                  <p:embed/>
                </p:oleObj>
              </mc:Choice>
              <mc:Fallback>
                <p:oleObj r:id="rId4" imgW="14430632" imgH="4454591" progId="SmartDraw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008356"/>
                        <a:ext cx="49911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000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常见的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实现版本有哪些？</a:t>
            </a:r>
          </a:p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如何查看当前安装的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版本？</a:t>
            </a:r>
          </a:p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第三方应用或类库通常默认安装在那个目录下？</a:t>
            </a:r>
          </a:p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什么是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？ 环境提示符是什么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退出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运行环境的命令函数是？</a:t>
            </a:r>
          </a:p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虚拟环境的命令是什么？激活虚拟环境的命令是什么？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2.9 </a:t>
            </a:r>
            <a:r>
              <a:rPr lang="zh-CN" altLang="en-US" dirty="0"/>
              <a:t>习题与课外阅读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24544" y="971186"/>
            <a:ext cx="8496944" cy="460648"/>
          </a:xfrm>
        </p:spPr>
        <p:txBody>
          <a:bodyPr/>
          <a:lstStyle/>
          <a:p>
            <a:pPr marL="914400" lvl="2" indent="0">
              <a:spcBef>
                <a:spcPts val="400"/>
              </a:spcBef>
              <a:spcAft>
                <a:spcPts val="400"/>
              </a:spcAft>
              <a:buSzPts val="1400"/>
              <a:buNone/>
              <a:tabLst>
                <a:tab pos="1626870" algn="l"/>
                <a:tab pos="817245" algn="l"/>
                <a:tab pos="1626870" algn="l"/>
              </a:tabLst>
            </a:pPr>
            <a:r>
              <a:rPr lang="en-US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习题</a:t>
            </a:r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如何获取当前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开发环境下安装的第三方模块信息？</a:t>
            </a:r>
          </a:p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如何使用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工具安装、卸载第三方模块？</a:t>
            </a:r>
          </a:p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9.pip freeze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的用途有哪些？</a:t>
            </a:r>
          </a:p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Spyder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，体会机器学习代码提示辅助编程工具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Kite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的使用。</a:t>
            </a:r>
          </a:p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如何将某一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开发环境下的软件配置复制到另一个开发环境。</a:t>
            </a:r>
          </a:p>
          <a:p>
            <a:pPr lvl="0"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12.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自学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Anaconda 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开发与管理工具 。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2.9 </a:t>
            </a:r>
            <a:r>
              <a:rPr lang="zh-CN" altLang="en-US" dirty="0"/>
              <a:t>习题与课外阅读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24544" y="971186"/>
            <a:ext cx="8496944" cy="460648"/>
          </a:xfrm>
        </p:spPr>
        <p:txBody>
          <a:bodyPr/>
          <a:lstStyle/>
          <a:p>
            <a:pPr marL="914400" lvl="2" indent="0">
              <a:spcBef>
                <a:spcPts val="400"/>
              </a:spcBef>
              <a:spcAft>
                <a:spcPts val="400"/>
              </a:spcAft>
              <a:buSzPts val="1400"/>
              <a:buNone/>
              <a:tabLst>
                <a:tab pos="1626870" algn="l"/>
                <a:tab pos="817245" algn="l"/>
                <a:tab pos="1626870" algn="l"/>
              </a:tabLst>
            </a:pPr>
            <a:r>
              <a:rPr lang="en-US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习题</a:t>
            </a:r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34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4848" y="1563638"/>
            <a:ext cx="8496944" cy="2837574"/>
          </a:xfrm>
        </p:spPr>
        <p:txBody>
          <a:bodyPr/>
          <a:lstStyle/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1800" kern="1000" dirty="0">
                <a:effectLst/>
                <a:latin typeface="+mn-ea"/>
              </a:rPr>
              <a:t>1</a:t>
            </a:r>
            <a:r>
              <a:rPr lang="zh-CN" altLang="zh-CN" sz="1800" kern="1000" dirty="0">
                <a:effectLst/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1800" kern="1000" dirty="0">
                <a:effectLst/>
                <a:latin typeface="+mn-ea"/>
              </a:rPr>
              <a:t>https://www.python.org</a:t>
            </a:r>
            <a:endParaRPr lang="zh-CN" altLang="zh-CN" sz="1800" kern="1000" dirty="0">
              <a:effectLst/>
              <a:latin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2.9 </a:t>
            </a:r>
            <a:r>
              <a:rPr lang="zh-CN" altLang="en-US" dirty="0"/>
              <a:t>习题与课外阅读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24544" y="971186"/>
            <a:ext cx="8496944" cy="460648"/>
          </a:xfrm>
        </p:spPr>
        <p:txBody>
          <a:bodyPr/>
          <a:lstStyle/>
          <a:p>
            <a:pPr marL="914400" lvl="2" indent="0">
              <a:spcBef>
                <a:spcPts val="400"/>
              </a:spcBef>
              <a:spcAft>
                <a:spcPts val="400"/>
              </a:spcAft>
              <a:buSzPts val="1400"/>
              <a:buNone/>
              <a:tabLst>
                <a:tab pos="1626870" algn="l"/>
                <a:tab pos="817245" algn="l"/>
                <a:tab pos="1626870" algn="l"/>
              </a:tabLst>
            </a:pPr>
            <a:r>
              <a:rPr lang="en-US" altLang="zh-CN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b="1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课外阅读</a:t>
            </a:r>
            <a:endParaRPr lang="zh-CN" altLang="zh-CN" sz="2000" b="1" kern="1000" dirty="0"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70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  <p:pic>
        <p:nvPicPr>
          <p:cNvPr id="4" name="图片占位符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P</a:t>
            </a:r>
            <a:r>
              <a:rPr lang="en-US" altLang="zh-CN" dirty="0"/>
              <a:t>ython</a:t>
            </a:r>
            <a:r>
              <a:rPr lang="zh-CN" altLang="en-US" dirty="0"/>
              <a:t>系统的安装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9662" y="1322313"/>
            <a:ext cx="6912610" cy="3319145"/>
          </a:xfrm>
        </p:spPr>
        <p:txBody>
          <a:bodyPr/>
          <a:lstStyle/>
          <a:p>
            <a:pPr indent="266700"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安装过程中会自动添加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系统变量。主要是添加以下两个目录的搜索路径：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C:\Python\Python38\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系统主文件目录）</a:t>
            </a:r>
          </a:p>
          <a:p>
            <a:pPr marL="342900" lvl="0" indent="-342900" algn="l">
              <a:buFont typeface="Wingdings" panose="05000000000000000000" pitchFamily="2" charset="2"/>
              <a:buChar char="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C:\Python\Python38\Scripts\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扩展或应用系统目录）</a:t>
            </a:r>
          </a:p>
          <a:p>
            <a:pPr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安装好的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系统结构如下图：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E9137194-6E78-477E-BEBD-816225134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34123"/>
            <a:ext cx="3384376" cy="157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412224-CDB5-41DB-9C0B-FCD79A651C1F}"/>
              </a:ext>
            </a:extLst>
          </p:cNvPr>
          <p:cNvSpPr txBox="1"/>
          <p:nvPr/>
        </p:nvSpPr>
        <p:spPr bwMode="auto">
          <a:xfrm>
            <a:off x="4114800" y="2114550"/>
            <a:ext cx="914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BA3CB4-9DF3-47B5-8F41-293B1574E242}"/>
              </a:ext>
            </a:extLst>
          </p:cNvPr>
          <p:cNvSpPr txBox="1"/>
          <p:nvPr/>
        </p:nvSpPr>
        <p:spPr bwMode="auto">
          <a:xfrm>
            <a:off x="4122591" y="4740760"/>
            <a:ext cx="136815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Python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系统目录</a:t>
            </a:r>
          </a:p>
        </p:txBody>
      </p:sp>
    </p:spTree>
    <p:extLst>
      <p:ext uri="{BB962C8B-B14F-4D97-AF65-F5344CB8AC3E}">
        <p14:creationId xmlns:p14="http://schemas.microsoft.com/office/powerpoint/2010/main" val="369399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P</a:t>
            </a:r>
            <a:r>
              <a:rPr lang="en-US" altLang="zh-CN" dirty="0"/>
              <a:t>ython</a:t>
            </a:r>
            <a:r>
              <a:rPr lang="zh-CN" altLang="en-US" dirty="0"/>
              <a:t>系统的安装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9662" y="1322313"/>
            <a:ext cx="6912610" cy="3319145"/>
          </a:xfrm>
        </p:spPr>
        <p:txBody>
          <a:bodyPr/>
          <a:lstStyle/>
          <a:p>
            <a:pPr algn="l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系统文件夹中的主要子目录如下：</a:t>
            </a:r>
          </a:p>
          <a:p>
            <a:pPr marL="1143000" lvl="2" indent="-228600" algn="l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DLLs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系统的动态库。</a:t>
            </a:r>
          </a:p>
          <a:p>
            <a:pPr marL="1143000" lvl="2" indent="-228600" algn="l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自带的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使用帮助文档。</a:t>
            </a:r>
          </a:p>
          <a:p>
            <a:pPr marL="1143000" lvl="2" indent="-228600" algn="l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include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 包含共享目录，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语言头文件。</a:t>
            </a:r>
          </a:p>
          <a:p>
            <a:pPr marL="1143000" lvl="2" indent="-228600" algn="l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Lib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 库文件，放自定义模块和包。</a:t>
            </a:r>
          </a:p>
          <a:p>
            <a:pPr marL="1143000" lvl="2" indent="-228600" algn="l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libs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 编译生成的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自己使用的静态库。</a:t>
            </a:r>
          </a:p>
          <a:p>
            <a:pPr marL="1143000" lvl="2" indent="-228600" algn="l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Scripts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 各种包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模块对应的可执行程序。</a:t>
            </a:r>
          </a:p>
          <a:p>
            <a:pPr marL="1143000" lvl="2" indent="-228600" algn="l">
              <a:buFont typeface="Wingdings" panose="05000000000000000000" pitchFamily="2" charset="2"/>
              <a:buChar char=""/>
            </a:pP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语言接口，桌面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GUI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编程包。</a:t>
            </a:r>
          </a:p>
          <a:p>
            <a:pPr marL="1143000" lvl="2" indent="-228600" algn="l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Tools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：相关的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工具脚本。</a:t>
            </a:r>
          </a:p>
          <a:p>
            <a:pPr algn="l"/>
            <a:r>
              <a:rPr lang="zh-CN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en-US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第三方应用或类库通常默认安装在“</a:t>
            </a:r>
            <a:r>
              <a:rPr lang="en-US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\Lib\site-packages</a:t>
            </a:r>
            <a:r>
              <a:rPr lang="zh-CN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”或“</a:t>
            </a:r>
            <a:r>
              <a:rPr lang="en-US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\Scripts</a:t>
            </a:r>
            <a:r>
              <a:rPr lang="zh-CN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”目录下。若在</a:t>
            </a:r>
            <a:r>
              <a:rPr lang="en-US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开发环境中，使用外部第三方的模块，需要在</a:t>
            </a:r>
            <a:r>
              <a:rPr lang="en-US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PYTHONPATH</a:t>
            </a:r>
            <a:r>
              <a:rPr lang="zh-CN" altLang="zh-CN" sz="1200" b="1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环境变量添加这些类库所在路径。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412224-CDB5-41DB-9C0B-FCD79A651C1F}"/>
              </a:ext>
            </a:extLst>
          </p:cNvPr>
          <p:cNvSpPr txBox="1"/>
          <p:nvPr/>
        </p:nvSpPr>
        <p:spPr bwMode="auto">
          <a:xfrm>
            <a:off x="4114800" y="2114550"/>
            <a:ext cx="914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9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P</a:t>
            </a:r>
            <a:r>
              <a:rPr lang="en-US" altLang="zh-CN" dirty="0"/>
              <a:t>ython</a:t>
            </a:r>
            <a:r>
              <a:rPr lang="zh-CN" altLang="en-US" dirty="0"/>
              <a:t>系统的安装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9662" y="1322313"/>
            <a:ext cx="6912610" cy="3319145"/>
          </a:xfrm>
        </p:spPr>
        <p:txBody>
          <a:bodyPr/>
          <a:lstStyle/>
          <a:p>
            <a:pPr algn="just"/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验证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环境，可以在系统终端下验证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开发环境，可以输入： 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C:\where 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：可以显示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的安装路径；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C:\python –V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：可以显示当前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安装的版本。</a:t>
            </a:r>
          </a:p>
          <a:p>
            <a:pPr algn="just"/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412224-CDB5-41DB-9C0B-FCD79A651C1F}"/>
              </a:ext>
            </a:extLst>
          </p:cNvPr>
          <p:cNvSpPr txBox="1"/>
          <p:nvPr/>
        </p:nvSpPr>
        <p:spPr bwMode="auto">
          <a:xfrm>
            <a:off x="4114800" y="2114550"/>
            <a:ext cx="914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D552F5-FA18-4BF8-A113-41644CCBCA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05" y="2810306"/>
            <a:ext cx="2713990" cy="13950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B04E35-B11E-4D1E-A94D-89FEB0AFDA31}"/>
              </a:ext>
            </a:extLst>
          </p:cNvPr>
          <p:cNvSpPr txBox="1"/>
          <p:nvPr/>
        </p:nvSpPr>
        <p:spPr bwMode="auto">
          <a:xfrm>
            <a:off x="3851920" y="4436893"/>
            <a:ext cx="194421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的版本信息</a:t>
            </a:r>
          </a:p>
        </p:txBody>
      </p:sp>
    </p:spTree>
    <p:extLst>
      <p:ext uri="{BB962C8B-B14F-4D97-AF65-F5344CB8AC3E}">
        <p14:creationId xmlns:p14="http://schemas.microsoft.com/office/powerpoint/2010/main" val="211549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P</a:t>
            </a:r>
            <a:r>
              <a:rPr lang="en-US" altLang="zh-CN" dirty="0"/>
              <a:t>ython</a:t>
            </a:r>
            <a:r>
              <a:rPr lang="zh-CN" altLang="en-US" dirty="0"/>
              <a:t>系统的安装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9662" y="1322313"/>
            <a:ext cx="6912610" cy="331914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系统还提供了一个的交互开发环境，称之为 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18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即：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R(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ead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E(valuate)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P(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rint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L(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oop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环境。</a:t>
            </a:r>
            <a:endParaRPr lang="en-US" altLang="zh-CN" sz="1800" kern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简而言之，就是输入命令（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），它就会被解释（</a:t>
            </a:r>
            <a:r>
              <a:rPr lang="en-US" altLang="zh-CN" sz="1800" kern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Evalueate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），命令的结果会转发出来（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）。这个流程会一直持续到退出（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Loop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的提示符为“</a:t>
            </a:r>
            <a:r>
              <a:rPr lang="en-US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</a:t>
            </a:r>
            <a:r>
              <a:rPr lang="zh-CN" altLang="zh-CN" sz="18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412224-CDB5-41DB-9C0B-FCD79A651C1F}"/>
              </a:ext>
            </a:extLst>
          </p:cNvPr>
          <p:cNvSpPr txBox="1"/>
          <p:nvPr/>
        </p:nvSpPr>
        <p:spPr bwMode="auto">
          <a:xfrm>
            <a:off x="4114800" y="2114550"/>
            <a:ext cx="914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9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2150</TotalTime>
  <Words>4848</Words>
  <Application>Microsoft Office PowerPoint</Application>
  <PresentationFormat>全屏显示(16:9)</PresentationFormat>
  <Paragraphs>339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맑은 고딕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Custom Design</vt:lpstr>
      <vt:lpstr>SmartDraw.2</vt:lpstr>
      <vt:lpstr>PowerPoint 演示文稿</vt:lpstr>
      <vt:lpstr>简介：</vt:lpstr>
      <vt:lpstr>本章内容</vt:lpstr>
      <vt:lpstr>2.1 Python的版本介绍</vt:lpstr>
      <vt:lpstr>2.2 Python系统的安装</vt:lpstr>
      <vt:lpstr>2.2 Python系统的安装</vt:lpstr>
      <vt:lpstr>2.2 Python系统的安装</vt:lpstr>
      <vt:lpstr>2.2 Python系统的安装</vt:lpstr>
      <vt:lpstr>2.2 Python系统的安装</vt:lpstr>
      <vt:lpstr>2.2 Python系统的安装</vt:lpstr>
      <vt:lpstr>2.2 Python系统的安装</vt:lpstr>
      <vt:lpstr>2.3 Python帮助系统</vt:lpstr>
      <vt:lpstr>2.3 Python帮助系统</vt:lpstr>
      <vt:lpstr>2.3 Python帮助系统</vt:lpstr>
      <vt:lpstr>2.3 Python帮助系统</vt:lpstr>
      <vt:lpstr>2.3 Python帮助系统</vt:lpstr>
      <vt:lpstr>2.3 Python帮助系统</vt:lpstr>
      <vt:lpstr>2.4 Python虚拟开发环境</vt:lpstr>
      <vt:lpstr>2.4 Python虚拟开发环境</vt:lpstr>
      <vt:lpstr>2.4 Python虚拟开发环境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2.5 Python包管理工具pip</vt:lpstr>
      <vt:lpstr>2.6 Anaconda Python集成安装工具</vt:lpstr>
      <vt:lpstr>2.7 Python集成开发工具IDE</vt:lpstr>
      <vt:lpstr>2.7 Python集成开发工具IDE</vt:lpstr>
      <vt:lpstr>2.7 Python集成开发工具（IDE）</vt:lpstr>
      <vt:lpstr>2.7 Python集成开发工具（IDE）</vt:lpstr>
      <vt:lpstr>2.7 Python集成开发工具（IDE）</vt:lpstr>
      <vt:lpstr>2.7 Python集成开发工具（IDE）</vt:lpstr>
      <vt:lpstr>2.7 Python集成开发工具（IDE）</vt:lpstr>
      <vt:lpstr>2.7 Python集成开发工具（IDE）</vt:lpstr>
      <vt:lpstr>2.7 Python集成开发工具（IDE）</vt:lpstr>
      <vt:lpstr>2.7 Python集成开发工具（IDE）</vt:lpstr>
      <vt:lpstr>2.7 Python集成开发工具（IDE）</vt:lpstr>
      <vt:lpstr>2.7 Python集成开发工具（IDE）</vt:lpstr>
      <vt:lpstr>2.8本章小结</vt:lpstr>
      <vt:lpstr>2.9 习题与课外阅读</vt:lpstr>
      <vt:lpstr>2.9 习题与课外阅读</vt:lpstr>
      <vt:lpstr>2.9 习题与课外阅读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傻子</cp:lastModifiedBy>
  <cp:revision>271</cp:revision>
  <dcterms:created xsi:type="dcterms:W3CDTF">2016-08-01T05:33:00Z</dcterms:created>
  <dcterms:modified xsi:type="dcterms:W3CDTF">2020-11-13T12:52:56Z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