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52" r:id="rId2"/>
  </p:sldMasterIdLst>
  <p:sldIdLst>
    <p:sldId id="256" r:id="rId3"/>
    <p:sldId id="260" r:id="rId4"/>
    <p:sldId id="257" r:id="rId5"/>
    <p:sldId id="509" r:id="rId6"/>
    <p:sldId id="549" r:id="rId7"/>
    <p:sldId id="550" r:id="rId8"/>
    <p:sldId id="551" r:id="rId9"/>
    <p:sldId id="552" r:id="rId10"/>
    <p:sldId id="553" r:id="rId11"/>
    <p:sldId id="554" r:id="rId12"/>
    <p:sldId id="510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78" r:id="rId27"/>
    <p:sldId id="511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576" r:id="rId36"/>
    <p:sldId id="590" r:id="rId37"/>
    <p:sldId id="577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473" r:id="rId50"/>
    <p:sldId id="280" r:id="rId51"/>
    <p:sldId id="501" r:id="rId52"/>
    <p:sldId id="261" r:id="rId5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63" d="100"/>
          <a:sy n="63" d="100"/>
        </p:scale>
        <p:origin x="38" y="408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7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9/library/functions.html&#65289;&#12290;&#21487;&#20197;&#36827;&#20837;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9/library/functions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计算机科学与技术系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上海师范大学信息与机电学院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P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ython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的基本概念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李鲁群 （教授）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/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26610"/>
          <a:stretch>
            <a:fillRect/>
          </a:stretch>
        </p:blipFill>
        <p:spPr>
          <a:xfrm>
            <a:off x="6521455" y="148688"/>
            <a:ext cx="2592288" cy="86409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7509424" y="691677"/>
            <a:ext cx="864096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P</a:t>
            </a:r>
            <a:r>
              <a:rPr lang="en-US" altLang="zh-CN" dirty="0"/>
              <a:t>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3.1.3 Python</a:t>
            </a:r>
            <a:r>
              <a:rPr lang="zh-CN" altLang="en-US" b="1" dirty="0"/>
              <a:t>源程序编码格式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272BEC4-6CB2-4554-BCCE-509652EC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" t="13248" r="18013" b="23161"/>
          <a:stretch>
            <a:fillRect/>
          </a:stretch>
        </p:blipFill>
        <p:spPr bwMode="auto">
          <a:xfrm>
            <a:off x="3335300" y="1937520"/>
            <a:ext cx="4093071" cy="19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FB24C4-497F-4B50-A2B3-8C0B96AEED1C}"/>
              </a:ext>
            </a:extLst>
          </p:cNvPr>
          <p:cNvSpPr txBox="1"/>
          <p:nvPr/>
        </p:nvSpPr>
        <p:spPr bwMode="auto">
          <a:xfrm>
            <a:off x="3563888" y="4155926"/>
            <a:ext cx="259228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源程序的编码格式</a:t>
            </a:r>
          </a:p>
        </p:txBody>
      </p:sp>
    </p:spTree>
    <p:extLst>
      <p:ext uri="{BB962C8B-B14F-4D97-AF65-F5344CB8AC3E}">
        <p14:creationId xmlns:p14="http://schemas.microsoft.com/office/powerpoint/2010/main" val="9383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3.1.4 Python</a:t>
            </a:r>
            <a:r>
              <a:rPr lang="zh-CN" altLang="en-US" b="1" dirty="0"/>
              <a:t>源程序的注释与文档字符串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有单行和多行注释两种方式。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程序的注释语句的作用主要是：备注程序代码功能和逻辑关系、算法的编写思路便于程序的后期维护等，并生成程序的帮助文档资料。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单行注释：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中单行注释以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#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开头，实例如下：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3-2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】第一个注释。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第一个注释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 ("Hello, Python!")  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多行注释：多行注释可以用多个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#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号或三个引号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'''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"""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来标注。</a:t>
            </a: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9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3.1.4 Python</a:t>
            </a:r>
            <a:r>
              <a:rPr lang="zh-CN" altLang="en-US" b="1" dirty="0"/>
              <a:t>源程序的注释与文档字符串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另外，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语言引入了文档字符（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docString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）机制。文档字符串是一种多行注释，它作为模块，函数，类或方法定义中的第一条注释语句出现。这样的文档字符串自动成为该函数或对象的特殊属性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__doc__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__doc__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属性可以被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程序访问，而且还可以直接由相关工具生成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等格式的文档。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PEP257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https://www.python.org/dev/peps/pep-0257/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）规定了文档字符串的标准格式。</a:t>
            </a:r>
          </a:p>
        </p:txBody>
      </p:sp>
    </p:spTree>
    <p:extLst>
      <p:ext uri="{BB962C8B-B14F-4D97-AF65-F5344CB8AC3E}">
        <p14:creationId xmlns:p14="http://schemas.microsoft.com/office/powerpoint/2010/main" val="410557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3.1.4 Python</a:t>
            </a:r>
            <a:r>
              <a:rPr lang="zh-CN" altLang="en-US" b="1" dirty="0"/>
              <a:t>源程序的注释与文档字符串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619672" y="1335386"/>
            <a:ext cx="7218548" cy="122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799465" marR="120015">
              <a:lnSpc>
                <a:spcPts val="900"/>
              </a:lnSpc>
            </a:pP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>
              <a:lnSpc>
                <a:spcPts val="900"/>
              </a:lnSpc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3-3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】查看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__doc__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属性。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>
              <a:lnSpc>
                <a:spcPts val="900"/>
              </a:lnSpc>
            </a:pPr>
            <a:endParaRPr lang="en-US" altLang="zh-CN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>
              <a:lnSpc>
                <a:spcPts val="900"/>
              </a:lnSpc>
            </a:pPr>
            <a:endParaRPr lang="en-US" altLang="zh-CN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>
              <a:lnSpc>
                <a:spcPts val="900"/>
              </a:lnSpc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通过代码：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print(hi.__doc__)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提示符下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“&gt;&gt;&gt;”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help(hi)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即可获得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hi()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函数的帮助信息。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B17B07-E43F-4A28-AC43-12AD03B84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68" y="2459489"/>
            <a:ext cx="4824536" cy="23127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73BDFD-F862-4F0C-A73E-ABB3B5314105}"/>
              </a:ext>
            </a:extLst>
          </p:cNvPr>
          <p:cNvSpPr txBox="1"/>
          <p:nvPr/>
        </p:nvSpPr>
        <p:spPr bwMode="auto">
          <a:xfrm>
            <a:off x="3563888" y="4810545"/>
            <a:ext cx="230425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输出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hi()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函数的帮助信息</a:t>
            </a:r>
          </a:p>
        </p:txBody>
      </p:sp>
    </p:spTree>
    <p:extLst>
      <p:ext uri="{BB962C8B-B14F-4D97-AF65-F5344CB8AC3E}">
        <p14:creationId xmlns:p14="http://schemas.microsoft.com/office/powerpoint/2010/main" val="132216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3.1.5 Python</a:t>
            </a:r>
            <a:r>
              <a:rPr lang="zh-CN" altLang="en-US" b="1" dirty="0"/>
              <a:t>语言的代码块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69098"/>
            <a:ext cx="617494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语言的代码块是指：具有一定逻辑功能的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行代码语句。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使用相同的缩进空格来表示同一代码块。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缩进空格：缩进的空格数是可变的，但是同级别的一个代码块的语句必须包含相同的缩进空格数。通常采用“四个空格”表示一个缩进。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3-4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语言代码块缩进代码示例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00CE53-3662-486F-A357-605AEF895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48" y="3165911"/>
            <a:ext cx="7419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8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3.1.5 Python</a:t>
            </a:r>
            <a:r>
              <a:rPr lang="zh-CN" altLang="en-US" b="1" dirty="0"/>
              <a:t>语言的代码块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69098"/>
            <a:ext cx="617494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如果同级别代码块缩进数的空格数不一致，会导致运行错误：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E96DB0-96AE-436D-889B-CB30D86E3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69" y="2210124"/>
            <a:ext cx="5279305" cy="21824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CF4FED-9283-4050-B7BA-0229ED2A8E7A}"/>
              </a:ext>
            </a:extLst>
          </p:cNvPr>
          <p:cNvSpPr txBox="1"/>
          <p:nvPr/>
        </p:nvSpPr>
        <p:spPr bwMode="auto">
          <a:xfrm>
            <a:off x="3779912" y="4392593"/>
            <a:ext cx="151216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缩进错误示范</a:t>
            </a:r>
          </a:p>
        </p:txBody>
      </p:sp>
    </p:spTree>
    <p:extLst>
      <p:ext uri="{BB962C8B-B14F-4D97-AF65-F5344CB8AC3E}">
        <p14:creationId xmlns:p14="http://schemas.microsoft.com/office/powerpoint/2010/main" val="247221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3.1.5 Python</a:t>
            </a:r>
            <a:r>
              <a:rPr lang="zh-CN" altLang="en-US" b="1" dirty="0"/>
              <a:t>语言的代码块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69098"/>
            <a:ext cx="6174940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分行语句：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通常是一行写完一条语句，但如果语句很长，可以使用反斜杠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(\)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来实现将一行长的语句分成多行语句，例如：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3-5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语言一行长代码换行写法代码示例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CF4FED-9283-4050-B7BA-0229ED2A8E7A}"/>
              </a:ext>
            </a:extLst>
          </p:cNvPr>
          <p:cNvSpPr txBox="1"/>
          <p:nvPr/>
        </p:nvSpPr>
        <p:spPr bwMode="auto">
          <a:xfrm>
            <a:off x="4139952" y="4395595"/>
            <a:ext cx="151216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分行语句示范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639B77-A571-4995-B62F-C79BEBAA5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53" y="2777908"/>
            <a:ext cx="7090903" cy="14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3.1.5 Python</a:t>
            </a:r>
            <a:r>
              <a:rPr lang="zh-CN" altLang="en-US" b="1" dirty="0"/>
              <a:t>语言的代码块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609959"/>
            <a:ext cx="617494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[], {},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()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中的多行语句，不需要使用反斜杠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(\)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，例如：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total = ['item_one', 'item_two', 'item_three',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'item_four', 'item_five']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7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P</a:t>
            </a:r>
            <a:r>
              <a:rPr lang="en-US" altLang="zh-CN" dirty="0"/>
              <a:t>ython</a:t>
            </a:r>
            <a:r>
              <a:rPr lang="zh-CN" altLang="en-US" dirty="0"/>
              <a:t>语言的关键字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3.1.5 Python</a:t>
            </a:r>
            <a:r>
              <a:rPr lang="zh-CN" altLang="en-US" b="1" dirty="0"/>
              <a:t>语言的代码块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609959"/>
            <a:ext cx="61749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语言的关键字类似英语中的“单词”，它与用户定义的变量或函数组合构成程序语句代码。关键词是构造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逻辑程序代码的核心要素。</a:t>
            </a:r>
          </a:p>
        </p:txBody>
      </p:sp>
    </p:spTree>
    <p:extLst>
      <p:ext uri="{BB962C8B-B14F-4D97-AF65-F5344CB8AC3E}">
        <p14:creationId xmlns:p14="http://schemas.microsoft.com/office/powerpoint/2010/main" val="1077545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P</a:t>
            </a:r>
            <a:r>
              <a:rPr lang="en-US" altLang="zh-CN" dirty="0"/>
              <a:t>ython</a:t>
            </a:r>
            <a:r>
              <a:rPr lang="zh-CN" altLang="en-US" dirty="0"/>
              <a:t>语言的关键字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3.1.5 Python</a:t>
            </a:r>
            <a:r>
              <a:rPr lang="zh-CN" altLang="en-US" b="1" dirty="0"/>
              <a:t>语言的代码块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609959"/>
            <a:ext cx="617494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关键词可以按类别分为：常量、逻辑运算、程序流控制、异常与上下文处理、函数相关、模块与类管理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大类。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BB070DF-4A3C-44E6-94B4-FC0BF265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91" y="2268016"/>
            <a:ext cx="4437062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74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74848" y="1648025"/>
            <a:ext cx="8496944" cy="2995737"/>
          </a:xfrm>
        </p:spPr>
        <p:txBody>
          <a:bodyPr/>
          <a:lstStyle/>
          <a:p>
            <a:pPr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   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本章主要介绍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程序设计的相关的基本概念。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1800" dirty="0"/>
          </a:p>
          <a:p>
            <a:r>
              <a:rPr lang="zh-CN" altLang="zh-CN" sz="1800" dirty="0"/>
              <a:t>本章的学习目标：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掌握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源程序的结构，编码、标识符、注释（含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docstring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）使用；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掌握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关键字、常见的内置函数、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名字空间概念；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掌握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PYTHONPATH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环境变量的配置与使用、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 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模块与包的使用。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/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lvl="0"/>
            <a:endParaRPr lang="zh-CN" altLang="zh-CN" sz="1800" dirty="0"/>
          </a:p>
          <a:p>
            <a:endParaRPr lang="zh-CN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P</a:t>
            </a:r>
            <a:r>
              <a:rPr lang="en-US" altLang="zh-CN" dirty="0"/>
              <a:t>ython</a:t>
            </a:r>
            <a:r>
              <a:rPr lang="zh-CN" altLang="en-US" dirty="0"/>
              <a:t>语言的关键字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1203598"/>
            <a:ext cx="61749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另外，有趣的是：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提供了一个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keyword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模块，使用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程序代码可以输出当前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版本的所有关键字。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3-6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】查看当前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版本所有关键字。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F73B8E-3A0C-4F59-88C8-703FEA15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28" y="2259541"/>
            <a:ext cx="6681576" cy="21360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E62092-E676-4234-9E7C-327739D4DC31}"/>
              </a:ext>
            </a:extLst>
          </p:cNvPr>
          <p:cNvSpPr txBox="1"/>
          <p:nvPr/>
        </p:nvSpPr>
        <p:spPr bwMode="auto">
          <a:xfrm>
            <a:off x="2041048" y="4410425"/>
            <a:ext cx="668157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b="1" kern="100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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+mn-ea"/>
              </a:rPr>
              <a:t>提示：程序员自定义自变量、函数不能与关键字相同，否则程序会报错。</a:t>
            </a: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0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P</a:t>
            </a:r>
            <a:r>
              <a:rPr lang="en-US" altLang="zh-CN" dirty="0"/>
              <a:t>ython</a:t>
            </a:r>
            <a:r>
              <a:rPr lang="zh-CN" altLang="en-US" dirty="0"/>
              <a:t>的标识符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1275606"/>
            <a:ext cx="6174940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333375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语言的用户定义的变量、函数、类名、模块等是用标识符来表达的。标识符有比较严格的命名规则，这些规则为：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标识符不能与关键字相同。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标识符的第一个字符必须是字母（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ASCII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字符或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Unicode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字符）或下划线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。标识符对英文的大小写敏感。标识符的其它部分可以由字符、下划线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、数字组成，标识符的长度没有限制。</a:t>
            </a: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可以使用非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ASCII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做标识符，如：中文作为变量名或函数名。如：“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_ko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”、“中国”、“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disk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”等是合法的标识符；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3ks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wps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等是不合法的标识符。</a:t>
            </a:r>
          </a:p>
        </p:txBody>
      </p:sp>
    </p:spTree>
    <p:extLst>
      <p:ext uri="{BB962C8B-B14F-4D97-AF65-F5344CB8AC3E}">
        <p14:creationId xmlns:p14="http://schemas.microsoft.com/office/powerpoint/2010/main" val="55736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P</a:t>
            </a:r>
            <a:r>
              <a:rPr lang="en-US" altLang="zh-CN" dirty="0"/>
              <a:t>ython</a:t>
            </a:r>
            <a:r>
              <a:rPr lang="zh-CN" altLang="en-US" dirty="0"/>
              <a:t>的标识符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1275606"/>
            <a:ext cx="6174940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中的特殊标识符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下划线标识符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有其专用的下划线标识符，“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个下划线）或 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个下划线）可作为变量标识符的前缀和后缀来标识特殊变量。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中下划线标识符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33375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1566AF-D4B8-4480-869E-63B12D76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13383"/>
              </p:ext>
            </p:extLst>
          </p:nvPr>
        </p:nvGraphicFramePr>
        <p:xfrm>
          <a:off x="2544982" y="2817142"/>
          <a:ext cx="4756368" cy="1050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632">
                  <a:extLst>
                    <a:ext uri="{9D8B030D-6E8A-4147-A177-3AD203B41FA5}">
                      <a16:colId xmlns:a16="http://schemas.microsoft.com/office/drawing/2014/main" val="2747566404"/>
                    </a:ext>
                  </a:extLst>
                </a:gridCol>
                <a:gridCol w="788753">
                  <a:extLst>
                    <a:ext uri="{9D8B030D-6E8A-4147-A177-3AD203B41FA5}">
                      <a16:colId xmlns:a16="http://schemas.microsoft.com/office/drawing/2014/main" val="988998231"/>
                    </a:ext>
                  </a:extLst>
                </a:gridCol>
                <a:gridCol w="2556468">
                  <a:extLst>
                    <a:ext uri="{9D8B030D-6E8A-4147-A177-3AD203B41FA5}">
                      <a16:colId xmlns:a16="http://schemas.microsoft.com/office/drawing/2014/main" val="729320052"/>
                    </a:ext>
                  </a:extLst>
                </a:gridCol>
                <a:gridCol w="1018515">
                  <a:extLst>
                    <a:ext uri="{9D8B030D-6E8A-4147-A177-3AD203B41FA5}">
                      <a16:colId xmlns:a16="http://schemas.microsoft.com/office/drawing/2014/main" val="3262792555"/>
                    </a:ext>
                  </a:extLst>
                </a:gridCol>
              </a:tblGrid>
              <a:tr h="15010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类型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描述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含义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示 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620402"/>
                  </a:ext>
                </a:extLst>
              </a:tr>
              <a:tr h="300215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_xxx 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1</a:t>
                      </a:r>
                      <a:r>
                        <a:rPr lang="zh-CN" sz="750" kern="1000">
                          <a:effectLst/>
                        </a:rPr>
                        <a:t>个下划线开始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保护变量，只有类对象自己和子类对象能访问到这些变量；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_foo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8005762"/>
                  </a:ext>
                </a:extLst>
              </a:tr>
              <a:tr h="300215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__xxx 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2</a:t>
                      </a:r>
                      <a:r>
                        <a:rPr lang="zh-CN" sz="750" kern="1000">
                          <a:effectLst/>
                        </a:rPr>
                        <a:t>个下划线开始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私有成员，只有类对象自己能访问，连子类对象也不能访问。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__foo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161842"/>
                  </a:ext>
                </a:extLst>
              </a:tr>
              <a:tr h="300215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__xxx_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2</a:t>
                      </a:r>
                      <a:r>
                        <a:rPr lang="zh-CN" sz="750" kern="1000">
                          <a:effectLst/>
                        </a:rPr>
                        <a:t>个下划线开头、结尾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通常是</a:t>
                      </a: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系统定义名字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__</a:t>
                      </a:r>
                      <a:r>
                        <a:rPr lang="en-US" sz="750" kern="1000" dirty="0" err="1">
                          <a:effectLst/>
                        </a:rPr>
                        <a:t>init</a:t>
                      </a:r>
                      <a:r>
                        <a:rPr lang="en-US" sz="750" kern="1000" dirty="0">
                          <a:effectLst/>
                        </a:rPr>
                        <a:t>__() </a:t>
                      </a:r>
                      <a:r>
                        <a:rPr lang="zh-CN" sz="750" kern="1000" dirty="0">
                          <a:effectLst/>
                        </a:rPr>
                        <a:t>、</a:t>
                      </a:r>
                      <a:r>
                        <a:rPr lang="en-US" sz="750" kern="1000" dirty="0">
                          <a:effectLst/>
                        </a:rPr>
                        <a:t>__main__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17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899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P</a:t>
            </a:r>
            <a:r>
              <a:rPr lang="en-US" altLang="zh-CN" dirty="0"/>
              <a:t>ython</a:t>
            </a:r>
            <a:r>
              <a:rPr lang="zh-CN" altLang="en-US" dirty="0"/>
              <a:t>的标识符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1275606"/>
            <a:ext cx="6174940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一般来讲，变量名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_xxx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被看作是“私有的”，在模块或类外不可以使用。当变量是私有的时候，用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_xxx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来表示变量是很好的习惯。</a:t>
            </a: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由于下划线对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解释器有特殊的含义，建议初学者在不明确下划线的含义时，避免用下划线开头或结尾的标识符作为变量名。</a:t>
            </a:r>
          </a:p>
        </p:txBody>
      </p:sp>
    </p:spTree>
    <p:extLst>
      <p:ext uri="{BB962C8B-B14F-4D97-AF65-F5344CB8AC3E}">
        <p14:creationId xmlns:p14="http://schemas.microsoft.com/office/powerpoint/2010/main" val="290632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P</a:t>
            </a:r>
            <a:r>
              <a:rPr lang="en-US" altLang="zh-CN" dirty="0"/>
              <a:t>ython</a:t>
            </a:r>
            <a:r>
              <a:rPr lang="zh-CN" altLang="en-US" dirty="0"/>
              <a:t>的内置常量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1275606"/>
            <a:ext cx="61749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内置的名字空间中已经定义了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个常量，这些常量是：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2EB491-C549-406F-9D5C-63AB7763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85" y="2221876"/>
            <a:ext cx="478576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3B0289-2D5E-463B-A01D-5AD7DF37B698}"/>
              </a:ext>
            </a:extLst>
          </p:cNvPr>
          <p:cNvSpPr txBox="1"/>
          <p:nvPr/>
        </p:nvSpPr>
        <p:spPr bwMode="auto">
          <a:xfrm>
            <a:off x="3779912" y="4395595"/>
            <a:ext cx="45720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118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P</a:t>
            </a:r>
            <a:r>
              <a:rPr lang="en-US" altLang="zh-CN" dirty="0"/>
              <a:t>ython</a:t>
            </a:r>
            <a:r>
              <a:rPr lang="zh-CN" altLang="en-US" dirty="0"/>
              <a:t>的内置常量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1275606"/>
            <a:ext cx="6174940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zh-CN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类型的假值。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类型的真值。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None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NoneType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类型的唯一值。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None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经常用于表示缺少值。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Ellipsis: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省略号文字，与 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 相同，主要与用户定义的容器数据类型的扩展切片语法结合使用。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__debug__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：如果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没有以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-O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选项启动，则此常量为真值。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NotImplemented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：二进制特殊方法应返回的特殊值（某些方法没有被实现，返回该错误。</a:t>
            </a: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091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P</a:t>
            </a:r>
            <a:r>
              <a:rPr lang="en-US" altLang="zh-CN" dirty="0"/>
              <a:t>ython</a:t>
            </a:r>
            <a:r>
              <a:rPr lang="zh-CN" altLang="en-US" dirty="0"/>
              <a:t>的内置函数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语言核心部分内置了大约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个内置函数（也称内部函数）。在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程序中，可以直接调用这些函数（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https://docs.python.org/3.9/library/functions.html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）。</a:t>
            </a:r>
            <a:r>
              <a:rPr lang="en-US" altLang="zh-CN" sz="1800" u="sng" kern="10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可以进入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系统，在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提示符下，输入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dir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(__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builtins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，就会显示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内置空间中的函数名、常量和关键字。</a:t>
            </a:r>
          </a:p>
        </p:txBody>
      </p:sp>
    </p:spTree>
    <p:extLst>
      <p:ext uri="{BB962C8B-B14F-4D97-AF65-F5344CB8AC3E}">
        <p14:creationId xmlns:p14="http://schemas.microsoft.com/office/powerpoint/2010/main" val="65257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P</a:t>
            </a:r>
            <a:r>
              <a:rPr lang="en-US" altLang="zh-CN" dirty="0"/>
              <a:t>ython</a:t>
            </a:r>
            <a:r>
              <a:rPr lang="zh-CN" altLang="en-US" dirty="0"/>
              <a:t>的内置函数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语言内置函数在</a:t>
            </a:r>
            <a:r>
              <a:rPr lang="en-US" altLang="zh-CN" sz="1800" u="none" strike="noStrike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https://docs.python.org/3.9/library/functions.html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。可以将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内置函数分为：数字相关、数学运算、编码相关、序列相关、对象相关、系统函数、输入输出、变量相关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个大类。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3B333B-0C26-4D71-A934-EC4CF6094A7E}"/>
              </a:ext>
            </a:extLst>
          </p:cNvPr>
          <p:cNvSpPr txBox="1"/>
          <p:nvPr/>
        </p:nvSpPr>
        <p:spPr bwMode="auto">
          <a:xfrm>
            <a:off x="2159732" y="3723878"/>
            <a:ext cx="6048672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b="1" kern="100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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+mn-ea"/>
              </a:rPr>
              <a:t>提示：避免使用与内置函数名相同的标识符（变量名、函数、类名等）。否则，内置函数会被用户定义的同名标识符覆盖。</a:t>
            </a: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21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P</a:t>
            </a:r>
            <a:r>
              <a:rPr lang="en-US" altLang="zh-CN" dirty="0"/>
              <a:t>ython</a:t>
            </a:r>
            <a:r>
              <a:rPr lang="zh-CN" altLang="en-US" dirty="0"/>
              <a:t>的内置函数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166F448-341D-4159-B506-9977C3F4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67237"/>
            <a:ext cx="4308475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FA8675-93B5-4902-A3E8-0F97418827C8}"/>
              </a:ext>
            </a:extLst>
          </p:cNvPr>
          <p:cNvSpPr txBox="1"/>
          <p:nvPr/>
        </p:nvSpPr>
        <p:spPr bwMode="auto">
          <a:xfrm>
            <a:off x="2627784" y="4320492"/>
            <a:ext cx="338437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语言内置函数及分类</a:t>
            </a:r>
          </a:p>
        </p:txBody>
      </p:sp>
    </p:spTree>
    <p:extLst>
      <p:ext uri="{BB962C8B-B14F-4D97-AF65-F5344CB8AC3E}">
        <p14:creationId xmlns:p14="http://schemas.microsoft.com/office/powerpoint/2010/main" val="236801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P</a:t>
            </a:r>
            <a:r>
              <a:rPr lang="en-US" altLang="zh-CN" dirty="0"/>
              <a:t>ython</a:t>
            </a:r>
            <a:r>
              <a:rPr lang="zh-CN" altLang="en-US" dirty="0"/>
              <a:t>的内置函数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33337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在此，先介绍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使用频率最高的几个内置的函数（见下图）：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706992C-DBF2-4E30-878E-DBE853EA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7961"/>
            <a:ext cx="293052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9E8AD4-03EE-405D-B317-CDBEC6FA89AE}"/>
              </a:ext>
            </a:extLst>
          </p:cNvPr>
          <p:cNvSpPr txBox="1"/>
          <p:nvPr/>
        </p:nvSpPr>
        <p:spPr bwMode="auto">
          <a:xfrm>
            <a:off x="2771800" y="4175246"/>
            <a:ext cx="252028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常见内置函数</a:t>
            </a:r>
          </a:p>
        </p:txBody>
      </p:sp>
    </p:spTree>
    <p:extLst>
      <p:ext uri="{BB962C8B-B14F-4D97-AF65-F5344CB8AC3E}">
        <p14:creationId xmlns:p14="http://schemas.microsoft.com/office/powerpoint/2010/main" val="38820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授课内容：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相关的文件</a:t>
            </a:r>
            <a:endParaRPr 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语言的关键字</a:t>
            </a:r>
            <a:endParaRPr 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的标识符</a:t>
            </a:r>
            <a:endParaRPr 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的内置常量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的内置函数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的名字空间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的模块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的包（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本章小结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7079"/>
          <a:stretch>
            <a:fillRect/>
          </a:stretch>
        </p:blipFill>
        <p:spPr>
          <a:xfrm>
            <a:off x="5170254" y="2056195"/>
            <a:ext cx="3320642" cy="19370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P</a:t>
            </a:r>
            <a:r>
              <a:rPr lang="en-US" altLang="zh-CN" dirty="0"/>
              <a:t>ython</a:t>
            </a:r>
            <a:r>
              <a:rPr lang="zh-CN" altLang="en-US" dirty="0"/>
              <a:t>的内置函数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对象相关的常用内置函数：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id(object)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功能：返回对象在内存中的地址。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dir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(object)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功能：查看对象的相关名字空间，返回该空间的对象列表。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type(object)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功能：可以获取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对象的类型。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 object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功能：删除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1164033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P</a:t>
            </a:r>
            <a:r>
              <a:rPr lang="en-US" altLang="zh-CN" dirty="0"/>
              <a:t>ython</a:t>
            </a:r>
            <a:r>
              <a:rPr lang="zh-CN" altLang="en-US" dirty="0"/>
              <a:t>的内置函数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常用输入、输出函数：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input([prompt])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功能：输入函数。显示提示信息，等待用户输入，返回输入字符串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print(*objects, 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sep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=' ', end='\n', file=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sys.stdout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flush=False)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功能：输出函数。将对象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打印到输出流。</a:t>
            </a:r>
          </a:p>
        </p:txBody>
      </p:sp>
    </p:spTree>
    <p:extLst>
      <p:ext uri="{BB962C8B-B14F-4D97-AF65-F5344CB8AC3E}">
        <p14:creationId xmlns:p14="http://schemas.microsoft.com/office/powerpoint/2010/main" val="1214857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P</a:t>
            </a:r>
            <a:r>
              <a:rPr lang="en-US" altLang="zh-CN" dirty="0"/>
              <a:t>ython</a:t>
            </a:r>
            <a:r>
              <a:rPr lang="zh-CN" altLang="en-US" dirty="0"/>
              <a:t>的名字空间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程序中，变量、函数、类等都是通过标识符来定义的。每一个标识符都会在相关的名字空间（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namespace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）占据一定位置。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会把命名后的变量、函数、类、对象分配到的相关的命名空间，并通过名称来查找、识别它们。</a:t>
            </a:r>
          </a:p>
        </p:txBody>
      </p:sp>
    </p:spTree>
    <p:extLst>
      <p:ext uri="{BB962C8B-B14F-4D97-AF65-F5344CB8AC3E}">
        <p14:creationId xmlns:p14="http://schemas.microsoft.com/office/powerpoint/2010/main" val="506285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P</a:t>
            </a:r>
            <a:r>
              <a:rPr lang="en-US" altLang="zh-CN" dirty="0"/>
              <a:t>ython</a:t>
            </a:r>
            <a:r>
              <a:rPr lang="zh-CN" altLang="en-US" dirty="0"/>
              <a:t>的名字空间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53444" y="884466"/>
            <a:ext cx="7056784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同一个名字中出现同名变量、函数、类等，后出现的同名变量、函数、类将覆盖先前的。</a:t>
            </a: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查看名字空间的命令函数是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dir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如：查看定义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x=100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前后，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名字空间内的变化情况。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3-7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】查看名字空间。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定义前：</a:t>
            </a: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dir()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['__annotations__', '__builtins__', '__doc__', '__loader__', '__name__', '__package__', '__spec__']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定义后：</a:t>
            </a: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x=100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dir()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['__annotations__', '__builtins__', '__doc__', '__loader__', '__name__', '__package__', '__spec__', 'x'] 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可以看到‘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’已经占据了当前的名字空间的一个位置。</a:t>
            </a: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488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P</a:t>
            </a:r>
            <a:r>
              <a:rPr lang="en-US" altLang="zh-CN" dirty="0"/>
              <a:t>ython</a:t>
            </a:r>
            <a:r>
              <a:rPr lang="zh-CN" altLang="en-US" dirty="0"/>
              <a:t>的名字空间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987574"/>
            <a:ext cx="6048672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如果释放变量、函数、类等的名字空间，直接使用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变量、函数、类模块名称。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3-8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del()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函数案例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清理、删除对象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 x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dir()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['__annotations__', '__builtins__', '__doc__', '__loader__', '__name__', '__package__', '__spec__']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可以看到执行了‘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 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’后，‘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’所占据的名字空间已经释放。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513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P</a:t>
            </a:r>
            <a:r>
              <a:rPr lang="en-US" altLang="zh-CN" dirty="0"/>
              <a:t>ython</a:t>
            </a:r>
            <a:r>
              <a:rPr lang="zh-CN" altLang="en-US" dirty="0"/>
              <a:t>的名字空间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987574"/>
            <a:ext cx="6048672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3-9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zh-CN" altLang="en-US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定义一个函数后的命名空间</a:t>
            </a:r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清理、删除对象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 x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dir()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['__annotations__', '__builtins__', '__doc__', '__loader__', '__name__', '__package__', '__spec__']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可以看到执行了‘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 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’后，‘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’所占据的名字空间已经释放。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123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P</a:t>
            </a:r>
            <a:r>
              <a:rPr lang="en-US" altLang="zh-CN" dirty="0"/>
              <a:t>ython</a:t>
            </a:r>
            <a:r>
              <a:rPr lang="zh-CN" altLang="en-US" dirty="0"/>
              <a:t>的名字空间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987574"/>
            <a:ext cx="604867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有三个级别名字空间，即：局部、全局、内置名字空间。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C7182AB-C60A-48E3-B22F-C1C4CF7A1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523283"/>
              </p:ext>
            </p:extLst>
          </p:nvPr>
        </p:nvGraphicFramePr>
        <p:xfrm>
          <a:off x="3599892" y="1895615"/>
          <a:ext cx="1944216" cy="13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r:id="rId4" imgW="3112121" imgH="2177735" progId="SmartDraw.2">
                  <p:embed/>
                </p:oleObj>
              </mc:Choice>
              <mc:Fallback>
                <p:oleObj r:id="rId4" imgW="3112121" imgH="2177735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892" y="1895615"/>
                        <a:ext cx="1944216" cy="1352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B66CE1-9B04-4965-8A8B-C730B0972B54}"/>
              </a:ext>
            </a:extLst>
          </p:cNvPr>
          <p:cNvSpPr txBox="1"/>
          <p:nvPr/>
        </p:nvSpPr>
        <p:spPr bwMode="auto">
          <a:xfrm>
            <a:off x="3275856" y="3728687"/>
            <a:ext cx="259228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的名字空间及作用范围</a:t>
            </a:r>
          </a:p>
        </p:txBody>
      </p:sp>
    </p:spTree>
    <p:extLst>
      <p:ext uri="{BB962C8B-B14F-4D97-AF65-F5344CB8AC3E}">
        <p14:creationId xmlns:p14="http://schemas.microsoft.com/office/powerpoint/2010/main" val="3845998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P</a:t>
            </a:r>
            <a:r>
              <a:rPr lang="en-US" altLang="zh-CN" dirty="0"/>
              <a:t>ython</a:t>
            </a:r>
            <a:r>
              <a:rPr lang="zh-CN" altLang="en-US" dirty="0"/>
              <a:t>的名字空间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1129555"/>
            <a:ext cx="6048672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局部名字空间。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会把在函数内部声明的变量放置到局部命名空间；记录函数内部的变量、传入函数的参数、嵌套函数等被命名的对象。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全局名字空间。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全局命名空间的变量其作用域为整个模块。记录模块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的变量、函数、类及其它导入的模块等被命名的对象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内置名字空间。记录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自身提供的内置函数、模块等被命名的对象。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56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P</a:t>
            </a:r>
            <a:r>
              <a:rPr lang="en-US" altLang="zh-CN" dirty="0"/>
              <a:t>ython</a:t>
            </a:r>
            <a:r>
              <a:rPr lang="zh-CN" altLang="en-US" dirty="0"/>
              <a:t>的名字空间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619672" y="1059583"/>
            <a:ext cx="7128792" cy="38472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6700" indent="266700" algn="just"/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可以使用</a:t>
            </a:r>
            <a:r>
              <a:rPr lang="en-US" altLang="zh-CN" sz="16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globals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() 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locals () 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vars () </a:t>
            </a:r>
            <a:r>
              <a:rPr lang="zh-CN" altLang="zh-CN" sz="16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来查看全局、局部变量的使用情况。</a:t>
            </a:r>
            <a:endParaRPr lang="en-US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3-10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】查看变量的使用情况。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globals()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{'__name__': '__main__', '__doc__': None, '__package__': None, '__loader__': &lt;class '_frozen_importlib.BuiltinImporter'&gt;, '__spec__': None, '__annotations__': {}, '__builtins__': &lt;module 'builtins' (built-in)&gt;, 'x': 100, 's': &lt;function s at 0x0000000000445160&gt;}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locals()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{'__name__': '__main__', '__doc__': None, '__package__': None, '__loader__': &lt;class '_frozen_importlib.BuiltinImporter'&gt;, '__spec__': None, '__annotations__': {}, '__builtins__': &lt;module 'builtins' (built-in)&gt;, 'x': 100, 's': &lt;function s at 0x0000000000445160&gt;}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vars()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{'__name__': '__main__', '__doc__': None, '__package__': None, '__loader__': &lt;class '_frozen_importlib.BuiltinImporter'&gt;, '__spec__': None, '__annotations__': {}, '__builtins__': &lt;module 'builtins' (built-in)&gt;, 'x': 100, 's': &lt;function s at 0x0000000000445160&gt;}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P</a:t>
            </a:r>
            <a:r>
              <a:rPr lang="en-US" altLang="zh-CN" dirty="0"/>
              <a:t>ython</a:t>
            </a:r>
            <a:r>
              <a:rPr lang="zh-CN" altLang="en-US" dirty="0"/>
              <a:t>的名字空间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619672" y="1059583"/>
            <a:ext cx="7128792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程序执行过程中，会有局部命名空间、全局命名空间和内建命名空间同时存在。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对变量、函数、类的使用是按照：“局部命名空间”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“全局命名空间”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“内置命名空间”的顺序查找。如果找到了就使用，如果找不到，将放弃查找并引发一个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NameError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异常。如：</a:t>
            </a:r>
            <a:endParaRPr lang="en-US" altLang="zh-CN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3-11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NameError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异常举例。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aa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Traceback (most recent call last):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File "&lt;pyshell#3&gt;", line 1, in &lt;module&gt;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aa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NameError: name 'aa' is not defined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3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P</a:t>
            </a:r>
            <a:r>
              <a:rPr lang="en-US" altLang="zh-CN" dirty="0"/>
              <a:t>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3.1.1 Python</a:t>
            </a:r>
            <a:r>
              <a:rPr lang="zh-CN" altLang="en-US" b="1" dirty="0"/>
              <a:t>的几种文件类型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系统既是一个开发环境，也是一个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程序运行环境。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系统有以下几种类型的文件：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源代码文件。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字节码文件。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pyw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带用户界面的源代码文件。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包源文件。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优化后的字节码文件。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的库文件（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DLL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文件。</a:t>
            </a: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最常见的是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*.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*.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格式的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程序文件。</a:t>
            </a:r>
          </a:p>
        </p:txBody>
      </p:sp>
    </p:spTree>
    <p:extLst>
      <p:ext uri="{BB962C8B-B14F-4D97-AF65-F5344CB8AC3E}">
        <p14:creationId xmlns:p14="http://schemas.microsoft.com/office/powerpoint/2010/main" val="3999233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P</a:t>
            </a:r>
            <a:r>
              <a:rPr lang="en-US" altLang="zh-CN" dirty="0"/>
              <a:t>ython</a:t>
            </a:r>
            <a:r>
              <a:rPr lang="zh-CN" altLang="en-US" dirty="0"/>
              <a:t>的模块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619672" y="1059583"/>
            <a:ext cx="712879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源程序如：“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c:\demo\demo.py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”，就是一个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模块（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）。如果要在其他程序中使用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demo.py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模块，首先要在环境变量“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PYTHONPATH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”中，配置该模块的检索路径，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A602980-DA27-4698-BFD1-3719D397F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3406"/>
            <a:ext cx="265588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D7A2DE-3591-4D6C-A7AF-300CF0CD7F1A}"/>
              </a:ext>
            </a:extLst>
          </p:cNvPr>
          <p:cNvSpPr txBox="1"/>
          <p:nvPr/>
        </p:nvSpPr>
        <p:spPr bwMode="auto">
          <a:xfrm>
            <a:off x="3635896" y="3951724"/>
            <a:ext cx="244827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kern="1000" dirty="0">
                <a:solidFill>
                  <a:srgbClr val="000000"/>
                </a:solidFill>
                <a:effectLst/>
                <a:latin typeface="+mn-ea"/>
              </a:rPr>
              <a:t>PYTHONPATH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的配置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34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P</a:t>
            </a:r>
            <a:r>
              <a:rPr lang="en-US" altLang="zh-CN" dirty="0"/>
              <a:t>ython</a:t>
            </a:r>
            <a:r>
              <a:rPr lang="zh-CN" altLang="en-US" dirty="0"/>
              <a:t>的模块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691680" y="1406554"/>
            <a:ext cx="7128792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fontAlgn="auto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然后，使用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demo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，就可以使用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demo.py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模块中定义的函数、变量了。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b="1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66700" indent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3-12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】导入模块。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import demo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dir()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['__annotations__', '__builtins__', '__doc__', '__loader__', '__name__', '__package__', '__spec__', 'demo']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76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P</a:t>
            </a:r>
            <a:r>
              <a:rPr lang="en-US" altLang="zh-CN" dirty="0"/>
              <a:t>ython</a:t>
            </a:r>
            <a:r>
              <a:rPr lang="zh-CN" altLang="en-US" dirty="0"/>
              <a:t>的模块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691680" y="1406554"/>
            <a:ext cx="7128792" cy="38472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6700" algn="just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3-13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demo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名字空间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dir(demo)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['Info', '__builtins__', '__cached__', '__doc__', '__file__', '__loader__', '__name__', '__package__', '__spec__', 'datetime', 'hi', 't']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demo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名字空间下的函数，必须前面加名字空间名称：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3-14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调用模块内函数案例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demo.hi('james')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'hello:james'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demo.Info()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 from Info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&lt;demo.Info object at 0x0000000002CA3F10&gt;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/>
            <a:r>
              <a:rPr lang="x-none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提示：“</a:t>
            </a:r>
            <a:r>
              <a:rPr lang="x-none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demo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”是将“</a:t>
            </a:r>
            <a:r>
              <a:rPr lang="x-none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demo.py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”模块内的变量、函数，导入到‘</a:t>
            </a:r>
            <a:r>
              <a:rPr lang="x-none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demo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’名字空间下，使用时要加</a:t>
            </a:r>
            <a:r>
              <a:rPr lang="x-none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demo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名字空间名。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4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P</a:t>
            </a:r>
            <a:r>
              <a:rPr lang="en-US" altLang="zh-CN" dirty="0"/>
              <a:t>ython</a:t>
            </a:r>
            <a:r>
              <a:rPr lang="zh-CN" altLang="en-US" dirty="0"/>
              <a:t>的模块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691680" y="1406554"/>
            <a:ext cx="7128792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另一种导入方式是将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demo.py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模块的内的变量、函数导入到全局空间内。可以直接调用函数名。使用 </a:t>
            </a:r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from demo import *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3-15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】第二种导入方式调用函数案例。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from demo import *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dir()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['Info', '__annotations__', '__builtins__', '__doc__', '__loader__', '__name__', '__package__', '__spec__', 'datetime', 'hi', 't']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 hi('james')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r>
              <a:rPr lang="x-none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'hello:james’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/>
            <a:r>
              <a:rPr lang="x-none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提示：“</a:t>
            </a:r>
            <a:r>
              <a:rPr lang="x-none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from demo import *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”是将“</a:t>
            </a:r>
            <a:r>
              <a:rPr lang="x-none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demo</a:t>
            </a:r>
            <a:r>
              <a:rPr lang="zh-CN" altLang="zh-CN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”模块内的变量、函数或类等导入到全局名字空间内，可以直接使用相关函数。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48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P</a:t>
            </a:r>
            <a:r>
              <a:rPr lang="en-US" altLang="zh-CN" dirty="0"/>
              <a:t>ython</a:t>
            </a:r>
            <a:r>
              <a:rPr lang="zh-CN" altLang="en-US" dirty="0"/>
              <a:t>的包（</a:t>
            </a:r>
            <a:r>
              <a:rPr lang="en-US" altLang="zh-CN" dirty="0"/>
              <a:t>Package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691680" y="1406554"/>
            <a:ext cx="7128792" cy="1701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中，包（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组织、管理代码的一种方式。包就是一个容器，用来存放其他的模块和包。如：一个大的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项目可能由不同开发人员分工完成，使用包来组织代码、管理代码可以避免出现模块名、变量名、函数名、类名等重名的问题。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53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P</a:t>
            </a:r>
            <a:r>
              <a:rPr lang="en-US" altLang="zh-CN" dirty="0"/>
              <a:t>ython</a:t>
            </a:r>
            <a:r>
              <a:rPr lang="zh-CN" altLang="en-US" dirty="0"/>
              <a:t>的包（</a:t>
            </a:r>
            <a:r>
              <a:rPr lang="en-US" altLang="zh-CN" dirty="0"/>
              <a:t>Package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691680" y="1406554"/>
            <a:ext cx="7128792" cy="25327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的包使用树状目录结构组织模块，将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代码按照不同级别的目录存放代码，每个目录下面必须有个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__init__.py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（文件内容可以为空）文件，代表该目录下的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文件使用包进行管理。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可以简单地把包理解为：按照不同级别的子目录来组织模块代码，每个目录下必须有一个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__init__.py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文件。包的本质就是一个含有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__init__.py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的文件的文件夹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P</a:t>
            </a:r>
            <a:r>
              <a:rPr lang="en-US" altLang="zh-CN" dirty="0"/>
              <a:t>ython</a:t>
            </a:r>
            <a:r>
              <a:rPr lang="zh-CN" altLang="en-US" dirty="0"/>
              <a:t>的包（</a:t>
            </a:r>
            <a:r>
              <a:rPr lang="en-US" altLang="zh-CN" dirty="0"/>
              <a:t>Package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1211BC8-1922-4543-B32F-75FFDAFB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1533303"/>
            <a:ext cx="91439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E5C4ECB-65AE-415E-B7DB-3D7D2EF45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481439"/>
              </p:ext>
            </p:extLst>
          </p:nvPr>
        </p:nvGraphicFramePr>
        <p:xfrm>
          <a:off x="1979711" y="1533304"/>
          <a:ext cx="892413" cy="1758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4" imgW="2040430" imgH="4344398" progId="MindMapper.Document">
                  <p:embed/>
                </p:oleObj>
              </mc:Choice>
              <mc:Fallback>
                <p:oleObj r:id="rId4" imgW="2040430" imgH="4344398" progId="MindMapper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1" y="1533304"/>
                        <a:ext cx="892413" cy="1758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E168483C-E5A9-4477-BAF3-09DDD7B909B6}"/>
              </a:ext>
            </a:extLst>
          </p:cNvPr>
          <p:cNvSpPr txBox="1"/>
          <p:nvPr/>
        </p:nvSpPr>
        <p:spPr bwMode="auto">
          <a:xfrm>
            <a:off x="3895614" y="1059582"/>
            <a:ext cx="4752528" cy="390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包中的模块语法是通过目录的级别的方式来引用模块（如：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PackageA.PackageB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PackageC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目录下均有同名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m1.py,m2.py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模块。可以，通过包名和模块名来区别的。</a:t>
            </a:r>
          </a:p>
          <a:p>
            <a:pPr marL="533400" algn="l">
              <a:lnSpc>
                <a:spcPct val="150000"/>
              </a:lnSpc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Package.APackageB.m1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866775" algn="l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Package.APackageC.m1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D7850A-FDCD-4543-8A6F-573976745D14}"/>
              </a:ext>
            </a:extLst>
          </p:cNvPr>
          <p:cNvSpPr txBox="1"/>
          <p:nvPr/>
        </p:nvSpPr>
        <p:spPr bwMode="auto">
          <a:xfrm>
            <a:off x="2425917" y="4467674"/>
            <a:ext cx="5776018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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+mn-ea"/>
              </a:rPr>
              <a:t>提示：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+mn-ea"/>
              </a:rPr>
              <a:t> Python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+mn-ea"/>
              </a:rPr>
              <a:t>会在</a:t>
            </a:r>
            <a:r>
              <a:rPr lang="en-US" altLang="zh-CN" sz="1400" b="1" kern="1000" dirty="0" err="1">
                <a:solidFill>
                  <a:srgbClr val="000000"/>
                </a:solidFill>
                <a:effectLst/>
                <a:latin typeface="+mn-ea"/>
              </a:rPr>
              <a:t>sys.path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+mn-ea"/>
              </a:rPr>
              <a:t>指定的目录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+mn-ea"/>
              </a:rPr>
              <a:t>环境变量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+mn-ea"/>
              </a:rPr>
              <a:t> PYTHONPATH 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+mn-ea"/>
              </a:rPr>
              <a:t>所指定的目录</a:t>
            </a:r>
            <a:r>
              <a:rPr lang="en-US" altLang="zh-CN" sz="1400" b="1" kern="100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CN" altLang="zh-CN" sz="1400" b="1" kern="1000" dirty="0">
                <a:solidFill>
                  <a:srgbClr val="000000"/>
                </a:solidFill>
                <a:effectLst/>
                <a:latin typeface="+mn-ea"/>
              </a:rPr>
              <a:t>下搜索包的路径。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60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P</a:t>
            </a:r>
            <a:r>
              <a:rPr lang="en-US" altLang="zh-CN" dirty="0"/>
              <a:t>ython</a:t>
            </a:r>
            <a:r>
              <a:rPr lang="zh-CN" altLang="en-US" dirty="0"/>
              <a:t>的包（</a:t>
            </a:r>
            <a:r>
              <a:rPr lang="en-US" altLang="zh-CN" dirty="0"/>
              <a:t>Package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691680" y="1406554"/>
            <a:ext cx="7128792" cy="2117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6675" algn="just">
              <a:lnSpc>
                <a:spcPct val="150000"/>
              </a:lnSpc>
            </a:pP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包中的模块和函数，可以通过两种导入方式使用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...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from ... import...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系统导入包创建一个包的名称空间，名字都是来自于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__init__.py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3651A4E-12AA-4AFA-A839-A4A7DD4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2283717"/>
            <a:ext cx="15153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9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 </a:t>
            </a:r>
            <a:r>
              <a:rPr lang="zh-CN" altLang="en-US" dirty="0"/>
              <a:t>本章小结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719572" y="3219822"/>
            <a:ext cx="7704856" cy="87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indent="266700" algn="l">
              <a:lnSpc>
                <a:spcPct val="150000"/>
              </a:lnSpc>
              <a:spcBef>
                <a:spcPts val="375"/>
              </a:spcBef>
            </a:pP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本章主要介绍了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源程序的结构，编码、标识符、注释、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关键字、几个常见的内置函数、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模块、包代码管理机制。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3317CEC-3F3E-4F88-BBE3-05F9D9FE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9949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FEAC3B86-D0EF-4BFD-854B-E6733990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176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16AC1F5-AA16-4F59-9398-B2A35D2B3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796452"/>
              </p:ext>
            </p:extLst>
          </p:nvPr>
        </p:nvGraphicFramePr>
        <p:xfrm>
          <a:off x="2339752" y="1817607"/>
          <a:ext cx="42751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4" imgW="7211523" imgH="1230051" progId="SmartDraw.2">
                  <p:embed/>
                </p:oleObj>
              </mc:Choice>
              <mc:Fallback>
                <p:oleObj r:id="rId4" imgW="7211523" imgH="1230051" progId="SmartDraw.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817607"/>
                        <a:ext cx="42751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000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编写一个打印字符串变量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s=‘hello’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的程序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h.py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包管理机制，将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h.py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放在 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a.b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包下，并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a.b.h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的内容。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3.10 </a:t>
            </a:r>
            <a:r>
              <a:rPr lang="zh-CN" altLang="en-US" dirty="0"/>
              <a:t>习题与课外阅读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24544" y="971186"/>
            <a:ext cx="8496944" cy="460648"/>
          </a:xfrm>
        </p:spPr>
        <p:txBody>
          <a:bodyPr/>
          <a:lstStyle/>
          <a:p>
            <a:pPr marL="914400" lvl="2" indent="0">
              <a:spcBef>
                <a:spcPts val="400"/>
              </a:spcBef>
              <a:spcAft>
                <a:spcPts val="400"/>
              </a:spcAft>
              <a:buSzPts val="1400"/>
              <a:buNone/>
              <a:tabLst>
                <a:tab pos="1626870" algn="l"/>
                <a:tab pos="817245" algn="l"/>
                <a:tab pos="1626870" algn="l"/>
              </a:tabLst>
            </a:pPr>
            <a:r>
              <a:rPr lang="en-US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习题</a:t>
            </a:r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P</a:t>
            </a:r>
            <a:r>
              <a:rPr lang="en-US" altLang="zh-CN" dirty="0"/>
              <a:t>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3.1.2 Python</a:t>
            </a:r>
            <a:r>
              <a:rPr lang="zh-CN" altLang="en-US" b="1" dirty="0"/>
              <a:t>源程序示例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首先看一个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源程序示例。该程序的功能是：打印当前日期时间、调用函数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hi()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显示字符串“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参数信息。</a:t>
            </a: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903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1800" kern="1000" dirty="0">
                <a:effectLst/>
                <a:latin typeface="+mn-ea"/>
              </a:rPr>
              <a:t>1</a:t>
            </a:r>
            <a:r>
              <a:rPr lang="zh-CN" altLang="zh-CN" sz="1800" kern="1000" dirty="0">
                <a:effectLst/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1800" kern="1000" dirty="0">
                <a:effectLst/>
                <a:latin typeface="+mn-ea"/>
              </a:rPr>
              <a:t>https://www.python.org</a:t>
            </a:r>
            <a:endParaRPr lang="zh-CN" altLang="zh-CN" sz="1800" kern="1000" dirty="0">
              <a:effectLst/>
              <a:latin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3.10 </a:t>
            </a:r>
            <a:r>
              <a:rPr lang="zh-CN" altLang="en-US" dirty="0"/>
              <a:t>习题与课外阅读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24544" y="971186"/>
            <a:ext cx="8496944" cy="460648"/>
          </a:xfrm>
        </p:spPr>
        <p:txBody>
          <a:bodyPr/>
          <a:lstStyle/>
          <a:p>
            <a:pPr marL="914400" lvl="2" indent="0">
              <a:spcBef>
                <a:spcPts val="400"/>
              </a:spcBef>
              <a:spcAft>
                <a:spcPts val="400"/>
              </a:spcAft>
              <a:buSzPts val="1400"/>
              <a:buNone/>
              <a:tabLst>
                <a:tab pos="1626870" algn="l"/>
                <a:tab pos="817245" algn="l"/>
                <a:tab pos="1626870" algn="l"/>
              </a:tabLst>
            </a:pPr>
            <a:r>
              <a:rPr lang="en-US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课外阅读</a:t>
            </a:r>
            <a:endParaRPr lang="zh-CN" altLang="zh-CN" sz="2000" b="1" kern="1000" dirty="0"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70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  <p:pic>
        <p:nvPicPr>
          <p:cNvPr id="4" name="图片占位符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P</a:t>
            </a:r>
            <a:r>
              <a:rPr lang="en-US" altLang="zh-CN" dirty="0"/>
              <a:t>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3.1.2 Python</a:t>
            </a:r>
            <a:r>
              <a:rPr lang="zh-CN" altLang="en-US" b="1" dirty="0"/>
              <a:t>源程序示例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A65FC7-4FCB-4A96-9297-59E94B461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7" y="1641436"/>
            <a:ext cx="3960439" cy="3005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5BD230-4AC7-4FCB-A67B-9971F84FD60F}"/>
              </a:ext>
            </a:extLst>
          </p:cNvPr>
          <p:cNvSpPr txBox="1"/>
          <p:nvPr/>
        </p:nvSpPr>
        <p:spPr bwMode="auto">
          <a:xfrm>
            <a:off x="3059832" y="4808415"/>
            <a:ext cx="252028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程序代码示例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1354AE-5E45-4762-ACCB-531C2B36C333}"/>
              </a:ext>
            </a:extLst>
          </p:cNvPr>
          <p:cNvSpPr txBox="1"/>
          <p:nvPr/>
        </p:nvSpPr>
        <p:spPr bwMode="auto">
          <a:xfrm>
            <a:off x="2051720" y="1245409"/>
            <a:ext cx="3888431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【案例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3-1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Python</a:t>
            </a:r>
            <a:r>
              <a:rPr lang="zh-CN" altLang="zh-CN" sz="18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程序代码示例。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8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P</a:t>
            </a:r>
            <a:r>
              <a:rPr lang="en-US" altLang="zh-CN" dirty="0"/>
              <a:t>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3.1.2 Python</a:t>
            </a:r>
            <a:r>
              <a:rPr lang="zh-CN" altLang="en-US" b="1" dirty="0"/>
              <a:t>源程序示例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7FFF3C-F50A-4A47-B615-02E6D2BFA183}"/>
              </a:ext>
            </a:extLst>
          </p:cNvPr>
          <p:cNvSpPr txBox="1"/>
          <p:nvPr/>
        </p:nvSpPr>
        <p:spPr bwMode="auto">
          <a:xfrm>
            <a:off x="2286000" y="1695349"/>
            <a:ext cx="6048672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将上面的程序代码保存到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c:\mycode\demo.py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文件。在操作系统提示符下输入：</a:t>
            </a: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C:\python c:\mycode\demo.py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会自动在其所在的目录下创建“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pycache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”文件夹，并将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demo.py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编译，得到“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demo.cpython-38.pyc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”字节码文件。程序运行结果：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99465" marR="120015" indent="-266065" algn="just"/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282E4B-BE67-47EA-B2B4-4445B8F50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29047"/>
            <a:ext cx="6686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6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P</a:t>
            </a:r>
            <a:r>
              <a:rPr lang="en-US" altLang="zh-CN" dirty="0"/>
              <a:t>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3.1.2 Python</a:t>
            </a:r>
            <a:r>
              <a:rPr lang="zh-CN" altLang="en-US" b="1" dirty="0"/>
              <a:t>源程序示例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7FFF3C-F50A-4A47-B615-02E6D2BFA183}"/>
              </a:ext>
            </a:extLst>
          </p:cNvPr>
          <p:cNvSpPr txBox="1"/>
          <p:nvPr/>
        </p:nvSpPr>
        <p:spPr bwMode="auto">
          <a:xfrm>
            <a:off x="2286000" y="1695349"/>
            <a:ext cx="6048672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从上面的演示代码可以看出一个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程序通常由源码格式声明、注释、引入外部模块（库）、源代码、函数、类等语句组成。每一个语句根据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的语法规则构成，它包含源码格式声明、注释、标识符、运算符、关键字、函数、类等组成。</a:t>
            </a:r>
          </a:p>
        </p:txBody>
      </p:sp>
    </p:spTree>
    <p:extLst>
      <p:ext uri="{BB962C8B-B14F-4D97-AF65-F5344CB8AC3E}">
        <p14:creationId xmlns:p14="http://schemas.microsoft.com/office/powerpoint/2010/main" val="246613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P</a:t>
            </a:r>
            <a:r>
              <a:rPr lang="en-US" altLang="zh-CN" dirty="0"/>
              <a:t>ython</a:t>
            </a:r>
            <a:r>
              <a:rPr lang="zh-CN" altLang="en-US" dirty="0"/>
              <a:t>相关的文件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3.1.3 Python</a:t>
            </a:r>
            <a:r>
              <a:rPr lang="zh-CN" altLang="en-US" b="1" dirty="0"/>
              <a:t>源程序编码格式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7FFF3C-F50A-4A47-B615-02E6D2BFA183}"/>
              </a:ext>
            </a:extLst>
          </p:cNvPr>
          <p:cNvSpPr txBox="1"/>
          <p:nvPr/>
        </p:nvSpPr>
        <p:spPr bwMode="auto">
          <a:xfrm>
            <a:off x="2286000" y="1695349"/>
            <a:ext cx="6048672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源程序是文本文件，默认为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UTF-8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编码。可以使用任何文本编辑器编写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源程序。不同操作系统下对文本编码可能不同，如：在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操作系统下的记事本可以选择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ANSI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Unicode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Unicode big endian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UTF-8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类型的编码。这就导致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的源程序可能存在多种编码。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如果源码文件使用非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UTF-8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类型的编码，必须在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源程序的第一行声明文件的编码格式。如：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 -*- coding: cp-936 -*-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18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3979</TotalTime>
  <Words>3768</Words>
  <Application>Microsoft Office PowerPoint</Application>
  <PresentationFormat>全屏显示(16:9)</PresentationFormat>
  <Paragraphs>287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맑은 고딕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Custom Design</vt:lpstr>
      <vt:lpstr>SmartDraw.2</vt:lpstr>
      <vt:lpstr>MindMapper.Document</vt:lpstr>
      <vt:lpstr>PowerPoint 演示文稿</vt:lpstr>
      <vt:lpstr>简介：</vt:lpstr>
      <vt:lpstr>本章内容</vt:lpstr>
      <vt:lpstr>3.1 Python相关的文件</vt:lpstr>
      <vt:lpstr>3.1 Python相关的文件</vt:lpstr>
      <vt:lpstr>3.1 Python相关的文件</vt:lpstr>
      <vt:lpstr>3.1 Python相关的文件</vt:lpstr>
      <vt:lpstr>3.1 Python相关的文件</vt:lpstr>
      <vt:lpstr>3.1 Python相关的文件</vt:lpstr>
      <vt:lpstr>3.1 Python相关的文件</vt:lpstr>
      <vt:lpstr>3.1 Python相关的文件</vt:lpstr>
      <vt:lpstr>3.1 Python相关的文件</vt:lpstr>
      <vt:lpstr>3.1 Python相关的文件</vt:lpstr>
      <vt:lpstr>3.1 Python相关的文件</vt:lpstr>
      <vt:lpstr>3.1 Python相关的文件</vt:lpstr>
      <vt:lpstr>3.1 Python相关的文件</vt:lpstr>
      <vt:lpstr>3.1 Python相关的文件</vt:lpstr>
      <vt:lpstr>3.2 Python语言的关键字</vt:lpstr>
      <vt:lpstr>3.2 Python语言的关键字</vt:lpstr>
      <vt:lpstr>3.2 Python语言的关键字</vt:lpstr>
      <vt:lpstr>3.3 Python的标识符</vt:lpstr>
      <vt:lpstr>3.3 Python的标识符</vt:lpstr>
      <vt:lpstr>3.3 Python的标识符</vt:lpstr>
      <vt:lpstr>3.4 Python的内置常量</vt:lpstr>
      <vt:lpstr>3.4 Python的内置常量</vt:lpstr>
      <vt:lpstr>3.5 Python的内置函数</vt:lpstr>
      <vt:lpstr>3.5 Python的内置函数</vt:lpstr>
      <vt:lpstr>3.5 Python的内置函数</vt:lpstr>
      <vt:lpstr>3.5 Python的内置函数</vt:lpstr>
      <vt:lpstr>3.5 Python的内置函数</vt:lpstr>
      <vt:lpstr>3.5 Python的内置函数</vt:lpstr>
      <vt:lpstr>3.6 Python的名字空间</vt:lpstr>
      <vt:lpstr>3.6 Python的名字空间</vt:lpstr>
      <vt:lpstr>3.6 Python的名字空间</vt:lpstr>
      <vt:lpstr>3.6 Python的名字空间</vt:lpstr>
      <vt:lpstr>3.6 Python的名字空间</vt:lpstr>
      <vt:lpstr>3.6 Python的名字空间</vt:lpstr>
      <vt:lpstr>3.6 Python的名字空间</vt:lpstr>
      <vt:lpstr>3.6 Python的名字空间</vt:lpstr>
      <vt:lpstr>3.7 Python的模块</vt:lpstr>
      <vt:lpstr>3.7 Python的模块</vt:lpstr>
      <vt:lpstr>3.7 Python的模块</vt:lpstr>
      <vt:lpstr>3.7 Python的模块</vt:lpstr>
      <vt:lpstr>3.8 Python的包（Package）</vt:lpstr>
      <vt:lpstr>3.8 Python的包（Package）</vt:lpstr>
      <vt:lpstr>3.8 Python的包（Package）</vt:lpstr>
      <vt:lpstr>3.8 Python的包（Package）</vt:lpstr>
      <vt:lpstr>3.9 本章小结</vt:lpstr>
      <vt:lpstr>3.10 习题与课外阅读</vt:lpstr>
      <vt:lpstr>3.10 习题与课外阅读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傻子</cp:lastModifiedBy>
  <cp:revision>293</cp:revision>
  <dcterms:created xsi:type="dcterms:W3CDTF">2016-08-01T05:33:00Z</dcterms:created>
  <dcterms:modified xsi:type="dcterms:W3CDTF">2020-11-13T12:49:01Z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