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  <p:sldMasterId id="2147483652" r:id="rId2"/>
  </p:sldMasterIdLst>
  <p:sldIdLst>
    <p:sldId id="256" r:id="rId3"/>
    <p:sldId id="260" r:id="rId4"/>
    <p:sldId id="257" r:id="rId5"/>
    <p:sldId id="509" r:id="rId6"/>
    <p:sldId id="590" r:id="rId7"/>
    <p:sldId id="591" r:id="rId8"/>
    <p:sldId id="592" r:id="rId9"/>
    <p:sldId id="549" r:id="rId10"/>
    <p:sldId id="593" r:id="rId11"/>
    <p:sldId id="594" r:id="rId12"/>
    <p:sldId id="595" r:id="rId13"/>
    <p:sldId id="596" r:id="rId14"/>
    <p:sldId id="597" r:id="rId15"/>
    <p:sldId id="598" r:id="rId16"/>
    <p:sldId id="599" r:id="rId17"/>
    <p:sldId id="600" r:id="rId18"/>
    <p:sldId id="601" r:id="rId19"/>
    <p:sldId id="602" r:id="rId20"/>
    <p:sldId id="603" r:id="rId21"/>
    <p:sldId id="604" r:id="rId22"/>
    <p:sldId id="605" r:id="rId23"/>
    <p:sldId id="606" r:id="rId24"/>
    <p:sldId id="607" r:id="rId25"/>
    <p:sldId id="608" r:id="rId26"/>
    <p:sldId id="609" r:id="rId27"/>
    <p:sldId id="611" r:id="rId28"/>
    <p:sldId id="612" r:id="rId29"/>
    <p:sldId id="613" r:id="rId30"/>
    <p:sldId id="614" r:id="rId31"/>
    <p:sldId id="615" r:id="rId32"/>
    <p:sldId id="616" r:id="rId33"/>
    <p:sldId id="617" r:id="rId34"/>
    <p:sldId id="618" r:id="rId35"/>
    <p:sldId id="619" r:id="rId36"/>
    <p:sldId id="620" r:id="rId37"/>
    <p:sldId id="622" r:id="rId38"/>
    <p:sldId id="621" r:id="rId39"/>
    <p:sldId id="624" r:id="rId40"/>
    <p:sldId id="625" r:id="rId41"/>
    <p:sldId id="626" r:id="rId42"/>
    <p:sldId id="627" r:id="rId43"/>
    <p:sldId id="628" r:id="rId44"/>
    <p:sldId id="629" r:id="rId45"/>
    <p:sldId id="630" r:id="rId46"/>
    <p:sldId id="631" r:id="rId47"/>
    <p:sldId id="632" r:id="rId48"/>
    <p:sldId id="633" r:id="rId49"/>
    <p:sldId id="634" r:id="rId50"/>
    <p:sldId id="635" r:id="rId51"/>
    <p:sldId id="636" r:id="rId52"/>
    <p:sldId id="637" r:id="rId53"/>
    <p:sldId id="638" r:id="rId54"/>
    <p:sldId id="639" r:id="rId55"/>
    <p:sldId id="640" r:id="rId56"/>
    <p:sldId id="641" r:id="rId57"/>
    <p:sldId id="642" r:id="rId58"/>
    <p:sldId id="643" r:id="rId59"/>
    <p:sldId id="644" r:id="rId60"/>
    <p:sldId id="645" r:id="rId61"/>
    <p:sldId id="647" r:id="rId62"/>
    <p:sldId id="648" r:id="rId63"/>
    <p:sldId id="649" r:id="rId64"/>
    <p:sldId id="650" r:id="rId65"/>
    <p:sldId id="651" r:id="rId66"/>
    <p:sldId id="652" r:id="rId67"/>
    <p:sldId id="653" r:id="rId68"/>
    <p:sldId id="654" r:id="rId69"/>
    <p:sldId id="655" r:id="rId70"/>
    <p:sldId id="656" r:id="rId71"/>
    <p:sldId id="657" r:id="rId72"/>
    <p:sldId id="658" r:id="rId73"/>
    <p:sldId id="659" r:id="rId74"/>
    <p:sldId id="660" r:id="rId75"/>
    <p:sldId id="662" r:id="rId76"/>
    <p:sldId id="661" r:id="rId77"/>
    <p:sldId id="663" r:id="rId78"/>
    <p:sldId id="664" r:id="rId79"/>
    <p:sldId id="665" r:id="rId80"/>
    <p:sldId id="666" r:id="rId81"/>
    <p:sldId id="667" r:id="rId82"/>
    <p:sldId id="668" r:id="rId83"/>
    <p:sldId id="669" r:id="rId84"/>
    <p:sldId id="671" r:id="rId85"/>
    <p:sldId id="672" r:id="rId86"/>
    <p:sldId id="670" r:id="rId87"/>
    <p:sldId id="674" r:id="rId88"/>
    <p:sldId id="673" r:id="rId89"/>
    <p:sldId id="675" r:id="rId90"/>
    <p:sldId id="676" r:id="rId91"/>
    <p:sldId id="677" r:id="rId92"/>
    <p:sldId id="678" r:id="rId93"/>
    <p:sldId id="679" r:id="rId94"/>
    <p:sldId id="680" r:id="rId95"/>
    <p:sldId id="682" r:id="rId96"/>
    <p:sldId id="681" r:id="rId97"/>
    <p:sldId id="683" r:id="rId98"/>
    <p:sldId id="684" r:id="rId99"/>
    <p:sldId id="685" r:id="rId100"/>
    <p:sldId id="686" r:id="rId101"/>
    <p:sldId id="687" r:id="rId102"/>
    <p:sldId id="688" r:id="rId103"/>
    <p:sldId id="689" r:id="rId104"/>
    <p:sldId id="690" r:id="rId105"/>
    <p:sldId id="691" r:id="rId106"/>
    <p:sldId id="692" r:id="rId107"/>
    <p:sldId id="693" r:id="rId108"/>
    <p:sldId id="473" r:id="rId109"/>
    <p:sldId id="280" r:id="rId110"/>
    <p:sldId id="501" r:id="rId111"/>
    <p:sldId id="261" r:id="rId1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LI" initials="J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>
      <p:cViewPr varScale="1">
        <p:scale>
          <a:sx n="114" d="100"/>
          <a:sy n="114" d="100"/>
        </p:scale>
        <p:origin x="542" y="82"/>
      </p:cViewPr>
      <p:guideLst>
        <p:guide orient="horz" pos="16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tableStyles" Target="tableStyle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slide" Target="slides/slide108.xml"/><Relationship Id="rId115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01T13:31:54.939" idx="1">
    <p:pos x="5238" y="2063"/>
    <p:text/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225724" y="979954"/>
            <a:ext cx="1416441" cy="2182798"/>
          </a:xfrm>
          <a:custGeom>
            <a:avLst/>
            <a:gdLst>
              <a:gd name="connsiteX0" fmla="*/ 0 w 2376561"/>
              <a:gd name="connsiteY0" fmla="*/ 0 h 2447974"/>
              <a:gd name="connsiteX1" fmla="*/ 2376561 w 2376561"/>
              <a:gd name="connsiteY1" fmla="*/ 0 h 2447974"/>
              <a:gd name="connsiteX2" fmla="*/ 2376561 w 2376561"/>
              <a:gd name="connsiteY2" fmla="*/ 2447974 h 2447974"/>
              <a:gd name="connsiteX3" fmla="*/ 0 w 2376561"/>
              <a:gd name="connsiteY3" fmla="*/ 2447974 h 2447974"/>
              <a:gd name="connsiteX4" fmla="*/ 0 w 2376561"/>
              <a:gd name="connsiteY4" fmla="*/ 0 h 2447974"/>
              <a:gd name="connsiteX0-1" fmla="*/ 0 w 2376561"/>
              <a:gd name="connsiteY0-2" fmla="*/ 0 h 2447974"/>
              <a:gd name="connsiteX1-3" fmla="*/ 1599321 w 2376561"/>
              <a:gd name="connsiteY1-4" fmla="*/ 91440 h 2447974"/>
              <a:gd name="connsiteX2-5" fmla="*/ 2376561 w 2376561"/>
              <a:gd name="connsiteY2-6" fmla="*/ 2447974 h 2447974"/>
              <a:gd name="connsiteX3-7" fmla="*/ 0 w 2376561"/>
              <a:gd name="connsiteY3-8" fmla="*/ 2447974 h 2447974"/>
              <a:gd name="connsiteX4-9" fmla="*/ 0 w 2376561"/>
              <a:gd name="connsiteY4-10" fmla="*/ 0 h 2447974"/>
              <a:gd name="connsiteX0-11" fmla="*/ 0 w 2376561"/>
              <a:gd name="connsiteY0-12" fmla="*/ 9144 h 2457118"/>
              <a:gd name="connsiteX1-13" fmla="*/ 1709049 w 2376561"/>
              <a:gd name="connsiteY1-14" fmla="*/ 0 h 2457118"/>
              <a:gd name="connsiteX2-15" fmla="*/ 2376561 w 2376561"/>
              <a:gd name="connsiteY2-16" fmla="*/ 2457118 h 2457118"/>
              <a:gd name="connsiteX3-17" fmla="*/ 0 w 2376561"/>
              <a:gd name="connsiteY3-18" fmla="*/ 2457118 h 2457118"/>
              <a:gd name="connsiteX4-19" fmla="*/ 0 w 2376561"/>
              <a:gd name="connsiteY4-20" fmla="*/ 9144 h 2457118"/>
              <a:gd name="connsiteX0-21" fmla="*/ 45720 w 2422281"/>
              <a:gd name="connsiteY0-22" fmla="*/ 9144 h 2777158"/>
              <a:gd name="connsiteX1-23" fmla="*/ 1754769 w 2422281"/>
              <a:gd name="connsiteY1-24" fmla="*/ 0 h 2777158"/>
              <a:gd name="connsiteX2-25" fmla="*/ 2422281 w 2422281"/>
              <a:gd name="connsiteY2-26" fmla="*/ 2457118 h 2777158"/>
              <a:gd name="connsiteX3-27" fmla="*/ 0 w 2422281"/>
              <a:gd name="connsiteY3-28" fmla="*/ 2777158 h 2777158"/>
              <a:gd name="connsiteX4-29" fmla="*/ 45720 w 2422281"/>
              <a:gd name="connsiteY4-30" fmla="*/ 9144 h 2777158"/>
              <a:gd name="connsiteX0-31" fmla="*/ 45720 w 1754769"/>
              <a:gd name="connsiteY0-32" fmla="*/ 9144 h 2777158"/>
              <a:gd name="connsiteX1-33" fmla="*/ 1754769 w 1754769"/>
              <a:gd name="connsiteY1-34" fmla="*/ 0 h 2777158"/>
              <a:gd name="connsiteX2-35" fmla="*/ 1526169 w 1754769"/>
              <a:gd name="connsiteY2-36" fmla="*/ 2566846 h 2777158"/>
              <a:gd name="connsiteX3-37" fmla="*/ 0 w 1754769"/>
              <a:gd name="connsiteY3-38" fmla="*/ 2777158 h 2777158"/>
              <a:gd name="connsiteX4-39" fmla="*/ 45720 w 1754769"/>
              <a:gd name="connsiteY4-40" fmla="*/ 9144 h 2777158"/>
              <a:gd name="connsiteX0-41" fmla="*/ 45720 w 1782201"/>
              <a:gd name="connsiteY0-42" fmla="*/ 9144 h 2777158"/>
              <a:gd name="connsiteX1-43" fmla="*/ 1754769 w 1782201"/>
              <a:gd name="connsiteY1-44" fmla="*/ 0 h 2777158"/>
              <a:gd name="connsiteX2-45" fmla="*/ 1782201 w 1782201"/>
              <a:gd name="connsiteY2-46" fmla="*/ 2768014 h 2777158"/>
              <a:gd name="connsiteX3-47" fmla="*/ 0 w 1782201"/>
              <a:gd name="connsiteY3-48" fmla="*/ 2777158 h 2777158"/>
              <a:gd name="connsiteX4-49" fmla="*/ 45720 w 1782201"/>
              <a:gd name="connsiteY4-50" fmla="*/ 9144 h 2777158"/>
              <a:gd name="connsiteX0-51" fmla="*/ 45720 w 1782201"/>
              <a:gd name="connsiteY0-52" fmla="*/ 0 h 2768014"/>
              <a:gd name="connsiteX1-53" fmla="*/ 985149 w 1782201"/>
              <a:gd name="connsiteY1-54" fmla="*/ 280416 h 2768014"/>
              <a:gd name="connsiteX2-55" fmla="*/ 1782201 w 1782201"/>
              <a:gd name="connsiteY2-56" fmla="*/ 2758870 h 2768014"/>
              <a:gd name="connsiteX3-57" fmla="*/ 0 w 1782201"/>
              <a:gd name="connsiteY3-58" fmla="*/ 2768014 h 2768014"/>
              <a:gd name="connsiteX4-59" fmla="*/ 45720 w 1782201"/>
              <a:gd name="connsiteY4-60" fmla="*/ 0 h 2768014"/>
              <a:gd name="connsiteX0-61" fmla="*/ 45720 w 1782201"/>
              <a:gd name="connsiteY0-62" fmla="*/ 16764 h 2784778"/>
              <a:gd name="connsiteX1-63" fmla="*/ 1427109 w 1782201"/>
              <a:gd name="connsiteY1-64" fmla="*/ 0 h 2784778"/>
              <a:gd name="connsiteX2-65" fmla="*/ 1782201 w 1782201"/>
              <a:gd name="connsiteY2-66" fmla="*/ 2775634 h 2784778"/>
              <a:gd name="connsiteX3-67" fmla="*/ 0 w 1782201"/>
              <a:gd name="connsiteY3-68" fmla="*/ 2784778 h 2784778"/>
              <a:gd name="connsiteX4-69" fmla="*/ 45720 w 1782201"/>
              <a:gd name="connsiteY4-70" fmla="*/ 16764 h 2784778"/>
              <a:gd name="connsiteX0-71" fmla="*/ 45720 w 1427109"/>
              <a:gd name="connsiteY0-72" fmla="*/ 16764 h 2784778"/>
              <a:gd name="connsiteX1-73" fmla="*/ 1427109 w 1427109"/>
              <a:gd name="connsiteY1-74" fmla="*/ 0 h 2784778"/>
              <a:gd name="connsiteX2-75" fmla="*/ 768741 w 1427109"/>
              <a:gd name="connsiteY2-76" fmla="*/ 1952674 h 2784778"/>
              <a:gd name="connsiteX3-77" fmla="*/ 0 w 1427109"/>
              <a:gd name="connsiteY3-78" fmla="*/ 2784778 h 2784778"/>
              <a:gd name="connsiteX4-79" fmla="*/ 45720 w 1427109"/>
              <a:gd name="connsiteY4-80" fmla="*/ 16764 h 2784778"/>
              <a:gd name="connsiteX0-81" fmla="*/ 45720 w 1454541"/>
              <a:gd name="connsiteY0-82" fmla="*/ 16764 h 2784778"/>
              <a:gd name="connsiteX1-83" fmla="*/ 1427109 w 1454541"/>
              <a:gd name="connsiteY1-84" fmla="*/ 0 h 2784778"/>
              <a:gd name="connsiteX2-85" fmla="*/ 1454541 w 1454541"/>
              <a:gd name="connsiteY2-86" fmla="*/ 2173654 h 2784778"/>
              <a:gd name="connsiteX3-87" fmla="*/ 0 w 1454541"/>
              <a:gd name="connsiteY3-88" fmla="*/ 2784778 h 2784778"/>
              <a:gd name="connsiteX4-89" fmla="*/ 45720 w 1454541"/>
              <a:gd name="connsiteY4-90" fmla="*/ 16764 h 2784778"/>
              <a:gd name="connsiteX0-91" fmla="*/ 0 w 1408821"/>
              <a:gd name="connsiteY0-92" fmla="*/ 16764 h 2173654"/>
              <a:gd name="connsiteX1-93" fmla="*/ 1381389 w 1408821"/>
              <a:gd name="connsiteY1-94" fmla="*/ 0 h 2173654"/>
              <a:gd name="connsiteX2-95" fmla="*/ 1408821 w 1408821"/>
              <a:gd name="connsiteY2-96" fmla="*/ 2173654 h 2173654"/>
              <a:gd name="connsiteX3-97" fmla="*/ 312420 w 1408821"/>
              <a:gd name="connsiteY3-98" fmla="*/ 2076118 h 2173654"/>
              <a:gd name="connsiteX4-99" fmla="*/ 0 w 1408821"/>
              <a:gd name="connsiteY4-100" fmla="*/ 16764 h 2173654"/>
              <a:gd name="connsiteX0-101" fmla="*/ 7620 w 1416441"/>
              <a:gd name="connsiteY0-102" fmla="*/ 16764 h 2182798"/>
              <a:gd name="connsiteX1-103" fmla="*/ 1389009 w 1416441"/>
              <a:gd name="connsiteY1-104" fmla="*/ 0 h 2182798"/>
              <a:gd name="connsiteX2-105" fmla="*/ 1416441 w 1416441"/>
              <a:gd name="connsiteY2-106" fmla="*/ 2173654 h 2182798"/>
              <a:gd name="connsiteX3-107" fmla="*/ 0 w 1416441"/>
              <a:gd name="connsiteY3-108" fmla="*/ 2182798 h 2182798"/>
              <a:gd name="connsiteX4-109" fmla="*/ 7620 w 1416441"/>
              <a:gd name="connsiteY4-110" fmla="*/ 16764 h 21827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16441" h="2182798">
                <a:moveTo>
                  <a:pt x="7620" y="16764"/>
                </a:moveTo>
                <a:lnTo>
                  <a:pt x="1389009" y="0"/>
                </a:lnTo>
                <a:lnTo>
                  <a:pt x="1416441" y="2173654"/>
                </a:lnTo>
                <a:lnTo>
                  <a:pt x="0" y="2182798"/>
                </a:lnTo>
                <a:lnTo>
                  <a:pt x="7620" y="1676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1.xm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4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ftp://&#31561;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zh-cn/3/library/stdtypes.html#str.translate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zh-cn/3/library/stdtypes.html#bytearray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5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238759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计算机科学与技术系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上海师范大学信息与机电学院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1412002"/>
            <a:ext cx="486003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基本数据类型与运算符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5004048" y="3274600"/>
            <a:ext cx="33113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李鲁群 （教授）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success@shnu.edu.cn</a:t>
            </a:r>
            <a:endParaRPr lang="ko-KR" alt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Android, Devices, Laptop, Mob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868509"/>
            <a:ext cx="1452761" cy="122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730637"/>
            <a:ext cx="1697872" cy="36555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 bwMode="auto">
          <a:xfrm>
            <a:off x="1115616" y="2256790"/>
            <a:ext cx="792088" cy="2616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第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1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章</a:t>
            </a:r>
          </a:p>
        </p:txBody>
      </p:sp>
      <p:sp>
        <p:nvSpPr>
          <p:cNvPr id="9" name="矩形 8"/>
          <p:cNvSpPr/>
          <p:nvPr/>
        </p:nvSpPr>
        <p:spPr>
          <a:xfrm>
            <a:off x="1290534" y="2590695"/>
            <a:ext cx="14205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Android</a:t>
            </a:r>
            <a:r>
              <a:rPr lang="zh-CN" altLang="en-US" sz="1000" dirty="0"/>
              <a:t>操作系统概述</a:t>
            </a:r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/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0" b="26610"/>
          <a:stretch>
            <a:fillRect/>
          </a:stretch>
        </p:blipFill>
        <p:spPr>
          <a:xfrm>
            <a:off x="6521455" y="148688"/>
            <a:ext cx="2592288" cy="864096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 bwMode="auto">
          <a:xfrm>
            <a:off x="7509424" y="691677"/>
            <a:ext cx="864096" cy="306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第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4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4.2 </a:t>
            </a:r>
            <a:r>
              <a:rPr lang="zh-CN" altLang="en-US" sz="2800" dirty="0"/>
              <a:t>数字类型（</a:t>
            </a:r>
            <a:r>
              <a:rPr lang="en-US" altLang="zh-CN" sz="2800" dirty="0"/>
              <a:t>int</a:t>
            </a:r>
            <a:r>
              <a:rPr lang="zh-CN" altLang="en-US" sz="2800" dirty="0"/>
              <a:t>、</a:t>
            </a:r>
            <a:r>
              <a:rPr lang="en-US" altLang="zh-CN" sz="2800" dirty="0"/>
              <a:t>float</a:t>
            </a:r>
            <a:r>
              <a:rPr lang="zh-CN" altLang="en-US" sz="2800" dirty="0"/>
              <a:t>、</a:t>
            </a:r>
            <a:r>
              <a:rPr lang="en-US" altLang="zh-CN" sz="2800" dirty="0"/>
              <a:t>bool</a:t>
            </a:r>
            <a:r>
              <a:rPr lang="zh-CN" altLang="en-US" sz="2800" dirty="0"/>
              <a:t>、</a:t>
            </a:r>
            <a:r>
              <a:rPr lang="en-US" altLang="zh-CN" sz="2800" dirty="0"/>
              <a:t>complex</a:t>
            </a:r>
            <a:r>
              <a:rPr lang="zh-CN" altLang="en-US" sz="2800" dirty="0"/>
              <a:t>）</a:t>
            </a:r>
            <a:endParaRPr lang="ko-KR" altLang="en-US" sz="2800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4.2.1 int</a:t>
            </a:r>
            <a:r>
              <a:rPr lang="zh-CN" altLang="en-US" b="1" dirty="0"/>
              <a:t>、</a:t>
            </a:r>
            <a:r>
              <a:rPr lang="en-US" altLang="zh-CN" b="1" dirty="0"/>
              <a:t>float</a:t>
            </a:r>
            <a:r>
              <a:rPr lang="zh-CN" altLang="en-US" b="1" dirty="0"/>
              <a:t>类型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39703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数字是通过赋值、运算符或内置函数创建，使用时无需声明变量的类型。数字的表示方式有：二进制（以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0b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开头数字）、八进制（以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0o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开头数字）、十进制、十六进制（以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0x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开头数字）等。数字可以执行赋值运算、算数运算、比较运算、逻辑运算、位运算等。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【案例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4-3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】查看数字的各进制表示。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number = 0xABF # </a:t>
            </a:r>
            <a:r>
              <a:rPr lang="x-none" altLang="zh-CN" sz="14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十六进制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number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2751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hex(100) #</a:t>
            </a:r>
            <a:r>
              <a:rPr lang="zh-CN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十六进制</a:t>
            </a:r>
          </a:p>
          <a:p>
            <a:pPr marL="9328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'0x64'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oct(100) #</a:t>
            </a:r>
            <a:r>
              <a:rPr lang="x-none" altLang="zh-CN" sz="14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八进制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'0o144'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bin(100)  #</a:t>
            </a:r>
            <a:r>
              <a:rPr lang="zh-CN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二进制</a:t>
            </a:r>
          </a:p>
          <a:p>
            <a:pPr marL="9328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'0b1100100'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62264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4.8 </a:t>
            </a:r>
            <a:r>
              <a:rPr lang="zh-CN" altLang="en-US" dirty="0"/>
              <a:t>映射类型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4.8.3 zip()</a:t>
            </a:r>
            <a:r>
              <a:rPr lang="zh-CN" altLang="en-US" b="1" dirty="0"/>
              <a:t>函数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zip()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函数用于将可迭代的对象作为参数，将对象中对应的元素打包成一个个元组，然后返回由这些元组组成的列表。如果各个迭代器的元素个数不一致，则返回列表长度与最短的对象相同，利用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*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号操作符，可以将元组解压为列表。</a:t>
            </a:r>
          </a:p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语法</a:t>
            </a:r>
          </a:p>
          <a:p>
            <a:pPr indent="26670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zip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语法：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zip([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iterable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...])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案例代码：</a:t>
            </a: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list(zip('hello','world'))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[('h', 'w'), ('e', 'o'), ('l', 'r'), ('l', 'l'), ('o', 'd')]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70816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4.8 </a:t>
            </a:r>
            <a:r>
              <a:rPr lang="zh-CN" altLang="en-US" dirty="0"/>
              <a:t>映射类型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4.8.3 zip()</a:t>
            </a:r>
            <a:r>
              <a:rPr lang="zh-CN" altLang="en-US" b="1" dirty="0"/>
              <a:t>函数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4-4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zip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（）函数代码演示。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84A1429-BD10-4DDB-84F6-0242852B6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072645"/>
            <a:ext cx="4128482" cy="285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3166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4.8 </a:t>
            </a:r>
            <a:r>
              <a:rPr lang="zh-CN" altLang="en-US" dirty="0"/>
              <a:t>映射类型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4.8.3 zip()</a:t>
            </a:r>
            <a:r>
              <a:rPr lang="zh-CN" altLang="en-US" b="1" dirty="0"/>
              <a:t>函数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说明：</a:t>
            </a:r>
          </a:p>
          <a:p>
            <a:pPr marL="342900" marR="120015" lvl="0" indent="-342900" algn="just">
              <a:buFont typeface="Wingdings" panose="05000000000000000000" pitchFamily="2" charset="2"/>
              <a:buChar char=""/>
            </a:pP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zip()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函数将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个或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个以上的可迭代对象合并成一个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zip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类型的对象。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120015" lvl="0" indent="-342900" algn="just">
              <a:buFont typeface="Wingdings" panose="05000000000000000000" pitchFamily="2" charset="2"/>
              <a:buChar char=""/>
            </a:pP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tuple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dict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将该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zip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对象转换为对应的数据类型。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120015" lvl="0" indent="-342900" algn="just">
              <a:buFont typeface="Wingdings" panose="05000000000000000000" pitchFamily="2" charset="2"/>
              <a:buChar char=""/>
            </a:pP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zip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对象被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转换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后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zip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内容自动清空。这也是上述代码增加了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d=zip(a,b,c)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的原因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120015" lvl="0" indent="-342900" algn="just">
              <a:buFont typeface="Wingdings" panose="05000000000000000000" pitchFamily="2" charset="2"/>
              <a:buChar char=""/>
            </a:pP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如果要转换为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dict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对象，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zip()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函数只能接收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个可迭代对象。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34422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4.9 C</a:t>
            </a:r>
            <a:r>
              <a:rPr lang="en-US" altLang="zh-CN" dirty="0"/>
              <a:t>ollections</a:t>
            </a:r>
            <a:r>
              <a:rPr lang="zh-CN" altLang="en-US" dirty="0"/>
              <a:t>模块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4.9.1 </a:t>
            </a:r>
            <a:r>
              <a:rPr lang="en-US" altLang="zh-CN" b="1" dirty="0" err="1"/>
              <a:t>namedtuple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31393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tuple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类型同源，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nametuple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是带有名称的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tuple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，可以根据名称访问元素，其构造及使用方法如下：</a:t>
            </a:r>
          </a:p>
          <a:p>
            <a:pPr indent="266700" algn="just"/>
            <a:endParaRPr lang="en-US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4-4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</a:t>
            </a: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namedtuple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()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案例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from collections import namedtuple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Point = namedtuple('Point', ['x', 'y'])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p = Point(3, 4)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p.x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p.y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75044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4.9 C</a:t>
            </a:r>
            <a:r>
              <a:rPr lang="en-US" altLang="zh-CN" dirty="0"/>
              <a:t>ollections</a:t>
            </a:r>
            <a:r>
              <a:rPr lang="zh-CN" altLang="en-US" dirty="0"/>
              <a:t>模块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4.9.2 deque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36933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deque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是双向队列数据结构，可以高效实现插入和删除操作的双向列表，适合用于队列和栈相关算法：</a:t>
            </a:r>
          </a:p>
          <a:p>
            <a:pPr indent="266700" algn="just"/>
            <a:endParaRPr lang="en-US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4-4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deque()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案例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from collections import deque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q = deque(['a1', 'b2', 'c3'])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q.append('x')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q.appendleft('y')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q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deque(['y', 'a1', 'b2', 'c3', 'x'])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deque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除了实现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append()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pop()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外，还支持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appendleft()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popleft()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，这样就可以非常高效地往头部添加或删除元素。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72705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4.9 C</a:t>
            </a:r>
            <a:r>
              <a:rPr lang="en-US" altLang="zh-CN" dirty="0"/>
              <a:t>ollections</a:t>
            </a:r>
            <a:r>
              <a:rPr lang="zh-CN" altLang="en-US" dirty="0"/>
              <a:t>模块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4.9.3 Counter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3416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Counter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是一个的计数器，可以统计序列内元素出现的个数，返回元素频率字典：</a:t>
            </a:r>
          </a:p>
          <a:p>
            <a:pPr indent="266700" algn="just"/>
            <a:endParaRPr lang="en-US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4-4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counter()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案例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import collections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a=collections.Counter('I have a dream')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a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Counter({' ': 3, 'a': 3, 'e': 2, 'I': 1, 'h': 1, 'v': 1, 'd': 1, 'r': 1, 'm': 1})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a.update('you have another dream')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a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Counter({' ': 6, 'a': 6, 'e': 5, 'h': 3, 'r': 3, 'v': 2, 'd': 2, 'm': 2, 'o': 2, 'I': 1, 'y': 1, 'u': 1, 'n': 1, 't': 1})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1420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4.10 </a:t>
            </a:r>
            <a:r>
              <a:rPr lang="en-US" altLang="ko-KR" dirty="0" err="1"/>
              <a:t>Itertools</a:t>
            </a:r>
            <a:r>
              <a:rPr lang="zh-CN" altLang="en-US" dirty="0"/>
              <a:t>模块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3416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itertools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库提供了非常有用的基于迭代对象的函数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chain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chain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函数则是可以串联多个迭代对象来形成一个更大的迭代对象。</a:t>
            </a:r>
          </a:p>
          <a:p>
            <a:pPr indent="266700" algn="just"/>
            <a:endParaRPr lang="en-US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4-4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</a:t>
            </a: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itertools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案例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from itertools import chain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a = [1, 2]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b = ['x']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for x in chain(a, b):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... print(x)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23677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4.11 </a:t>
            </a:r>
            <a:r>
              <a:rPr lang="zh-CN" altLang="en-US" dirty="0"/>
              <a:t>本章小结</a:t>
            </a:r>
            <a:endParaRPr lang="en-US" dirty="0"/>
          </a:p>
        </p:txBody>
      </p:sp>
      <p:pic>
        <p:nvPicPr>
          <p:cNvPr id="7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4011910"/>
            <a:ext cx="411360" cy="6339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 bwMode="auto">
          <a:xfrm>
            <a:off x="539552" y="1217442"/>
            <a:ext cx="770485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indent="266700" algn="just"/>
            <a:r>
              <a:rPr lang="zh-CN" altLang="zh-CN" sz="1800" kern="1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本章介绍了</a:t>
            </a:r>
            <a:r>
              <a:rPr lang="en-US" altLang="zh-CN" sz="1800" kern="1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基本的数据类型以及相关运算符，序列（含容器）数据类型的分类（见下表），以及常见的</a:t>
            </a:r>
            <a:r>
              <a:rPr lang="en-US" altLang="zh-CN" sz="1800" kern="1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collection</a:t>
            </a:r>
            <a:r>
              <a:rPr lang="zh-CN" altLang="zh-CN" sz="1800" kern="1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itertool</a:t>
            </a:r>
            <a:r>
              <a:rPr lang="zh-CN" altLang="zh-CN" sz="1800" kern="1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模块中与序列（含容器）相关函数的使用。</a:t>
            </a:r>
          </a:p>
          <a:p>
            <a:pPr indent="266700" algn="just"/>
            <a:r>
              <a:rPr lang="zh-CN" altLang="zh-CN" sz="1800" b="1" kern="1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en-US" altLang="zh-CN" sz="1800" b="1" kern="1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4.9</a:t>
            </a:r>
            <a:r>
              <a:rPr lang="zh-CN" altLang="zh-CN" sz="1800" b="1" kern="1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对象类型对比表。</a:t>
            </a:r>
            <a:endParaRPr lang="zh-CN" altLang="zh-CN" sz="1800" kern="1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33317CEC-3F3E-4F88-BBE3-05F9D9FE4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9949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FEAC3B86-D0EF-4BFD-854B-E6733990D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181760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A6D52EF-D5B6-4026-88C8-23B25EC49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772688"/>
              </p:ext>
            </p:extLst>
          </p:nvPr>
        </p:nvGraphicFramePr>
        <p:xfrm>
          <a:off x="2265999" y="2511788"/>
          <a:ext cx="4251961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116">
                  <a:extLst>
                    <a:ext uri="{9D8B030D-6E8A-4147-A177-3AD203B41FA5}">
                      <a16:colId xmlns:a16="http://schemas.microsoft.com/office/drawing/2014/main" val="3622518053"/>
                    </a:ext>
                  </a:extLst>
                </a:gridCol>
                <a:gridCol w="508276">
                  <a:extLst>
                    <a:ext uri="{9D8B030D-6E8A-4147-A177-3AD203B41FA5}">
                      <a16:colId xmlns:a16="http://schemas.microsoft.com/office/drawing/2014/main" val="2729719032"/>
                    </a:ext>
                  </a:extLst>
                </a:gridCol>
                <a:gridCol w="272355">
                  <a:extLst>
                    <a:ext uri="{9D8B030D-6E8A-4147-A177-3AD203B41FA5}">
                      <a16:colId xmlns:a16="http://schemas.microsoft.com/office/drawing/2014/main" val="2700656522"/>
                    </a:ext>
                  </a:extLst>
                </a:gridCol>
                <a:gridCol w="1354607">
                  <a:extLst>
                    <a:ext uri="{9D8B030D-6E8A-4147-A177-3AD203B41FA5}">
                      <a16:colId xmlns:a16="http://schemas.microsoft.com/office/drawing/2014/main" val="3745124168"/>
                    </a:ext>
                  </a:extLst>
                </a:gridCol>
                <a:gridCol w="1354607">
                  <a:extLst>
                    <a:ext uri="{9D8B030D-6E8A-4147-A177-3AD203B41FA5}">
                      <a16:colId xmlns:a16="http://schemas.microsoft.com/office/drawing/2014/main" val="13266133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类型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名 称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可变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说</a:t>
                      </a:r>
                      <a:r>
                        <a:rPr lang="en-US" sz="750" kern="1000">
                          <a:effectLst/>
                        </a:rPr>
                        <a:t>    </a:t>
                      </a:r>
                      <a:r>
                        <a:rPr lang="zh-CN" sz="750" kern="1000">
                          <a:effectLst/>
                        </a:rPr>
                        <a:t>明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示 例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3600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AutoNum type="arabicPeriod"/>
                      </a:pPr>
                      <a:r>
                        <a:rPr lang="en-US" sz="750" kern="1000">
                          <a:effectLst/>
                        </a:rPr>
                        <a:t>list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列表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是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由</a:t>
                      </a:r>
                      <a:r>
                        <a:rPr lang="en-US" sz="750" kern="1000">
                          <a:effectLst/>
                        </a:rPr>
                        <a:t>[]</a:t>
                      </a:r>
                      <a:r>
                        <a:rPr lang="zh-CN" sz="750" kern="1000">
                          <a:effectLst/>
                        </a:rPr>
                        <a:t>包括的对象序列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[1,2,’helllo’,True]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2006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AutoNum type="arabicPeriod"/>
                      </a:pPr>
                      <a:r>
                        <a:rPr lang="en-US" sz="750" kern="1000">
                          <a:effectLst/>
                        </a:rPr>
                        <a:t>range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序列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否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整数序列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range</a:t>
                      </a:r>
                      <a:r>
                        <a:rPr lang="zh-CN" sz="750" kern="1000">
                          <a:effectLst/>
                        </a:rPr>
                        <a:t>（</a:t>
                      </a:r>
                      <a:r>
                        <a:rPr lang="en-US" sz="750" kern="1000">
                          <a:effectLst/>
                        </a:rPr>
                        <a:t>start</a:t>
                      </a:r>
                      <a:r>
                        <a:rPr lang="zh-CN" sz="750" kern="1000">
                          <a:effectLst/>
                        </a:rPr>
                        <a:t>，</a:t>
                      </a:r>
                      <a:r>
                        <a:rPr lang="en-US" sz="750" kern="1000">
                          <a:effectLst/>
                        </a:rPr>
                        <a:t>end</a:t>
                      </a:r>
                      <a:r>
                        <a:rPr lang="zh-CN" sz="750" kern="1000">
                          <a:effectLst/>
                        </a:rPr>
                        <a:t>，</a:t>
                      </a:r>
                      <a:r>
                        <a:rPr lang="en-US" sz="750" kern="1000">
                          <a:effectLst/>
                        </a:rPr>
                        <a:t>step</a:t>
                      </a:r>
                      <a:r>
                        <a:rPr lang="zh-CN" sz="750" kern="1000">
                          <a:effectLst/>
                        </a:rPr>
                        <a:t>）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7940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AutoNum type="arabicPeriod"/>
                      </a:pPr>
                      <a:r>
                        <a:rPr lang="en-US" sz="750" kern="1000">
                          <a:effectLst/>
                        </a:rPr>
                        <a:t>tuple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元组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否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由</a:t>
                      </a:r>
                      <a:r>
                        <a:rPr lang="en-US" sz="750" kern="1000">
                          <a:effectLst/>
                        </a:rPr>
                        <a:t>()</a:t>
                      </a:r>
                      <a:r>
                        <a:rPr lang="zh-CN" sz="750" kern="1000">
                          <a:effectLst/>
                        </a:rPr>
                        <a:t>包括的对象序列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(1,2,’helllo’)</a:t>
                      </a:r>
                      <a:r>
                        <a:rPr lang="zh-CN" sz="750" kern="1000">
                          <a:effectLst/>
                        </a:rPr>
                        <a:t>，（</a:t>
                      </a:r>
                      <a:r>
                        <a:rPr lang="en-US" sz="750" kern="1000">
                          <a:effectLst/>
                        </a:rPr>
                        <a:t>1</a:t>
                      </a:r>
                      <a:r>
                        <a:rPr lang="zh-CN" sz="750" kern="1000">
                          <a:effectLst/>
                        </a:rPr>
                        <a:t>，）仅有一个元素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8503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AutoNum type="arabicPeriod"/>
                      </a:pPr>
                      <a:r>
                        <a:rPr lang="en-US" sz="750" kern="1000">
                          <a:effectLst/>
                        </a:rPr>
                        <a:t>str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字符串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否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由‘’、“”、</a:t>
                      </a:r>
                      <a:r>
                        <a:rPr lang="en-US" sz="750" kern="1000">
                          <a:effectLst/>
                        </a:rPr>
                        <a:t>’’’ ’’’</a:t>
                      </a:r>
                      <a:r>
                        <a:rPr lang="zh-CN" sz="750" kern="1000">
                          <a:effectLst/>
                        </a:rPr>
                        <a:t>包括的字符序列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‘hello’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9784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AutoNum type="arabicPeriod"/>
                      </a:pPr>
                      <a:r>
                        <a:rPr lang="en-US" sz="750" kern="1000">
                          <a:effectLst/>
                        </a:rPr>
                        <a:t>bytes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字节序列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否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b</a:t>
                      </a:r>
                      <a:r>
                        <a:rPr lang="zh-CN" sz="750" kern="1000">
                          <a:effectLst/>
                        </a:rPr>
                        <a:t>‘’、</a:t>
                      </a:r>
                      <a:r>
                        <a:rPr lang="en-US" sz="750" kern="1000">
                          <a:effectLst/>
                        </a:rPr>
                        <a:t>b</a:t>
                      </a:r>
                      <a:r>
                        <a:rPr lang="zh-CN" sz="750" kern="1000">
                          <a:effectLst/>
                        </a:rPr>
                        <a:t>“”、</a:t>
                      </a:r>
                      <a:r>
                        <a:rPr lang="en-US" sz="750" kern="1000">
                          <a:effectLst/>
                        </a:rPr>
                        <a:t>b’’’ ’’’</a:t>
                      </a:r>
                      <a:r>
                        <a:rPr lang="zh-CN" sz="750" kern="1000">
                          <a:effectLst/>
                        </a:rPr>
                        <a:t>，字符串前加</a:t>
                      </a:r>
                      <a:r>
                        <a:rPr lang="en-US" sz="750" kern="1000">
                          <a:effectLst/>
                        </a:rPr>
                        <a:t>b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b’hello’, b'\xf0\xf1\xf2'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042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AutoNum type="arabicPeriod"/>
                      </a:pPr>
                      <a:r>
                        <a:rPr lang="en-US" sz="750" kern="1000">
                          <a:effectLst/>
                        </a:rPr>
                        <a:t>bytearray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字节数组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是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Bytearray</a:t>
                      </a:r>
                      <a:r>
                        <a:rPr lang="zh-CN" sz="750" kern="1000">
                          <a:effectLst/>
                        </a:rPr>
                        <a:t>通过构造函数创建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调用构造器来创建。如：</a:t>
                      </a:r>
                      <a:r>
                        <a:rPr lang="en-US" sz="750" kern="1000">
                          <a:effectLst/>
                        </a:rPr>
                        <a:t>bytearray(10)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396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AutoNum type="arabicPeriod"/>
                      </a:pPr>
                      <a:r>
                        <a:rPr lang="en-US" sz="750" kern="1000">
                          <a:effectLst/>
                        </a:rPr>
                        <a:t>memoryview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内存视图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否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Memoryview</a:t>
                      </a:r>
                      <a:r>
                        <a:rPr lang="zh-CN" sz="750" kern="1000">
                          <a:effectLst/>
                        </a:rPr>
                        <a:t>通过构造函数创建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调用构造器来创建。</a:t>
                      </a:r>
                      <a:r>
                        <a:rPr lang="en-US" sz="750" kern="1000">
                          <a:effectLst/>
                        </a:rPr>
                        <a:t>memoryview(b'ab')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3357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AutoNum type="arabicPeriod"/>
                      </a:pPr>
                      <a:r>
                        <a:rPr lang="en-US" sz="750" kern="1000">
                          <a:effectLst/>
                        </a:rPr>
                        <a:t>set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集合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是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由</a:t>
                      </a:r>
                      <a:r>
                        <a:rPr lang="en-US" sz="750" kern="1000">
                          <a:effectLst/>
                        </a:rPr>
                        <a:t>{}</a:t>
                      </a:r>
                      <a:r>
                        <a:rPr lang="zh-CN" sz="750" kern="1000">
                          <a:effectLst/>
                        </a:rPr>
                        <a:t>包括的对象序列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{1,2,’helllo’ }</a:t>
                      </a:r>
                      <a:r>
                        <a:rPr lang="zh-CN" sz="750" kern="1000">
                          <a:effectLst/>
                        </a:rPr>
                        <a:t>，空集合由</a:t>
                      </a:r>
                      <a:r>
                        <a:rPr lang="en-US" sz="750" kern="1000">
                          <a:effectLst/>
                        </a:rPr>
                        <a:t>set</a:t>
                      </a:r>
                      <a:r>
                        <a:rPr lang="zh-CN" sz="750" kern="1000">
                          <a:effectLst/>
                        </a:rPr>
                        <a:t>（）创建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6087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AutoNum type="arabicPeriod"/>
                      </a:pPr>
                      <a:r>
                        <a:rPr lang="en-US" sz="750" kern="1000">
                          <a:effectLst/>
                        </a:rPr>
                        <a:t>frozenset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冻封集合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否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frozenset</a:t>
                      </a:r>
                      <a:r>
                        <a:rPr lang="zh-CN" sz="750" kern="1000">
                          <a:effectLst/>
                        </a:rPr>
                        <a:t>通过构造函数创建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frozenset({'l', 'h', 'e', 'o'})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0464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AutoNum type="arabicPeriod"/>
                      </a:pPr>
                      <a:r>
                        <a:rPr lang="en-US" sz="750" kern="1000">
                          <a:effectLst/>
                        </a:rPr>
                        <a:t>dict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字典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是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由</a:t>
                      </a:r>
                      <a:r>
                        <a:rPr lang="en-US" sz="750" kern="1000">
                          <a:effectLst/>
                        </a:rPr>
                        <a:t>{}</a:t>
                      </a:r>
                      <a:r>
                        <a:rPr lang="zh-CN" sz="750" kern="1000">
                          <a:effectLst/>
                        </a:rPr>
                        <a:t>包括的对象（</a:t>
                      </a:r>
                      <a:r>
                        <a:rPr lang="en-US" sz="750" kern="1000">
                          <a:effectLst/>
                        </a:rPr>
                        <a:t>Key</a:t>
                      </a:r>
                      <a:r>
                        <a:rPr lang="zh-CN" sz="750" kern="1000">
                          <a:effectLst/>
                        </a:rPr>
                        <a:t>：</a:t>
                      </a:r>
                      <a:r>
                        <a:rPr lang="en-US" sz="750" kern="1000">
                          <a:effectLst/>
                        </a:rPr>
                        <a:t>value</a:t>
                      </a:r>
                      <a:r>
                        <a:rPr lang="zh-CN" sz="750" kern="1000">
                          <a:effectLst/>
                        </a:rPr>
                        <a:t>）序列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 dirty="0">
                          <a:effectLst/>
                        </a:rPr>
                        <a:t>{1:’ok’,2:’helllo’}</a:t>
                      </a:r>
                      <a:r>
                        <a:rPr lang="zh-CN" sz="750" kern="1000" dirty="0">
                          <a:effectLst/>
                        </a:rPr>
                        <a:t>，</a:t>
                      </a:r>
                      <a:r>
                        <a:rPr lang="en-US" sz="750" kern="1000" dirty="0">
                          <a:effectLst/>
                        </a:rPr>
                        <a:t>{}</a:t>
                      </a:r>
                      <a:r>
                        <a:rPr lang="zh-CN" sz="750" kern="1000" dirty="0">
                          <a:effectLst/>
                        </a:rPr>
                        <a:t>表示字典为空</a:t>
                      </a:r>
                      <a:endParaRPr lang="zh-CN" sz="75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7207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00003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74848" y="1563638"/>
            <a:ext cx="8496944" cy="2837574"/>
          </a:xfrm>
        </p:spPr>
        <p:txBody>
          <a:bodyPr/>
          <a:lstStyle/>
          <a:p>
            <a:pPr lvl="0" algn="just"/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数据加密与解密。 给定一个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位数字，如：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12345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；试设计一种加密方法，可以将数字加密、解密（提示：可以采用数字的异或操作） </a:t>
            </a:r>
          </a:p>
          <a:p>
            <a:pPr algn="just"/>
            <a:r>
              <a:rPr lang="en-US" altLang="zh-CN" sz="1800" kern="10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2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生成假名字。有两个序列，一个是 姓氏序列（如：赵钱孙李周吴郑王），一个是名序列（如：玉媛近平德华建刚山一），请在第一表中随机取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个姓氏，在第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个表中随机取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1~2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个字，然后将取出的字组成一个名字，生成假名字。将生成的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个假名字，放入一个列表中。</a:t>
            </a:r>
          </a:p>
          <a:p>
            <a:pPr algn="just"/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3.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随机生成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0~100 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之间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个浮点数作为考试成绩。将（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）生成的假名字与这些生成的浮点数生成一个字典，字典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为：名字，成绩。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4.12 </a:t>
            </a:r>
            <a:r>
              <a:rPr lang="zh-CN" altLang="en-US" dirty="0"/>
              <a:t>习题与课外阅读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-324544" y="971186"/>
            <a:ext cx="8496944" cy="460648"/>
          </a:xfrm>
        </p:spPr>
        <p:txBody>
          <a:bodyPr/>
          <a:lstStyle/>
          <a:p>
            <a:pPr marL="914400" lvl="2" indent="0">
              <a:spcBef>
                <a:spcPts val="400"/>
              </a:spcBef>
              <a:spcAft>
                <a:spcPts val="400"/>
              </a:spcAft>
              <a:buSzPts val="1400"/>
              <a:buNone/>
              <a:tabLst>
                <a:tab pos="1626870" algn="l"/>
                <a:tab pos="817245" algn="l"/>
                <a:tab pos="1626870" algn="l"/>
              </a:tabLst>
            </a:pPr>
            <a:r>
              <a:rPr lang="en-US" altLang="zh-CN" sz="2000" b="1" kern="1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zh-CN" sz="2000" b="1" kern="1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习题</a:t>
            </a:r>
          </a:p>
        </p:txBody>
      </p:sp>
      <p:pic>
        <p:nvPicPr>
          <p:cNvPr id="10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4011910"/>
            <a:ext cx="411360" cy="633925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74848" y="1563638"/>
            <a:ext cx="8496944" cy="2837574"/>
          </a:xfrm>
        </p:spPr>
        <p:txBody>
          <a:bodyPr/>
          <a:lstStyle/>
          <a:p>
            <a:pPr indent="400050" algn="just"/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阅读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官方网站，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基本的数据类型：</a:t>
            </a:r>
          </a:p>
          <a:p>
            <a:pPr marL="723900" indent="266700" algn="just"/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https://docs.python.org/zh-cn/3/library/stdtypes.html#sequence-types-list-tuple-range</a:t>
            </a:r>
            <a:endParaRPr lang="zh-CN" altLang="zh-CN" sz="1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endParaRPr lang="zh-CN" altLang="zh-CN" sz="1800" kern="1000" dirty="0">
              <a:effectLst/>
              <a:latin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4.12</a:t>
            </a:r>
            <a:r>
              <a:rPr lang="zh-CN" altLang="en-US" dirty="0"/>
              <a:t>习题与课外阅读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-324544" y="971186"/>
            <a:ext cx="8496944" cy="460648"/>
          </a:xfrm>
        </p:spPr>
        <p:txBody>
          <a:bodyPr/>
          <a:lstStyle/>
          <a:p>
            <a:pPr marL="914400" lvl="2" indent="0">
              <a:spcBef>
                <a:spcPts val="400"/>
              </a:spcBef>
              <a:spcAft>
                <a:spcPts val="400"/>
              </a:spcAft>
              <a:buSzPts val="1400"/>
              <a:buNone/>
              <a:tabLst>
                <a:tab pos="1626870" algn="l"/>
                <a:tab pos="817245" algn="l"/>
                <a:tab pos="1626870" algn="l"/>
              </a:tabLst>
            </a:pPr>
            <a:r>
              <a:rPr lang="en-US" altLang="zh-CN" sz="2000" b="1" kern="1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000" b="1" kern="1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课外阅读</a:t>
            </a:r>
            <a:endParaRPr lang="zh-CN" altLang="zh-CN" sz="2000" b="1" kern="1000" dirty="0"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4011910"/>
            <a:ext cx="411360" cy="6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70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4.2 </a:t>
            </a:r>
            <a:r>
              <a:rPr lang="zh-CN" altLang="en-US" sz="2800" dirty="0"/>
              <a:t>数字类型（</a:t>
            </a:r>
            <a:r>
              <a:rPr lang="en-US" altLang="zh-CN" sz="2800" dirty="0"/>
              <a:t>int</a:t>
            </a:r>
            <a:r>
              <a:rPr lang="zh-CN" altLang="en-US" sz="2800" dirty="0"/>
              <a:t>、</a:t>
            </a:r>
            <a:r>
              <a:rPr lang="en-US" altLang="zh-CN" sz="2800" dirty="0"/>
              <a:t>float</a:t>
            </a:r>
            <a:r>
              <a:rPr lang="zh-CN" altLang="en-US" sz="2800" dirty="0"/>
              <a:t>、</a:t>
            </a:r>
            <a:r>
              <a:rPr lang="en-US" altLang="zh-CN" sz="2800" dirty="0"/>
              <a:t>bool</a:t>
            </a:r>
            <a:r>
              <a:rPr lang="zh-CN" altLang="en-US" sz="2800" dirty="0"/>
              <a:t>、</a:t>
            </a:r>
            <a:r>
              <a:rPr lang="en-US" altLang="zh-CN" sz="2800" dirty="0"/>
              <a:t>complex</a:t>
            </a:r>
            <a:r>
              <a:rPr lang="zh-CN" altLang="en-US" sz="2800" dirty="0"/>
              <a:t>）</a:t>
            </a:r>
            <a:endParaRPr lang="ko-KR" altLang="en-US" sz="2800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4.2.2 </a:t>
            </a:r>
            <a:r>
              <a:rPr lang="zh-CN" altLang="en-US" b="1" dirty="0"/>
              <a:t>相关运算符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en-US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赋值运算符</a:t>
            </a:r>
            <a:endParaRPr lang="zh-CN" altLang="zh-CN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赋值运算是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最基本的运算。赋值运算是将等号右边的对象赋值给左边的变量。如：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a=100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包含了以下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种赋值运算符（见表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4.1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</a:p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4.1 Python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赋值运算符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3A046DD-41C6-4317-B8A9-11D7962F5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716790"/>
              </p:ext>
            </p:extLst>
          </p:nvPr>
        </p:nvGraphicFramePr>
        <p:xfrm>
          <a:off x="2627784" y="3023995"/>
          <a:ext cx="432816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2907">
                  <a:extLst>
                    <a:ext uri="{9D8B030D-6E8A-4147-A177-3AD203B41FA5}">
                      <a16:colId xmlns:a16="http://schemas.microsoft.com/office/drawing/2014/main" val="468854533"/>
                    </a:ext>
                  </a:extLst>
                </a:gridCol>
                <a:gridCol w="1584080">
                  <a:extLst>
                    <a:ext uri="{9D8B030D-6E8A-4147-A177-3AD203B41FA5}">
                      <a16:colId xmlns:a16="http://schemas.microsoft.com/office/drawing/2014/main" val="2700884186"/>
                    </a:ext>
                  </a:extLst>
                </a:gridCol>
                <a:gridCol w="2041173">
                  <a:extLst>
                    <a:ext uri="{9D8B030D-6E8A-4147-A177-3AD203B41FA5}">
                      <a16:colId xmlns:a16="http://schemas.microsoft.com/office/drawing/2014/main" val="29551544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运算符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功能介绍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示例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4647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=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简单的赋值运算符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c = a + b </a:t>
                      </a:r>
                      <a:r>
                        <a:rPr lang="zh-CN" sz="750" kern="1000">
                          <a:effectLst/>
                        </a:rPr>
                        <a:t>将</a:t>
                      </a:r>
                      <a:r>
                        <a:rPr lang="en-US" sz="750" kern="1000">
                          <a:effectLst/>
                        </a:rPr>
                        <a:t> a + b </a:t>
                      </a:r>
                      <a:r>
                        <a:rPr lang="zh-CN" sz="750" kern="1000">
                          <a:effectLst/>
                        </a:rPr>
                        <a:t>的运算结果赋值为</a:t>
                      </a:r>
                      <a:r>
                        <a:rPr lang="en-US" sz="750" kern="1000">
                          <a:effectLst/>
                        </a:rPr>
                        <a:t> c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96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+=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加法赋值运算符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c += a </a:t>
                      </a:r>
                      <a:r>
                        <a:rPr lang="zh-CN" sz="750" kern="1000">
                          <a:effectLst/>
                        </a:rPr>
                        <a:t>等效于</a:t>
                      </a:r>
                      <a:r>
                        <a:rPr lang="en-US" sz="750" kern="1000">
                          <a:effectLst/>
                        </a:rPr>
                        <a:t> c = c + a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6537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-=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减法赋值运算符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c -= a </a:t>
                      </a:r>
                      <a:r>
                        <a:rPr lang="zh-CN" sz="750" kern="1000">
                          <a:effectLst/>
                        </a:rPr>
                        <a:t>等效于</a:t>
                      </a:r>
                      <a:r>
                        <a:rPr lang="en-US" sz="750" kern="1000">
                          <a:effectLst/>
                        </a:rPr>
                        <a:t> c = c - a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7139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*=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乘法赋值运算符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c *= a </a:t>
                      </a:r>
                      <a:r>
                        <a:rPr lang="zh-CN" sz="750" kern="1000">
                          <a:effectLst/>
                        </a:rPr>
                        <a:t>等效于</a:t>
                      </a:r>
                      <a:r>
                        <a:rPr lang="en-US" sz="750" kern="1000">
                          <a:effectLst/>
                        </a:rPr>
                        <a:t> c = c * a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4908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/=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除法赋值运算符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c /= a </a:t>
                      </a:r>
                      <a:r>
                        <a:rPr lang="zh-CN" sz="750" kern="1000">
                          <a:effectLst/>
                        </a:rPr>
                        <a:t>等效于</a:t>
                      </a:r>
                      <a:r>
                        <a:rPr lang="en-US" sz="750" kern="1000">
                          <a:effectLst/>
                        </a:rPr>
                        <a:t> c = c / a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3284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**=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幂赋值运算符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c **= a </a:t>
                      </a:r>
                      <a:r>
                        <a:rPr lang="zh-CN" sz="750" kern="1000">
                          <a:effectLst/>
                        </a:rPr>
                        <a:t>等效于</a:t>
                      </a:r>
                      <a:r>
                        <a:rPr lang="en-US" sz="750" kern="1000">
                          <a:effectLst/>
                        </a:rPr>
                        <a:t> c = c ** a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860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%=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取模（余数）赋值运算符， 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c %= a </a:t>
                      </a:r>
                      <a:r>
                        <a:rPr lang="zh-CN" sz="750" kern="1000">
                          <a:effectLst/>
                        </a:rPr>
                        <a:t>等效于</a:t>
                      </a:r>
                      <a:r>
                        <a:rPr lang="en-US" sz="750" kern="1000">
                          <a:effectLst/>
                        </a:rPr>
                        <a:t> c = c % a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0922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//=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取整除赋值运算符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c //= a </a:t>
                      </a:r>
                      <a:r>
                        <a:rPr lang="zh-CN" sz="750" kern="1000">
                          <a:effectLst/>
                        </a:rPr>
                        <a:t>等效于</a:t>
                      </a:r>
                      <a:r>
                        <a:rPr lang="en-US" sz="750" kern="1000">
                          <a:effectLst/>
                        </a:rPr>
                        <a:t> c = c // a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1415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:=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海象赋值运算符，是</a:t>
                      </a:r>
                      <a:r>
                        <a:rPr lang="en-US" sz="750" kern="1000">
                          <a:effectLst/>
                        </a:rPr>
                        <a:t>Python3.8 </a:t>
                      </a:r>
                      <a:r>
                        <a:rPr lang="zh-CN" sz="750" kern="1000">
                          <a:effectLst/>
                        </a:rPr>
                        <a:t>版本新增运算符。可在表达式内部为变量赋值。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 dirty="0">
                          <a:effectLst/>
                        </a:rPr>
                        <a:t>if (n := </a:t>
                      </a:r>
                      <a:r>
                        <a:rPr lang="en-US" sz="750" kern="1000" dirty="0" err="1">
                          <a:effectLst/>
                        </a:rPr>
                        <a:t>len</a:t>
                      </a:r>
                      <a:r>
                        <a:rPr lang="en-US" sz="750" kern="1000" dirty="0">
                          <a:effectLst/>
                        </a:rPr>
                        <a:t>(a)) &gt; 8:</a:t>
                      </a:r>
                      <a:endParaRPr lang="zh-CN" sz="750" kern="1000" dirty="0">
                        <a:effectLst/>
                      </a:endParaRPr>
                    </a:p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 dirty="0">
                          <a:effectLst/>
                        </a:rPr>
                        <a:t>    print(</a:t>
                      </a:r>
                      <a:r>
                        <a:rPr lang="en-US" sz="750" kern="1000" dirty="0" err="1">
                          <a:effectLst/>
                        </a:rPr>
                        <a:t>f"List</a:t>
                      </a:r>
                      <a:r>
                        <a:rPr lang="en-US" sz="750" kern="1000" dirty="0">
                          <a:effectLst/>
                        </a:rPr>
                        <a:t> is too long ({n} elements")</a:t>
                      </a:r>
                      <a:endParaRPr lang="zh-CN" sz="75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1666698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8C0E97E4-C855-40D7-B435-4719C7FE18FB}"/>
              </a:ext>
            </a:extLst>
          </p:cNvPr>
          <p:cNvSpPr txBox="1"/>
          <p:nvPr/>
        </p:nvSpPr>
        <p:spPr bwMode="auto">
          <a:xfrm>
            <a:off x="2051752" y="4485933"/>
            <a:ext cx="646171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与赋值运算的相反的操作是删除 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del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。如：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del a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266700" algn="just"/>
            <a:r>
              <a:rPr lang="en-US" altLang="zh-CN" sz="14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</a:t>
            </a:r>
            <a:r>
              <a:rPr lang="zh-CN" altLang="zh-CN" sz="14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提示：</a:t>
            </a:r>
            <a:r>
              <a:rPr lang="en-US" altLang="zh-CN" sz="14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Python</a:t>
            </a:r>
            <a:r>
              <a:rPr lang="zh-CN" altLang="zh-CN" sz="14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语言中没有自增</a:t>
            </a:r>
            <a:r>
              <a:rPr lang="en-US" altLang="zh-CN" sz="14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4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</a:t>
            </a:r>
            <a:r>
              <a:rPr lang="zh-CN" altLang="zh-CN" sz="14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，自减</a:t>
            </a:r>
            <a:r>
              <a:rPr lang="en-US" altLang="zh-CN" sz="14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4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--</a:t>
            </a:r>
            <a:r>
              <a:rPr lang="zh-CN" altLang="zh-CN" sz="14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运算符。</a:t>
            </a:r>
          </a:p>
        </p:txBody>
      </p:sp>
    </p:spTree>
    <p:extLst>
      <p:ext uri="{BB962C8B-B14F-4D97-AF65-F5344CB8AC3E}">
        <p14:creationId xmlns:p14="http://schemas.microsoft.com/office/powerpoint/2010/main" val="79632200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059582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09283">
            <a:off x="5713123" y="3125887"/>
            <a:ext cx="2013664" cy="747690"/>
          </a:xfrm>
          <a:prstGeom prst="rect">
            <a:avLst/>
          </a:prstGeom>
        </p:spPr>
      </p:pic>
      <p:pic>
        <p:nvPicPr>
          <p:cNvPr id="4" name="图片占位符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4.2 </a:t>
            </a:r>
            <a:r>
              <a:rPr lang="zh-CN" altLang="en-US" sz="2800" dirty="0"/>
              <a:t>数字类型（</a:t>
            </a:r>
            <a:r>
              <a:rPr lang="en-US" altLang="zh-CN" sz="2800" dirty="0"/>
              <a:t>int</a:t>
            </a:r>
            <a:r>
              <a:rPr lang="zh-CN" altLang="en-US" sz="2800" dirty="0"/>
              <a:t>、</a:t>
            </a:r>
            <a:r>
              <a:rPr lang="en-US" altLang="zh-CN" sz="2800" dirty="0"/>
              <a:t>float</a:t>
            </a:r>
            <a:r>
              <a:rPr lang="zh-CN" altLang="en-US" sz="2800" dirty="0"/>
              <a:t>、</a:t>
            </a:r>
            <a:r>
              <a:rPr lang="en-US" altLang="zh-CN" sz="2800" dirty="0"/>
              <a:t>bool</a:t>
            </a:r>
            <a:r>
              <a:rPr lang="zh-CN" altLang="en-US" sz="2800" dirty="0"/>
              <a:t>、</a:t>
            </a:r>
            <a:r>
              <a:rPr lang="en-US" altLang="zh-CN" sz="2800" dirty="0"/>
              <a:t>complex</a:t>
            </a:r>
            <a:r>
              <a:rPr lang="zh-CN" altLang="en-US" sz="2800" dirty="0"/>
              <a:t>）</a:t>
            </a:r>
            <a:endParaRPr lang="ko-KR" altLang="en-US" sz="2800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4.2.2 </a:t>
            </a:r>
            <a:r>
              <a:rPr lang="zh-CN" altLang="en-US" b="1" dirty="0"/>
              <a:t>相关运算符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3216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en-US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赋值运算符</a:t>
            </a:r>
            <a:endParaRPr lang="zh-CN" altLang="zh-CN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53035" indent="266700" algn="just">
              <a:spcBef>
                <a:spcPts val="600"/>
              </a:spcBef>
              <a:tabLst>
                <a:tab pos="228600" algn="l"/>
                <a:tab pos="266700" algn="l"/>
              </a:tabLst>
            </a:pP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4-4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Python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语言赋值运算符代码示例。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0661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a=12 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赋值后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a=12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0661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a+=8 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赋值后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a=20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0661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a-=2 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赋值后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a=10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0661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a*=2 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赋值后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a=24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0661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a/=8 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赋值后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a=1.5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0661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a%=8 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赋值后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a=4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0661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a**=2 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赋值后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a=144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0661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a//=8 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赋值后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a=1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695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4.2 </a:t>
            </a:r>
            <a:r>
              <a:rPr lang="zh-CN" altLang="en-US" sz="2800" dirty="0"/>
              <a:t>数字类型（</a:t>
            </a:r>
            <a:r>
              <a:rPr lang="en-US" altLang="zh-CN" sz="2800" dirty="0"/>
              <a:t>int</a:t>
            </a:r>
            <a:r>
              <a:rPr lang="zh-CN" altLang="en-US" sz="2800" dirty="0"/>
              <a:t>、</a:t>
            </a:r>
            <a:r>
              <a:rPr lang="en-US" altLang="zh-CN" sz="2800" dirty="0"/>
              <a:t>float</a:t>
            </a:r>
            <a:r>
              <a:rPr lang="zh-CN" altLang="en-US" sz="2800" dirty="0"/>
              <a:t>、</a:t>
            </a:r>
            <a:r>
              <a:rPr lang="en-US" altLang="zh-CN" sz="2800" dirty="0"/>
              <a:t>bool</a:t>
            </a:r>
            <a:r>
              <a:rPr lang="zh-CN" altLang="en-US" sz="2800" dirty="0"/>
              <a:t>、</a:t>
            </a:r>
            <a:r>
              <a:rPr lang="en-US" altLang="zh-CN" sz="2800" dirty="0"/>
              <a:t>complex</a:t>
            </a:r>
            <a:r>
              <a:rPr lang="zh-CN" altLang="en-US" sz="2800" dirty="0"/>
              <a:t>）</a:t>
            </a:r>
            <a:endParaRPr lang="ko-KR" altLang="en-US" sz="2800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4.2.2 </a:t>
            </a:r>
            <a:r>
              <a:rPr lang="zh-CN" altLang="en-US" b="1" dirty="0"/>
              <a:t>相关运算符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en-US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算数运算符</a:t>
            </a:r>
            <a:endParaRPr lang="zh-CN" altLang="zh-CN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的算数运算不仅局限于数字的运算操作。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语言支持对象对运算符的重载，所以如果相关类已经实现了运算符的重载，这些运算符可以应用对象之间的算数运算（见下表）。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4.2 Python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算数运算符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61F211D-E511-4B74-8DFC-A6F30626C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535644"/>
              </p:ext>
            </p:extLst>
          </p:nvPr>
        </p:nvGraphicFramePr>
        <p:xfrm>
          <a:off x="2843808" y="3481195"/>
          <a:ext cx="381762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7530">
                  <a:extLst>
                    <a:ext uri="{9D8B030D-6E8A-4147-A177-3AD203B41FA5}">
                      <a16:colId xmlns:a16="http://schemas.microsoft.com/office/drawing/2014/main" val="2235698822"/>
                    </a:ext>
                  </a:extLst>
                </a:gridCol>
                <a:gridCol w="1706959">
                  <a:extLst>
                    <a:ext uri="{9D8B030D-6E8A-4147-A177-3AD203B41FA5}">
                      <a16:colId xmlns:a16="http://schemas.microsoft.com/office/drawing/2014/main" val="2330949516"/>
                    </a:ext>
                  </a:extLst>
                </a:gridCol>
                <a:gridCol w="1633131">
                  <a:extLst>
                    <a:ext uri="{9D8B030D-6E8A-4147-A177-3AD203B41FA5}">
                      <a16:colId xmlns:a16="http://schemas.microsoft.com/office/drawing/2014/main" val="40556366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运算符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功能介绍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示例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0252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+ </a:t>
                      </a:r>
                      <a:r>
                        <a:rPr lang="zh-CN" sz="750" kern="1000">
                          <a:effectLst/>
                        </a:rPr>
                        <a:t>、</a:t>
                      </a:r>
                      <a:r>
                        <a:rPr lang="en-US" sz="750" kern="1000">
                          <a:effectLst/>
                        </a:rPr>
                        <a:t>- </a:t>
                      </a:r>
                      <a:r>
                        <a:rPr lang="zh-CN" sz="750" kern="1000">
                          <a:effectLst/>
                        </a:rPr>
                        <a:t>、</a:t>
                      </a:r>
                      <a:r>
                        <a:rPr lang="en-US" sz="750" kern="1000">
                          <a:effectLst/>
                        </a:rPr>
                        <a:t>*</a:t>
                      </a:r>
                      <a:r>
                        <a:rPr lang="zh-CN" sz="750" kern="1000">
                          <a:effectLst/>
                        </a:rPr>
                        <a:t>、</a:t>
                      </a:r>
                      <a:r>
                        <a:rPr lang="en-US" sz="750" kern="1000">
                          <a:effectLst/>
                        </a:rPr>
                        <a:t>/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分别完成两个对象加、减、乘、除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&gt;&gt;&gt;3 + 2   </a:t>
                      </a:r>
                      <a:r>
                        <a:rPr lang="zh-CN" sz="750" kern="1000">
                          <a:effectLst/>
                        </a:rPr>
                        <a:t>输出</a:t>
                      </a:r>
                      <a:r>
                        <a:rPr lang="en-US" sz="750" kern="1000">
                          <a:effectLst/>
                        </a:rPr>
                        <a:t>:5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3608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%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取模</a:t>
                      </a:r>
                      <a:r>
                        <a:rPr lang="en-US" sz="750" kern="1000">
                          <a:effectLst/>
                        </a:rPr>
                        <a:t> - </a:t>
                      </a:r>
                      <a:r>
                        <a:rPr lang="zh-CN" sz="750" kern="1000">
                          <a:effectLst/>
                        </a:rPr>
                        <a:t>返回除法的余数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&gt;&gt;&gt;7 % 2   </a:t>
                      </a:r>
                      <a:r>
                        <a:rPr lang="zh-CN" sz="750" kern="1000">
                          <a:effectLst/>
                        </a:rPr>
                        <a:t>输出</a:t>
                      </a:r>
                      <a:r>
                        <a:rPr lang="en-US" sz="750" kern="1000">
                          <a:effectLst/>
                        </a:rPr>
                        <a:t>: 1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0266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//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取整除</a:t>
                      </a:r>
                      <a:r>
                        <a:rPr lang="en-US" sz="750" kern="1000">
                          <a:effectLst/>
                        </a:rPr>
                        <a:t> - </a:t>
                      </a:r>
                      <a:r>
                        <a:rPr lang="zh-CN" sz="750" kern="1000">
                          <a:effectLst/>
                        </a:rPr>
                        <a:t>向下取接近除数的整数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&gt;&gt;&gt;9//2 </a:t>
                      </a:r>
                      <a:r>
                        <a:rPr lang="zh-CN" sz="750" kern="1000">
                          <a:effectLst/>
                        </a:rPr>
                        <a:t>输出：</a:t>
                      </a:r>
                      <a:r>
                        <a:rPr lang="en-US" sz="750" kern="1000">
                          <a:effectLst/>
                        </a:rPr>
                        <a:t>4   &gt;&gt;&gt;-9//2</a:t>
                      </a:r>
                      <a:r>
                        <a:rPr lang="zh-CN" sz="750" kern="1000">
                          <a:effectLst/>
                        </a:rPr>
                        <a:t>输出</a:t>
                      </a:r>
                      <a:r>
                        <a:rPr lang="en-US" sz="750" kern="1000">
                          <a:effectLst/>
                        </a:rPr>
                        <a:t>-5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4122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**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幂</a:t>
                      </a:r>
                      <a:r>
                        <a:rPr lang="en-US" sz="750" kern="1000">
                          <a:effectLst/>
                        </a:rPr>
                        <a:t> - </a:t>
                      </a:r>
                      <a:r>
                        <a:rPr lang="zh-CN" sz="750" kern="1000">
                          <a:effectLst/>
                        </a:rPr>
                        <a:t>返回</a:t>
                      </a:r>
                      <a:r>
                        <a:rPr lang="en-US" sz="750" kern="1000">
                          <a:effectLst/>
                        </a:rPr>
                        <a:t>x</a:t>
                      </a:r>
                      <a:r>
                        <a:rPr lang="zh-CN" sz="750" kern="1000">
                          <a:effectLst/>
                        </a:rPr>
                        <a:t>的</a:t>
                      </a:r>
                      <a:r>
                        <a:rPr lang="en-US" sz="750" kern="1000">
                          <a:effectLst/>
                        </a:rPr>
                        <a:t>y</a:t>
                      </a:r>
                      <a:r>
                        <a:rPr lang="zh-CN" sz="750" kern="1000">
                          <a:effectLst/>
                        </a:rPr>
                        <a:t>次幂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 dirty="0">
                          <a:effectLst/>
                        </a:rPr>
                        <a:t>&gt;&gt;&gt;2**3 </a:t>
                      </a:r>
                      <a:r>
                        <a:rPr lang="zh-CN" sz="750" kern="1000" dirty="0">
                          <a:effectLst/>
                        </a:rPr>
                        <a:t>输出：</a:t>
                      </a:r>
                      <a:r>
                        <a:rPr lang="en-US" sz="750" kern="1000" dirty="0">
                          <a:effectLst/>
                        </a:rPr>
                        <a:t>8</a:t>
                      </a:r>
                      <a:endParaRPr lang="zh-CN" sz="75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477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677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4.2 </a:t>
            </a:r>
            <a:r>
              <a:rPr lang="zh-CN" altLang="en-US" sz="2800" dirty="0"/>
              <a:t>数字类型（</a:t>
            </a:r>
            <a:r>
              <a:rPr lang="en-US" altLang="zh-CN" sz="2800" dirty="0"/>
              <a:t>int</a:t>
            </a:r>
            <a:r>
              <a:rPr lang="zh-CN" altLang="en-US" sz="2800" dirty="0"/>
              <a:t>、</a:t>
            </a:r>
            <a:r>
              <a:rPr lang="en-US" altLang="zh-CN" sz="2800" dirty="0"/>
              <a:t>float</a:t>
            </a:r>
            <a:r>
              <a:rPr lang="zh-CN" altLang="en-US" sz="2800" dirty="0"/>
              <a:t>、</a:t>
            </a:r>
            <a:r>
              <a:rPr lang="en-US" altLang="zh-CN" sz="2800" dirty="0"/>
              <a:t>bool</a:t>
            </a:r>
            <a:r>
              <a:rPr lang="zh-CN" altLang="en-US" sz="2800" dirty="0"/>
              <a:t>、</a:t>
            </a:r>
            <a:r>
              <a:rPr lang="en-US" altLang="zh-CN" sz="2800" dirty="0"/>
              <a:t>complex</a:t>
            </a:r>
            <a:r>
              <a:rPr lang="zh-CN" altLang="en-US" sz="2800" dirty="0"/>
              <a:t>）</a:t>
            </a:r>
            <a:endParaRPr lang="ko-KR" altLang="en-US" sz="2800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4.2.2 </a:t>
            </a:r>
            <a:r>
              <a:rPr lang="zh-CN" altLang="en-US" b="1" dirty="0"/>
              <a:t>相关运算符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en-US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算数运算符</a:t>
            </a:r>
            <a:endParaRPr lang="zh-CN" altLang="zh-CN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7970" algn="just"/>
            <a:endParaRPr lang="en-US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26797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4-5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Python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语言对象算数运算符的代码示例。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0661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a,b=' hello ','world'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0661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a+b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0661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 hello world'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0661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(a+b)*3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0661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 hello world hello world hello world'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538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4.2 </a:t>
            </a:r>
            <a:r>
              <a:rPr lang="zh-CN" altLang="en-US" sz="2800" dirty="0"/>
              <a:t>数字类型（</a:t>
            </a:r>
            <a:r>
              <a:rPr lang="en-US" altLang="zh-CN" sz="2800" dirty="0"/>
              <a:t>int</a:t>
            </a:r>
            <a:r>
              <a:rPr lang="zh-CN" altLang="en-US" sz="2800" dirty="0"/>
              <a:t>、</a:t>
            </a:r>
            <a:r>
              <a:rPr lang="en-US" altLang="zh-CN" sz="2800" dirty="0"/>
              <a:t>float</a:t>
            </a:r>
            <a:r>
              <a:rPr lang="zh-CN" altLang="en-US" sz="2800" dirty="0"/>
              <a:t>、</a:t>
            </a:r>
            <a:r>
              <a:rPr lang="en-US" altLang="zh-CN" sz="2800" dirty="0"/>
              <a:t>bool</a:t>
            </a:r>
            <a:r>
              <a:rPr lang="zh-CN" altLang="en-US" sz="2800" dirty="0"/>
              <a:t>、</a:t>
            </a:r>
            <a:r>
              <a:rPr lang="en-US" altLang="zh-CN" sz="2800" dirty="0"/>
              <a:t>complex</a:t>
            </a:r>
            <a:r>
              <a:rPr lang="zh-CN" altLang="en-US" sz="2800" dirty="0"/>
              <a:t>）</a:t>
            </a:r>
            <a:endParaRPr lang="ko-KR" altLang="en-US" sz="2800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4.2.2 </a:t>
            </a:r>
            <a:r>
              <a:rPr lang="zh-CN" altLang="en-US" b="1" dirty="0"/>
              <a:t>相关运算符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14773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altLang="en-US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比较（关系）运算符</a:t>
            </a:r>
            <a:endParaRPr lang="zh-CN" altLang="zh-CN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语言的比较（关系）运算符可以用于数字之间，以及对象（关系运算符重载的类）之间的关系比较。一般用获得相关的逻辑关系，控制程序流的运行（见下表）。</a:t>
            </a:r>
          </a:p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4.3 Python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关系运算符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12F2DF7-1D1B-4CBD-A5E7-72F435E3B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034581"/>
              </p:ext>
            </p:extLst>
          </p:nvPr>
        </p:nvGraphicFramePr>
        <p:xfrm>
          <a:off x="2627784" y="2920022"/>
          <a:ext cx="4328160" cy="1348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8796">
                  <a:extLst>
                    <a:ext uri="{9D8B030D-6E8A-4147-A177-3AD203B41FA5}">
                      <a16:colId xmlns:a16="http://schemas.microsoft.com/office/drawing/2014/main" val="146377648"/>
                    </a:ext>
                  </a:extLst>
                </a:gridCol>
                <a:gridCol w="2354833">
                  <a:extLst>
                    <a:ext uri="{9D8B030D-6E8A-4147-A177-3AD203B41FA5}">
                      <a16:colId xmlns:a16="http://schemas.microsoft.com/office/drawing/2014/main" val="2659402053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27617945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运算符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功能介绍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示例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0976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0">
                          <a:effectLst/>
                        </a:rPr>
                        <a:t>==</a:t>
                      </a:r>
                      <a:endParaRPr lang="zh-CN" sz="10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等于</a:t>
                      </a:r>
                      <a:r>
                        <a:rPr lang="en-US" sz="750" kern="1000">
                          <a:effectLst/>
                        </a:rPr>
                        <a:t> - </a:t>
                      </a:r>
                      <a:r>
                        <a:rPr lang="zh-CN" sz="750" kern="1000">
                          <a:effectLst/>
                        </a:rPr>
                        <a:t>比较对象是否相等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(a == b) </a:t>
                      </a:r>
                      <a:r>
                        <a:rPr lang="zh-CN" sz="750" kern="1000">
                          <a:effectLst/>
                        </a:rPr>
                        <a:t>返回</a:t>
                      </a:r>
                      <a:r>
                        <a:rPr lang="en-US" sz="750" kern="1000">
                          <a:effectLst/>
                        </a:rPr>
                        <a:t> False</a:t>
                      </a:r>
                      <a:r>
                        <a:rPr lang="zh-CN" sz="750" kern="1000">
                          <a:effectLst/>
                        </a:rPr>
                        <a:t>。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0009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0">
                          <a:effectLst/>
                        </a:rPr>
                        <a:t>!=</a:t>
                      </a:r>
                      <a:endParaRPr lang="zh-CN" sz="10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不等于</a:t>
                      </a:r>
                      <a:r>
                        <a:rPr lang="en-US" sz="750" kern="1000">
                          <a:effectLst/>
                        </a:rPr>
                        <a:t> - </a:t>
                      </a:r>
                      <a:r>
                        <a:rPr lang="zh-CN" sz="750" kern="1000">
                          <a:effectLst/>
                        </a:rPr>
                        <a:t>比较两个对象是否不相等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(a != b) </a:t>
                      </a:r>
                      <a:r>
                        <a:rPr lang="zh-CN" sz="750" kern="1000">
                          <a:effectLst/>
                        </a:rPr>
                        <a:t>返回</a:t>
                      </a:r>
                      <a:r>
                        <a:rPr lang="en-US" sz="750" kern="1000">
                          <a:effectLst/>
                        </a:rPr>
                        <a:t> True</a:t>
                      </a:r>
                      <a:r>
                        <a:rPr lang="zh-CN" sz="750" kern="1000">
                          <a:effectLst/>
                        </a:rPr>
                        <a:t>。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2222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0">
                          <a:effectLst/>
                        </a:rPr>
                        <a:t>&gt; </a:t>
                      </a:r>
                      <a:endParaRPr lang="zh-CN" sz="10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大于</a:t>
                      </a:r>
                      <a:r>
                        <a:rPr lang="en-US" sz="750" kern="1000">
                          <a:effectLst/>
                        </a:rPr>
                        <a:t> -</a:t>
                      </a:r>
                      <a:r>
                        <a:rPr lang="zh-CN" sz="750" kern="1000">
                          <a:effectLst/>
                        </a:rPr>
                        <a:t>返回</a:t>
                      </a:r>
                      <a:r>
                        <a:rPr lang="en-US" sz="750" kern="1000">
                          <a:effectLst/>
                        </a:rPr>
                        <a:t>1</a:t>
                      </a:r>
                      <a:r>
                        <a:rPr lang="zh-CN" sz="750" kern="1000">
                          <a:effectLst/>
                        </a:rPr>
                        <a:t>表示真，与</a:t>
                      </a:r>
                      <a:r>
                        <a:rPr lang="en-US" sz="750" kern="1000">
                          <a:effectLst/>
                        </a:rPr>
                        <a:t>True</a:t>
                      </a:r>
                      <a:r>
                        <a:rPr lang="zh-CN" sz="750" kern="1000">
                          <a:effectLst/>
                        </a:rPr>
                        <a:t>等价，返回</a:t>
                      </a:r>
                      <a:r>
                        <a:rPr lang="en-US" sz="750" kern="1000">
                          <a:effectLst/>
                        </a:rPr>
                        <a:t>0</a:t>
                      </a:r>
                      <a:r>
                        <a:rPr lang="zh-CN" sz="750" kern="1000">
                          <a:effectLst/>
                        </a:rPr>
                        <a:t>表示假，与</a:t>
                      </a:r>
                      <a:r>
                        <a:rPr lang="en-US" sz="750" kern="1000">
                          <a:effectLst/>
                        </a:rPr>
                        <a:t>False</a:t>
                      </a:r>
                      <a:r>
                        <a:rPr lang="zh-CN" sz="750" kern="1000">
                          <a:effectLst/>
                        </a:rPr>
                        <a:t>等价。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(a &gt; b) </a:t>
                      </a:r>
                      <a:r>
                        <a:rPr lang="zh-CN" sz="750" kern="1000">
                          <a:effectLst/>
                        </a:rPr>
                        <a:t>返回</a:t>
                      </a:r>
                      <a:r>
                        <a:rPr lang="en-US" sz="750" kern="1000">
                          <a:effectLst/>
                        </a:rPr>
                        <a:t> False</a:t>
                      </a:r>
                      <a:r>
                        <a:rPr lang="zh-CN" sz="750" kern="1000">
                          <a:effectLst/>
                        </a:rPr>
                        <a:t>。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5800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0">
                          <a:effectLst/>
                        </a:rPr>
                        <a:t>&lt; </a:t>
                      </a:r>
                      <a:endParaRPr lang="zh-CN" sz="10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小于</a:t>
                      </a:r>
                      <a:r>
                        <a:rPr lang="en-US" sz="750" kern="1000">
                          <a:effectLst/>
                        </a:rPr>
                        <a:t> -</a:t>
                      </a:r>
                      <a:r>
                        <a:rPr lang="zh-CN" sz="750" kern="1000">
                          <a:effectLst/>
                        </a:rPr>
                        <a:t>返回</a:t>
                      </a:r>
                      <a:r>
                        <a:rPr lang="en-US" sz="750" kern="1000">
                          <a:effectLst/>
                        </a:rPr>
                        <a:t>1</a:t>
                      </a:r>
                      <a:r>
                        <a:rPr lang="zh-CN" sz="750" kern="1000">
                          <a:effectLst/>
                        </a:rPr>
                        <a:t>表示真，与</a:t>
                      </a:r>
                      <a:r>
                        <a:rPr lang="en-US" sz="750" kern="1000">
                          <a:effectLst/>
                        </a:rPr>
                        <a:t>True</a:t>
                      </a:r>
                      <a:r>
                        <a:rPr lang="zh-CN" sz="750" kern="1000">
                          <a:effectLst/>
                        </a:rPr>
                        <a:t>等价，返回</a:t>
                      </a:r>
                      <a:r>
                        <a:rPr lang="en-US" sz="750" kern="1000">
                          <a:effectLst/>
                        </a:rPr>
                        <a:t>0</a:t>
                      </a:r>
                      <a:r>
                        <a:rPr lang="zh-CN" sz="750" kern="1000">
                          <a:effectLst/>
                        </a:rPr>
                        <a:t>表示假，与</a:t>
                      </a:r>
                      <a:r>
                        <a:rPr lang="en-US" sz="750" kern="1000">
                          <a:effectLst/>
                        </a:rPr>
                        <a:t>False</a:t>
                      </a:r>
                      <a:r>
                        <a:rPr lang="zh-CN" sz="750" kern="1000">
                          <a:effectLst/>
                        </a:rPr>
                        <a:t>等价。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(a &lt; b) </a:t>
                      </a:r>
                      <a:r>
                        <a:rPr lang="zh-CN" sz="750" kern="1000">
                          <a:effectLst/>
                        </a:rPr>
                        <a:t>返回</a:t>
                      </a:r>
                      <a:r>
                        <a:rPr lang="en-US" sz="750" kern="1000">
                          <a:effectLst/>
                        </a:rPr>
                        <a:t> True</a:t>
                      </a:r>
                      <a:r>
                        <a:rPr lang="zh-CN" sz="750" kern="1000">
                          <a:effectLst/>
                        </a:rPr>
                        <a:t>。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1866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0">
                          <a:effectLst/>
                        </a:rPr>
                        <a:t>&gt;=</a:t>
                      </a:r>
                      <a:endParaRPr lang="zh-CN" sz="10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大于等于</a:t>
                      </a:r>
                      <a:r>
                        <a:rPr lang="en-US" sz="750" kern="1000">
                          <a:effectLst/>
                        </a:rPr>
                        <a:t> -</a:t>
                      </a:r>
                      <a:r>
                        <a:rPr lang="zh-CN" sz="750" kern="1000">
                          <a:effectLst/>
                        </a:rPr>
                        <a:t>返回</a:t>
                      </a:r>
                      <a:r>
                        <a:rPr lang="en-US" sz="750" kern="1000">
                          <a:effectLst/>
                        </a:rPr>
                        <a:t>1</a:t>
                      </a:r>
                      <a:r>
                        <a:rPr lang="zh-CN" sz="750" kern="1000">
                          <a:effectLst/>
                        </a:rPr>
                        <a:t>表示真，与</a:t>
                      </a:r>
                      <a:r>
                        <a:rPr lang="en-US" sz="750" kern="1000">
                          <a:effectLst/>
                        </a:rPr>
                        <a:t>True</a:t>
                      </a:r>
                      <a:r>
                        <a:rPr lang="zh-CN" sz="750" kern="1000">
                          <a:effectLst/>
                        </a:rPr>
                        <a:t>等价，返回</a:t>
                      </a:r>
                      <a:r>
                        <a:rPr lang="en-US" sz="750" kern="1000">
                          <a:effectLst/>
                        </a:rPr>
                        <a:t>0</a:t>
                      </a:r>
                      <a:r>
                        <a:rPr lang="zh-CN" sz="750" kern="1000">
                          <a:effectLst/>
                        </a:rPr>
                        <a:t>表示假，与</a:t>
                      </a:r>
                      <a:r>
                        <a:rPr lang="en-US" sz="750" kern="1000">
                          <a:effectLst/>
                        </a:rPr>
                        <a:t>False</a:t>
                      </a:r>
                      <a:r>
                        <a:rPr lang="zh-CN" sz="750" kern="1000">
                          <a:effectLst/>
                        </a:rPr>
                        <a:t>等价。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(a &gt;= b) </a:t>
                      </a:r>
                      <a:r>
                        <a:rPr lang="zh-CN" sz="750" kern="1000">
                          <a:effectLst/>
                        </a:rPr>
                        <a:t>返回</a:t>
                      </a:r>
                      <a:r>
                        <a:rPr lang="en-US" sz="750" kern="1000">
                          <a:effectLst/>
                        </a:rPr>
                        <a:t> False</a:t>
                      </a:r>
                      <a:r>
                        <a:rPr lang="zh-CN" sz="750" kern="1000">
                          <a:effectLst/>
                        </a:rPr>
                        <a:t>。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9981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0">
                          <a:effectLst/>
                        </a:rPr>
                        <a:t>&lt;=</a:t>
                      </a:r>
                      <a:endParaRPr lang="zh-CN" sz="10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小于等于</a:t>
                      </a:r>
                      <a:r>
                        <a:rPr lang="en-US" sz="750" kern="1000">
                          <a:effectLst/>
                        </a:rPr>
                        <a:t> -</a:t>
                      </a:r>
                      <a:r>
                        <a:rPr lang="zh-CN" sz="750" kern="1000">
                          <a:effectLst/>
                        </a:rPr>
                        <a:t>返回</a:t>
                      </a:r>
                      <a:r>
                        <a:rPr lang="en-US" sz="750" kern="1000">
                          <a:effectLst/>
                        </a:rPr>
                        <a:t>1</a:t>
                      </a:r>
                      <a:r>
                        <a:rPr lang="zh-CN" sz="750" kern="1000">
                          <a:effectLst/>
                        </a:rPr>
                        <a:t>表示真，与</a:t>
                      </a:r>
                      <a:r>
                        <a:rPr lang="en-US" sz="750" kern="1000">
                          <a:effectLst/>
                        </a:rPr>
                        <a:t>True</a:t>
                      </a:r>
                      <a:r>
                        <a:rPr lang="zh-CN" sz="750" kern="1000">
                          <a:effectLst/>
                        </a:rPr>
                        <a:t>等价，返回</a:t>
                      </a:r>
                      <a:r>
                        <a:rPr lang="en-US" sz="750" kern="1000">
                          <a:effectLst/>
                        </a:rPr>
                        <a:t>0</a:t>
                      </a:r>
                      <a:r>
                        <a:rPr lang="zh-CN" sz="750" kern="1000">
                          <a:effectLst/>
                        </a:rPr>
                        <a:t>表示假，与</a:t>
                      </a:r>
                      <a:r>
                        <a:rPr lang="en-US" sz="750" kern="1000">
                          <a:effectLst/>
                        </a:rPr>
                        <a:t>False</a:t>
                      </a:r>
                      <a:r>
                        <a:rPr lang="zh-CN" sz="750" kern="1000">
                          <a:effectLst/>
                        </a:rPr>
                        <a:t>等价。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 dirty="0">
                          <a:effectLst/>
                        </a:rPr>
                        <a:t>(a &lt;= b) </a:t>
                      </a:r>
                      <a:r>
                        <a:rPr lang="zh-CN" sz="750" kern="1000" dirty="0">
                          <a:effectLst/>
                        </a:rPr>
                        <a:t>返回</a:t>
                      </a:r>
                      <a:r>
                        <a:rPr lang="en-US" sz="750" kern="1000" dirty="0">
                          <a:effectLst/>
                        </a:rPr>
                        <a:t> True</a:t>
                      </a:r>
                      <a:r>
                        <a:rPr lang="zh-CN" sz="750" kern="1000" dirty="0">
                          <a:effectLst/>
                        </a:rPr>
                        <a:t>。</a:t>
                      </a:r>
                      <a:endParaRPr lang="zh-CN" sz="75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0703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703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4.2 </a:t>
            </a:r>
            <a:r>
              <a:rPr lang="zh-CN" altLang="en-US" sz="2800" dirty="0"/>
              <a:t>数字类型（</a:t>
            </a:r>
            <a:r>
              <a:rPr lang="en-US" altLang="zh-CN" sz="2800" dirty="0"/>
              <a:t>int</a:t>
            </a:r>
            <a:r>
              <a:rPr lang="zh-CN" altLang="en-US" sz="2800" dirty="0"/>
              <a:t>、</a:t>
            </a:r>
            <a:r>
              <a:rPr lang="en-US" altLang="zh-CN" sz="2800" dirty="0"/>
              <a:t>float</a:t>
            </a:r>
            <a:r>
              <a:rPr lang="zh-CN" altLang="en-US" sz="2800" dirty="0"/>
              <a:t>、</a:t>
            </a:r>
            <a:r>
              <a:rPr lang="en-US" altLang="zh-CN" sz="2800" dirty="0"/>
              <a:t>bool</a:t>
            </a:r>
            <a:r>
              <a:rPr lang="zh-CN" altLang="en-US" sz="2800" dirty="0"/>
              <a:t>、</a:t>
            </a:r>
            <a:r>
              <a:rPr lang="en-US" altLang="zh-CN" sz="2800" dirty="0"/>
              <a:t>complex</a:t>
            </a:r>
            <a:r>
              <a:rPr lang="zh-CN" altLang="en-US" sz="2800" dirty="0"/>
              <a:t>）</a:t>
            </a:r>
            <a:endParaRPr lang="ko-KR" altLang="en-US" sz="2800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4.2.2 </a:t>
            </a:r>
            <a:r>
              <a:rPr lang="zh-CN" altLang="en-US" b="1" dirty="0"/>
              <a:t>相关运算符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23083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altLang="en-US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比较（关系）运算符</a:t>
            </a:r>
            <a:endParaRPr lang="en-US" altLang="zh-CN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7970" algn="just"/>
            <a:endParaRPr lang="en-US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26797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4-6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Python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语言对象比较运算符代码示例。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0661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s="hello world"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0661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t='hello'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0661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s&gt;t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0661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en-US" altLang="zh-CN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38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4.2 </a:t>
            </a:r>
            <a:r>
              <a:rPr lang="zh-CN" altLang="en-US" sz="2800" dirty="0"/>
              <a:t>数字类型（</a:t>
            </a:r>
            <a:r>
              <a:rPr lang="en-US" altLang="zh-CN" sz="2800" dirty="0"/>
              <a:t>int</a:t>
            </a:r>
            <a:r>
              <a:rPr lang="zh-CN" altLang="en-US" sz="2800" dirty="0"/>
              <a:t>、</a:t>
            </a:r>
            <a:r>
              <a:rPr lang="en-US" altLang="zh-CN" sz="2800" dirty="0"/>
              <a:t>float</a:t>
            </a:r>
            <a:r>
              <a:rPr lang="zh-CN" altLang="en-US" sz="2800" dirty="0"/>
              <a:t>、</a:t>
            </a:r>
            <a:r>
              <a:rPr lang="en-US" altLang="zh-CN" sz="2800" dirty="0"/>
              <a:t>bool</a:t>
            </a:r>
            <a:r>
              <a:rPr lang="zh-CN" altLang="en-US" sz="2800" dirty="0"/>
              <a:t>、</a:t>
            </a:r>
            <a:r>
              <a:rPr lang="en-US" altLang="zh-CN" sz="2800" dirty="0"/>
              <a:t>complex</a:t>
            </a:r>
            <a:r>
              <a:rPr lang="zh-CN" altLang="en-US" sz="2800" dirty="0"/>
              <a:t>）</a:t>
            </a:r>
            <a:endParaRPr lang="ko-KR" altLang="en-US" sz="2800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4.2.2 </a:t>
            </a:r>
            <a:r>
              <a:rPr lang="zh-CN" altLang="en-US" b="1" dirty="0"/>
              <a:t>相关运算符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4.</a:t>
            </a:r>
            <a:r>
              <a:rPr lang="zh-CN" altLang="en-US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位运算符</a:t>
            </a:r>
            <a:endParaRPr lang="en-US" altLang="zh-CN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位运算符只能针对数字进行操作。相关的运算有：按位与、或、异或，以及按位取反或左移、右移等运算（见下表）。</a:t>
            </a:r>
          </a:p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4.4 Python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位运算符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en-US" altLang="zh-CN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1D7DF78-9991-4997-A7B3-9C8D3829C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65784"/>
              </p:ext>
            </p:extLst>
          </p:nvPr>
        </p:nvGraphicFramePr>
        <p:xfrm>
          <a:off x="2764120" y="3147814"/>
          <a:ext cx="432816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820">
                  <a:extLst>
                    <a:ext uri="{9D8B030D-6E8A-4147-A177-3AD203B41FA5}">
                      <a16:colId xmlns:a16="http://schemas.microsoft.com/office/drawing/2014/main" val="2452304641"/>
                    </a:ext>
                  </a:extLst>
                </a:gridCol>
                <a:gridCol w="2951803">
                  <a:extLst>
                    <a:ext uri="{9D8B030D-6E8A-4147-A177-3AD203B41FA5}">
                      <a16:colId xmlns:a16="http://schemas.microsoft.com/office/drawing/2014/main" val="922687448"/>
                    </a:ext>
                  </a:extLst>
                </a:gridCol>
                <a:gridCol w="1033537">
                  <a:extLst>
                    <a:ext uri="{9D8B030D-6E8A-4147-A177-3AD203B41FA5}">
                      <a16:colId xmlns:a16="http://schemas.microsoft.com/office/drawing/2014/main" val="25874463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运算符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 dirty="0">
                          <a:effectLst/>
                        </a:rPr>
                        <a:t>功能介绍</a:t>
                      </a:r>
                      <a:endParaRPr lang="zh-CN" sz="75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示例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4306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&amp;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按位与运算符：参与运算的两个值</a:t>
                      </a:r>
                      <a:r>
                        <a:rPr lang="en-US" sz="750" kern="1000">
                          <a:effectLst/>
                        </a:rPr>
                        <a:t>,</a:t>
                      </a:r>
                      <a:r>
                        <a:rPr lang="zh-CN" sz="750" kern="1000">
                          <a:effectLst/>
                        </a:rPr>
                        <a:t>如果两个相应位都为</a:t>
                      </a:r>
                      <a:r>
                        <a:rPr lang="en-US" sz="750" kern="1000">
                          <a:effectLst/>
                        </a:rPr>
                        <a:t>1,</a:t>
                      </a:r>
                      <a:r>
                        <a:rPr lang="zh-CN" sz="750" kern="1000">
                          <a:effectLst/>
                        </a:rPr>
                        <a:t>则该位的结果为</a:t>
                      </a:r>
                      <a:r>
                        <a:rPr lang="en-US" sz="750" kern="1000">
                          <a:effectLst/>
                        </a:rPr>
                        <a:t>1,</a:t>
                      </a:r>
                      <a:r>
                        <a:rPr lang="zh-CN" sz="750" kern="1000">
                          <a:effectLst/>
                        </a:rPr>
                        <a:t>否则为</a:t>
                      </a:r>
                      <a:r>
                        <a:rPr lang="en-US" sz="750" kern="1000">
                          <a:effectLst/>
                        </a:rPr>
                        <a:t>0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(1&amp; 2) </a:t>
                      </a:r>
                      <a:r>
                        <a:rPr lang="zh-CN" sz="750" kern="1000">
                          <a:effectLst/>
                        </a:rPr>
                        <a:t>输出结果 </a:t>
                      </a:r>
                      <a:r>
                        <a:rPr lang="en-US" sz="750" kern="1000">
                          <a:effectLst/>
                        </a:rPr>
                        <a:t>0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4509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|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按位或运算符：只要对应的二个二进位有一个为</a:t>
                      </a:r>
                      <a:r>
                        <a:rPr lang="en-US" sz="750" kern="1000">
                          <a:effectLst/>
                        </a:rPr>
                        <a:t>1</a:t>
                      </a:r>
                      <a:r>
                        <a:rPr lang="zh-CN" sz="750" kern="1000">
                          <a:effectLst/>
                        </a:rPr>
                        <a:t>时，结果位就为</a:t>
                      </a:r>
                      <a:r>
                        <a:rPr lang="en-US" sz="750" kern="1000">
                          <a:effectLst/>
                        </a:rPr>
                        <a:t>1</a:t>
                      </a:r>
                      <a:r>
                        <a:rPr lang="zh-CN" sz="750" kern="1000">
                          <a:effectLst/>
                        </a:rPr>
                        <a:t>。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(1 | 2) </a:t>
                      </a:r>
                      <a:r>
                        <a:rPr lang="zh-CN" sz="750" kern="1000">
                          <a:effectLst/>
                        </a:rPr>
                        <a:t>输出结果</a:t>
                      </a:r>
                      <a:r>
                        <a:rPr lang="en-US" sz="750" kern="1000">
                          <a:effectLst/>
                        </a:rPr>
                        <a:t>3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3203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^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按位异或运算符：当两对应的二进位相异时，结果为</a:t>
                      </a:r>
                      <a:r>
                        <a:rPr lang="en-US" sz="750" kern="1000">
                          <a:effectLst/>
                        </a:rPr>
                        <a:t>1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(1 ^ 3) </a:t>
                      </a:r>
                      <a:r>
                        <a:rPr lang="zh-CN" sz="750" kern="1000">
                          <a:effectLst/>
                        </a:rPr>
                        <a:t>输出</a:t>
                      </a:r>
                      <a:r>
                        <a:rPr lang="en-US" sz="750" kern="1000">
                          <a:effectLst/>
                        </a:rPr>
                        <a:t>2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2602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~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按位取反运算符：对数据的每个二进制位取反</a:t>
                      </a:r>
                      <a:r>
                        <a:rPr lang="en-US" sz="750" kern="1000">
                          <a:effectLst/>
                        </a:rPr>
                        <a:t>,</a:t>
                      </a:r>
                      <a:r>
                        <a:rPr lang="zh-CN" sz="750" kern="1000">
                          <a:effectLst/>
                        </a:rPr>
                        <a:t>即把</a:t>
                      </a:r>
                      <a:r>
                        <a:rPr lang="en-US" sz="750" kern="1000">
                          <a:effectLst/>
                        </a:rPr>
                        <a:t>1</a:t>
                      </a:r>
                      <a:r>
                        <a:rPr lang="zh-CN" sz="750" kern="1000">
                          <a:effectLst/>
                        </a:rPr>
                        <a:t>变为</a:t>
                      </a:r>
                      <a:r>
                        <a:rPr lang="en-US" sz="750" kern="1000">
                          <a:effectLst/>
                        </a:rPr>
                        <a:t>0,</a:t>
                      </a:r>
                      <a:r>
                        <a:rPr lang="zh-CN" sz="750" kern="1000">
                          <a:effectLst/>
                        </a:rPr>
                        <a:t>把</a:t>
                      </a:r>
                      <a:r>
                        <a:rPr lang="en-US" sz="750" kern="1000">
                          <a:effectLst/>
                        </a:rPr>
                        <a:t>0</a:t>
                      </a:r>
                      <a:r>
                        <a:rPr lang="zh-CN" sz="750" kern="1000">
                          <a:effectLst/>
                        </a:rPr>
                        <a:t>变为</a:t>
                      </a:r>
                      <a:r>
                        <a:rPr lang="en-US" sz="750" kern="1000">
                          <a:effectLst/>
                        </a:rPr>
                        <a:t>1</a:t>
                      </a:r>
                      <a:r>
                        <a:rPr lang="zh-CN" sz="750" kern="1000">
                          <a:effectLst/>
                        </a:rPr>
                        <a:t>。</a:t>
                      </a:r>
                      <a:r>
                        <a:rPr lang="en-US" sz="750" kern="1000">
                          <a:effectLst/>
                        </a:rPr>
                        <a:t>~x </a:t>
                      </a:r>
                      <a:r>
                        <a:rPr lang="zh-CN" sz="750" kern="1000">
                          <a:effectLst/>
                        </a:rPr>
                        <a:t>类似于</a:t>
                      </a:r>
                      <a:r>
                        <a:rPr lang="en-US" sz="750" kern="1000">
                          <a:effectLst/>
                        </a:rPr>
                        <a:t> -x-1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(~1 ) </a:t>
                      </a:r>
                      <a:r>
                        <a:rPr lang="zh-CN" sz="750" kern="1000">
                          <a:effectLst/>
                        </a:rPr>
                        <a:t>输出结果</a:t>
                      </a:r>
                      <a:r>
                        <a:rPr lang="en-US" sz="750" kern="1000">
                          <a:effectLst/>
                        </a:rPr>
                        <a:t>-2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9387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&lt;&lt; 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左移动运算符：运算数的各二进位全部左移若干位，由</a:t>
                      </a:r>
                      <a:r>
                        <a:rPr lang="en-US" sz="750" kern="1000">
                          <a:effectLst/>
                        </a:rPr>
                        <a:t>"&lt;&lt;"</a:t>
                      </a:r>
                      <a:r>
                        <a:rPr lang="zh-CN" sz="750" kern="1000">
                          <a:effectLst/>
                        </a:rPr>
                        <a:t>右边的数指定移动的位数，高位丢弃，低位补</a:t>
                      </a:r>
                      <a:r>
                        <a:rPr lang="en-US" sz="750" kern="1000">
                          <a:effectLst/>
                        </a:rPr>
                        <a:t>0</a:t>
                      </a:r>
                      <a:r>
                        <a:rPr lang="zh-CN" sz="750" kern="1000">
                          <a:effectLst/>
                        </a:rPr>
                        <a:t>。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1 &lt;&lt; 1 </a:t>
                      </a:r>
                      <a:r>
                        <a:rPr lang="zh-CN" sz="750" kern="1000">
                          <a:effectLst/>
                        </a:rPr>
                        <a:t>输出结果</a:t>
                      </a:r>
                      <a:r>
                        <a:rPr lang="en-US" sz="750" kern="1000">
                          <a:effectLst/>
                        </a:rPr>
                        <a:t> 2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207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&gt;&gt; 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右移动运算符：把</a:t>
                      </a:r>
                      <a:r>
                        <a:rPr lang="en-US" sz="750" kern="1000">
                          <a:effectLst/>
                        </a:rPr>
                        <a:t>"&gt;&gt;"</a:t>
                      </a:r>
                      <a:r>
                        <a:rPr lang="zh-CN" sz="750" kern="1000">
                          <a:effectLst/>
                        </a:rPr>
                        <a:t>左边的运算数的各二进位全部右移若干位，</a:t>
                      </a:r>
                      <a:r>
                        <a:rPr lang="en-US" sz="750" kern="1000">
                          <a:effectLst/>
                        </a:rPr>
                        <a:t>"&gt;&gt;"</a:t>
                      </a:r>
                      <a:r>
                        <a:rPr lang="zh-CN" sz="750" kern="1000">
                          <a:effectLst/>
                        </a:rPr>
                        <a:t>右边的数指定移动的位数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 dirty="0">
                          <a:effectLst/>
                        </a:rPr>
                        <a:t>3 &gt;&gt; 1 </a:t>
                      </a:r>
                      <a:r>
                        <a:rPr lang="zh-CN" sz="750" kern="1000" dirty="0">
                          <a:effectLst/>
                        </a:rPr>
                        <a:t>输出结果</a:t>
                      </a:r>
                      <a:r>
                        <a:rPr lang="en-US" sz="750" kern="1000" dirty="0">
                          <a:effectLst/>
                        </a:rPr>
                        <a:t>1 </a:t>
                      </a:r>
                      <a:endParaRPr lang="zh-CN" sz="75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326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362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4.2 </a:t>
            </a:r>
            <a:r>
              <a:rPr lang="zh-CN" altLang="en-US" sz="2800" dirty="0"/>
              <a:t>数字类型（</a:t>
            </a:r>
            <a:r>
              <a:rPr lang="en-US" altLang="zh-CN" sz="2800" dirty="0"/>
              <a:t>int</a:t>
            </a:r>
            <a:r>
              <a:rPr lang="zh-CN" altLang="en-US" sz="2800" dirty="0"/>
              <a:t>、</a:t>
            </a:r>
            <a:r>
              <a:rPr lang="en-US" altLang="zh-CN" sz="2800" dirty="0"/>
              <a:t>float</a:t>
            </a:r>
            <a:r>
              <a:rPr lang="zh-CN" altLang="en-US" sz="2800" dirty="0"/>
              <a:t>、</a:t>
            </a:r>
            <a:r>
              <a:rPr lang="en-US" altLang="zh-CN" sz="2800" dirty="0"/>
              <a:t>bool</a:t>
            </a:r>
            <a:r>
              <a:rPr lang="zh-CN" altLang="en-US" sz="2800" dirty="0"/>
              <a:t>、</a:t>
            </a:r>
            <a:r>
              <a:rPr lang="en-US" altLang="zh-CN" sz="2800" dirty="0"/>
              <a:t>complex</a:t>
            </a:r>
            <a:r>
              <a:rPr lang="zh-CN" altLang="en-US" sz="2800" dirty="0"/>
              <a:t>）</a:t>
            </a:r>
            <a:endParaRPr lang="ko-KR" altLang="en-US" sz="2800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4.2.2 </a:t>
            </a:r>
            <a:r>
              <a:rPr lang="zh-CN" altLang="en-US" b="1" dirty="0"/>
              <a:t>相关运算符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36933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4.</a:t>
            </a:r>
            <a:r>
              <a:rPr lang="zh-CN" altLang="en-US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位运算符</a:t>
            </a:r>
            <a:endParaRPr lang="en-US" altLang="zh-CN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4-7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】用异或实现数据的简单加密解密示例。</a:t>
            </a:r>
            <a:endParaRPr lang="en-US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任何数据经过与等长的同一个密钥异或两次，就可以得到原来的数据。即：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a^b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)^b=a.</a:t>
            </a:r>
            <a:endParaRPr lang="en-US" altLang="zh-CN" sz="1800" b="1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marR="120015" indent="-266065" algn="just"/>
            <a:r>
              <a:rPr lang="x-none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a,b = 54321, 12306</a:t>
            </a:r>
            <a:endParaRPr lang="zh-CN" altLang="zh-CN" sz="12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marR="120015" indent="-266065" algn="just"/>
            <a:r>
              <a:rPr lang="x-none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#b=12306</a:t>
            </a:r>
            <a:r>
              <a:rPr lang="x-none" altLang="zh-CN" sz="12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为密钥</a:t>
            </a:r>
            <a:r>
              <a:rPr lang="x-none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c</a:t>
            </a:r>
            <a:r>
              <a:rPr lang="x-none" altLang="zh-CN" sz="12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zh-CN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加密后的数据</a:t>
            </a:r>
            <a:r>
              <a:rPr lang="x-none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zh-CN" altLang="zh-CN" sz="12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marR="120015" indent="-266065" algn="just"/>
            <a:r>
              <a:rPr lang="x-none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c=a^b</a:t>
            </a:r>
            <a:endParaRPr lang="zh-CN" altLang="zh-CN" sz="12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marR="120015" indent="-266065" algn="just"/>
            <a:r>
              <a:rPr lang="x-none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c</a:t>
            </a:r>
            <a:endParaRPr lang="zh-CN" altLang="zh-CN" sz="12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marR="120015" indent="-266065" algn="just"/>
            <a:r>
              <a:rPr lang="x-none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58403</a:t>
            </a:r>
            <a:endParaRPr lang="zh-CN" altLang="zh-CN" sz="12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marR="120015" indent="-266065" algn="just"/>
            <a:r>
              <a:rPr lang="x-none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#d</a:t>
            </a:r>
            <a:r>
              <a:rPr lang="x-none" altLang="zh-CN" sz="12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为解密后</a:t>
            </a:r>
            <a:r>
              <a:rPr lang="zh-CN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</a:t>
            </a:r>
          </a:p>
          <a:p>
            <a:pPr marL="800100" marR="120015" indent="-266065" algn="just"/>
            <a:r>
              <a:rPr lang="x-none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d=c^b</a:t>
            </a:r>
            <a:endParaRPr lang="zh-CN" altLang="zh-CN" sz="12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marR="120015" indent="-266065" algn="just"/>
            <a:r>
              <a:rPr lang="x-none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d</a:t>
            </a:r>
            <a:endParaRPr lang="zh-CN" altLang="zh-CN" sz="12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marR="120015" indent="-266065" algn="just"/>
            <a:r>
              <a:rPr lang="x-none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54321</a:t>
            </a:r>
            <a:endParaRPr lang="zh-CN" altLang="zh-CN" sz="12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marR="120015" indent="-266065" algn="just"/>
            <a:r>
              <a:rPr lang="x-none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x-none" altLang="zh-CN" sz="12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解密后数据与原始数据相同</a:t>
            </a:r>
            <a:endParaRPr lang="zh-CN" altLang="zh-CN" sz="12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marR="120015" indent="-266065" algn="just"/>
            <a:r>
              <a:rPr lang="x-none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d==a</a:t>
            </a:r>
            <a:endParaRPr lang="zh-CN" altLang="zh-CN" sz="12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marR="120015" indent="-266065" algn="just"/>
            <a:r>
              <a:rPr lang="x-none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endParaRPr lang="zh-CN" altLang="zh-CN" sz="12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177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4.2 </a:t>
            </a:r>
            <a:r>
              <a:rPr lang="zh-CN" altLang="en-US" sz="2800" dirty="0"/>
              <a:t>数字类型（</a:t>
            </a:r>
            <a:r>
              <a:rPr lang="en-US" altLang="zh-CN" sz="2800" dirty="0"/>
              <a:t>int</a:t>
            </a:r>
            <a:r>
              <a:rPr lang="zh-CN" altLang="en-US" sz="2800" dirty="0"/>
              <a:t>、</a:t>
            </a:r>
            <a:r>
              <a:rPr lang="en-US" altLang="zh-CN" sz="2800" dirty="0"/>
              <a:t>float</a:t>
            </a:r>
            <a:r>
              <a:rPr lang="zh-CN" altLang="en-US" sz="2800" dirty="0"/>
              <a:t>、</a:t>
            </a:r>
            <a:r>
              <a:rPr lang="en-US" altLang="zh-CN" sz="2800" dirty="0"/>
              <a:t>bool</a:t>
            </a:r>
            <a:r>
              <a:rPr lang="zh-CN" altLang="en-US" sz="2800" dirty="0"/>
              <a:t>、</a:t>
            </a:r>
            <a:r>
              <a:rPr lang="en-US" altLang="zh-CN" sz="2800" dirty="0"/>
              <a:t>complex</a:t>
            </a:r>
            <a:r>
              <a:rPr lang="zh-CN" altLang="en-US" sz="2800" dirty="0"/>
              <a:t>）</a:t>
            </a:r>
            <a:endParaRPr lang="ko-KR" altLang="en-US" sz="2800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4.2.3 bool</a:t>
            </a:r>
            <a:r>
              <a:rPr lang="zh-CN" altLang="en-US" b="1" dirty="0"/>
              <a:t>类型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31393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布尔型数据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(bool)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型数据的子类。其取值只有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两种常量，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都属于是数字类型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可以使用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isinstance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函数来验证：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4-8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】判断子类关系。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328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&gt;&gt;&gt;isinstance(True,int)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issubclass(bool,int)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从上面代码运行结果，可以看到布尔型数据确实是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型数据的子类。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2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272208" y="1347615"/>
            <a:ext cx="8599584" cy="3296148"/>
          </a:xfrm>
        </p:spPr>
        <p:txBody>
          <a:bodyPr/>
          <a:lstStyle/>
          <a:p>
            <a:pPr indent="266700" algn="just"/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本章主要介绍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语言的最基本的数据类型与运算符。</a:t>
            </a:r>
            <a:endParaRPr lang="en-US" altLang="zh-CN" sz="1800" kern="1000" dirty="0"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indent="266700" algn="just"/>
            <a:endParaRPr lang="zh-CN" altLang="zh-CN" sz="1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1800" dirty="0"/>
              <a:t>本章的学习目标：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掌握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基本数据类型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int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、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float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、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str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、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list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、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range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、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tuple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、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set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、</a:t>
            </a:r>
            <a:r>
              <a:rPr lang="en-US" altLang="zh-CN" sz="1800" kern="10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dict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、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bytes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及相关的函数，以及对应的运算符。</a:t>
            </a:r>
            <a:endParaRPr lang="zh-CN" altLang="zh-CN" sz="1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了解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基本数据类型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complex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、</a:t>
            </a:r>
            <a:r>
              <a:rPr lang="en-US" altLang="zh-CN" sz="1800" kern="10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bytearray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、</a:t>
            </a:r>
            <a:r>
              <a:rPr lang="en-US" altLang="zh-CN" sz="1800" kern="10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memoryview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、</a:t>
            </a:r>
            <a:r>
              <a:rPr lang="en-US" altLang="zh-CN" sz="1800" kern="10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frozenset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及相关的函数，以及对应的运算符的使用。</a:t>
            </a:r>
            <a:endParaRPr lang="zh-CN" altLang="zh-CN" sz="1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/>
            <a:endParaRPr lang="zh-CN" altLang="zh-CN" sz="1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endParaRPr lang="zh-CN" altLang="zh-CN" sz="1800" dirty="0"/>
          </a:p>
          <a:p>
            <a:pPr lvl="0"/>
            <a:endParaRPr lang="zh-CN" altLang="zh-CN" sz="1800" dirty="0"/>
          </a:p>
          <a:p>
            <a:endParaRPr lang="zh-CN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4011910"/>
            <a:ext cx="411360" cy="6339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4.2 </a:t>
            </a:r>
            <a:r>
              <a:rPr lang="zh-CN" altLang="en-US" sz="2800" dirty="0"/>
              <a:t>数字类型（</a:t>
            </a:r>
            <a:r>
              <a:rPr lang="en-US" altLang="zh-CN" sz="2800" dirty="0"/>
              <a:t>int</a:t>
            </a:r>
            <a:r>
              <a:rPr lang="zh-CN" altLang="en-US" sz="2800" dirty="0"/>
              <a:t>、</a:t>
            </a:r>
            <a:r>
              <a:rPr lang="en-US" altLang="zh-CN" sz="2800" dirty="0"/>
              <a:t>float</a:t>
            </a:r>
            <a:r>
              <a:rPr lang="zh-CN" altLang="en-US" sz="2800" dirty="0"/>
              <a:t>、</a:t>
            </a:r>
            <a:r>
              <a:rPr lang="en-US" altLang="zh-CN" sz="2800" dirty="0"/>
              <a:t>bool</a:t>
            </a:r>
            <a:r>
              <a:rPr lang="zh-CN" altLang="en-US" sz="2800" dirty="0"/>
              <a:t>、</a:t>
            </a:r>
            <a:r>
              <a:rPr lang="en-US" altLang="zh-CN" sz="2800" dirty="0"/>
              <a:t>complex</a:t>
            </a:r>
            <a:r>
              <a:rPr lang="zh-CN" altLang="en-US" sz="2800" dirty="0"/>
              <a:t>）</a:t>
            </a:r>
            <a:endParaRPr lang="ko-KR" altLang="en-US" sz="2800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4.2.3 bool</a:t>
            </a:r>
            <a:r>
              <a:rPr lang="zh-CN" altLang="en-US" b="1" dirty="0"/>
              <a:t>类型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3216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bool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（）可以接收任何对象作为参数，并返回布尔值（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53035" indent="266700" algn="just">
              <a:spcBef>
                <a:spcPts val="600"/>
              </a:spcBef>
              <a:tabLst>
                <a:tab pos="228600" algn="l"/>
                <a:tab pos="266700" algn="l"/>
              </a:tabLst>
            </a:pP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4-9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bool()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函数案例。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32815" marR="120015" indent="-266065" algn="just"/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bool([])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bool([' '])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bool(' ')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691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4.2 </a:t>
            </a:r>
            <a:r>
              <a:rPr lang="zh-CN" altLang="en-US" sz="2800" dirty="0"/>
              <a:t>数字类型（</a:t>
            </a:r>
            <a:r>
              <a:rPr lang="en-US" altLang="zh-CN" sz="2800" dirty="0"/>
              <a:t>int</a:t>
            </a:r>
            <a:r>
              <a:rPr lang="zh-CN" altLang="en-US" sz="2800" dirty="0"/>
              <a:t>、</a:t>
            </a:r>
            <a:r>
              <a:rPr lang="en-US" altLang="zh-CN" sz="2800" dirty="0"/>
              <a:t>float</a:t>
            </a:r>
            <a:r>
              <a:rPr lang="zh-CN" altLang="en-US" sz="2800" dirty="0"/>
              <a:t>、</a:t>
            </a:r>
            <a:r>
              <a:rPr lang="en-US" altLang="zh-CN" sz="2800" dirty="0"/>
              <a:t>bool</a:t>
            </a:r>
            <a:r>
              <a:rPr lang="zh-CN" altLang="en-US" sz="2800" dirty="0"/>
              <a:t>、</a:t>
            </a:r>
            <a:r>
              <a:rPr lang="en-US" altLang="zh-CN" sz="2800" dirty="0"/>
              <a:t>complex</a:t>
            </a:r>
            <a:r>
              <a:rPr lang="zh-CN" altLang="en-US" sz="2800" dirty="0"/>
              <a:t>）</a:t>
            </a:r>
            <a:endParaRPr lang="ko-KR" altLang="en-US" sz="2800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4.2.3 bool</a:t>
            </a:r>
            <a:r>
              <a:rPr lang="zh-CN" altLang="en-US" b="1" dirty="0"/>
              <a:t>类型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在默认情况下，一个对象的布尔值均被视为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，若该对象所属类定义了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__bool__()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方法且返回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False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，或定义了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__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len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__()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方法且返回零，则该对象的布尔值返回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。另外，下面几类数据的布尔值均为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被定义为假值的常量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None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False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空的序列和多项集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'', (), [], {}, set(), range(0)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任何数值类型的零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0, 0.0, 0j, Decimal(0), Fraction(0, 1)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266700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887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4.2 </a:t>
            </a:r>
            <a:r>
              <a:rPr lang="zh-CN" altLang="en-US" sz="2800" dirty="0"/>
              <a:t>数字类型（</a:t>
            </a:r>
            <a:r>
              <a:rPr lang="en-US" altLang="zh-CN" sz="2800" dirty="0"/>
              <a:t>int</a:t>
            </a:r>
            <a:r>
              <a:rPr lang="zh-CN" altLang="en-US" sz="2800" dirty="0"/>
              <a:t>、</a:t>
            </a:r>
            <a:r>
              <a:rPr lang="en-US" altLang="zh-CN" sz="2800" dirty="0"/>
              <a:t>float</a:t>
            </a:r>
            <a:r>
              <a:rPr lang="zh-CN" altLang="en-US" sz="2800" dirty="0"/>
              <a:t>、</a:t>
            </a:r>
            <a:r>
              <a:rPr lang="en-US" altLang="zh-CN" sz="2800" dirty="0"/>
              <a:t>bool</a:t>
            </a:r>
            <a:r>
              <a:rPr lang="zh-CN" altLang="en-US" sz="2800" dirty="0"/>
              <a:t>、</a:t>
            </a:r>
            <a:r>
              <a:rPr lang="en-US" altLang="zh-CN" sz="2800" dirty="0"/>
              <a:t>complex</a:t>
            </a:r>
            <a:r>
              <a:rPr lang="zh-CN" altLang="en-US" sz="2800" dirty="0"/>
              <a:t>）</a:t>
            </a:r>
            <a:endParaRPr lang="ko-KR" altLang="en-US" sz="2800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4.2.4 </a:t>
            </a:r>
            <a:r>
              <a:rPr lang="zh-CN" altLang="en-US" b="1" dirty="0"/>
              <a:t>逻辑运算符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语言中，布尔值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是指的任何非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的对象（可以是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float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dict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等任何对象），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是指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。这意味着参与逻辑运算的可以是任何对象。</a:t>
            </a:r>
          </a:p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4.5 Python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的逻辑运算符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CF8A249-430A-45F4-9458-78ADA2756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900975"/>
              </p:ext>
            </p:extLst>
          </p:nvPr>
        </p:nvGraphicFramePr>
        <p:xfrm>
          <a:off x="2699792" y="2936354"/>
          <a:ext cx="432816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820">
                  <a:extLst>
                    <a:ext uri="{9D8B030D-6E8A-4147-A177-3AD203B41FA5}">
                      <a16:colId xmlns:a16="http://schemas.microsoft.com/office/drawing/2014/main" val="2420101021"/>
                    </a:ext>
                  </a:extLst>
                </a:gridCol>
                <a:gridCol w="2375866">
                  <a:extLst>
                    <a:ext uri="{9D8B030D-6E8A-4147-A177-3AD203B41FA5}">
                      <a16:colId xmlns:a16="http://schemas.microsoft.com/office/drawing/2014/main" val="640552980"/>
                    </a:ext>
                  </a:extLst>
                </a:gridCol>
                <a:gridCol w="1609474">
                  <a:extLst>
                    <a:ext uri="{9D8B030D-6E8A-4147-A177-3AD203B41FA5}">
                      <a16:colId xmlns:a16="http://schemas.microsoft.com/office/drawing/2014/main" val="24284295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运算符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功能介绍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示例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7061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0">
                          <a:effectLst/>
                        </a:rPr>
                        <a:t>and</a:t>
                      </a:r>
                      <a:endParaRPr lang="zh-CN" sz="10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x and y	</a:t>
                      </a:r>
                      <a:r>
                        <a:rPr lang="zh-CN" sz="750" kern="1000">
                          <a:effectLst/>
                        </a:rPr>
                        <a:t>布尔</a:t>
                      </a:r>
                      <a:r>
                        <a:rPr lang="en-US" sz="750" kern="1000">
                          <a:effectLst/>
                        </a:rPr>
                        <a:t>"</a:t>
                      </a:r>
                      <a:r>
                        <a:rPr lang="zh-CN" sz="750" kern="1000">
                          <a:effectLst/>
                        </a:rPr>
                        <a:t>与</a:t>
                      </a:r>
                      <a:r>
                        <a:rPr lang="en-US" sz="750" kern="1000">
                          <a:effectLst/>
                        </a:rPr>
                        <a:t>" - </a:t>
                      </a:r>
                      <a:r>
                        <a:rPr lang="zh-CN" sz="750" kern="1000">
                          <a:effectLst/>
                        </a:rPr>
                        <a:t>如果</a:t>
                      </a:r>
                      <a:r>
                        <a:rPr lang="en-US" sz="750" kern="1000">
                          <a:effectLst/>
                        </a:rPr>
                        <a:t> x</a:t>
                      </a:r>
                      <a:r>
                        <a:rPr lang="zh-CN" sz="750" kern="1000">
                          <a:effectLst/>
                        </a:rPr>
                        <a:t>，</a:t>
                      </a:r>
                      <a:r>
                        <a:rPr lang="en-US" sz="750" kern="1000">
                          <a:effectLst/>
                        </a:rPr>
                        <a:t>y</a:t>
                      </a:r>
                      <a:r>
                        <a:rPr lang="zh-CN" sz="750" kern="1000">
                          <a:effectLst/>
                        </a:rPr>
                        <a:t>有一个为</a:t>
                      </a:r>
                      <a:r>
                        <a:rPr lang="en-US" sz="750" kern="1000">
                          <a:effectLst/>
                        </a:rPr>
                        <a:t>False</a:t>
                      </a:r>
                      <a:r>
                        <a:rPr lang="zh-CN" sz="750" kern="1000">
                          <a:effectLst/>
                        </a:rPr>
                        <a:t>则返回为</a:t>
                      </a:r>
                      <a:r>
                        <a:rPr lang="en-US" sz="750" kern="1000">
                          <a:effectLst/>
                        </a:rPr>
                        <a:t> False </a:t>
                      </a:r>
                      <a:r>
                        <a:rPr lang="zh-CN" sz="750" kern="1000">
                          <a:effectLst/>
                        </a:rPr>
                        <a:t>（</a:t>
                      </a:r>
                      <a:r>
                        <a:rPr lang="en-US" sz="750" kern="1000">
                          <a:effectLst/>
                        </a:rPr>
                        <a:t>0</a:t>
                      </a:r>
                      <a:r>
                        <a:rPr lang="zh-CN" sz="750" kern="1000">
                          <a:effectLst/>
                        </a:rPr>
                        <a:t>），如果</a:t>
                      </a:r>
                      <a:r>
                        <a:rPr lang="en-US" sz="750" kern="1000">
                          <a:effectLst/>
                        </a:rPr>
                        <a:t>x</a:t>
                      </a:r>
                      <a:r>
                        <a:rPr lang="zh-CN" sz="750" kern="1000">
                          <a:effectLst/>
                        </a:rPr>
                        <a:t>，</a:t>
                      </a:r>
                      <a:r>
                        <a:rPr lang="en-US" sz="750" kern="1000">
                          <a:effectLst/>
                        </a:rPr>
                        <a:t>y</a:t>
                      </a:r>
                      <a:r>
                        <a:rPr lang="zh-CN" sz="750" kern="1000">
                          <a:effectLst/>
                        </a:rPr>
                        <a:t>都为</a:t>
                      </a:r>
                      <a:r>
                        <a:rPr lang="en-US" sz="750" kern="1000">
                          <a:effectLst/>
                        </a:rPr>
                        <a:t>True</a:t>
                      </a:r>
                      <a:r>
                        <a:rPr lang="zh-CN" sz="750" kern="1000">
                          <a:effectLst/>
                        </a:rPr>
                        <a:t>返回 </a:t>
                      </a:r>
                      <a:r>
                        <a:rPr lang="en-US" sz="750" kern="1000">
                          <a:effectLst/>
                        </a:rPr>
                        <a:t>True</a:t>
                      </a:r>
                      <a:r>
                        <a:rPr lang="zh-CN" sz="750" kern="1000">
                          <a:effectLst/>
                        </a:rPr>
                        <a:t>（非零数）。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&gt;&gt;&gt; 10 and “ok”  </a:t>
                      </a:r>
                      <a:r>
                        <a:rPr lang="zh-CN" sz="750" kern="1000">
                          <a:effectLst/>
                        </a:rPr>
                        <a:t>返回非零对象（通常是</a:t>
                      </a:r>
                      <a:r>
                        <a:rPr lang="en-US" sz="750" kern="1000">
                          <a:effectLst/>
                        </a:rPr>
                        <a:t>and</a:t>
                      </a:r>
                      <a:r>
                        <a:rPr lang="zh-CN" sz="750" kern="1000">
                          <a:effectLst/>
                        </a:rPr>
                        <a:t>之后那个非零的对象），</a:t>
                      </a:r>
                      <a:r>
                        <a:rPr lang="en-US" sz="750" kern="1000">
                          <a:effectLst/>
                        </a:rPr>
                        <a:t>True</a:t>
                      </a:r>
                      <a:r>
                        <a:rPr lang="zh-CN" sz="750" kern="1000">
                          <a:effectLst/>
                        </a:rPr>
                        <a:t>。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4036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0">
                          <a:effectLst/>
                        </a:rPr>
                        <a:t>or</a:t>
                      </a:r>
                      <a:endParaRPr lang="zh-CN" sz="10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x or y	</a:t>
                      </a:r>
                      <a:r>
                        <a:rPr lang="zh-CN" sz="750" kern="1000">
                          <a:effectLst/>
                        </a:rPr>
                        <a:t>布尔</a:t>
                      </a:r>
                      <a:r>
                        <a:rPr lang="en-US" sz="750" kern="1000">
                          <a:effectLst/>
                        </a:rPr>
                        <a:t>"</a:t>
                      </a:r>
                      <a:r>
                        <a:rPr lang="zh-CN" sz="750" kern="1000">
                          <a:effectLst/>
                        </a:rPr>
                        <a:t>或</a:t>
                      </a:r>
                      <a:r>
                        <a:rPr lang="en-US" sz="750" kern="1000">
                          <a:effectLst/>
                        </a:rPr>
                        <a:t>" - </a:t>
                      </a:r>
                      <a:r>
                        <a:rPr lang="zh-CN" sz="750" kern="1000">
                          <a:effectLst/>
                        </a:rPr>
                        <a:t>如果</a:t>
                      </a:r>
                      <a:r>
                        <a:rPr lang="en-US" sz="750" kern="1000">
                          <a:effectLst/>
                        </a:rPr>
                        <a:t> x</a:t>
                      </a:r>
                      <a:r>
                        <a:rPr lang="zh-CN" sz="750" kern="1000">
                          <a:effectLst/>
                        </a:rPr>
                        <a:t>，</a:t>
                      </a:r>
                      <a:r>
                        <a:rPr lang="en-US" sz="750" kern="1000">
                          <a:effectLst/>
                        </a:rPr>
                        <a:t>y</a:t>
                      </a:r>
                      <a:r>
                        <a:rPr lang="zh-CN" sz="750" kern="1000">
                          <a:effectLst/>
                        </a:rPr>
                        <a:t>有一个以上为</a:t>
                      </a:r>
                      <a:r>
                        <a:rPr lang="en-US" sz="750" kern="1000">
                          <a:effectLst/>
                        </a:rPr>
                        <a:t>True</a:t>
                      </a:r>
                      <a:r>
                        <a:rPr lang="zh-CN" sz="750" kern="1000">
                          <a:effectLst/>
                        </a:rPr>
                        <a:t>则返回为 </a:t>
                      </a:r>
                      <a:r>
                        <a:rPr lang="en-US" sz="750" kern="1000">
                          <a:effectLst/>
                        </a:rPr>
                        <a:t>True </a:t>
                      </a:r>
                      <a:r>
                        <a:rPr lang="zh-CN" sz="750" kern="1000">
                          <a:effectLst/>
                        </a:rPr>
                        <a:t>（非零数），否则它返回 </a:t>
                      </a:r>
                      <a:r>
                        <a:rPr lang="en-US" sz="750" kern="1000">
                          <a:effectLst/>
                        </a:rPr>
                        <a:t>False</a:t>
                      </a:r>
                      <a:r>
                        <a:rPr lang="zh-CN" sz="750" kern="1000">
                          <a:effectLst/>
                        </a:rPr>
                        <a:t>（</a:t>
                      </a:r>
                      <a:r>
                        <a:rPr lang="en-US" sz="750" kern="1000">
                          <a:effectLst/>
                        </a:rPr>
                        <a:t>0</a:t>
                      </a:r>
                      <a:r>
                        <a:rPr lang="zh-CN" sz="750" kern="1000">
                          <a:effectLst/>
                        </a:rPr>
                        <a:t>）。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&gt;&gt;&gt;0 and -1 </a:t>
                      </a:r>
                      <a:r>
                        <a:rPr lang="zh-CN" sz="750" kern="1000">
                          <a:effectLst/>
                        </a:rPr>
                        <a:t>返回零，</a:t>
                      </a:r>
                      <a:r>
                        <a:rPr lang="en-US" sz="750" kern="1000">
                          <a:effectLst/>
                        </a:rPr>
                        <a:t>False</a:t>
                      </a:r>
                      <a:r>
                        <a:rPr lang="zh-CN" sz="750" kern="1000">
                          <a:effectLst/>
                        </a:rPr>
                        <a:t>。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4937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0">
                          <a:effectLst/>
                        </a:rPr>
                        <a:t>not</a:t>
                      </a:r>
                      <a:endParaRPr lang="zh-CN" sz="10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not x</a:t>
                      </a:r>
                      <a:r>
                        <a:rPr lang="zh-CN" sz="750" kern="1000">
                          <a:effectLst/>
                        </a:rPr>
                        <a:t>布尔</a:t>
                      </a:r>
                      <a:r>
                        <a:rPr lang="en-US" sz="750" kern="1000">
                          <a:effectLst/>
                        </a:rPr>
                        <a:t>"</a:t>
                      </a:r>
                      <a:r>
                        <a:rPr lang="zh-CN" sz="750" kern="1000">
                          <a:effectLst/>
                        </a:rPr>
                        <a:t>非</a:t>
                      </a:r>
                      <a:r>
                        <a:rPr lang="en-US" sz="750" kern="1000">
                          <a:effectLst/>
                        </a:rPr>
                        <a:t>" - </a:t>
                      </a:r>
                      <a:r>
                        <a:rPr lang="zh-CN" sz="750" kern="1000">
                          <a:effectLst/>
                        </a:rPr>
                        <a:t>如果</a:t>
                      </a:r>
                      <a:r>
                        <a:rPr lang="en-US" sz="750" kern="1000">
                          <a:effectLst/>
                        </a:rPr>
                        <a:t> x </a:t>
                      </a:r>
                      <a:r>
                        <a:rPr lang="zh-CN" sz="750" kern="1000">
                          <a:effectLst/>
                        </a:rPr>
                        <a:t>为</a:t>
                      </a:r>
                      <a:r>
                        <a:rPr lang="en-US" sz="750" kern="1000">
                          <a:effectLst/>
                        </a:rPr>
                        <a:t> True</a:t>
                      </a:r>
                      <a:r>
                        <a:rPr lang="zh-CN" sz="750" kern="1000">
                          <a:effectLst/>
                        </a:rPr>
                        <a:t>，返回</a:t>
                      </a:r>
                      <a:r>
                        <a:rPr lang="en-US" sz="750" kern="1000">
                          <a:effectLst/>
                        </a:rPr>
                        <a:t> False </a:t>
                      </a:r>
                      <a:r>
                        <a:rPr lang="zh-CN" sz="750" kern="1000">
                          <a:effectLst/>
                        </a:rPr>
                        <a:t>，</a:t>
                      </a:r>
                      <a:r>
                        <a:rPr lang="en-US" sz="750" kern="1000">
                          <a:effectLst/>
                        </a:rPr>
                        <a:t> x </a:t>
                      </a:r>
                      <a:r>
                        <a:rPr lang="zh-CN" sz="750" kern="1000">
                          <a:effectLst/>
                        </a:rPr>
                        <a:t>为</a:t>
                      </a:r>
                      <a:r>
                        <a:rPr lang="en-US" sz="750" kern="1000">
                          <a:effectLst/>
                        </a:rPr>
                        <a:t> False</a:t>
                      </a:r>
                      <a:r>
                        <a:rPr lang="zh-CN" sz="750" kern="1000">
                          <a:effectLst/>
                        </a:rPr>
                        <a:t>，则返回</a:t>
                      </a:r>
                      <a:r>
                        <a:rPr lang="en-US" sz="750" kern="1000">
                          <a:effectLst/>
                        </a:rPr>
                        <a:t> True</a:t>
                      </a:r>
                      <a:r>
                        <a:rPr lang="zh-CN" sz="750" kern="1000">
                          <a:effectLst/>
                        </a:rPr>
                        <a:t>。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 dirty="0">
                          <a:effectLst/>
                        </a:rPr>
                        <a:t>&gt;&gt;&gt;not 2 </a:t>
                      </a:r>
                      <a:r>
                        <a:rPr lang="zh-CN" sz="750" kern="1000" dirty="0">
                          <a:effectLst/>
                        </a:rPr>
                        <a:t>返回零，</a:t>
                      </a:r>
                      <a:r>
                        <a:rPr lang="en-US" sz="750" kern="1000" dirty="0">
                          <a:effectLst/>
                        </a:rPr>
                        <a:t>False.</a:t>
                      </a:r>
                      <a:endParaRPr lang="zh-CN" sz="75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7930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808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4.2 </a:t>
            </a:r>
            <a:r>
              <a:rPr lang="zh-CN" altLang="en-US" sz="2800" dirty="0"/>
              <a:t>数字类型（</a:t>
            </a:r>
            <a:r>
              <a:rPr lang="en-US" altLang="zh-CN" sz="2800" dirty="0"/>
              <a:t>int</a:t>
            </a:r>
            <a:r>
              <a:rPr lang="zh-CN" altLang="en-US" sz="2800" dirty="0"/>
              <a:t>、</a:t>
            </a:r>
            <a:r>
              <a:rPr lang="en-US" altLang="zh-CN" sz="2800" dirty="0"/>
              <a:t>float</a:t>
            </a:r>
            <a:r>
              <a:rPr lang="zh-CN" altLang="en-US" sz="2800" dirty="0"/>
              <a:t>、</a:t>
            </a:r>
            <a:r>
              <a:rPr lang="en-US" altLang="zh-CN" sz="2800" dirty="0"/>
              <a:t>bool</a:t>
            </a:r>
            <a:r>
              <a:rPr lang="zh-CN" altLang="en-US" sz="2800" dirty="0"/>
              <a:t>、</a:t>
            </a:r>
            <a:r>
              <a:rPr lang="en-US" altLang="zh-CN" sz="2800" dirty="0"/>
              <a:t>complex</a:t>
            </a:r>
            <a:r>
              <a:rPr lang="zh-CN" altLang="en-US" sz="2800" dirty="0"/>
              <a:t>）</a:t>
            </a:r>
            <a:endParaRPr lang="ko-KR" altLang="en-US" sz="2800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4.2.4 </a:t>
            </a:r>
            <a:r>
              <a:rPr lang="zh-CN" altLang="en-US" b="1" dirty="0"/>
              <a:t>逻辑运算符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53035" indent="266700" algn="just">
              <a:spcBef>
                <a:spcPts val="600"/>
              </a:spcBef>
              <a:tabLst>
                <a:tab pos="228600" algn="l"/>
                <a:tab pos="266700" algn="l"/>
              </a:tabLst>
            </a:pP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4-10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】逻辑运算符案例。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066165" marR="120015" indent="-266065" algn="just"/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0661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True or 100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0661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0661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False or 'this is a test'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0661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'this is a test'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225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4.2 </a:t>
            </a:r>
            <a:r>
              <a:rPr lang="zh-CN" altLang="en-US" sz="2800" dirty="0"/>
              <a:t>数字类型（</a:t>
            </a:r>
            <a:r>
              <a:rPr lang="en-US" altLang="zh-CN" sz="2800" dirty="0"/>
              <a:t>int</a:t>
            </a:r>
            <a:r>
              <a:rPr lang="zh-CN" altLang="en-US" sz="2800" dirty="0"/>
              <a:t>、</a:t>
            </a:r>
            <a:r>
              <a:rPr lang="en-US" altLang="zh-CN" sz="2800" dirty="0"/>
              <a:t>float</a:t>
            </a:r>
            <a:r>
              <a:rPr lang="zh-CN" altLang="en-US" sz="2800" dirty="0"/>
              <a:t>、</a:t>
            </a:r>
            <a:r>
              <a:rPr lang="en-US" altLang="zh-CN" sz="2800" dirty="0"/>
              <a:t>bool</a:t>
            </a:r>
            <a:r>
              <a:rPr lang="zh-CN" altLang="en-US" sz="2800" dirty="0"/>
              <a:t>、</a:t>
            </a:r>
            <a:r>
              <a:rPr lang="en-US" altLang="zh-CN" sz="2800" dirty="0"/>
              <a:t>complex</a:t>
            </a:r>
            <a:r>
              <a:rPr lang="zh-CN" altLang="en-US" sz="2800" dirty="0"/>
              <a:t>）</a:t>
            </a:r>
            <a:endParaRPr lang="ko-KR" altLang="en-US" sz="2800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4.2.5 </a:t>
            </a:r>
            <a:r>
              <a:rPr lang="zh-CN" altLang="en-US" b="1" dirty="0"/>
              <a:t>数学模块</a:t>
            </a:r>
            <a:r>
              <a:rPr lang="en-US" altLang="zh-CN" b="1" dirty="0"/>
              <a:t>math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36933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自带的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math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模块提供了常见的数学计算函数。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math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模块提供的数学运算函数的使用方式非常简单，这里不举例子了。可以使用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dir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math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）查看模块的属性和方法。</a:t>
            </a:r>
          </a:p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4-11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】查看数学模块的相关信息。</a:t>
            </a:r>
            <a:endParaRPr lang="en-US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2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x-none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import math</a:t>
            </a:r>
            <a:endParaRPr lang="zh-CN" altLang="zh-CN" sz="12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dir(math)</a:t>
            </a:r>
            <a:endParaRPr lang="zh-CN" altLang="zh-CN" sz="12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['__doc__', '__loader__', '__name__', '__package__', '__spec__', 'acos', 'acosh', 'asin', 'asinh', 'atan', 'atan2', 'atanh', 'ceil', 'comb', 'copysign', 'cos', 'cosh', 'degrees', 'dist', 'e', 'erf', 'erfc', 'exp', 'expm1', 'fabs', 'factorial', 'floor', 'fmod', 'frexp', 'fsum', 'gamma', 'gcd', 'hypot', 'inf', 'isclose', 'isfinite', 'isinf', 'isnan', 'isqrt', 'ldexp', 'lgamma', 'log', 'log10', 'log1p', 'log2', 'modf', 'nan', 'perm', 'pi', 'pow', 'prod', 'radians', 'remainder', 'sin', 'sinh', 'sqrt', 'tan', 'tanh', 'tau', 'trunc']</a:t>
            </a:r>
            <a:endParaRPr lang="zh-CN" altLang="zh-CN" sz="12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&gt;&gt;&gt; math.sin(90)</a:t>
            </a:r>
            <a:endParaRPr lang="zh-CN" altLang="zh-CN" sz="12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0.8939966636005579</a:t>
            </a:r>
            <a:endParaRPr lang="zh-CN" altLang="zh-CN" sz="12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详情可以参见（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https://docs.python.org/zh-cn/3/library/math.html#module-math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541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4.2 </a:t>
            </a:r>
            <a:r>
              <a:rPr lang="zh-CN" altLang="en-US" sz="2800" dirty="0"/>
              <a:t>数字类型（</a:t>
            </a:r>
            <a:r>
              <a:rPr lang="en-US" altLang="zh-CN" sz="2800" dirty="0"/>
              <a:t>int</a:t>
            </a:r>
            <a:r>
              <a:rPr lang="zh-CN" altLang="en-US" sz="2800" dirty="0"/>
              <a:t>、</a:t>
            </a:r>
            <a:r>
              <a:rPr lang="en-US" altLang="zh-CN" sz="2800" dirty="0"/>
              <a:t>float</a:t>
            </a:r>
            <a:r>
              <a:rPr lang="zh-CN" altLang="en-US" sz="2800" dirty="0"/>
              <a:t>、</a:t>
            </a:r>
            <a:r>
              <a:rPr lang="en-US" altLang="zh-CN" sz="2800" dirty="0"/>
              <a:t>bool</a:t>
            </a:r>
            <a:r>
              <a:rPr lang="zh-CN" altLang="en-US" sz="2800" dirty="0"/>
              <a:t>、</a:t>
            </a:r>
            <a:r>
              <a:rPr lang="en-US" altLang="zh-CN" sz="2800" dirty="0"/>
              <a:t>complex</a:t>
            </a:r>
            <a:r>
              <a:rPr lang="zh-CN" altLang="en-US" sz="2800" dirty="0"/>
              <a:t>）</a:t>
            </a:r>
            <a:endParaRPr lang="ko-KR" altLang="en-US" sz="2800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4.2.6 </a:t>
            </a:r>
            <a:r>
              <a:rPr lang="zh-CN" altLang="en-US" b="1" dirty="0"/>
              <a:t>随机模块</a:t>
            </a:r>
            <a:r>
              <a:rPr lang="en-US" altLang="zh-CN" b="1" dirty="0"/>
              <a:t>random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3416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在使用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做数据分析、机器学习时，会大量使用随机数来初始化模型的权重。随机数可以使用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自带的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random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模块生成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1~n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一个随机数。随机数的生成之前，可以设定随机数的种子（如果不设定，系统会使用默认的随机种子），如果使用相同随机种子，则每次生成的随机数都是一样。</a:t>
            </a:r>
          </a:p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随机种子的设定使用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random.seed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，如：</a:t>
            </a:r>
            <a:endParaRPr lang="en-US" altLang="zh-CN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en-US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4-12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】设置随机数种子。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import random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random.seed(2020)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267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4.2 </a:t>
            </a:r>
            <a:r>
              <a:rPr lang="zh-CN" altLang="en-US" sz="2800" dirty="0"/>
              <a:t>数字类型（</a:t>
            </a:r>
            <a:r>
              <a:rPr lang="en-US" altLang="zh-CN" sz="2800" dirty="0"/>
              <a:t>int</a:t>
            </a:r>
            <a:r>
              <a:rPr lang="zh-CN" altLang="en-US" sz="2800" dirty="0"/>
              <a:t>、</a:t>
            </a:r>
            <a:r>
              <a:rPr lang="en-US" altLang="zh-CN" sz="2800" dirty="0"/>
              <a:t>float</a:t>
            </a:r>
            <a:r>
              <a:rPr lang="zh-CN" altLang="en-US" sz="2800" dirty="0"/>
              <a:t>、</a:t>
            </a:r>
            <a:r>
              <a:rPr lang="en-US" altLang="zh-CN" sz="2800" dirty="0"/>
              <a:t>bool</a:t>
            </a:r>
            <a:r>
              <a:rPr lang="zh-CN" altLang="en-US" sz="2800" dirty="0"/>
              <a:t>、</a:t>
            </a:r>
            <a:r>
              <a:rPr lang="en-US" altLang="zh-CN" sz="2800" dirty="0"/>
              <a:t>complex</a:t>
            </a:r>
            <a:r>
              <a:rPr lang="zh-CN" altLang="en-US" sz="2800" dirty="0"/>
              <a:t>）</a:t>
            </a:r>
            <a:endParaRPr lang="ko-KR" altLang="en-US" sz="2800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4.2.6 </a:t>
            </a:r>
            <a:r>
              <a:rPr lang="zh-CN" altLang="en-US" b="1" dirty="0"/>
              <a:t>随机模块</a:t>
            </a:r>
            <a:r>
              <a:rPr lang="en-US" altLang="zh-CN" b="1" dirty="0"/>
              <a:t>random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271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生成随机浮点小数（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0~1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40385" indent="133350">
              <a:spcBef>
                <a:spcPts val="600"/>
              </a:spcBef>
              <a:spcAft>
                <a:spcPts val="400"/>
              </a:spcAft>
            </a:pP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random.random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800" b="1" kern="100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69875"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返回：一个随机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0~1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之间的浮点数</a:t>
            </a:r>
            <a:endParaRPr lang="en-US" altLang="zh-CN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9875" algn="just"/>
            <a:endParaRPr lang="en-US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269875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4-13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】随机产生一个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0-1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之间的浮点数。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import random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random.random()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0.6196692706606616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250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4.2 </a:t>
            </a:r>
            <a:r>
              <a:rPr lang="zh-CN" altLang="en-US" sz="2800" dirty="0"/>
              <a:t>数字类型（</a:t>
            </a:r>
            <a:r>
              <a:rPr lang="en-US" altLang="zh-CN" sz="2800" dirty="0"/>
              <a:t>int</a:t>
            </a:r>
            <a:r>
              <a:rPr lang="zh-CN" altLang="en-US" sz="2800" dirty="0"/>
              <a:t>、</a:t>
            </a:r>
            <a:r>
              <a:rPr lang="en-US" altLang="zh-CN" sz="2800" dirty="0"/>
              <a:t>float</a:t>
            </a:r>
            <a:r>
              <a:rPr lang="zh-CN" altLang="en-US" sz="2800" dirty="0"/>
              <a:t>、</a:t>
            </a:r>
            <a:r>
              <a:rPr lang="en-US" altLang="zh-CN" sz="2800" dirty="0"/>
              <a:t>bool</a:t>
            </a:r>
            <a:r>
              <a:rPr lang="zh-CN" altLang="en-US" sz="2800" dirty="0"/>
              <a:t>、</a:t>
            </a:r>
            <a:r>
              <a:rPr lang="en-US" altLang="zh-CN" sz="2800" dirty="0"/>
              <a:t>complex</a:t>
            </a:r>
            <a:r>
              <a:rPr lang="zh-CN" altLang="en-US" sz="2800" dirty="0"/>
              <a:t>）</a:t>
            </a:r>
            <a:endParaRPr lang="ko-KR" altLang="en-US" sz="2800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4.2.6 </a:t>
            </a:r>
            <a:r>
              <a:rPr lang="zh-CN" altLang="en-US" b="1" dirty="0"/>
              <a:t>随机模块</a:t>
            </a:r>
            <a:r>
              <a:rPr lang="en-US" altLang="zh-CN" b="1" dirty="0"/>
              <a:t>random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24365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生成某一区间内的随机整数</a:t>
            </a:r>
            <a:endParaRPr lang="en-US" altLang="zh-CN" sz="1800" b="1" kern="100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40385" indent="133350">
              <a:spcBef>
                <a:spcPts val="600"/>
              </a:spcBef>
              <a:spcAft>
                <a:spcPts val="400"/>
              </a:spcAft>
            </a:pP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random.randint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(start, stop)</a:t>
            </a:r>
            <a:endParaRPr lang="zh-CN" altLang="zh-CN" sz="1800" b="1" kern="100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69875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返回：一个随机整数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start &lt;= N &lt;= stop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</a:p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4-14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</a:t>
            </a: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randint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()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案例。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random.randint(0,100)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738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4.2 </a:t>
            </a:r>
            <a:r>
              <a:rPr lang="zh-CN" altLang="en-US" sz="2800" dirty="0"/>
              <a:t>数字类型（</a:t>
            </a:r>
            <a:r>
              <a:rPr lang="en-US" altLang="zh-CN" sz="2800" dirty="0"/>
              <a:t>int</a:t>
            </a:r>
            <a:r>
              <a:rPr lang="zh-CN" altLang="en-US" sz="2800" dirty="0"/>
              <a:t>、</a:t>
            </a:r>
            <a:r>
              <a:rPr lang="en-US" altLang="zh-CN" sz="2800" dirty="0"/>
              <a:t>float</a:t>
            </a:r>
            <a:r>
              <a:rPr lang="zh-CN" altLang="en-US" sz="2800" dirty="0"/>
              <a:t>、</a:t>
            </a:r>
            <a:r>
              <a:rPr lang="en-US" altLang="zh-CN" sz="2800" dirty="0"/>
              <a:t>bool</a:t>
            </a:r>
            <a:r>
              <a:rPr lang="zh-CN" altLang="en-US" sz="2800" dirty="0"/>
              <a:t>、</a:t>
            </a:r>
            <a:r>
              <a:rPr lang="en-US" altLang="zh-CN" sz="2800" dirty="0"/>
              <a:t>complex</a:t>
            </a:r>
            <a:r>
              <a:rPr lang="zh-CN" altLang="en-US" sz="2800" dirty="0"/>
              <a:t>）</a:t>
            </a:r>
            <a:endParaRPr lang="ko-KR" altLang="en-US" sz="2800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4.2.6 </a:t>
            </a:r>
            <a:r>
              <a:rPr lang="zh-CN" altLang="en-US" b="1" dirty="0"/>
              <a:t>随机模块</a:t>
            </a:r>
            <a:r>
              <a:rPr lang="en-US" altLang="zh-CN" b="1" dirty="0"/>
              <a:t>random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生成某一区间内的随机整数</a:t>
            </a:r>
            <a:endParaRPr lang="en-US" altLang="zh-CN" sz="1800" b="1" kern="100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666750" algn="just"/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random.randrange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(start,  stop [,  step])</a:t>
            </a:r>
            <a:endParaRPr lang="zh-CN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0075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返回：一个在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start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stop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之间的整数，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step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是序列随机数之间的跳跃间隔</a:t>
            </a:r>
          </a:p>
          <a:p>
            <a:pPr indent="266700" algn="just"/>
            <a:endParaRPr lang="en-US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4-15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</a:t>
            </a: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randrange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()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案例。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random.randrange(0,100,5)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70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491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4.2 </a:t>
            </a:r>
            <a:r>
              <a:rPr lang="zh-CN" altLang="en-US" sz="2800" dirty="0"/>
              <a:t>数字类型（</a:t>
            </a:r>
            <a:r>
              <a:rPr lang="en-US" altLang="zh-CN" sz="2800" dirty="0"/>
              <a:t>int</a:t>
            </a:r>
            <a:r>
              <a:rPr lang="zh-CN" altLang="en-US" sz="2800" dirty="0"/>
              <a:t>、</a:t>
            </a:r>
            <a:r>
              <a:rPr lang="en-US" altLang="zh-CN" sz="2800" dirty="0"/>
              <a:t>float</a:t>
            </a:r>
            <a:r>
              <a:rPr lang="zh-CN" altLang="en-US" sz="2800" dirty="0"/>
              <a:t>、</a:t>
            </a:r>
            <a:r>
              <a:rPr lang="en-US" altLang="zh-CN" sz="2800" dirty="0"/>
              <a:t>bool</a:t>
            </a:r>
            <a:r>
              <a:rPr lang="zh-CN" altLang="en-US" sz="2800" dirty="0"/>
              <a:t>、</a:t>
            </a:r>
            <a:r>
              <a:rPr lang="en-US" altLang="zh-CN" sz="2800" dirty="0"/>
              <a:t>complex</a:t>
            </a:r>
            <a:r>
              <a:rPr lang="zh-CN" altLang="en-US" sz="2800" dirty="0"/>
              <a:t>）</a:t>
            </a:r>
            <a:endParaRPr lang="ko-KR" altLang="en-US" sz="2800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4.2.6 </a:t>
            </a:r>
            <a:r>
              <a:rPr lang="zh-CN" altLang="en-US" b="1" dirty="0"/>
              <a:t>随机模块</a:t>
            </a:r>
            <a:r>
              <a:rPr lang="en-US" altLang="zh-CN" b="1" dirty="0"/>
              <a:t>random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sz="1800" b="1" kern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生成随机浮点数（均匀分布）</a:t>
            </a:r>
            <a:endParaRPr lang="zh-CN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9875" indent="266700" algn="just"/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random.uniform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(start, stop)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9875"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返回：一个随机浮点数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start &lt;= N &lt;= stop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9875" indent="266700" algn="just"/>
            <a:endParaRPr lang="en-US" altLang="zh-CN" b="1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9875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4-16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uniform()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案例。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random.uniform(0,100)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24.005927829164232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random.uniform(100,0)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79.04149561395306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50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授课内容：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Python</a:t>
            </a:r>
            <a:r>
              <a:rPr lang="zh-CN" altLang="en-US" dirty="0"/>
              <a:t>基本数据类型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数字类型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序列相关共性</a:t>
            </a:r>
            <a:endParaRPr 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序列类型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文本序列类型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二进制序列类型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集合类型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映射类型（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ollections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模块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I</a:t>
            </a:r>
            <a:r>
              <a:rPr lang="en-US" altLang="zh-CN" dirty="0" err="1"/>
              <a:t>tertools</a:t>
            </a:r>
            <a:r>
              <a:rPr lang="zh-CN" altLang="en-US" dirty="0"/>
              <a:t>模块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本章小结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dirty="0"/>
          </a:p>
        </p:txBody>
      </p:sp>
      <p:pic>
        <p:nvPicPr>
          <p:cNvPr id="7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4011910"/>
            <a:ext cx="411360" cy="633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7079"/>
          <a:stretch>
            <a:fillRect/>
          </a:stretch>
        </p:blipFill>
        <p:spPr>
          <a:xfrm>
            <a:off x="5170254" y="2056195"/>
            <a:ext cx="3320642" cy="193704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4.2 </a:t>
            </a:r>
            <a:r>
              <a:rPr lang="zh-CN" altLang="en-US" sz="2800" dirty="0"/>
              <a:t>数字类型（</a:t>
            </a:r>
            <a:r>
              <a:rPr lang="en-US" altLang="zh-CN" sz="2800" dirty="0"/>
              <a:t>int</a:t>
            </a:r>
            <a:r>
              <a:rPr lang="zh-CN" altLang="en-US" sz="2800" dirty="0"/>
              <a:t>、</a:t>
            </a:r>
            <a:r>
              <a:rPr lang="en-US" altLang="zh-CN" sz="2800" dirty="0"/>
              <a:t>float</a:t>
            </a:r>
            <a:r>
              <a:rPr lang="zh-CN" altLang="en-US" sz="2800" dirty="0"/>
              <a:t>、</a:t>
            </a:r>
            <a:r>
              <a:rPr lang="en-US" altLang="zh-CN" sz="2800" dirty="0"/>
              <a:t>bool</a:t>
            </a:r>
            <a:r>
              <a:rPr lang="zh-CN" altLang="en-US" sz="2800" dirty="0"/>
              <a:t>、</a:t>
            </a:r>
            <a:r>
              <a:rPr lang="en-US" altLang="zh-CN" sz="2800" dirty="0"/>
              <a:t>complex</a:t>
            </a:r>
            <a:r>
              <a:rPr lang="zh-CN" altLang="en-US" sz="2800" dirty="0"/>
              <a:t>）</a:t>
            </a:r>
            <a:endParaRPr lang="ko-KR" altLang="en-US" sz="2800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4.2.6 </a:t>
            </a:r>
            <a:r>
              <a:rPr lang="zh-CN" altLang="en-US" b="1" dirty="0"/>
              <a:t>随机模块</a:t>
            </a:r>
            <a:r>
              <a:rPr lang="en-US" altLang="zh-CN" b="1" dirty="0"/>
              <a:t>random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31393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</a:t>
            </a:r>
            <a:r>
              <a:rPr lang="zh-CN" altLang="en-US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随机采样</a:t>
            </a:r>
            <a:r>
              <a:rPr lang="en-US" altLang="zh-CN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个元素</a:t>
            </a:r>
            <a:endParaRPr lang="zh-CN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/>
            <a:r>
              <a:rPr lang="en-US" altLang="zh-CN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在一个序列中，随机采样一个元素 </a:t>
            </a: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random.choice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如：从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关键词列表中，随机采样一个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关键词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4-17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choice()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案例。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import random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import keyword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random.choice(keyword.kwlist)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'pass'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690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4.2 </a:t>
            </a:r>
            <a:r>
              <a:rPr lang="zh-CN" altLang="en-US" sz="2800" dirty="0"/>
              <a:t>数字类型（</a:t>
            </a:r>
            <a:r>
              <a:rPr lang="en-US" altLang="zh-CN" sz="2800" dirty="0"/>
              <a:t>int</a:t>
            </a:r>
            <a:r>
              <a:rPr lang="zh-CN" altLang="en-US" sz="2800" dirty="0"/>
              <a:t>、</a:t>
            </a:r>
            <a:r>
              <a:rPr lang="en-US" altLang="zh-CN" sz="2800" dirty="0"/>
              <a:t>float</a:t>
            </a:r>
            <a:r>
              <a:rPr lang="zh-CN" altLang="en-US" sz="2800" dirty="0"/>
              <a:t>、</a:t>
            </a:r>
            <a:r>
              <a:rPr lang="en-US" altLang="zh-CN" sz="2800" dirty="0"/>
              <a:t>bool</a:t>
            </a:r>
            <a:r>
              <a:rPr lang="zh-CN" altLang="en-US" sz="2800" dirty="0"/>
              <a:t>、</a:t>
            </a:r>
            <a:r>
              <a:rPr lang="en-US" altLang="zh-CN" sz="2800" dirty="0"/>
              <a:t>complex</a:t>
            </a:r>
            <a:r>
              <a:rPr lang="zh-CN" altLang="en-US" sz="2800" dirty="0"/>
              <a:t>）</a:t>
            </a:r>
            <a:endParaRPr lang="ko-KR" altLang="en-US" sz="2800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4.2.6 </a:t>
            </a:r>
            <a:r>
              <a:rPr lang="zh-CN" altLang="en-US" b="1" dirty="0"/>
              <a:t>随机模块</a:t>
            </a:r>
            <a:r>
              <a:rPr lang="en-US" altLang="zh-CN" b="1" dirty="0"/>
              <a:t>random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38164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</a:t>
            </a:r>
            <a:r>
              <a:rPr lang="zh-CN" altLang="en-US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随机采样</a:t>
            </a:r>
            <a:r>
              <a:rPr lang="en-US" altLang="zh-CN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个元素</a:t>
            </a:r>
            <a:endParaRPr lang="zh-CN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/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在一个序列中，随机采样多个元素 </a:t>
            </a: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random.choices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s,k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random.sample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s,k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b="1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如：从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关键词列表中，随机采用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关键词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endParaRPr lang="en-US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4-18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choices()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案例。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random.choices(keyword.kwlist,k=5)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['finally', 'while', 'global', 'import', 'finally’]</a:t>
            </a:r>
            <a:endParaRPr lang="en-US" altLang="zh-CN" sz="1400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zh-CN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如：模拟双色球，随机生成</a:t>
            </a:r>
            <a:r>
              <a:rPr lang="en-US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1~33</a:t>
            </a:r>
            <a:r>
              <a:rPr lang="zh-CN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的红球数字</a:t>
            </a:r>
          </a:p>
          <a:p>
            <a:pPr marL="9328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random.choices(range(1,33),k=6)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[14, 20, 5, 16, 15, 4]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66750" algn="just"/>
            <a:r>
              <a:rPr lang="zh-CN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如：模拟双色球，随机生成</a:t>
            </a:r>
            <a:r>
              <a:rPr lang="en-US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1~16</a:t>
            </a:r>
            <a:r>
              <a:rPr lang="zh-CN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的蓝球数字</a:t>
            </a:r>
          </a:p>
          <a:p>
            <a:pPr marL="9328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random.choices(range(1,16),k=1)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52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4.2 </a:t>
            </a:r>
            <a:r>
              <a:rPr lang="zh-CN" altLang="en-US" sz="2800" dirty="0"/>
              <a:t>数字类型（</a:t>
            </a:r>
            <a:r>
              <a:rPr lang="en-US" altLang="zh-CN" sz="2800" dirty="0"/>
              <a:t>int</a:t>
            </a:r>
            <a:r>
              <a:rPr lang="zh-CN" altLang="en-US" sz="2800" dirty="0"/>
              <a:t>、</a:t>
            </a:r>
            <a:r>
              <a:rPr lang="en-US" altLang="zh-CN" sz="2800" dirty="0"/>
              <a:t>float</a:t>
            </a:r>
            <a:r>
              <a:rPr lang="zh-CN" altLang="en-US" sz="2800" dirty="0"/>
              <a:t>、</a:t>
            </a:r>
            <a:r>
              <a:rPr lang="en-US" altLang="zh-CN" sz="2800" dirty="0"/>
              <a:t>bool</a:t>
            </a:r>
            <a:r>
              <a:rPr lang="zh-CN" altLang="en-US" sz="2800" dirty="0"/>
              <a:t>、</a:t>
            </a:r>
            <a:r>
              <a:rPr lang="en-US" altLang="zh-CN" sz="2800" dirty="0"/>
              <a:t>complex</a:t>
            </a:r>
            <a:r>
              <a:rPr lang="zh-CN" altLang="en-US" sz="2800" dirty="0"/>
              <a:t>）</a:t>
            </a:r>
            <a:endParaRPr lang="ko-KR" altLang="en-US" sz="2800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4.2.7 </a:t>
            </a:r>
            <a:r>
              <a:rPr lang="zh-CN" altLang="en-US" b="1" dirty="0"/>
              <a:t>数字类型的扩充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仅内置了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（含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bool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型数据）、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float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complex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三种类型的数据类型。如果要高效地处理其他类型数字类型数据，可以使用其他库或模块来扩充。如：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Decimal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提供了对分数的处理、第三方库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Numpy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https://numpy.org/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）提供了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int8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int16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int32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int64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等更多的数字类型数据的处理。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908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</a:t>
            </a:r>
            <a:r>
              <a:rPr lang="zh-CN" altLang="en-US" dirty="0"/>
              <a:t>序列相关共性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序列顾名思义是“有序的”。序列类型（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tuple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range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）、文本序列（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）、二进制序列（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bytes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bytearray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memoryview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）内的元素都是有序的、元素的可索引、切片，有着几乎相同的运算符与函数。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8089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</a:t>
            </a:r>
            <a:r>
              <a:rPr lang="zh-CN" altLang="en-US" dirty="0"/>
              <a:t>序列相关共性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4.3.1 </a:t>
            </a:r>
            <a:r>
              <a:rPr lang="zh-CN" altLang="en-US" b="1" dirty="0"/>
              <a:t>序列元素的索引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00025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这些序列中的元素有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种索引方法（见下图），即：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正序：为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0~n-1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索引；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逆序：为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-1~-n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的位置索引。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FB26EE21-DE50-4C85-B07F-31DC81CF8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894004"/>
            <a:ext cx="1728192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F8DFEF7-CE08-4E32-92FC-DD81F89B6467}"/>
              </a:ext>
            </a:extLst>
          </p:cNvPr>
          <p:cNvSpPr txBox="1"/>
          <p:nvPr/>
        </p:nvSpPr>
        <p:spPr bwMode="auto">
          <a:xfrm>
            <a:off x="2699792" y="3953049"/>
            <a:ext cx="324036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元素正向、逆向索引位置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35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</a:t>
            </a:r>
            <a:r>
              <a:rPr lang="zh-CN" altLang="en-US" dirty="0"/>
              <a:t>序列相关共性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4.3.1 </a:t>
            </a:r>
            <a:r>
              <a:rPr lang="zh-CN" altLang="en-US" b="1" dirty="0"/>
              <a:t>序列元素的索引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31393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endParaRPr lang="en-US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4-19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】索引值案例。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9515" marR="120015" indent="-266065" algn="just"/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95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s=[‘H’,’E’,’L’,’L’,’O’]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95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s[3]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95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'L'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95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s[4]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95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'O'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95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s[-4]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95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'E'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00025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338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</a:t>
            </a:r>
            <a:r>
              <a:rPr lang="zh-CN" altLang="en-US" dirty="0"/>
              <a:t>序列相关共性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4.3.2 </a:t>
            </a:r>
            <a:r>
              <a:rPr lang="zh-CN" altLang="en-US" b="1" dirty="0"/>
              <a:t>序列中元素切片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40005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所谓元素切片（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slice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）是指在按照一定的位置信息获取序列内的元素的子集。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语法为：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s[</a:t>
            </a: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start:end:step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endParaRPr lang="en-US" altLang="zh-CN" b="1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/>
            <a:r>
              <a:rPr lang="en-US" altLang="zh-CN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start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为起始位置，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为结束位置，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step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为每隔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step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个元素，取子序列集。</a:t>
            </a:r>
          </a:p>
          <a:p>
            <a:pPr indent="40005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切片可以应用于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tuple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range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bytes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bytearray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memoryview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等序列对象。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586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</a:t>
            </a:r>
            <a:r>
              <a:rPr lang="zh-CN" altLang="en-US" dirty="0"/>
              <a:t>序列相关共性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4.3.2 </a:t>
            </a:r>
            <a:r>
              <a:rPr lang="zh-CN" altLang="en-US" b="1" dirty="0"/>
              <a:t>序列中元素切片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36625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4-20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】元素切片演示代码。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95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s=['0', '1', '2', '3', '4', '5', '6', '7', '8', '9']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95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s[0:9:2]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95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'02468'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95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s[-1:-10:-2]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95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'97531'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00050" algn="just"/>
            <a:r>
              <a:rPr lang="zh-CN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start=0</a:t>
            </a:r>
            <a:r>
              <a:rPr lang="zh-CN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end=</a:t>
            </a:r>
            <a:r>
              <a:rPr lang="zh-CN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序列尾，间隔</a:t>
            </a:r>
            <a:r>
              <a:rPr lang="en-US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step=1</a:t>
            </a:r>
            <a:r>
              <a:rPr lang="zh-CN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，均可以简写为“：”，</a:t>
            </a:r>
            <a:endParaRPr lang="en-US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00050" algn="just"/>
            <a:r>
              <a:rPr lang="zh-CN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如：</a:t>
            </a:r>
            <a:r>
              <a:rPr lang="en-US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s[::]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95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s=['0', '1', '2', '3', '4', '5', '6', '7', '8', '9']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95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s[0:10:1]== s[::]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95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s[0:8:1]==s[:8:]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95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95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s[0:10:2]==s[::2]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95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s[-2::]==s[-2:10:1]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95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00050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9469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</a:t>
            </a:r>
            <a:r>
              <a:rPr lang="zh-CN" altLang="en-US" dirty="0"/>
              <a:t>序列相关共性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4.3.3 </a:t>
            </a:r>
            <a:r>
              <a:rPr lang="zh-CN" altLang="en-US" b="1" dirty="0"/>
              <a:t>序列相关的运算符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en-US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对象判别运算符</a:t>
            </a:r>
            <a:endParaRPr lang="zh-CN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4.6 Python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的身份运算符用于比较两个对象是否是同一个对象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9F07999-04CA-49F6-BB71-412A9B8A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054121"/>
              </p:ext>
            </p:extLst>
          </p:nvPr>
        </p:nvGraphicFramePr>
        <p:xfrm>
          <a:off x="2771800" y="2876922"/>
          <a:ext cx="4328160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451">
                  <a:extLst>
                    <a:ext uri="{9D8B030D-6E8A-4147-A177-3AD203B41FA5}">
                      <a16:colId xmlns:a16="http://schemas.microsoft.com/office/drawing/2014/main" val="890865613"/>
                    </a:ext>
                  </a:extLst>
                </a:gridCol>
                <a:gridCol w="1503048">
                  <a:extLst>
                    <a:ext uri="{9D8B030D-6E8A-4147-A177-3AD203B41FA5}">
                      <a16:colId xmlns:a16="http://schemas.microsoft.com/office/drawing/2014/main" val="2903502505"/>
                    </a:ext>
                  </a:extLst>
                </a:gridCol>
                <a:gridCol w="2452661">
                  <a:extLst>
                    <a:ext uri="{9D8B030D-6E8A-4147-A177-3AD203B41FA5}">
                      <a16:colId xmlns:a16="http://schemas.microsoft.com/office/drawing/2014/main" val="35841993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运算符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功能介绍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示例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6489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is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is </a:t>
                      </a:r>
                      <a:r>
                        <a:rPr lang="zh-CN" sz="750" kern="1000">
                          <a:effectLst/>
                        </a:rPr>
                        <a:t>是判断两个标识符是不是引用自一个对象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x is y, </a:t>
                      </a:r>
                      <a:r>
                        <a:rPr lang="zh-CN" sz="750" kern="1000">
                          <a:effectLst/>
                        </a:rPr>
                        <a:t>类似</a:t>
                      </a:r>
                      <a:r>
                        <a:rPr lang="en-US" sz="750" kern="1000">
                          <a:effectLst/>
                        </a:rPr>
                        <a:t> id(x) == id(y) , </a:t>
                      </a:r>
                      <a:r>
                        <a:rPr lang="zh-CN" sz="750" kern="1000">
                          <a:effectLst/>
                        </a:rPr>
                        <a:t>如果引用的是同一个对象则返回</a:t>
                      </a:r>
                      <a:r>
                        <a:rPr lang="en-US" sz="750" kern="1000">
                          <a:effectLst/>
                        </a:rPr>
                        <a:t> True</a:t>
                      </a:r>
                      <a:r>
                        <a:rPr lang="zh-CN" sz="750" kern="1000">
                          <a:effectLst/>
                        </a:rPr>
                        <a:t>，否则返回</a:t>
                      </a:r>
                      <a:r>
                        <a:rPr lang="en-US" sz="750" kern="1000">
                          <a:effectLst/>
                        </a:rPr>
                        <a:t> False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5842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is not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is not </a:t>
                      </a:r>
                      <a:r>
                        <a:rPr lang="zh-CN" sz="750" kern="1000">
                          <a:effectLst/>
                        </a:rPr>
                        <a:t>是判断两个标识符是不是引用自不同对象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 dirty="0">
                          <a:effectLst/>
                        </a:rPr>
                        <a:t>x is not y </a:t>
                      </a:r>
                      <a:r>
                        <a:rPr lang="zh-CN" sz="750" kern="1000" dirty="0">
                          <a:effectLst/>
                        </a:rPr>
                        <a:t>， 类似</a:t>
                      </a:r>
                      <a:r>
                        <a:rPr lang="en-US" sz="750" kern="1000" dirty="0">
                          <a:effectLst/>
                        </a:rPr>
                        <a:t> id(a) != id(b)</a:t>
                      </a:r>
                      <a:r>
                        <a:rPr lang="zh-CN" sz="750" kern="1000" dirty="0">
                          <a:effectLst/>
                        </a:rPr>
                        <a:t>。如果引用的不是同一个对象则返回结果</a:t>
                      </a:r>
                      <a:r>
                        <a:rPr lang="en-US" sz="750" kern="1000" dirty="0">
                          <a:effectLst/>
                        </a:rPr>
                        <a:t> True</a:t>
                      </a:r>
                      <a:r>
                        <a:rPr lang="zh-CN" sz="750" kern="1000" dirty="0">
                          <a:effectLst/>
                        </a:rPr>
                        <a:t>，否则返回</a:t>
                      </a:r>
                      <a:r>
                        <a:rPr lang="en-US" sz="750" kern="1000" dirty="0">
                          <a:effectLst/>
                        </a:rPr>
                        <a:t> False</a:t>
                      </a:r>
                      <a:r>
                        <a:rPr lang="zh-CN" sz="750" kern="1000" dirty="0">
                          <a:effectLst/>
                        </a:rPr>
                        <a:t>。</a:t>
                      </a:r>
                      <a:endParaRPr lang="zh-CN" sz="75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6997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51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</a:t>
            </a:r>
            <a:r>
              <a:rPr lang="zh-CN" altLang="en-US" dirty="0"/>
              <a:t>序列相关共性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4.3.3 </a:t>
            </a:r>
            <a:r>
              <a:rPr lang="zh-CN" altLang="en-US" b="1" dirty="0"/>
              <a:t>序列相关的运算符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29238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en-US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对象判别运算符</a:t>
            </a:r>
            <a:endParaRPr lang="zh-CN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zh-CN" sz="20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20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is</a:t>
            </a:r>
            <a:r>
              <a:rPr lang="zh-CN" altLang="zh-CN" sz="20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 与“</a:t>
            </a:r>
            <a:r>
              <a:rPr lang="en-US" altLang="zh-CN" sz="20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==</a:t>
            </a:r>
            <a:r>
              <a:rPr lang="zh-CN" altLang="zh-CN" sz="20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”运算符有些类似，但是有很大区别的：</a:t>
            </a:r>
            <a:endParaRPr lang="en-US" altLang="zh-CN" sz="20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==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”运算符仅比较两个对象的内容是否相等，即“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==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”两边对象的“值”是否相等，如果相同，则返回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。即：“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==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”比较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个条件：对象的内容。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is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”比较的是两个实例对象是不是完全相同，它们是不是同一个对象，占用的内存地址是否相同。即：“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is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”要同时满足：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对象的内容相同。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内存中地址相同。</a:t>
            </a:r>
          </a:p>
          <a:p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45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基本数据类型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07704" y="1140589"/>
            <a:ext cx="604867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中内置有六大类标准的数据类型，数据类型如下：</a:t>
            </a:r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C769D284-F03C-4BB0-B3B3-213C98FF6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832049"/>
            <a:ext cx="4086225" cy="208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0514443-95B3-47A3-B91E-F2DA3A8155D6}"/>
              </a:ext>
            </a:extLst>
          </p:cNvPr>
          <p:cNvSpPr txBox="1"/>
          <p:nvPr/>
        </p:nvSpPr>
        <p:spPr bwMode="auto">
          <a:xfrm>
            <a:off x="3131840" y="4377686"/>
            <a:ext cx="2880320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Python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内置的数据类型分类</a:t>
            </a:r>
          </a:p>
        </p:txBody>
      </p:sp>
    </p:spTree>
    <p:extLst>
      <p:ext uri="{BB962C8B-B14F-4D97-AF65-F5344CB8AC3E}">
        <p14:creationId xmlns:p14="http://schemas.microsoft.com/office/powerpoint/2010/main" val="3999233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</a:t>
            </a:r>
            <a:r>
              <a:rPr lang="zh-CN" altLang="en-US" dirty="0"/>
              <a:t>序列相关共性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4.3.3 </a:t>
            </a:r>
            <a:r>
              <a:rPr lang="zh-CN" altLang="en-US" b="1" dirty="0"/>
              <a:t>序列相关的运算符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624736" cy="39087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en-US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对象判别运算符</a:t>
            </a:r>
            <a:endParaRPr lang="zh-CN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400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zh-CN" sz="14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 sz="14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4-21</a:t>
            </a:r>
            <a:r>
              <a:rPr lang="zh-CN" altLang="zh-CN" sz="14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</a:t>
            </a:r>
            <a:r>
              <a:rPr lang="en-US" altLang="zh-CN" sz="14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==</a:t>
            </a:r>
            <a:r>
              <a:rPr lang="zh-CN" altLang="zh-CN" sz="14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与</a:t>
            </a:r>
            <a:r>
              <a:rPr lang="en-US" altLang="zh-CN" sz="14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is</a:t>
            </a:r>
            <a:r>
              <a:rPr lang="zh-CN" altLang="zh-CN" sz="14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的区别代码示例。</a:t>
            </a:r>
            <a:endParaRPr lang="en-US" altLang="zh-CN" sz="14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266700" algn="just"/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>
              <a:lnSpc>
                <a:spcPts val="1200"/>
              </a:lnSpc>
            </a:pPr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x,y=10,10</a:t>
            </a:r>
            <a:endParaRPr lang="en-US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>
              <a:lnSpc>
                <a:spcPts val="1200"/>
              </a:lnSpc>
            </a:pP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>
              <a:lnSpc>
                <a:spcPts val="1200"/>
              </a:lnSpc>
            </a:pPr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id(x)==id(y)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>
              <a:lnSpc>
                <a:spcPts val="1200"/>
              </a:lnSpc>
            </a:pPr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>
              <a:lnSpc>
                <a:spcPts val="1200"/>
              </a:lnSpc>
            </a:pPr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x==y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>
              <a:lnSpc>
                <a:spcPts val="1200"/>
              </a:lnSpc>
            </a:pPr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>
              <a:lnSpc>
                <a:spcPts val="1200"/>
              </a:lnSpc>
            </a:pPr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x is y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>
              <a:lnSpc>
                <a:spcPts val="1200"/>
              </a:lnSpc>
            </a:pPr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endParaRPr lang="en-US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>
              <a:lnSpc>
                <a:spcPts val="1200"/>
              </a:lnSpc>
            </a:pP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>
              <a:lnSpc>
                <a:spcPts val="1200"/>
              </a:lnSpc>
            </a:pPr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xx,yy=(1,2,3), (1,2,3)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>
              <a:lnSpc>
                <a:spcPts val="1200"/>
              </a:lnSpc>
            </a:pPr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id(xx)==id(yy)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>
              <a:lnSpc>
                <a:spcPts val="1200"/>
              </a:lnSpc>
            </a:pPr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>
              <a:lnSpc>
                <a:spcPts val="1200"/>
              </a:lnSpc>
            </a:pPr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xx==yy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>
              <a:lnSpc>
                <a:spcPts val="1200"/>
              </a:lnSpc>
            </a:pPr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>
              <a:lnSpc>
                <a:spcPts val="1200"/>
              </a:lnSpc>
            </a:pPr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xx is yy</a:t>
            </a:r>
            <a:endParaRPr lang="en-US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>
              <a:lnSpc>
                <a:spcPts val="1200"/>
              </a:lnSpc>
            </a:pP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>
              <a:lnSpc>
                <a:spcPts val="1200"/>
              </a:lnSpc>
            </a:pPr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至于“</a:t>
            </a:r>
            <a:r>
              <a:rPr lang="en-US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==</a:t>
            </a:r>
            <a:r>
              <a:rPr lang="zh-CN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”与“</a:t>
            </a:r>
            <a:r>
              <a:rPr lang="en-US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is not</a:t>
            </a:r>
            <a:r>
              <a:rPr lang="zh-CN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”的区别的实验代码设计，留给读者自行完成。</a:t>
            </a:r>
          </a:p>
          <a:p>
            <a:pPr algn="just"/>
            <a:endParaRPr lang="zh-CN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648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</a:t>
            </a:r>
            <a:r>
              <a:rPr lang="zh-CN" altLang="en-US" dirty="0"/>
              <a:t>序列相关共性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4.3.3 </a:t>
            </a:r>
            <a:r>
              <a:rPr lang="zh-CN" altLang="en-US" b="1" dirty="0"/>
              <a:t>序列相关的运算符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624736" cy="14773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en-US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成员运算符</a:t>
            </a:r>
            <a:endParaRPr lang="zh-CN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400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的成员运算符，用来测试对象容器中包含某个成员，可以用于字符串，列表、集合、元组等。</a:t>
            </a:r>
          </a:p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4.7 Python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的成员运算符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B410481-BB16-43EB-8767-BCF02697E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075643"/>
              </p:ext>
            </p:extLst>
          </p:nvPr>
        </p:nvGraphicFramePr>
        <p:xfrm>
          <a:off x="2627784" y="3125202"/>
          <a:ext cx="4328160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820">
                  <a:extLst>
                    <a:ext uri="{9D8B030D-6E8A-4147-A177-3AD203B41FA5}">
                      <a16:colId xmlns:a16="http://schemas.microsoft.com/office/drawing/2014/main" val="1524554521"/>
                    </a:ext>
                  </a:extLst>
                </a:gridCol>
                <a:gridCol w="2375866">
                  <a:extLst>
                    <a:ext uri="{9D8B030D-6E8A-4147-A177-3AD203B41FA5}">
                      <a16:colId xmlns:a16="http://schemas.microsoft.com/office/drawing/2014/main" val="1124487550"/>
                    </a:ext>
                  </a:extLst>
                </a:gridCol>
                <a:gridCol w="1609474">
                  <a:extLst>
                    <a:ext uri="{9D8B030D-6E8A-4147-A177-3AD203B41FA5}">
                      <a16:colId xmlns:a16="http://schemas.microsoft.com/office/drawing/2014/main" val="25121583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运算符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功能介绍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示例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2385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in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如果在指定的序列中找到值返回</a:t>
                      </a:r>
                      <a:r>
                        <a:rPr lang="en-US" sz="750" kern="1000">
                          <a:effectLst/>
                        </a:rPr>
                        <a:t> True</a:t>
                      </a:r>
                      <a:r>
                        <a:rPr lang="zh-CN" sz="750" kern="1000">
                          <a:effectLst/>
                        </a:rPr>
                        <a:t>，否则返回</a:t>
                      </a:r>
                      <a:r>
                        <a:rPr lang="en-US" sz="750" kern="1000">
                          <a:effectLst/>
                        </a:rPr>
                        <a:t> False</a:t>
                      </a:r>
                      <a:r>
                        <a:rPr lang="zh-CN" sz="750" kern="1000">
                          <a:effectLst/>
                        </a:rPr>
                        <a:t>。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1 in </a:t>
                      </a:r>
                      <a:r>
                        <a:rPr lang="zh-CN" sz="750" kern="1000">
                          <a:effectLst/>
                        </a:rPr>
                        <a:t>（</a:t>
                      </a:r>
                      <a:r>
                        <a:rPr lang="en-US" sz="750" kern="1000">
                          <a:effectLst/>
                        </a:rPr>
                        <a:t>1,2,3</a:t>
                      </a:r>
                      <a:r>
                        <a:rPr lang="zh-CN" sz="750" kern="1000">
                          <a:effectLst/>
                        </a:rPr>
                        <a:t>）返回</a:t>
                      </a:r>
                      <a:r>
                        <a:rPr lang="en-US" sz="750" kern="1000">
                          <a:effectLst/>
                        </a:rPr>
                        <a:t> True</a:t>
                      </a:r>
                      <a:r>
                        <a:rPr lang="zh-CN" sz="750" kern="1000">
                          <a:effectLst/>
                        </a:rPr>
                        <a:t>。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025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not in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如果在指定的序列中没有找到值返回</a:t>
                      </a:r>
                      <a:r>
                        <a:rPr lang="en-US" sz="750" kern="1000">
                          <a:effectLst/>
                        </a:rPr>
                        <a:t> True</a:t>
                      </a:r>
                      <a:r>
                        <a:rPr lang="zh-CN" sz="750" kern="1000">
                          <a:effectLst/>
                        </a:rPr>
                        <a:t>，否则返回</a:t>
                      </a:r>
                      <a:r>
                        <a:rPr lang="en-US" sz="750" kern="1000">
                          <a:effectLst/>
                        </a:rPr>
                        <a:t> False</a:t>
                      </a:r>
                      <a:r>
                        <a:rPr lang="zh-CN" sz="750" kern="1000">
                          <a:effectLst/>
                        </a:rPr>
                        <a:t>。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 dirty="0">
                          <a:effectLst/>
                        </a:rPr>
                        <a:t>1 in [2,3,4]</a:t>
                      </a:r>
                      <a:r>
                        <a:rPr lang="zh-CN" sz="750" kern="1000" dirty="0">
                          <a:effectLst/>
                        </a:rPr>
                        <a:t>返回</a:t>
                      </a:r>
                      <a:r>
                        <a:rPr lang="en-US" sz="750" kern="1000" dirty="0">
                          <a:effectLst/>
                        </a:rPr>
                        <a:t> True</a:t>
                      </a:r>
                      <a:r>
                        <a:rPr lang="zh-CN" sz="750" kern="1000" dirty="0">
                          <a:effectLst/>
                        </a:rPr>
                        <a:t>。</a:t>
                      </a:r>
                      <a:endParaRPr lang="zh-CN" sz="75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2056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3051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</a:t>
            </a:r>
            <a:r>
              <a:rPr lang="zh-CN" altLang="en-US" dirty="0"/>
              <a:t>序列相关共性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4.3.3 </a:t>
            </a:r>
            <a:r>
              <a:rPr lang="zh-CN" altLang="en-US" b="1" dirty="0"/>
              <a:t>序列相关的运算符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624736" cy="9848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altLang="en-US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运算符优先级</a:t>
            </a:r>
            <a:endParaRPr lang="zh-CN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400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应用程序的源代码都是由标识符、运算符、程序控制流等组。当多个运算符组合应用时候就需要按照运算符的优先级进行运算，运算符优先级见表</a:t>
            </a:r>
            <a:r>
              <a:rPr lang="en-US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4.8.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2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en-US" altLang="zh-CN" sz="12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4.8 Python</a:t>
            </a:r>
            <a:r>
              <a:rPr lang="zh-CN" altLang="zh-CN" sz="12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运算符的优先级</a:t>
            </a:r>
            <a:endParaRPr lang="zh-CN" altLang="zh-CN" sz="12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2DF8ACF-A34C-4B7C-8487-04D7665D6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47411"/>
              </p:ext>
            </p:extLst>
          </p:nvPr>
        </p:nvGraphicFramePr>
        <p:xfrm>
          <a:off x="2555715" y="2568700"/>
          <a:ext cx="4285868" cy="2280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6765">
                  <a:extLst>
                    <a:ext uri="{9D8B030D-6E8A-4147-A177-3AD203B41FA5}">
                      <a16:colId xmlns:a16="http://schemas.microsoft.com/office/drawing/2014/main" val="764718466"/>
                    </a:ext>
                  </a:extLst>
                </a:gridCol>
                <a:gridCol w="1546765">
                  <a:extLst>
                    <a:ext uri="{9D8B030D-6E8A-4147-A177-3AD203B41FA5}">
                      <a16:colId xmlns:a16="http://schemas.microsoft.com/office/drawing/2014/main" val="1912952800"/>
                    </a:ext>
                  </a:extLst>
                </a:gridCol>
                <a:gridCol w="1192338">
                  <a:extLst>
                    <a:ext uri="{9D8B030D-6E8A-4147-A177-3AD203B41FA5}">
                      <a16:colId xmlns:a16="http://schemas.microsoft.com/office/drawing/2014/main" val="301633147"/>
                    </a:ext>
                  </a:extLst>
                </a:gridCol>
              </a:tblGrid>
              <a:tr h="539521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zh-CN" sz="750" kern="1000" dirty="0">
                        <a:effectLst/>
                      </a:endParaRPr>
                    </a:p>
                    <a:p>
                      <a:pPr algn="just"/>
                      <a:r>
                        <a:rPr lang="en-US" sz="1050" kern="1000" dirty="0">
                          <a:effectLst/>
                        </a:rPr>
                        <a:t> </a:t>
                      </a:r>
                      <a:endParaRPr lang="zh-CN" sz="1050" kern="1000" dirty="0">
                        <a:effectLst/>
                      </a:endParaRPr>
                    </a:p>
                    <a:p>
                      <a:r>
                        <a:rPr lang="zh-CN" sz="1000" dirty="0">
                          <a:effectLst/>
                        </a:rPr>
                        <a:t>运算级别高低 </a:t>
                      </a:r>
                      <a:endParaRPr lang="zh-CN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 dirty="0">
                          <a:effectLst/>
                        </a:rPr>
                        <a:t>运算符</a:t>
                      </a:r>
                      <a:endParaRPr lang="zh-CN" sz="75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描述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2214407"/>
                  </a:ext>
                </a:extLst>
              </a:tr>
              <a:tr h="163927">
                <a:tc rowSpan="13"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 dirty="0">
                          <a:effectLst/>
                        </a:rPr>
                        <a:t> </a:t>
                      </a:r>
                      <a:endParaRPr lang="zh-CN" sz="75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50" kern="1000">
                          <a:effectLst/>
                        </a:rPr>
                        <a:t>**</a:t>
                      </a:r>
                      <a:endParaRPr lang="zh-CN" sz="10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750" kern="1000">
                          <a:effectLst/>
                        </a:rPr>
                        <a:t>指数</a:t>
                      </a:r>
                      <a:r>
                        <a:rPr lang="en-US" sz="750" kern="1000">
                          <a:effectLst/>
                        </a:rPr>
                        <a:t> (</a:t>
                      </a:r>
                      <a:r>
                        <a:rPr lang="zh-CN" sz="750" kern="1000">
                          <a:effectLst/>
                        </a:rPr>
                        <a:t>最高优先级</a:t>
                      </a:r>
                      <a:r>
                        <a:rPr lang="en-US" sz="750" kern="1000">
                          <a:effectLst/>
                        </a:rPr>
                        <a:t>)</a:t>
                      </a:r>
                      <a:endParaRPr lang="zh-CN" sz="10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2279298"/>
                  </a:ext>
                </a:extLst>
              </a:tr>
              <a:tr h="20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50" kern="1000">
                          <a:effectLst/>
                        </a:rPr>
                        <a:t>~ + -</a:t>
                      </a:r>
                      <a:endParaRPr lang="zh-CN" sz="10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750" kern="1000">
                          <a:effectLst/>
                        </a:rPr>
                        <a:t>按位翻转</a:t>
                      </a:r>
                      <a:r>
                        <a:rPr lang="en-US" sz="750" kern="1000">
                          <a:effectLst/>
                        </a:rPr>
                        <a:t>, </a:t>
                      </a:r>
                      <a:r>
                        <a:rPr lang="zh-CN" sz="750" kern="1000">
                          <a:effectLst/>
                        </a:rPr>
                        <a:t>一元加号和减号 如：</a:t>
                      </a:r>
                      <a:r>
                        <a:rPr lang="en-US" sz="750" kern="1000">
                          <a:effectLst/>
                        </a:rPr>
                        <a:t>a+=3</a:t>
                      </a:r>
                      <a:endParaRPr lang="zh-CN" sz="10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5474906"/>
                  </a:ext>
                </a:extLst>
              </a:tr>
              <a:tr h="20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50" kern="1000">
                          <a:effectLst/>
                        </a:rPr>
                        <a:t>* / % //</a:t>
                      </a:r>
                      <a:endParaRPr lang="zh-CN" sz="10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750" kern="1000">
                          <a:effectLst/>
                        </a:rPr>
                        <a:t>乘，除，求余数和取整除</a:t>
                      </a:r>
                      <a:endParaRPr lang="zh-CN" sz="10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9480278"/>
                  </a:ext>
                </a:extLst>
              </a:tr>
              <a:tr h="1028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50" kern="1000">
                          <a:effectLst/>
                        </a:rPr>
                        <a:t>+ -</a:t>
                      </a:r>
                      <a:endParaRPr lang="zh-CN" sz="10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750" kern="1000">
                          <a:effectLst/>
                        </a:rPr>
                        <a:t>加法减法</a:t>
                      </a:r>
                      <a:endParaRPr lang="zh-CN" sz="10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446070"/>
                  </a:ext>
                </a:extLst>
              </a:tr>
              <a:tr h="1028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50" kern="1000">
                          <a:effectLst/>
                        </a:rPr>
                        <a:t>&gt;&gt; &lt;&lt;</a:t>
                      </a:r>
                      <a:endParaRPr lang="zh-CN" sz="10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750" kern="1000">
                          <a:effectLst/>
                        </a:rPr>
                        <a:t>右移，左移运算符</a:t>
                      </a:r>
                      <a:endParaRPr lang="zh-CN" sz="10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5605158"/>
                  </a:ext>
                </a:extLst>
              </a:tr>
              <a:tr h="1028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50" kern="1000">
                          <a:effectLst/>
                        </a:rPr>
                        <a:t>&amp;</a:t>
                      </a:r>
                      <a:endParaRPr lang="zh-CN" sz="10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750" kern="1000">
                          <a:effectLst/>
                        </a:rPr>
                        <a:t>位</a:t>
                      </a:r>
                      <a:r>
                        <a:rPr lang="en-US" sz="750" kern="1000">
                          <a:effectLst/>
                        </a:rPr>
                        <a:t> 'AND'</a:t>
                      </a:r>
                      <a:endParaRPr lang="zh-CN" sz="10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5102751"/>
                  </a:ext>
                </a:extLst>
              </a:tr>
              <a:tr h="1028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50" kern="1000">
                          <a:effectLst/>
                        </a:rPr>
                        <a:t>^ |</a:t>
                      </a:r>
                      <a:endParaRPr lang="zh-CN" sz="10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750" kern="1000">
                          <a:effectLst/>
                        </a:rPr>
                        <a:t>位运算符</a:t>
                      </a:r>
                      <a:endParaRPr lang="zh-CN" sz="10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9358661"/>
                  </a:ext>
                </a:extLst>
              </a:tr>
              <a:tr h="1028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50" kern="1000">
                          <a:effectLst/>
                        </a:rPr>
                        <a:t>&lt;= &lt; &gt; &gt;=</a:t>
                      </a:r>
                      <a:endParaRPr lang="zh-CN" sz="10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750" kern="1000">
                          <a:effectLst/>
                        </a:rPr>
                        <a:t>比较运算符</a:t>
                      </a:r>
                      <a:endParaRPr lang="zh-CN" sz="10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4496638"/>
                  </a:ext>
                </a:extLst>
              </a:tr>
              <a:tr h="1028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50" kern="1000">
                          <a:effectLst/>
                        </a:rPr>
                        <a:t>== !=</a:t>
                      </a:r>
                      <a:endParaRPr lang="zh-CN" sz="10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750" kern="1000">
                          <a:effectLst/>
                        </a:rPr>
                        <a:t>等于运算符</a:t>
                      </a:r>
                      <a:endParaRPr lang="zh-CN" sz="10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1272360"/>
                  </a:ext>
                </a:extLst>
              </a:tr>
              <a:tr h="1028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50" kern="1000">
                          <a:effectLst/>
                        </a:rPr>
                        <a:t>= %= /= //= -= += *= **=</a:t>
                      </a:r>
                      <a:endParaRPr lang="zh-CN" sz="10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750" kern="1000">
                          <a:effectLst/>
                        </a:rPr>
                        <a:t>赋值运算符</a:t>
                      </a:r>
                      <a:endParaRPr lang="zh-CN" sz="10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6722837"/>
                  </a:ext>
                </a:extLst>
              </a:tr>
              <a:tr h="1028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50" kern="1000">
                          <a:effectLst/>
                        </a:rPr>
                        <a:t>is not</a:t>
                      </a:r>
                      <a:endParaRPr lang="zh-CN" sz="10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750" kern="1000">
                          <a:effectLst/>
                        </a:rPr>
                        <a:t>身份运算符</a:t>
                      </a:r>
                      <a:endParaRPr lang="zh-CN" sz="10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3682474"/>
                  </a:ext>
                </a:extLst>
              </a:tr>
              <a:tr h="1028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50" kern="1000">
                          <a:effectLst/>
                        </a:rPr>
                        <a:t>in not in</a:t>
                      </a:r>
                      <a:endParaRPr lang="zh-CN" sz="10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750" kern="1000">
                          <a:effectLst/>
                        </a:rPr>
                        <a:t>成员运算符</a:t>
                      </a:r>
                      <a:endParaRPr lang="zh-CN" sz="10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9362166"/>
                  </a:ext>
                </a:extLst>
              </a:tr>
              <a:tr h="1028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50" kern="1000">
                          <a:effectLst/>
                        </a:rPr>
                        <a:t>not and or</a:t>
                      </a:r>
                      <a:endParaRPr lang="zh-CN" sz="10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750" kern="1000" dirty="0">
                          <a:effectLst/>
                        </a:rPr>
                        <a:t>逻辑运算符</a:t>
                      </a:r>
                      <a:endParaRPr lang="zh-CN" sz="105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112411"/>
                  </a:ext>
                </a:extLst>
              </a:tr>
            </a:tbl>
          </a:graphicData>
        </a:graphic>
      </p:graphicFrame>
      <p:grpSp>
        <p:nvGrpSpPr>
          <p:cNvPr id="7" name="Group 1">
            <a:extLst>
              <a:ext uri="{FF2B5EF4-FFF2-40B4-BE49-F238E27FC236}">
                <a16:creationId xmlns:a16="http://schemas.microsoft.com/office/drawing/2014/main" id="{BCD2A874-3E61-4128-9F20-8E7A395EF6E8}"/>
              </a:ext>
            </a:extLst>
          </p:cNvPr>
          <p:cNvGrpSpPr>
            <a:grpSpLocks/>
          </p:cNvGrpSpPr>
          <p:nvPr/>
        </p:nvGrpSpPr>
        <p:grpSpPr bwMode="auto">
          <a:xfrm>
            <a:off x="2549545" y="3644396"/>
            <a:ext cx="465735" cy="1208998"/>
            <a:chOff x="1238" y="9467"/>
            <a:chExt cx="810" cy="2345"/>
          </a:xfrm>
        </p:grpSpPr>
        <p:sp>
          <p:nvSpPr>
            <p:cNvPr id="9" name="AutoShape 4">
              <a:extLst>
                <a:ext uri="{FF2B5EF4-FFF2-40B4-BE49-F238E27FC236}">
                  <a16:creationId xmlns:a16="http://schemas.microsoft.com/office/drawing/2014/main" id="{FAC1BDAE-3DF9-4F33-842D-2D1F2A27B5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82" y="10574"/>
              <a:ext cx="2147" cy="184"/>
            </a:xfrm>
            <a:prstGeom prst="rightArrow">
              <a:avLst>
                <a:gd name="adj1" fmla="val 50000"/>
                <a:gd name="adj2" fmla="val 291712"/>
              </a:avLst>
            </a:prstGeom>
            <a:gradFill rotWithShape="0">
              <a:gsLst>
                <a:gs pos="0">
                  <a:srgbClr val="9CC2E5"/>
                </a:gs>
                <a:gs pos="50000">
                  <a:srgbClr val="5B9BD5"/>
                </a:gs>
                <a:gs pos="100000">
                  <a:srgbClr val="9CC2E5"/>
                </a:gs>
              </a:gsLst>
              <a:lin ang="5400000" scaled="1"/>
            </a:gradFill>
            <a:ln w="12700">
              <a:solidFill>
                <a:srgbClr val="5B9BD5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1F4D78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文本框 2">
              <a:extLst>
                <a:ext uri="{FF2B5EF4-FFF2-40B4-BE49-F238E27FC236}">
                  <a16:creationId xmlns:a16="http://schemas.microsoft.com/office/drawing/2014/main" id="{19E6B1EF-D228-482F-9AD1-8A96F26E2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8" y="9467"/>
              <a:ext cx="399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文本框 2">
              <a:extLst>
                <a:ext uri="{FF2B5EF4-FFF2-40B4-BE49-F238E27FC236}">
                  <a16:creationId xmlns:a16="http://schemas.microsoft.com/office/drawing/2014/main" id="{E7176589-0E20-4F91-968B-1E0E3CADC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8" y="11361"/>
              <a:ext cx="399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85029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</a:t>
            </a:r>
            <a:r>
              <a:rPr lang="zh-CN" altLang="en-US" dirty="0"/>
              <a:t>序列相关共性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4.3.3 </a:t>
            </a:r>
            <a:r>
              <a:rPr lang="zh-CN" altLang="en-US" b="1" dirty="0"/>
              <a:t>序列相关的运算符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624736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</a:t>
            </a:r>
            <a:r>
              <a:rPr lang="zh-CN" altLang="en-US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常用的序列通用函数</a:t>
            </a:r>
            <a:endParaRPr lang="zh-CN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序列（或容器）都具有相似的相关操作函数，这些函数有序列通用的操作函数（可变序列与不可变序列均有这些函数）与可变序列的通用函数（仅是可变序列才有这些函数）。这些函数可以分为：增、删、改、查、获取新的序列（或子集）几类。也可以把序列理解为内存中的一种数据库。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102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</a:t>
            </a:r>
            <a:r>
              <a:rPr lang="zh-CN" altLang="en-US" dirty="0"/>
              <a:t>序列相关共性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4.3.3 </a:t>
            </a:r>
            <a:r>
              <a:rPr lang="zh-CN" altLang="en-US" b="1" dirty="0"/>
              <a:t>序列相关的运算符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62473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</a:t>
            </a:r>
            <a:r>
              <a:rPr lang="zh-CN" altLang="en-US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常用的序列通用函数</a:t>
            </a:r>
            <a:endParaRPr lang="zh-CN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B082D59-0AB1-40DE-B5E5-4F2F8EAB09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532075"/>
              </p:ext>
            </p:extLst>
          </p:nvPr>
        </p:nvGraphicFramePr>
        <p:xfrm>
          <a:off x="1898420" y="1866280"/>
          <a:ext cx="2460625" cy="279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r:id="rId4" imgW="5380163" imgH="6063117" progId="MindMapper.Document">
                  <p:embed/>
                </p:oleObj>
              </mc:Choice>
              <mc:Fallback>
                <p:oleObj r:id="rId4" imgW="5380163" imgH="6063117" progId="MindMapper.Document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420" y="1866280"/>
                        <a:ext cx="2460625" cy="279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95DEA83-10A0-4403-BDAF-8A187861C3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735432"/>
              </p:ext>
            </p:extLst>
          </p:nvPr>
        </p:nvGraphicFramePr>
        <p:xfrm>
          <a:off x="5751105" y="1847648"/>
          <a:ext cx="2498725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r:id="rId6" imgW="5493988" imgH="7034430" progId="MindMapper.Document">
                  <p:embed/>
                </p:oleObj>
              </mc:Choice>
              <mc:Fallback>
                <p:oleObj r:id="rId6" imgW="5493988" imgH="7034430" progId="MindMapper.Document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1105" y="1847648"/>
                        <a:ext cx="2498725" cy="312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7614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zh-CN" altLang="en-US" dirty="0"/>
              <a:t>序列类型（</a:t>
            </a:r>
            <a:r>
              <a:rPr lang="en-US" altLang="zh-CN" dirty="0" err="1"/>
              <a:t>list,tuple,range</a:t>
            </a:r>
            <a:r>
              <a:rPr lang="zh-CN" altLang="en-US" dirty="0"/>
              <a:t>）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有三种基本序列类型：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list, tuple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range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对象。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88DD0EA-B474-4024-8CA9-C4EBF1A8C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19" y="2283719"/>
            <a:ext cx="103811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DABCF5A-8676-4616-AD86-F7FBEF63F0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854396"/>
              </p:ext>
            </p:extLst>
          </p:nvPr>
        </p:nvGraphicFramePr>
        <p:xfrm>
          <a:off x="2051720" y="2283720"/>
          <a:ext cx="6822052" cy="1224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r:id="rId4" imgW="11512258" imgH="1813496" progId="MindMapper.Document">
                  <p:embed/>
                </p:oleObj>
              </mc:Choice>
              <mc:Fallback>
                <p:oleObj r:id="rId4" imgW="11512258" imgH="1813496" progId="MindMapper.Document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283720"/>
                        <a:ext cx="6822052" cy="12241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87356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zh-CN" altLang="en-US" dirty="0"/>
              <a:t>序列类型（</a:t>
            </a:r>
            <a:r>
              <a:rPr lang="en-US" altLang="zh-CN" dirty="0" err="1"/>
              <a:t>list,tuple,range</a:t>
            </a:r>
            <a:r>
              <a:rPr lang="zh-CN" altLang="en-US" dirty="0"/>
              <a:t>）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4.4.1 list</a:t>
            </a:r>
            <a:r>
              <a:rPr lang="zh-CN" altLang="en-US" b="1" dirty="0"/>
              <a:t>列表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624736" cy="36933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（列表）是在方括号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[]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之间、用逗号分隔开的元素对象序列。如：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[‘abc’,12,True,[1,3],False]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是一个基于位置的有序对象集合，它是可变序列，也是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中最常用的数据结构之一。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数据类型的特点：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有序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。列表中的元素是有序的。顺序是按照数据插入顺序。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可变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。列表中的元素可变。列表支持元素的动态增加、删除、修改。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异构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。列表中的元素是对象。数据类型可以不同。如：数据、函数。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可重复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。列表中可以有重复的对象元素。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可嵌套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。列表支持嵌套（可包含子列表，或其他对象）。</a:t>
            </a:r>
          </a:p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列表自带的函数已经实现了许多算法，可以迅速创建链表、堆栈、队列、树等数据结构。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5564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zh-CN" altLang="en-US" dirty="0"/>
              <a:t>序列类型（</a:t>
            </a:r>
            <a:r>
              <a:rPr lang="en-US" altLang="zh-CN" dirty="0" err="1"/>
              <a:t>list,tuple,range</a:t>
            </a:r>
            <a:r>
              <a:rPr lang="zh-CN" altLang="en-US" dirty="0"/>
              <a:t>）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4.4.1 list</a:t>
            </a:r>
            <a:r>
              <a:rPr lang="zh-CN" altLang="en-US" b="1" dirty="0"/>
              <a:t>列表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39703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1.list</a:t>
            </a:r>
            <a:r>
              <a:rPr lang="zh-CN" altLang="en-US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列表的创建</a:t>
            </a:r>
            <a:endParaRPr lang="en-US" altLang="zh-CN" b="1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class list([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iterable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可以用多种方式构建列表：</a:t>
            </a:r>
          </a:p>
          <a:p>
            <a:pPr lvl="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使用一对方括号来表示空列表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[]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 = []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或者 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 = list()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使用方括号包括列表元素，元素之间以逗号分隔。</a:t>
            </a:r>
          </a:p>
          <a:p>
            <a:pPr marL="266700"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 = [1,2,3]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使用列表推导式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[x for x in 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iterable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0075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 = [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for 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in range(1, 11)]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，创建一个元素分别为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1,2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...10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的列表</a:t>
            </a:r>
          </a:p>
          <a:p>
            <a:pPr indent="600075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 = [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for 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in range(1, 11) if 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% 2 == 0]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，创建一个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1-10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，且元素为偶数的列表</a:t>
            </a:r>
          </a:p>
          <a:p>
            <a:pPr lvl="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4.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使用类型的构造器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list()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list(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iterable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（）函数将其他（可迭代）数据转换为列表。如：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list('ab c')   #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列表为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['a', 'b', ' ', 'c']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07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zh-CN" altLang="en-US" dirty="0"/>
              <a:t>序列类型（</a:t>
            </a:r>
            <a:r>
              <a:rPr lang="en-US" altLang="zh-CN" dirty="0" err="1"/>
              <a:t>list,tuple,range</a:t>
            </a:r>
            <a:r>
              <a:rPr lang="zh-CN" altLang="en-US" dirty="0"/>
              <a:t>）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4.4.1 list</a:t>
            </a:r>
            <a:r>
              <a:rPr lang="zh-CN" altLang="en-US" b="1" dirty="0"/>
              <a:t>列表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1.list</a:t>
            </a:r>
            <a:r>
              <a:rPr lang="zh-CN" altLang="en-US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列表的创建</a:t>
            </a:r>
            <a:endParaRPr lang="en-US" altLang="zh-CN" b="1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en-US" altLang="zh-CN" b="1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4-22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】函数作为列表元素演示代码。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a=[print,len]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a[0]('hello world')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hello world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a[1]('hello world')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11.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466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zh-CN" altLang="en-US" dirty="0"/>
              <a:t>序列类型（</a:t>
            </a:r>
            <a:r>
              <a:rPr lang="en-US" altLang="zh-CN" dirty="0" err="1"/>
              <a:t>list,tuple,range</a:t>
            </a:r>
            <a:r>
              <a:rPr lang="zh-CN" altLang="en-US" dirty="0"/>
              <a:t>）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4.4.1 list</a:t>
            </a:r>
            <a:r>
              <a:rPr lang="zh-CN" altLang="en-US" b="1" dirty="0"/>
              <a:t>列表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2.list</a:t>
            </a:r>
            <a:r>
              <a:rPr lang="zh-CN" altLang="en-US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相关函数</a:t>
            </a:r>
            <a:endParaRPr lang="en-US" altLang="zh-CN" b="1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en-US" altLang="zh-CN" b="1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为可变序列</a:t>
            </a:r>
            <a:r>
              <a:rPr lang="zh-CN" altLang="en-US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除了</a:t>
            </a:r>
            <a:r>
              <a:rPr lang="zh-CN" altLang="en-US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之前的图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列出的函数外，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有以下常用的函数。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sort(*, key=None, reverse=False)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宋体" panose="02010600030101010101" pitchFamily="2" charset="-122"/>
              <a:buChar char="◎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功能：此方法会对列表进行原地排序。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list(seq)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宋体" panose="02010600030101010101" pitchFamily="2" charset="-122"/>
              <a:buChar char="◎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功能：将一个序列转换为列表。</a:t>
            </a:r>
          </a:p>
          <a:p>
            <a:pPr indent="266700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27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基本数据类型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8" name="Rectangle 14">
            <a:extLst>
              <a:ext uri="{FF2B5EF4-FFF2-40B4-BE49-F238E27FC236}">
                <a16:creationId xmlns:a16="http://schemas.microsoft.com/office/drawing/2014/main" id="{54C55786-D050-4923-89F4-DA5FAF5A7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2A2E052D-56BB-4034-95F9-84B635A54855}"/>
              </a:ext>
            </a:extLst>
          </p:cNvPr>
          <p:cNvSpPr/>
          <p:nvPr/>
        </p:nvSpPr>
        <p:spPr>
          <a:xfrm>
            <a:off x="908685" y="3321050"/>
            <a:ext cx="159385" cy="10350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9FC9685-7B4C-4BE4-840B-F9AE2A701D97}"/>
              </a:ext>
            </a:extLst>
          </p:cNvPr>
          <p:cNvSpPr txBox="1"/>
          <p:nvPr/>
        </p:nvSpPr>
        <p:spPr bwMode="auto">
          <a:xfrm>
            <a:off x="1781436" y="1059582"/>
            <a:ext cx="7200800" cy="39703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数字类型（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float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complex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）；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序列类型（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range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）；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文本序列类型（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）；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集合类型（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frozenset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）；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映射类型（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dict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二进制序列类型（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bytes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bytearray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memoryview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）；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其中有些数据类型的实例（对象）是可变的，有些是不可变的，这些对象分类如下：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可变对象有：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'list'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'set'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'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dict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bytearray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不可变对象有：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'int'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'float'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'complex'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'tuple'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'range'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'str'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'bytes'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memoryview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frozenset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关于如何区分对象是否是可变对象，本书的第五章通过代码展示如何区分这两类对象。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4749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zh-CN" altLang="en-US" dirty="0"/>
              <a:t>序列类型（</a:t>
            </a:r>
            <a:r>
              <a:rPr lang="en-US" altLang="zh-CN" dirty="0" err="1"/>
              <a:t>list,tuple,range</a:t>
            </a:r>
            <a:r>
              <a:rPr lang="zh-CN" altLang="en-US" dirty="0"/>
              <a:t>）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4.4.1 list</a:t>
            </a:r>
            <a:r>
              <a:rPr lang="zh-CN" altLang="en-US" b="1" dirty="0"/>
              <a:t>列表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4339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2.list</a:t>
            </a:r>
            <a:r>
              <a:rPr lang="zh-CN" altLang="en-US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相关函数</a:t>
            </a:r>
            <a:endParaRPr lang="en-US" altLang="zh-CN" b="1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en-US" altLang="zh-CN" b="1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4-23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】列表函数演示代码。将一个列表中偶数位置的元素替换。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95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a=list(range(6))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95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a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95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[0, 1, 2, 3, 4, 5]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95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a[::2]=[99,88,77]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95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a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95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[99, 1, 88, 3, 77, 5]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95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a.sort()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95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a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95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[1, 3, 5, 77, 88, 99]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95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a.reverse()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95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a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95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[99, 88, 77, 5, 3, 1]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3187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zh-CN" altLang="en-US" dirty="0"/>
              <a:t>序列类型（</a:t>
            </a:r>
            <a:r>
              <a:rPr lang="en-US" altLang="zh-CN" dirty="0" err="1"/>
              <a:t>list,tuple,range</a:t>
            </a:r>
            <a:r>
              <a:rPr lang="zh-CN" altLang="en-US" dirty="0"/>
              <a:t>）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4.4.2 range</a:t>
            </a:r>
            <a:r>
              <a:rPr lang="zh-CN" altLang="en-US" b="1" dirty="0"/>
              <a:t>对象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40318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range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类型表示不可变的数字序列，可用于在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for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循环中循环指定的次数。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class range(stop) 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class range(start, stop[, step])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该函数的功能：返回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start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stop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按照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step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递增（或递减）的序列。</a:t>
            </a:r>
          </a:p>
          <a:p>
            <a:pPr indent="267970" algn="just"/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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提示：要显示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range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内的元素，需要转换成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tuple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4-24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range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对象演示代码。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list(range(10))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[0, 1, 2, 3, 4, 5, 6, 7, 8, 9]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list(range(1, 11))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[1, 2, 3, 4, 5, 6, 7, 8, 9, 10]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list(range(0, 10, 3))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[0, 3, 6, 9]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list(range(0, -10, -1))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[0, -1, -2, -3, -4, -5, -6, -7, -8, -9]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38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zh-CN" altLang="en-US" dirty="0"/>
              <a:t>序列类型（</a:t>
            </a:r>
            <a:r>
              <a:rPr lang="en-US" altLang="zh-CN" dirty="0" err="1"/>
              <a:t>list,tuple,range</a:t>
            </a:r>
            <a:r>
              <a:rPr lang="zh-CN" altLang="en-US" dirty="0"/>
              <a:t>）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4.4.3 tuple</a:t>
            </a:r>
            <a:r>
              <a:rPr lang="zh-CN" altLang="en-US" b="1" dirty="0"/>
              <a:t>元组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31393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zh-CN" dirty="0"/>
              <a:t>元组是在小括号</a:t>
            </a:r>
            <a:r>
              <a:rPr lang="en-US" altLang="zh-CN" dirty="0"/>
              <a:t> ()  </a:t>
            </a:r>
            <a:r>
              <a:rPr lang="zh-CN" altLang="zh-CN" dirty="0"/>
              <a:t>之间、用逗号分隔开的元素序列。元组类似于列表，也是一个基于位置的有序对象集合，不同的是：</a:t>
            </a:r>
            <a:r>
              <a:rPr lang="en-US" altLang="zh-CN" dirty="0"/>
              <a:t>tuple</a:t>
            </a:r>
            <a:r>
              <a:rPr lang="zh-CN" altLang="zh-CN" dirty="0"/>
              <a:t>是不可变序列，元组一旦创建之后就不能更改，这样可以确保元组在程序中不会被修改。</a:t>
            </a:r>
            <a:r>
              <a:rPr lang="en-US" altLang="zh-CN" dirty="0"/>
              <a:t>tuple</a:t>
            </a:r>
            <a:r>
              <a:rPr lang="zh-CN" altLang="zh-CN" dirty="0"/>
              <a:t>数据类型的特点：</a:t>
            </a:r>
          </a:p>
          <a:p>
            <a:pPr lvl="0"/>
            <a:r>
              <a:rPr lang="zh-CN" altLang="en-US" b="1" dirty="0"/>
              <a:t>     ①</a:t>
            </a:r>
            <a:r>
              <a:rPr lang="zh-CN" altLang="zh-CN" b="1" dirty="0"/>
              <a:t>有序。</a:t>
            </a:r>
            <a:r>
              <a:rPr lang="zh-CN" altLang="zh-CN" dirty="0"/>
              <a:t>列表中的元素是有序的。顺序是按照数据插入顺序。</a:t>
            </a:r>
          </a:p>
          <a:p>
            <a:pPr lvl="0"/>
            <a:r>
              <a:rPr lang="zh-CN" altLang="en-US" b="1" dirty="0"/>
              <a:t>     ②</a:t>
            </a:r>
            <a:r>
              <a:rPr lang="zh-CN" altLang="zh-CN" b="1" dirty="0"/>
              <a:t>不可变。</a:t>
            </a:r>
            <a:r>
              <a:rPr lang="zh-CN" altLang="zh-CN" dirty="0"/>
              <a:t>列表中的元素不可变。</a:t>
            </a:r>
          </a:p>
          <a:p>
            <a:pPr lvl="0"/>
            <a:r>
              <a:rPr lang="zh-CN" altLang="en-US" b="1" dirty="0"/>
              <a:t>     ③</a:t>
            </a:r>
            <a:r>
              <a:rPr lang="zh-CN" altLang="zh-CN" b="1" dirty="0"/>
              <a:t>异构。</a:t>
            </a:r>
            <a:r>
              <a:rPr lang="zh-CN" altLang="zh-CN" dirty="0"/>
              <a:t>列表中的元素是对象。数据类型可以不同。如：数据、函数。</a:t>
            </a:r>
          </a:p>
          <a:p>
            <a:pPr lvl="0"/>
            <a:r>
              <a:rPr lang="zh-CN" altLang="en-US" b="1" dirty="0"/>
              <a:t>     ④</a:t>
            </a:r>
            <a:r>
              <a:rPr lang="zh-CN" altLang="zh-CN" b="1" dirty="0"/>
              <a:t>可重复</a:t>
            </a:r>
            <a:r>
              <a:rPr lang="zh-CN" altLang="zh-CN" dirty="0"/>
              <a:t>。列表中可以有重复的对象元素。</a:t>
            </a:r>
          </a:p>
          <a:p>
            <a:r>
              <a:rPr lang="zh-CN" altLang="en-US" b="1" dirty="0"/>
              <a:t>     ⑤</a:t>
            </a:r>
            <a:r>
              <a:rPr lang="zh-CN" altLang="zh-CN" b="1" dirty="0"/>
              <a:t>可嵌套</a:t>
            </a:r>
            <a:r>
              <a:rPr lang="zh-CN" altLang="zh-CN" dirty="0"/>
              <a:t>。列表支持嵌套（可包含子列表或其他对象）。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66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zh-CN" altLang="en-US" dirty="0"/>
              <a:t>序列类型（</a:t>
            </a:r>
            <a:r>
              <a:rPr lang="en-US" altLang="zh-CN" dirty="0" err="1"/>
              <a:t>list,tuple,range</a:t>
            </a:r>
            <a:r>
              <a:rPr lang="zh-CN" altLang="en-US" dirty="0"/>
              <a:t>）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4.4.3 tuple</a:t>
            </a:r>
            <a:r>
              <a:rPr lang="zh-CN" altLang="en-US" b="1" dirty="0"/>
              <a:t>元组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3416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1.tuple</a:t>
            </a:r>
            <a:r>
              <a:rPr lang="zh-CN" altLang="en-US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的创建</a:t>
            </a:r>
            <a:endParaRPr lang="en-US" altLang="zh-CN" b="1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en-US" altLang="zh-CN" b="1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class tuple([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iterable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，元组可以用多种方式构建元组：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使用一对圆括号来表示空元组。如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()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使用一个后缀的逗号来表示单元组。如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a,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(a,)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使用以逗号分隔的多个项。如：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a, b, c or (a, b, c)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tuple()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函数创建。</a:t>
            </a:r>
          </a:p>
          <a:p>
            <a:pPr indent="266700" algn="just"/>
            <a:endParaRPr lang="en-US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indent="266700" algn="just"/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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提示：若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tuple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中嵌套可变类型的序列元素，该元素仍然支持可变序列操作。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8441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zh-CN" altLang="en-US" dirty="0"/>
              <a:t>序列类型（</a:t>
            </a:r>
            <a:r>
              <a:rPr lang="en-US" altLang="zh-CN" dirty="0" err="1"/>
              <a:t>list,tuple,range</a:t>
            </a:r>
            <a:r>
              <a:rPr lang="zh-CN" altLang="en-US" dirty="0"/>
              <a:t>）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4.4.3 tuple</a:t>
            </a:r>
            <a:r>
              <a:rPr lang="zh-CN" altLang="en-US" b="1" dirty="0"/>
              <a:t>元组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31393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1.tuple</a:t>
            </a:r>
            <a:r>
              <a:rPr lang="zh-CN" altLang="en-US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的创建</a:t>
            </a:r>
            <a:endParaRPr lang="en-US" altLang="zh-CN" b="1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en-US" altLang="zh-CN" b="1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4-25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tuple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对象演示代码。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demo=([1,2],3,4,5)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len(demo)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demo[0].append(99)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demo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([1, 2, 99], 3, 4, 5)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2.tuple</a:t>
            </a:r>
            <a:r>
              <a:rPr lang="zh-CN" altLang="en-US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相关常用的函数</a:t>
            </a:r>
            <a:endParaRPr lang="en-US" altLang="zh-CN" b="1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元组为不可变序列，常用的函数见</a:t>
            </a:r>
            <a:r>
              <a:rPr lang="zh-CN" altLang="en-US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之前的图。</a:t>
            </a:r>
            <a:endParaRPr lang="zh-CN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3320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 </a:t>
            </a:r>
            <a:r>
              <a:rPr lang="zh-CN" altLang="en-US" dirty="0"/>
              <a:t>文本序列类型</a:t>
            </a:r>
            <a:r>
              <a:rPr lang="en-US" altLang="zh-CN" dirty="0"/>
              <a:t>(str)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语言中的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为“字符串”。字符串是由字符编码构成的不可变序列，通常是用来处理文本数据。现在大数据处理与分析、人工智能、自然语言处理的数据许多都是文本数据。熟练掌握字符串的处理是将来从事大数据、人工智能的基本功之一。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4919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 </a:t>
            </a:r>
            <a:r>
              <a:rPr lang="zh-CN" altLang="en-US" dirty="0"/>
              <a:t>文本序列类型</a:t>
            </a:r>
            <a:r>
              <a:rPr lang="en-US" altLang="zh-CN" dirty="0"/>
              <a:t>(str)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4.5.1 </a:t>
            </a:r>
            <a:r>
              <a:rPr lang="zh-CN" altLang="en-US" b="1" dirty="0"/>
              <a:t>字符与编码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35702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中字符串是以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Unicode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编码的，也就是说，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的字符串支持多语言，对于单个字符的编码，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提供了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ord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函数获取字符的整数表示，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chr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函数把编码转换为对应的字符：</a:t>
            </a:r>
          </a:p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4-26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</a:t>
            </a: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ord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()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与</a:t>
            </a: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chr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()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案例。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endParaRPr lang="en-US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ord('A')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65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ord('</a:t>
            </a:r>
            <a:r>
              <a:rPr lang="x-none" altLang="zh-CN" sz="14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')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20013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chr(66)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'B'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chr(25991)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r>
              <a:rPr lang="x-none" altLang="zh-CN" sz="14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</a:t>
            </a:r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'\u4e2d\u6587'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r>
              <a:rPr lang="x-none" altLang="zh-CN" sz="14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中文</a:t>
            </a:r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8174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 </a:t>
            </a:r>
            <a:r>
              <a:rPr lang="zh-CN" altLang="en-US" dirty="0"/>
              <a:t>文本序列类型</a:t>
            </a:r>
            <a:r>
              <a:rPr lang="en-US" altLang="zh-CN" dirty="0"/>
              <a:t>(str)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4.5.2 </a:t>
            </a:r>
            <a:r>
              <a:rPr lang="zh-CN" altLang="en-US" b="1" dirty="0"/>
              <a:t>字符串及相关函数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835696" y="1310692"/>
            <a:ext cx="6840760" cy="3631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字符串定义是：单引号、双引号、三引号包括的文本序列。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单引号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允许包含有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"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引号。若字符串中含有双引号，可用单引号包括。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双引号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允许包含有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'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单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引号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。若字符串中含有单引号，可用双引号包括。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三重引号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'''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三重单引号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'''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"""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三重双引号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"""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，使用三重引号的字符串可以跨越多行，非常适合表达大量文字字符串。</a:t>
            </a:r>
          </a:p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字符串可以由赋值、函数、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object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input()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、网络、外部文件输入等方式获得。同一行的多个字符串若中间有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个空格分隔，则多个字符串字面值会被隐式地转换为单个字符串，中间的空格分隔符被丢弃。 </a:t>
            </a:r>
            <a:endParaRPr lang="en-US" altLang="zh-CN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如：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"hello " "world " ‘china’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会自动转换为：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"hello world china"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36930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s=’HELLO WORLD!’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9423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 </a:t>
            </a:r>
            <a:r>
              <a:rPr lang="zh-CN" altLang="en-US" dirty="0"/>
              <a:t>文本序列类型</a:t>
            </a:r>
            <a:r>
              <a:rPr lang="en-US" altLang="zh-CN" dirty="0"/>
              <a:t>(str)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4.5.2 </a:t>
            </a:r>
            <a:r>
              <a:rPr lang="zh-CN" altLang="en-US" b="1" dirty="0"/>
              <a:t>字符串及相关函数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835696" y="1310692"/>
            <a:ext cx="6840760" cy="36009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4-27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】字符串是不可变序列的实验代码。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s='hello'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t='hello'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s=s+ 'world'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s='hello'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id(s)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47241776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t='hello'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s is t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s=s+' world'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id(s)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47279280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id(t)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47241776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 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113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 </a:t>
            </a:r>
            <a:r>
              <a:rPr lang="zh-CN" altLang="en-US" dirty="0"/>
              <a:t>文本序列类型</a:t>
            </a:r>
            <a:r>
              <a:rPr lang="en-US" altLang="zh-CN" dirty="0"/>
              <a:t>(str)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4.5.2 </a:t>
            </a:r>
            <a:r>
              <a:rPr lang="zh-CN" altLang="en-US" b="1" dirty="0"/>
              <a:t>字符串及相关函数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835696" y="1310692"/>
            <a:ext cx="6840760" cy="36933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5334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字符串是不可变序列解释：</a:t>
            </a:r>
          </a:p>
          <a:p>
            <a:pPr marL="342900" lvl="0" algn="just">
              <a:buFont typeface="Wingdings" panose="05000000000000000000" pitchFamily="2" charset="2"/>
              <a:buChar char="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语言中如果定义一个字符串，如：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s=‘hello’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，系统会在内存中检索有无已经存在的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‘hello’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，如果有，则直接将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指向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‘hello’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，如果没有，则开辟一个区域存放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‘hello’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。这时候，如果再定义一个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t=‘hello’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，系统发现内存有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‘hello’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存在，则直接将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指向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‘hello’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342900" lvl="0" algn="just">
              <a:buFont typeface="Wingdings" panose="05000000000000000000" pitchFamily="2" charset="2"/>
              <a:buChar char="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如果执行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s=s+‘ world’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，得到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s=‘hello word’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，系统并不是在原先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‘hello’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的内存地址，将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‘hello‘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更新为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’hello world’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，而是开辟另一个新的区域存放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’hello world’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，然后将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指向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‘hello world’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，得到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s=‘hello world’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342900" lvl="0" algn="just">
              <a:buFont typeface="Wingdings" panose="05000000000000000000" pitchFamily="2" charset="2"/>
              <a:buChar char="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原先的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‘hello’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仍然在内存中存在的（假若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仍然指向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‘hello’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），如果在一定时间内，没有变量指向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‘hello’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则‘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hello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’将被系统清除，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‘hello’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所占据的地址范围会被系统回收利用。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649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基本数据类型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8" name="Rectangle 14">
            <a:extLst>
              <a:ext uri="{FF2B5EF4-FFF2-40B4-BE49-F238E27FC236}">
                <a16:creationId xmlns:a16="http://schemas.microsoft.com/office/drawing/2014/main" id="{54C55786-D050-4923-89F4-DA5FAF5A7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2A2E052D-56BB-4034-95F9-84B635A54855}"/>
              </a:ext>
            </a:extLst>
          </p:cNvPr>
          <p:cNvSpPr/>
          <p:nvPr/>
        </p:nvSpPr>
        <p:spPr>
          <a:xfrm>
            <a:off x="908685" y="3321050"/>
            <a:ext cx="159385" cy="10350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9FC9685-7B4C-4BE4-840B-F9AE2A701D97}"/>
              </a:ext>
            </a:extLst>
          </p:cNvPr>
          <p:cNvSpPr txBox="1"/>
          <p:nvPr/>
        </p:nvSpPr>
        <p:spPr bwMode="auto">
          <a:xfrm>
            <a:off x="1781436" y="1798734"/>
            <a:ext cx="7200800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indent="26670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语言提供的所有数据类型都是类（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Class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），数据类型的实例称为对象（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Object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）。举个例子：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类型在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中是一个类，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a=8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就是一个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对象。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不但包含了整数数据（属性）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，而且还有操作该整数的函数（方法）。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00660" algn="just"/>
            <a:r>
              <a:rPr lang="en-US" altLang="zh-CN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</a:t>
            </a:r>
            <a:r>
              <a:rPr lang="zh-CN" altLang="zh-CN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提示：可以使用 </a:t>
            </a:r>
            <a:r>
              <a:rPr lang="en-US" altLang="zh-CN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</a:t>
            </a:r>
            <a:r>
              <a:rPr lang="en-US" altLang="zh-CN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dir</a:t>
            </a:r>
            <a:r>
              <a:rPr lang="en-US" altLang="zh-CN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(int)</a:t>
            </a:r>
            <a:r>
              <a:rPr lang="zh-CN" altLang="zh-CN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，查看</a:t>
            </a:r>
            <a:r>
              <a:rPr lang="en-US" altLang="zh-CN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zh-CN" altLang="zh-CN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类的属性和方法</a:t>
            </a:r>
          </a:p>
        </p:txBody>
      </p:sp>
    </p:spTree>
    <p:extLst>
      <p:ext uri="{BB962C8B-B14F-4D97-AF65-F5344CB8AC3E}">
        <p14:creationId xmlns:p14="http://schemas.microsoft.com/office/powerpoint/2010/main" val="33056337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 </a:t>
            </a:r>
            <a:r>
              <a:rPr lang="zh-CN" altLang="en-US" dirty="0"/>
              <a:t>文本序列类型</a:t>
            </a:r>
            <a:r>
              <a:rPr lang="en-US" altLang="zh-CN" dirty="0"/>
              <a:t>(str)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4.5.2 </a:t>
            </a:r>
            <a:r>
              <a:rPr lang="zh-CN" altLang="en-US" b="1" dirty="0"/>
              <a:t>字符串及相关函数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36933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en-US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字符串常见函数</a:t>
            </a:r>
            <a:endParaRPr lang="en-US" altLang="zh-CN" b="1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字符串相关的功能函数非常丰富，这些函数是对字符串的操作会返回新的字符串或值，原有的字符串不受任何影响（字符串不可变），除了具有图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4.2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相关的函数外，字符串还具有，常用的字符串函数有：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class str(object='')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class str(object=b'', encoding='utf-8', errors='strict')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宋体" panose="02010600030101010101" pitchFamily="2" charset="-122"/>
              <a:buChar char="◎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返回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object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按照编码的字符串版本。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str.count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(sub[, start[, end]])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宋体" panose="02010600030101010101" pitchFamily="2" charset="-122"/>
              <a:buChar char="◎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功能：返回子字符串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sub 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[start, end]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范围内非重叠出现的次数。</a:t>
            </a:r>
          </a:p>
          <a:p>
            <a:pPr indent="266700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4463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 </a:t>
            </a:r>
            <a:r>
              <a:rPr lang="zh-CN" altLang="en-US" dirty="0"/>
              <a:t>文本序列类型</a:t>
            </a:r>
            <a:r>
              <a:rPr lang="en-US" altLang="zh-CN" dirty="0"/>
              <a:t>(str)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4.5.2 </a:t>
            </a:r>
            <a:r>
              <a:rPr lang="zh-CN" altLang="en-US" b="1" dirty="0"/>
              <a:t>字符串及相关函数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en-US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字符串常见函数</a:t>
            </a:r>
            <a:endParaRPr lang="en-US" altLang="zh-CN" b="1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en-US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4-28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count()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函数案例。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95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s='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道可道，非常道。名可名，非常名。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95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sb='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道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95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n=s.count(sb)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95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print(n)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750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 </a:t>
            </a:r>
            <a:r>
              <a:rPr lang="zh-CN" altLang="en-US" dirty="0"/>
              <a:t>文本序列类型</a:t>
            </a:r>
            <a:r>
              <a:rPr lang="en-US" altLang="zh-CN" dirty="0"/>
              <a:t>(str)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4.5.2 </a:t>
            </a:r>
            <a:r>
              <a:rPr lang="zh-CN" altLang="en-US" b="1" dirty="0"/>
              <a:t>字符串及相关函数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39703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en-US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字符串常见函数</a:t>
            </a:r>
            <a:endParaRPr lang="en-US" altLang="zh-CN" b="1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str.encode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(encoding="utf-8", errors="strict")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宋体" panose="02010600030101010101" pitchFamily="2" charset="-122"/>
              <a:buChar char="◎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功能：把字符串按照格式编码， 默认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'utf-8'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errors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的默认为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'strict'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。一般编码用在网络传输时候防止不同平台下文本编码不同导致乱码。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str.startswith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(prefix[, start[, end]])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宋体" panose="02010600030101010101" pitchFamily="2" charset="-122"/>
              <a:buChar char="◎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如果字符串以指定的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prefix 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开始则返回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True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，否则返回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False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prefix 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也可以为由多个供查找的前缀构成的元组。例：可以用来识别字符串协议类型，如：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http://, </a:t>
            </a:r>
            <a:r>
              <a:rPr lang="en-US" altLang="zh-CN" sz="1800" u="sng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3"/>
              </a:rPr>
              <a:t>ftp://</a:t>
            </a:r>
            <a:r>
              <a:rPr lang="en-US" altLang="zh-CN" sz="1800" u="sng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等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str.endswith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(suffix[, start[, end]])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宋体" panose="02010600030101010101" pitchFamily="2" charset="-122"/>
              <a:buChar char="◎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功能：如果字符串以指定的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suffix 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结束返回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True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，否则返回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False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suffix 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也可以为由多个供查找的后缀构成的元组。可用来识别字符串文件类型的后缀名，如：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.docx,.mp4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等。</a:t>
            </a:r>
          </a:p>
          <a:p>
            <a:pPr indent="266700" algn="just"/>
            <a:endParaRPr lang="zh-CN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5847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 </a:t>
            </a:r>
            <a:r>
              <a:rPr lang="zh-CN" altLang="en-US" dirty="0"/>
              <a:t>文本序列类型</a:t>
            </a:r>
            <a:r>
              <a:rPr lang="en-US" altLang="zh-CN" dirty="0"/>
              <a:t>(str)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4.5.2 </a:t>
            </a:r>
            <a:r>
              <a:rPr lang="zh-CN" altLang="en-US" b="1" dirty="0"/>
              <a:t>字符串及相关函数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en-US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字符串常见函数</a:t>
            </a:r>
            <a:endParaRPr lang="en-US" altLang="zh-CN" b="1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str.find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(sub[, start[, end]])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功能：返回子字符串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sub 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s[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start:end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 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切片内被找到的最小索引。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可选参数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start 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end 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会被解读为切片表示法。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sub 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未被找到则返回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-1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str.split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sep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=None, </a:t>
            </a: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maxsplit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=-1)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宋体" panose="02010600030101010101" pitchFamily="2" charset="-122"/>
              <a:buChar char="◎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功能：返回一个由字符串内单词组成的列表，使用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sep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作为分隔字符串。 如：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‘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hello’.split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（） 返回 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‘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’，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‘e’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‘l’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‘l’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‘o’]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31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 </a:t>
            </a:r>
            <a:r>
              <a:rPr lang="zh-CN" altLang="en-US" dirty="0"/>
              <a:t>文本序列类型</a:t>
            </a:r>
            <a:r>
              <a:rPr lang="en-US" altLang="zh-CN" dirty="0"/>
              <a:t>(str)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4.5.2 </a:t>
            </a:r>
            <a:r>
              <a:rPr lang="zh-CN" altLang="en-US" b="1" dirty="0"/>
              <a:t>字符串及相关函数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en-US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字符串常见函数</a:t>
            </a:r>
            <a:endParaRPr lang="en-US" altLang="zh-CN" b="1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str.strip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([chars])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宋体" panose="02010600030101010101" pitchFamily="2" charset="-122"/>
              <a:buChar char="◎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返回原字符串的副本，移除其中的前导和末尾字符。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chars 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参数为指定要移除字符的字符串。 若省略或为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None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chars 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参数默认移除空格符。 实际上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chars 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参数并非指定单个前缀或后缀；而是会移除参数值的所有组合。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str.replace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(old, new[, count])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返回字符串的副本，其中出现的所有子字符串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old 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都将被替换为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new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如果给出了可选参数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count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，则只替换前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count 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次出现。</a:t>
            </a:r>
            <a:endParaRPr lang="zh-CN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6039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 </a:t>
            </a:r>
            <a:r>
              <a:rPr lang="zh-CN" altLang="en-US" dirty="0"/>
              <a:t>文本序列类型</a:t>
            </a:r>
            <a:r>
              <a:rPr lang="en-US" altLang="zh-CN" dirty="0"/>
              <a:t>(str)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4.5.2 </a:t>
            </a:r>
            <a:r>
              <a:rPr lang="zh-CN" altLang="en-US" b="1" dirty="0"/>
              <a:t>字符串及相关函数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en-US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字符串常见函数</a:t>
            </a:r>
            <a:endParaRPr lang="en-US" altLang="zh-CN" b="1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en-US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4-29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replace()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函数案例。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95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s='0423456489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元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'.replace('4','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四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95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print(s)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95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s='0423456489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元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'.replace('4','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四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',1)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95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print(s)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9515" marR="120015" indent="-266065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运行结果：</a:t>
            </a:r>
          </a:p>
          <a:p>
            <a:pPr marL="11995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四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四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56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四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89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元</a:t>
            </a:r>
          </a:p>
          <a:p>
            <a:pPr marL="11995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四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23456489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元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5922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 </a:t>
            </a:r>
            <a:r>
              <a:rPr lang="zh-CN" altLang="en-US" dirty="0"/>
              <a:t>文本序列类型</a:t>
            </a:r>
            <a:r>
              <a:rPr lang="en-US" altLang="zh-CN" dirty="0"/>
              <a:t>(str)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4.5.2 </a:t>
            </a:r>
            <a:r>
              <a:rPr lang="zh-CN" altLang="en-US" b="1" dirty="0"/>
              <a:t>字符串及相关函数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39703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en-US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字符串常见函数</a:t>
            </a:r>
            <a:endParaRPr lang="en-US" altLang="zh-CN" b="1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static </a:t>
            </a: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str.maketrans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(x[, y[, z]]) 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宋体" panose="02010600030101010101" pitchFamily="2" charset="-122"/>
              <a:buChar char="◎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此静态方法返回一个可供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sz="1800" u="none" strike="noStrike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3" tooltip="str.translate"/>
              </a:rPr>
              <a:t>str.translate</a:t>
            </a:r>
            <a:r>
              <a:rPr lang="en-US" altLang="zh-CN" sz="1800" u="none" strike="noStrike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3" tooltip="str.translate"/>
              </a:rPr>
              <a:t>()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使用的转换对照表。如果只有一个参数，该参数必须是字典，字典的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长度必须是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value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的长度可任意。</a:t>
            </a:r>
          </a:p>
          <a:p>
            <a:pPr marL="342900" lvl="0" indent="-342900" algn="just">
              <a:buFont typeface="宋体" panose="02010600030101010101" pitchFamily="2" charset="-122"/>
              <a:buChar char="◎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如果有两个参数，则它们必须是两个长度相等的字符串，并且在结果字典中，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中每个字符将被映射到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y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中相同位置的字符。 如果有第三个参数，它必须是一个字符串，被转换的字符串中如果有与第三个字符串中对应的字符串，则这些字符串在翻译时被过滤掉（删除），映射到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None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str.translate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(table)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宋体" panose="02010600030101010101" pitchFamily="2" charset="-122"/>
              <a:buChar char="◎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返回原字符串的副本，其中每个字符按给定的转换表进行映射。 </a:t>
            </a:r>
          </a:p>
          <a:p>
            <a:pPr marL="1199515" marR="120015" indent="-266065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0533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 </a:t>
            </a:r>
            <a:r>
              <a:rPr lang="zh-CN" altLang="en-US" dirty="0"/>
              <a:t>文本序列类型</a:t>
            </a:r>
            <a:r>
              <a:rPr lang="en-US" altLang="zh-CN" dirty="0"/>
              <a:t>(str)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4.5.2 </a:t>
            </a:r>
            <a:r>
              <a:rPr lang="zh-CN" altLang="en-US" b="1" dirty="0"/>
              <a:t>字符串及相关函数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14773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en-US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字符串常见函数</a:t>
            </a:r>
            <a:endParaRPr lang="en-US" altLang="zh-CN" b="1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en-US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4-30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】字符串内容替换（翻译）演示代码。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en-US" altLang="zh-CN" b="1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64CE8D-D140-480C-BDC8-0A0E0491F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418" y="2331702"/>
            <a:ext cx="6308058" cy="211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143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 </a:t>
            </a:r>
            <a:r>
              <a:rPr lang="zh-CN" altLang="en-US" dirty="0"/>
              <a:t>文本序列类型</a:t>
            </a:r>
            <a:r>
              <a:rPr lang="en-US" altLang="zh-CN" dirty="0"/>
              <a:t>(str)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4.5.2 </a:t>
            </a:r>
            <a:r>
              <a:rPr lang="zh-CN" altLang="en-US" b="1" dirty="0"/>
              <a:t>字符串及相关函数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3416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en-US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字符串常见函数</a:t>
            </a:r>
            <a:endParaRPr lang="en-US" altLang="zh-CN" b="1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7970" algn="just"/>
            <a:endParaRPr lang="en-US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indent="267970" algn="just"/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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提示：函数都可以按照执行顺序依次调用。如：</a:t>
            </a: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s.strip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().upper().replace()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en-US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4-31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】按照执行顺序依次调用案例。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95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book_info = ' The Three Musketeers: Alexandre Dumas'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95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formatted_book_info = book_info.strip().upper().replace(':',' by')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9515" marR="120015" indent="-266065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运行结果：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'THE THREE MUSKETEERS by ALEXANDRE DUMAS'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033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 </a:t>
            </a:r>
            <a:r>
              <a:rPr lang="zh-CN" altLang="en-US" dirty="0"/>
              <a:t>文本序列类型</a:t>
            </a:r>
            <a:r>
              <a:rPr lang="en-US" altLang="zh-CN" dirty="0"/>
              <a:t>(str)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4.5.2 </a:t>
            </a:r>
            <a:r>
              <a:rPr lang="zh-CN" altLang="en-US" b="1" dirty="0"/>
              <a:t>字符串及相关函数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36933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en-US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字符序列（</a:t>
            </a:r>
            <a:r>
              <a:rPr lang="en-US" altLang="zh-CN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</a:t>
            </a:r>
            <a:r>
              <a:rPr lang="zh-CN" altLang="en-US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）相关的</a:t>
            </a:r>
            <a:r>
              <a:rPr lang="en-US" altLang="zh-CN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string</a:t>
            </a:r>
            <a:r>
              <a:rPr lang="zh-CN" altLang="en-US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模块</a:t>
            </a:r>
            <a:endParaRPr lang="en-US" altLang="zh-CN" b="1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自带的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string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模块提供了常见的字符编码转换函数。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4-32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】常见字符编码转换函数案例。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import string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string.ascii_letters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'abcdefghijklmnopqrstuvwxyzABCDEFGHIJKLMNOPQRSTUVWXYZ'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string.punctuation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'!"#$%&amp;\'()*+,-./:;&lt;=&gt;?@[\\]^_`{|}~'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string.digits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'0123456789'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045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基本数据类型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8" name="Rectangle 14">
            <a:extLst>
              <a:ext uri="{FF2B5EF4-FFF2-40B4-BE49-F238E27FC236}">
                <a16:creationId xmlns:a16="http://schemas.microsoft.com/office/drawing/2014/main" id="{54C55786-D050-4923-89F4-DA5FAF5A7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2A2E052D-56BB-4034-95F9-84B635A54855}"/>
              </a:ext>
            </a:extLst>
          </p:cNvPr>
          <p:cNvSpPr/>
          <p:nvPr/>
        </p:nvSpPr>
        <p:spPr>
          <a:xfrm>
            <a:off x="908685" y="3321050"/>
            <a:ext cx="159385" cy="10350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9FC9685-7B4C-4BE4-840B-F9AE2A701D97}"/>
              </a:ext>
            </a:extLst>
          </p:cNvPr>
          <p:cNvSpPr txBox="1"/>
          <p:nvPr/>
        </p:nvSpPr>
        <p:spPr bwMode="auto">
          <a:xfrm>
            <a:off x="1781436" y="1347614"/>
            <a:ext cx="7200800" cy="36933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如：代码中，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a=8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，表示把整数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赋给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，系统会自动推断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整数对象型数据，可以直接使用对整形数据相关操作函数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bit_length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，即可求出表达数字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所需要的二进制的位数。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【案例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4-1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】查看变量的相关信息。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&gt;&gt;&gt;a=8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&gt;&gt;&gt;id(a)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8790330886016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&gt;&gt;&gt;type(a)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&lt;class 'int'&gt;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&gt;&gt;&gt;a.bit_length()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lang="zh-CN" altLang="zh-CN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提示：</a:t>
            </a:r>
            <a:r>
              <a:rPr lang="en-US" altLang="zh-CN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 </a:t>
            </a:r>
            <a:r>
              <a:rPr lang="zh-CN" altLang="zh-CN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所有数据类型都是类，可以使用</a:t>
            </a:r>
            <a:r>
              <a:rPr lang="en-US" altLang="zh-CN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dir</a:t>
            </a:r>
            <a:r>
              <a:rPr lang="en-US" altLang="zh-CN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zh-CN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</a:t>
            </a:r>
            <a:r>
              <a:rPr lang="en-US" altLang="zh-CN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，查看其属性和方法。</a:t>
            </a:r>
            <a:endParaRPr lang="zh-CN" altLang="zh-CN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39513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 </a:t>
            </a:r>
            <a:r>
              <a:rPr lang="zh-CN" altLang="en-US" dirty="0"/>
              <a:t>文本序列类型</a:t>
            </a:r>
            <a:r>
              <a:rPr lang="en-US" altLang="zh-CN" dirty="0"/>
              <a:t>(str)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4.5.2 </a:t>
            </a:r>
            <a:r>
              <a:rPr lang="zh-CN" altLang="en-US" b="1" dirty="0"/>
              <a:t>字符串及相关函数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en-US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字符序列（</a:t>
            </a:r>
            <a:r>
              <a:rPr lang="en-US" altLang="zh-CN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</a:t>
            </a:r>
            <a:r>
              <a:rPr lang="zh-CN" altLang="en-US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）相关的</a:t>
            </a:r>
            <a:r>
              <a:rPr lang="en-US" altLang="zh-CN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string</a:t>
            </a:r>
            <a:r>
              <a:rPr lang="zh-CN" altLang="en-US" b="1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模块</a:t>
            </a:r>
            <a:endParaRPr lang="en-US" altLang="zh-CN" b="1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4-33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】综合举例：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位随机密码的生成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63476F5-EDDF-4E59-B65B-58E693CA1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277037"/>
            <a:ext cx="4538464" cy="247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964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4.6 </a:t>
            </a:r>
            <a:r>
              <a:rPr lang="zh-CN" altLang="en-US" dirty="0"/>
              <a:t>二进制序列类型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内置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bytes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bytearray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数据类型是可以直接实现二进制数据的操作。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bytes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bytearray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它们底层都由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memoryview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类提供支持，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memoryview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对象使用缓冲区协议来访问其他二进制对象所在内存，不需要创建数据对象的副本。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6370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4.6 </a:t>
            </a:r>
            <a:r>
              <a:rPr lang="zh-CN" altLang="en-US" dirty="0"/>
              <a:t>二进制序列类型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4.6.1 bytes</a:t>
            </a:r>
            <a:r>
              <a:rPr lang="zh-CN" altLang="en-US" b="1" dirty="0"/>
              <a:t>类型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31393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bytes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对象是由单个字节构成的不可变序列。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bytes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对象提供了一些仅在处理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ASCII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兼容数据时可用，并且在许多特性上与字符串对象紧密相关的方法。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class bytes([source[, encoding[, errors]]])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返回一个新的“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bytes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”对象， 是一个不可变序列，包含范围为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0 &lt;= x &lt; 256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的整数。表示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bytes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字面值的语法与字符串字面值的大致相同，只是添加了一个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b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前缀：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单引号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b'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同样允许嵌入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"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引号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双引号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b"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同样允许嵌入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'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单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引号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三重引号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b'''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三重单引号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'''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b"""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三重双引号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"""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820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4.6 </a:t>
            </a:r>
            <a:r>
              <a:rPr lang="zh-CN" altLang="en-US" dirty="0"/>
              <a:t>二进制序列类型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4.6.1 bytes</a:t>
            </a:r>
            <a:r>
              <a:rPr lang="zh-CN" altLang="en-US" b="1" dirty="0"/>
              <a:t>类型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36933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bytes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的值和表示法是基于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ASCII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文本的，但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bytes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对象的行为实际上更像是不可变的整数序列，序列中的每个值的大小被限制为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0 &lt;= x &lt; 256 (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否则将引发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ValueError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a=b'\x33\x44\x09'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，除了字面值形式，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bytes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对象还可以通过以下方式来创建：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指定长度的以零值填充的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bytes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bytes(5) 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b'\x00\x00\x00\x00\x00'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通过由整数组成的可迭代对象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bytes(range(5)) 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b'\x00\x01\x02\x03\x04'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通过缓冲区协议复制现有的二进制数据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bytes(obj)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26670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bytes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对象是不可变的，其函数与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类的函数大部分相同，常用函数参见</a:t>
            </a:r>
            <a:r>
              <a:rPr lang="zh-CN" altLang="en-US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3" action="ppaction://hlinksldjump"/>
              </a:rPr>
              <a:t>前面的图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。字符串与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bytes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可以实现互相转换。</a:t>
            </a:r>
          </a:p>
          <a:p>
            <a:pPr indent="266700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1161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4.6 </a:t>
            </a:r>
            <a:r>
              <a:rPr lang="zh-CN" altLang="en-US" dirty="0"/>
              <a:t>二进制序列类型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4.6.2 </a:t>
            </a:r>
            <a:r>
              <a:rPr lang="en-US" altLang="zh-CN" b="1" dirty="0" err="1"/>
              <a:t>bytearray</a:t>
            </a:r>
            <a:r>
              <a:rPr lang="zh-CN" altLang="en-US" b="1" dirty="0"/>
              <a:t>类型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class </a:t>
            </a: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bytearray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([source[, encoding[, errors]]])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00025" algn="just"/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bytearray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对象没有专属的字面值语法，通过调用构造器来创建：如：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创建一个空实例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bytearray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创建一个指定长度的以零填充的实例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bytearray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bytearray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(b'\x00\x00\x00')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通过由整数组成的可迭代对象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bytearray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(range(3)) 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bytearray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(b'\x00\x01\x02')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通过缓冲区协议复制现有的二进制数据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bytearray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b'Hi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!')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462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4.6 </a:t>
            </a:r>
            <a:r>
              <a:rPr lang="zh-CN" altLang="en-US" dirty="0"/>
              <a:t>二进制序列类型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4.6.2 </a:t>
            </a:r>
            <a:r>
              <a:rPr lang="en-US" altLang="zh-CN" b="1" dirty="0" err="1"/>
              <a:t>bytearray</a:t>
            </a:r>
            <a:r>
              <a:rPr lang="zh-CN" altLang="en-US" b="1" dirty="0"/>
              <a:t>类型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23083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66700" indent="266700" algn="just"/>
            <a:endParaRPr lang="en-US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266700"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4-34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</a:t>
            </a: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bytearray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函数案例。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bytearray('hello',encoding='utf-8')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bytearray(b'hello')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bytearray('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中国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',encoding='utf-8')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bytearray(b'\xe4\xb8\xad\xe5\x9b\xbd')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bytearray('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中国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',encoding='utf-8').decode('utf-8')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中国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8602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4.6 </a:t>
            </a:r>
            <a:r>
              <a:rPr lang="zh-CN" altLang="en-US" dirty="0"/>
              <a:t>二进制序列类型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4.6.2 </a:t>
            </a:r>
            <a:r>
              <a:rPr lang="en-US" altLang="zh-CN" b="1" dirty="0" err="1"/>
              <a:t>bytearray</a:t>
            </a:r>
            <a:r>
              <a:rPr lang="zh-CN" altLang="en-US" b="1" dirty="0"/>
              <a:t>类型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00025" algn="just"/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bytearray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对象是可变的，相关函数参见</a:t>
            </a:r>
            <a:r>
              <a:rPr lang="zh-CN" altLang="en-US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3" action="ppaction://hlinksldjump"/>
              </a:rPr>
              <a:t>之前的图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，该对象除了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bytes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bytearray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操作中所描述的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bytes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bytearray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共有操作之外，还支持可变序列操作。</a:t>
            </a:r>
          </a:p>
          <a:p>
            <a:pPr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常用的函数有：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bytes.decode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(encoding="utf-8", errors="strict")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bytearray.decode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(encoding="utf-8", errors="strict")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宋体" panose="02010600030101010101" pitchFamily="2" charset="-122"/>
              <a:buChar char="◎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返回从给定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bytes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解码出来的字符串。</a:t>
            </a:r>
          </a:p>
          <a:p>
            <a:pPr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其他大部分函数与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类的函数类似。</a:t>
            </a:r>
          </a:p>
          <a:p>
            <a:pPr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参见</a:t>
            </a:r>
            <a:r>
              <a:rPr lang="en-US" altLang="zh-CN" sz="1800" u="sng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4"/>
              </a:rPr>
              <a:t>https://docs.python.org/zh-cn/3/library/stdtypes.html#bytearray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5046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4.6 </a:t>
            </a:r>
            <a:r>
              <a:rPr lang="zh-CN" altLang="en-US" dirty="0"/>
              <a:t>二进制序列类型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4.6.2 </a:t>
            </a:r>
            <a:r>
              <a:rPr lang="en-US" altLang="zh-CN" b="1" dirty="0" err="1"/>
              <a:t>bytearray</a:t>
            </a:r>
            <a:r>
              <a:rPr lang="zh-CN" altLang="en-US" b="1" dirty="0"/>
              <a:t>类型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66700"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4-35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】几种类型的相互转换。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0262095-B358-4751-B141-70F9E321A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0" y="1923678"/>
            <a:ext cx="3910260" cy="273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276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4.6 </a:t>
            </a:r>
            <a:r>
              <a:rPr lang="zh-CN" altLang="en-US" dirty="0"/>
              <a:t>二进制序列类型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4.6.3 </a:t>
            </a:r>
            <a:r>
              <a:rPr lang="en-US" altLang="zh-CN" b="1" dirty="0" err="1"/>
              <a:t>Memoryview</a:t>
            </a:r>
            <a:r>
              <a:rPr lang="zh-CN" altLang="en-US" b="1" dirty="0"/>
              <a:t>类型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36933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memoryview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对象允许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Python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代码访问一个对象的内部数据，只要该对象支持缓冲区协议而无需进行拷贝。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class </a:t>
            </a: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memoryview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(obj)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00025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支持缓冲区协议的内置对象包括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bytes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bytearray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tobytes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(order=None)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宋体" panose="02010600030101010101" pitchFamily="2" charset="-122"/>
              <a:buChar char="◎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将缓冲区中的数据作为字节串返回。 这相当于在内存视图上调用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bytes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构造器。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en-US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4-36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</a:t>
            </a: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tobytes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()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函数案例。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m = memoryview(b"hello")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m.tobytes()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b'hello'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宋体" panose="02010600030101010101" pitchFamily="2" charset="-122"/>
              <a:buChar char="◎"/>
            </a:pP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3995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4.6 </a:t>
            </a:r>
            <a:r>
              <a:rPr lang="zh-CN" altLang="en-US" dirty="0"/>
              <a:t>二进制序列类型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4.6.3 </a:t>
            </a:r>
            <a:r>
              <a:rPr lang="en-US" altLang="zh-CN" b="1" dirty="0" err="1"/>
              <a:t>Memoryview</a:t>
            </a:r>
            <a:r>
              <a:rPr lang="zh-CN" altLang="en-US" b="1" dirty="0"/>
              <a:t>类型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23083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hex([</a:t>
            </a: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sep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[, </a:t>
            </a: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bytes_per_sep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]])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宋体" panose="02010600030101010101" pitchFamily="2" charset="-122"/>
              <a:buChar char="◎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返回一个字符串对象，其中分别以两个十六进制数码表示缓冲区里的每个字节。</a:t>
            </a:r>
          </a:p>
          <a:p>
            <a:pPr indent="266700" algn="just"/>
            <a:endParaRPr lang="en-US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4-37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hex()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函数案例。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m = memoryview(b"hello")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m.hex()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'68656c6c6f'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02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4.2 </a:t>
            </a:r>
            <a:r>
              <a:rPr lang="zh-CN" altLang="en-US" sz="2800" dirty="0"/>
              <a:t>数字类型（</a:t>
            </a:r>
            <a:r>
              <a:rPr lang="en-US" altLang="zh-CN" sz="2800" dirty="0"/>
              <a:t>int</a:t>
            </a:r>
            <a:r>
              <a:rPr lang="zh-CN" altLang="en-US" sz="2800" dirty="0"/>
              <a:t>、</a:t>
            </a:r>
            <a:r>
              <a:rPr lang="en-US" altLang="zh-CN" sz="2800" dirty="0"/>
              <a:t>float</a:t>
            </a:r>
            <a:r>
              <a:rPr lang="zh-CN" altLang="en-US" sz="2800" dirty="0"/>
              <a:t>、</a:t>
            </a:r>
            <a:r>
              <a:rPr lang="en-US" altLang="zh-CN" sz="2800" dirty="0"/>
              <a:t>bool</a:t>
            </a:r>
            <a:r>
              <a:rPr lang="zh-CN" altLang="en-US" sz="2800" dirty="0"/>
              <a:t>、</a:t>
            </a:r>
            <a:r>
              <a:rPr lang="en-US" altLang="zh-CN" sz="2800" dirty="0"/>
              <a:t>complex</a:t>
            </a:r>
            <a:r>
              <a:rPr lang="zh-CN" altLang="en-US" sz="2800" dirty="0"/>
              <a:t>）</a:t>
            </a:r>
            <a:endParaRPr lang="ko-KR" altLang="en-US" sz="2800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4.2.1 int</a:t>
            </a:r>
            <a:r>
              <a:rPr lang="zh-CN" altLang="en-US" b="1" dirty="0"/>
              <a:t>、</a:t>
            </a:r>
            <a:r>
              <a:rPr lang="en-US" altLang="zh-CN" b="1" dirty="0"/>
              <a:t>float</a:t>
            </a:r>
            <a:r>
              <a:rPr lang="zh-CN" altLang="en-US" b="1" dirty="0"/>
              <a:t>类型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14773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语言内置的数字有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float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complex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三种不同的数据类型（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Class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注意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bool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型数据类型是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的子类，而不是独立的数据类型。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complex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为复数类型，由于使用的比较少，在此不做介绍，读者可以查看复数的帮助文档获取相关信息。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8C0B6F5E-236B-47CE-ABD9-2E0C29BD9C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477556"/>
              </p:ext>
            </p:extLst>
          </p:nvPr>
        </p:nvGraphicFramePr>
        <p:xfrm>
          <a:off x="2987824" y="3219822"/>
          <a:ext cx="3687763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r:id="rId4" imgW="9900213" imgH="2241630" progId="MindMapper.Document">
                  <p:embed/>
                </p:oleObj>
              </mc:Choice>
              <mc:Fallback>
                <p:oleObj r:id="rId4" imgW="9900213" imgH="2241630" progId="MindMapper.Document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219822"/>
                        <a:ext cx="3687763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1C8514A-FD21-4722-B38E-CECBA816AE2A}"/>
              </a:ext>
            </a:extLst>
          </p:cNvPr>
          <p:cNvSpPr txBox="1"/>
          <p:nvPr/>
        </p:nvSpPr>
        <p:spPr bwMode="auto">
          <a:xfrm>
            <a:off x="3614836" y="4513720"/>
            <a:ext cx="1800200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Python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数据类型</a:t>
            </a:r>
          </a:p>
        </p:txBody>
      </p:sp>
    </p:spTree>
    <p:extLst>
      <p:ext uri="{BB962C8B-B14F-4D97-AF65-F5344CB8AC3E}">
        <p14:creationId xmlns:p14="http://schemas.microsoft.com/office/powerpoint/2010/main" val="311990341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4.6 </a:t>
            </a:r>
            <a:r>
              <a:rPr lang="zh-CN" altLang="en-US" dirty="0"/>
              <a:t>二进制序列类型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4.6.3 </a:t>
            </a:r>
            <a:r>
              <a:rPr lang="en-US" altLang="zh-CN" b="1" dirty="0" err="1"/>
              <a:t>Memoryview</a:t>
            </a:r>
            <a:r>
              <a:rPr lang="zh-CN" altLang="en-US" b="1" dirty="0"/>
              <a:t>类型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tolist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宋体" panose="02010600030101010101" pitchFamily="2" charset="-122"/>
              <a:buChar char="◎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将缓冲区内的数据以一个元素列表的形式返回。</a:t>
            </a:r>
          </a:p>
          <a:p>
            <a:pPr indent="266700" algn="just"/>
            <a:endParaRPr lang="en-US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4-38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</a:t>
            </a: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tolist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()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函数案例。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memoryview(b'hello').tolist()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[104, 101, 108, 108, 111]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4766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4.6 </a:t>
            </a:r>
            <a:r>
              <a:rPr lang="zh-CN" altLang="en-US" dirty="0"/>
              <a:t>二进制序列类型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4.6.3 </a:t>
            </a:r>
            <a:r>
              <a:rPr lang="en-US" altLang="zh-CN" b="1" dirty="0" err="1"/>
              <a:t>Memoryview</a:t>
            </a:r>
            <a:r>
              <a:rPr lang="zh-CN" altLang="en-US" b="1" dirty="0"/>
              <a:t>类型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3631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toreadonly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宋体" panose="02010600030101010101" pitchFamily="2" charset="-122"/>
              <a:buChar char="◎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返回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memoryview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对象的只读版本。 原始的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memoryview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对象不会被改变。</a:t>
            </a:r>
          </a:p>
          <a:p>
            <a:pPr indent="266700" algn="just"/>
            <a:endParaRPr lang="en-US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4-39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】使用</a:t>
            </a: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memoryview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（）演示对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bytes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对象字节的访问。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a='hello </a:t>
            </a:r>
            <a:r>
              <a:rPr lang="x-none" altLang="zh-CN" sz="14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你好</a:t>
            </a:r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'.encode('utf-8')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a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b'hello \xe4\xbd\xa0\xe5\xa5\xbd'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v=memoryview(a)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v[0]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104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v[-1]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189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v.tolist()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[104, 101, 108, 108, 111, 32, 228, 189, 160, 229, 165, 189]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7338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4.7 </a:t>
            </a:r>
            <a:r>
              <a:rPr lang="zh-CN" altLang="en-US" dirty="0"/>
              <a:t>集合类型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23083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class set([</a:t>
            </a: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iterable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class </a:t>
            </a: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frozenset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([</a:t>
            </a: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iterable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frozenset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类似于数学中的集合概念，它是一组无序、不可重复数据的组合，也就是说“集合不是序列，集合内部元素无序、不允许有重复的元素”。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是在大括号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{}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之间、用逗号分隔开的元素集，集合中的元素类型也可以不相同，但是不能重复。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frozenset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类似，但其内部元素不能改变。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C0EE753E-5D1A-484C-9C0C-9D095E042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156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4.7 </a:t>
            </a:r>
            <a:r>
              <a:rPr lang="zh-CN" altLang="en-US" dirty="0"/>
              <a:t>集合类型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3416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frozenset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常见的运算有：成员检测、集合运算（如：交集、并集、差集与对称差集）等。</a:t>
            </a:r>
          </a:p>
          <a:p>
            <a:pPr indent="266700" algn="just"/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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提示：创建一个空集合用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set() 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而不用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{ }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。因为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{ } 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是用来创建一个空字典。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集合用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 ...}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创建，某种程度上可以把集合看作是没有值的字典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dict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常用函数：</a:t>
            </a:r>
          </a:p>
          <a:p>
            <a:pPr indent="26670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frozenset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集合常用的函数可以分为关系测试运算、集合交集、并集、差集、异或集。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集合内的元素对象是可以变的，如果想构造一个集合内元素不能改变的，可以用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frozenset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类。</a:t>
            </a:r>
          </a:p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（参见：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https://docs.python.org/zh-cn/3/library/stdtypes.html#set-types-set-frozenset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02927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4.7 </a:t>
            </a:r>
            <a:r>
              <a:rPr lang="zh-CN" altLang="en-US" dirty="0"/>
              <a:t>集合类型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7B826BE-8E1B-4305-A588-CFCA5D4CA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568" y="94437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3B39574-BA03-480F-9EF5-8CFEFCA3AD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346388"/>
              </p:ext>
            </p:extLst>
          </p:nvPr>
        </p:nvGraphicFramePr>
        <p:xfrm>
          <a:off x="2985568" y="944370"/>
          <a:ext cx="3573463" cy="345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r:id="rId4" imgW="6226444" imgH="6292312" progId="MindMapper.Document">
                  <p:embed/>
                </p:oleObj>
              </mc:Choice>
              <mc:Fallback>
                <p:oleObj r:id="rId4" imgW="6226444" imgH="6292312" progId="MindMapper.Document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5568" y="944370"/>
                        <a:ext cx="3573463" cy="345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D643E1F9-370B-44D1-BAC8-5829DEDD2EBA}"/>
              </a:ext>
            </a:extLst>
          </p:cNvPr>
          <p:cNvSpPr txBox="1"/>
          <p:nvPr/>
        </p:nvSpPr>
        <p:spPr bwMode="auto">
          <a:xfrm>
            <a:off x="2195736" y="4587974"/>
            <a:ext cx="3384376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集合相关的运算函数</a:t>
            </a:r>
          </a:p>
        </p:txBody>
      </p:sp>
    </p:spTree>
    <p:extLst>
      <p:ext uri="{BB962C8B-B14F-4D97-AF65-F5344CB8AC3E}">
        <p14:creationId xmlns:p14="http://schemas.microsoft.com/office/powerpoint/2010/main" val="35633382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4.7 </a:t>
            </a:r>
            <a:r>
              <a:rPr lang="zh-CN" altLang="en-US" dirty="0"/>
              <a:t>集合类型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763688" y="1026145"/>
            <a:ext cx="6624736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29235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4-40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】使用随机函数与集合运算，模拟福利彩票双色球，投注与开奖。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7A981AF-5701-496F-A10F-2A9F9743F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847648"/>
            <a:ext cx="4819100" cy="321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641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4.8 </a:t>
            </a:r>
            <a:r>
              <a:rPr lang="zh-CN" altLang="en-US" dirty="0"/>
              <a:t>映射类型</a:t>
            </a:r>
            <a:r>
              <a:rPr lang="en-US" altLang="zh-CN" dirty="0"/>
              <a:t>(</a:t>
            </a:r>
            <a:r>
              <a:rPr lang="en-US" altLang="zh-CN" dirty="0" err="1"/>
              <a:t>dict</a:t>
            </a:r>
            <a:r>
              <a:rPr lang="en-US" altLang="zh-CN" dirty="0"/>
              <a:t>)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07212" y="1278542"/>
            <a:ext cx="6624736" cy="14773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dict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字典是一种映射类型，它是在大括号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{}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之间、用逗号分隔开的键与值对（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Value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）的元素集。字典强调的是“键值对”，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value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一一对应，字典中的存放顺序并不重要，重要的是“键”和“值”的对应关系。键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(key)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必须使用不可变类型，同一个字典中，键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(key)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必须是唯一的。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00176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4.8 </a:t>
            </a:r>
            <a:r>
              <a:rPr lang="zh-CN" altLang="en-US" dirty="0"/>
              <a:t>映射类型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4.8.1 </a:t>
            </a:r>
            <a:r>
              <a:rPr lang="en-US" altLang="zh-CN" b="1" dirty="0" err="1"/>
              <a:t>dict</a:t>
            </a:r>
            <a:r>
              <a:rPr lang="zh-CN" altLang="en-US" b="1" dirty="0"/>
              <a:t>字典的创建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dict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字典可以通过将以逗号分隔的键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值 对列表包含于花括号之内来创建。例如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{'a': 40, 's': 27}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dict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构造器来创建。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class 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dict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(**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kwarg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class 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dict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(mapping, **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kwarg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class 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dict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iterable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**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kwarg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2609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4.8 </a:t>
            </a:r>
            <a:r>
              <a:rPr lang="zh-CN" altLang="en-US" dirty="0"/>
              <a:t>映射类型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4.8.1 </a:t>
            </a:r>
            <a:r>
              <a:rPr lang="en-US" altLang="zh-CN" b="1" dirty="0" err="1"/>
              <a:t>dict</a:t>
            </a:r>
            <a:r>
              <a:rPr lang="zh-CN" altLang="en-US" b="1" dirty="0"/>
              <a:t>字典的创建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4-41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</a:t>
            </a: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dict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()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函数案例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66115" marR="120015" indent="-266065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下面举几个例子</a:t>
            </a:r>
          </a:p>
          <a:p>
            <a:pPr marL="6661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a = dict(one=11, two=22, three=33)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661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b = {'one': 11, 'two': 22, 'three': 33}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661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c = dict(zip(['one', 'two', 'three'], [11, 22,33]))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661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d = dict([('two', 22), ('one', 11), ('three', 33)])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661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e = dict({'three': 33, 'one': 11, 'two': 22})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3147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4.8 </a:t>
            </a:r>
            <a:r>
              <a:rPr lang="zh-CN" altLang="en-US" dirty="0"/>
              <a:t>映射类型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4.8.2 </a:t>
            </a:r>
            <a:r>
              <a:rPr lang="en-US" altLang="zh-CN" b="1" dirty="0" err="1"/>
              <a:t>dict</a:t>
            </a:r>
            <a:r>
              <a:rPr lang="zh-CN" altLang="en-US" b="1" dirty="0"/>
              <a:t>字典常见的函数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dict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字典相关的函数功能很多，大部分属于容器通用功能函数，可以参见</a:t>
            </a:r>
            <a:r>
              <a:rPr lang="zh-CN" altLang="en-US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3" action="ppaction://hlinksldjump"/>
              </a:rPr>
              <a:t>之前的图</a:t>
            </a:r>
            <a:r>
              <a:rPr lang="zh-CN" altLang="en-US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可以把字典看做一个内存的“数据库”，将字典常用的函数按照数据库相关的增、删、改、查等分类（以字典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为例）</a:t>
            </a:r>
            <a:r>
              <a:rPr lang="zh-CN" altLang="en-US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02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4.2 </a:t>
            </a:r>
            <a:r>
              <a:rPr lang="zh-CN" altLang="en-US" sz="2800" dirty="0"/>
              <a:t>数字类型（</a:t>
            </a:r>
            <a:r>
              <a:rPr lang="en-US" altLang="zh-CN" sz="2800" dirty="0"/>
              <a:t>int</a:t>
            </a:r>
            <a:r>
              <a:rPr lang="zh-CN" altLang="en-US" sz="2800" dirty="0"/>
              <a:t>、</a:t>
            </a:r>
            <a:r>
              <a:rPr lang="en-US" altLang="zh-CN" sz="2800" dirty="0"/>
              <a:t>float</a:t>
            </a:r>
            <a:r>
              <a:rPr lang="zh-CN" altLang="en-US" sz="2800" dirty="0"/>
              <a:t>、</a:t>
            </a:r>
            <a:r>
              <a:rPr lang="en-US" altLang="zh-CN" sz="2800" dirty="0"/>
              <a:t>bool</a:t>
            </a:r>
            <a:r>
              <a:rPr lang="zh-CN" altLang="en-US" sz="2800" dirty="0"/>
              <a:t>、</a:t>
            </a:r>
            <a:r>
              <a:rPr lang="en-US" altLang="zh-CN" sz="2800" dirty="0"/>
              <a:t>complex</a:t>
            </a:r>
            <a:r>
              <a:rPr lang="zh-CN" altLang="en-US" sz="2800" dirty="0"/>
              <a:t>）</a:t>
            </a:r>
            <a:endParaRPr lang="ko-KR" altLang="en-US" sz="2800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4.2.1 int</a:t>
            </a:r>
            <a:r>
              <a:rPr lang="zh-CN" altLang="en-US" b="1" dirty="0"/>
              <a:t>、</a:t>
            </a:r>
            <a:r>
              <a:rPr lang="en-US" altLang="zh-CN" b="1" dirty="0"/>
              <a:t>float</a:t>
            </a:r>
            <a:r>
              <a:rPr lang="zh-CN" altLang="en-US" b="1" dirty="0"/>
              <a:t>类型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36933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整数型和浮点型数据的信息（长度与表达范围），可以直接由如下代码获得。</a:t>
            </a:r>
            <a:endParaRPr lang="en-US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【案例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4-2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】查看数字类型的相关信息。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import sys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sys.int_info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sys.int_info(bits_per_digit=30, sizeof_digit=4)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sys.float_info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281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sys.float_info(max=1.7976931348623157e+308, max_exp=1024, max_10_exp=308, min=2.2250738585072014e-308, min_exp=-1021, min_10_exp=-307, dig=15, mant_dig=53, epsilon=2.220446049250313e-16, radix=2, rounds=1)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08387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4.8 </a:t>
            </a:r>
            <a:r>
              <a:rPr lang="zh-CN" altLang="en-US" dirty="0"/>
              <a:t>映射类型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4.8.2 </a:t>
            </a:r>
            <a:r>
              <a:rPr lang="en-US" altLang="zh-CN" b="1" dirty="0" err="1"/>
              <a:t>dict</a:t>
            </a:r>
            <a:r>
              <a:rPr lang="zh-CN" altLang="en-US" b="1" dirty="0"/>
              <a:t>字典常见的函数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en-US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增加元素</a:t>
            </a:r>
            <a:endParaRPr lang="en-US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d[key] = value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marL="533400"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d[key]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设为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value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，如果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中原先没有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，将增加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value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键值对元素。如果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中原先有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，则将其值修改为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value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266700" algn="just"/>
            <a:endParaRPr lang="en-US" altLang="zh-CN" b="1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2574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4.8 </a:t>
            </a:r>
            <a:r>
              <a:rPr lang="zh-CN" altLang="en-US" dirty="0"/>
              <a:t>映射类型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4.8.2 </a:t>
            </a:r>
            <a:r>
              <a:rPr lang="en-US" altLang="zh-CN" b="1" dirty="0" err="1"/>
              <a:t>dict</a:t>
            </a:r>
            <a:r>
              <a:rPr lang="zh-CN" altLang="en-US" b="1" dirty="0"/>
              <a:t>字典常见的函数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42473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en-US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删除元素</a:t>
            </a:r>
            <a:endParaRPr lang="en-US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del d[key]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marL="533400"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d[key]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中移除。 如果映射中不存在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key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则会引发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KeyError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pop(key[, default])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marL="533400"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key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存在于字典中则将其移除并返回其值，否则返回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default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。若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default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未给出且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key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不存在于字典中，则会引发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KeyError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popitem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marL="533400"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按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LIFO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的顺序从字典中移除并返回一个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键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值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对。如果字典为空，调用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popitem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将引发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KeyError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clear()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marL="533400"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清空字典中的所有元素。</a:t>
            </a:r>
          </a:p>
          <a:p>
            <a:pPr indent="266700" algn="just"/>
            <a:endParaRPr lang="en-US" altLang="zh-CN" b="1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32691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4.8 </a:t>
            </a:r>
            <a:r>
              <a:rPr lang="zh-CN" altLang="en-US" dirty="0"/>
              <a:t>映射类型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4.8.2 </a:t>
            </a:r>
            <a:r>
              <a:rPr lang="en-US" altLang="zh-CN" b="1" dirty="0" err="1"/>
              <a:t>dict</a:t>
            </a:r>
            <a:r>
              <a:rPr lang="zh-CN" altLang="en-US" b="1" dirty="0"/>
              <a:t>字典常见的函数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altLang="en-US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修改元素</a:t>
            </a:r>
            <a:endParaRPr lang="en-US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setdefault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(key[, default])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marL="533400"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若存在键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key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，返回对应的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value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。否则，增加为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default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键值对。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update([other])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marL="533400"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使用来自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other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的键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值对更新字典，覆盖原有的键。如：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d.update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(red=1, blue=2)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266700" algn="just"/>
            <a:endParaRPr lang="en-US" altLang="zh-CN" b="1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18021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4.8 </a:t>
            </a:r>
            <a:r>
              <a:rPr lang="zh-CN" altLang="en-US" dirty="0"/>
              <a:t>映射类型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4.8.2 </a:t>
            </a:r>
            <a:r>
              <a:rPr lang="en-US" altLang="zh-CN" b="1" dirty="0" err="1"/>
              <a:t>dict</a:t>
            </a:r>
            <a:r>
              <a:rPr lang="zh-CN" altLang="en-US" b="1" dirty="0"/>
              <a:t>字典常见的函数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36933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4.</a:t>
            </a:r>
            <a:r>
              <a:rPr lang="zh-CN" altLang="en-US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查询操作</a:t>
            </a:r>
            <a:endParaRPr lang="en-US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 in d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marL="533400"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中存在键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key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则返回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True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，否则返回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False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 not in d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marL="533400"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中不存在键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key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则返回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True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，否则返回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False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。。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d[key]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marL="533400"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返回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中以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key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为键的项。 如果映射中不存在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key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则会引发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KeyError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get(key[, default])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marL="533400"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key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存在于字典中则返回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key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的值，否则返回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default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266700" algn="just"/>
            <a:endParaRPr lang="en-US" altLang="zh-CN" b="1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11936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4.8 </a:t>
            </a:r>
            <a:r>
              <a:rPr lang="zh-CN" altLang="en-US" dirty="0"/>
              <a:t>映射类型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4.8.2 </a:t>
            </a:r>
            <a:r>
              <a:rPr lang="en-US" altLang="zh-CN" b="1" dirty="0" err="1"/>
              <a:t>dict</a:t>
            </a:r>
            <a:r>
              <a:rPr lang="zh-CN" altLang="en-US" b="1" dirty="0"/>
              <a:t>字典常见的函数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42473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5.</a:t>
            </a:r>
            <a:r>
              <a:rPr lang="zh-CN" altLang="en-US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键与值相关函数</a:t>
            </a:r>
            <a:endParaRPr lang="en-US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keys()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marL="533400"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返回由字典键组成的一个新视图。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list(d)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marL="533400"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返回字典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中使用的所有键的列表。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values()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marL="533400"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返回由字典值组成的一个新视图。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items()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marL="533400"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返回由字典项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((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键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值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组成的一个新视图。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len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(d)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marL="533400"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返回字典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中的元素个数。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copy()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marL="533400"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返回原字典的浅拷贝。</a:t>
            </a:r>
          </a:p>
          <a:p>
            <a:pPr indent="266700" algn="just"/>
            <a:endParaRPr lang="en-US" altLang="zh-CN" b="1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35965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4.8 </a:t>
            </a:r>
            <a:r>
              <a:rPr lang="zh-CN" altLang="en-US" dirty="0"/>
              <a:t>映射类型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4.8.2 </a:t>
            </a:r>
            <a:r>
              <a:rPr lang="en-US" altLang="zh-CN" b="1" dirty="0" err="1"/>
              <a:t>dict</a:t>
            </a:r>
            <a:r>
              <a:rPr lang="zh-CN" altLang="en-US" b="1" dirty="0"/>
              <a:t>字典常见的函数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6.</a:t>
            </a:r>
            <a:r>
              <a:rPr lang="zh-CN" altLang="en-US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返回迭代器</a:t>
            </a:r>
            <a:endParaRPr lang="en-US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iter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(d)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indent="733425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返回以字典的键为元素的迭代器。 这是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iter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d.keys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())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的快捷方式。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reversed(d)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marL="266700" indent="26670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返回一个逆序获取字典键的迭代器。 这是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reversed(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d.keys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())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的快捷方式。</a:t>
            </a:r>
          </a:p>
          <a:p>
            <a:pPr indent="266700" algn="just"/>
            <a:endParaRPr lang="en-US" altLang="zh-CN" b="1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0715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4.8 </a:t>
            </a:r>
            <a:r>
              <a:rPr lang="zh-CN" altLang="en-US" dirty="0"/>
              <a:t>映射类型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4.8.2 </a:t>
            </a:r>
            <a:r>
              <a:rPr lang="en-US" altLang="zh-CN" b="1" dirty="0" err="1"/>
              <a:t>dict</a:t>
            </a:r>
            <a:r>
              <a:rPr lang="zh-CN" altLang="en-US" b="1" dirty="0"/>
              <a:t>字典常见的函数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6.</a:t>
            </a:r>
            <a:r>
              <a:rPr lang="zh-CN" altLang="en-US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返回迭代器</a:t>
            </a:r>
            <a:endParaRPr lang="en-US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4-42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】字典相关的函数演示。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266700" algn="just"/>
            <a:endParaRPr lang="en-US" altLang="zh-CN" b="1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90F51B2-1800-43B9-A305-21640DFDC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106335"/>
            <a:ext cx="3998795" cy="300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8454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4.8 </a:t>
            </a:r>
            <a:r>
              <a:rPr lang="zh-CN" altLang="en-US" dirty="0"/>
              <a:t>映射类型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4.8.2 </a:t>
            </a:r>
            <a:r>
              <a:rPr lang="en-US" altLang="zh-CN" b="1" dirty="0" err="1"/>
              <a:t>dict</a:t>
            </a:r>
            <a:r>
              <a:rPr lang="zh-CN" altLang="en-US" b="1" dirty="0"/>
              <a:t>字典常见的函数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38472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6.</a:t>
            </a:r>
            <a:r>
              <a:rPr lang="zh-CN" altLang="en-US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返回迭代器</a:t>
            </a:r>
            <a:endParaRPr lang="en-US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Bef>
                <a:spcPts val="600"/>
              </a:spcBef>
              <a:tabLst>
                <a:tab pos="228600" algn="l"/>
                <a:tab pos="266700" algn="l"/>
              </a:tabLst>
            </a:pP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4-43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集合与字典综合应用示例。实现两个字典对应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key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的值相加，不同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key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值保留。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d1=dict(a=1,b=3,c=4)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d2=dict(a=3,b=9,e=33,f=100)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keySet=d1.keys()|d2.keys()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dic=dict()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 key in keySet: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dic[key]=d1.get(key,0)+d2.get(key,0)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print(dic)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运行结果：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{'a': 4, 'e': 33, 'f': 100, 'b': 12, 'c': 4}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Bef>
                <a:spcPts val="600"/>
              </a:spcBef>
              <a:tabLst>
                <a:tab pos="228600" algn="l"/>
                <a:tab pos="266700" algn="l"/>
              </a:tabLst>
            </a:pP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266700" algn="just"/>
            <a:endParaRPr lang="zh-CN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30398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4.8 </a:t>
            </a:r>
            <a:r>
              <a:rPr lang="zh-CN" altLang="en-US" dirty="0"/>
              <a:t>映射类型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4.8.2 </a:t>
            </a:r>
            <a:r>
              <a:rPr lang="en-US" altLang="zh-CN" b="1" dirty="0" err="1"/>
              <a:t>dict</a:t>
            </a:r>
            <a:r>
              <a:rPr lang="zh-CN" altLang="en-US" b="1" dirty="0"/>
              <a:t>字典常见的函数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2462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6.</a:t>
            </a:r>
            <a:r>
              <a:rPr lang="zh-CN" altLang="en-US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返回迭代器</a:t>
            </a:r>
            <a:endParaRPr lang="en-US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Bef>
                <a:spcPts val="600"/>
              </a:spcBef>
              <a:tabLst>
                <a:tab pos="228600" algn="l"/>
                <a:tab pos="266700" algn="l"/>
              </a:tabLst>
            </a:pP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4-44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字典的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key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改名。</a:t>
            </a:r>
          </a:p>
          <a:p>
            <a:pPr marL="799465" marR="120015" indent="-266065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dict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={'a':1, 'b':2}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dict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["c"] = 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dict.pop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("a")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dict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{'b': 2, 'c': 1}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Bef>
                <a:spcPts val="600"/>
              </a:spcBef>
              <a:tabLst>
                <a:tab pos="228600" algn="l"/>
                <a:tab pos="266700" algn="l"/>
              </a:tabLst>
            </a:pP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266700" algn="just"/>
            <a:endParaRPr lang="zh-CN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5620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4.8 </a:t>
            </a:r>
            <a:r>
              <a:rPr lang="zh-CN" altLang="en-US" dirty="0"/>
              <a:t>映射类型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4.8.3 zip()</a:t>
            </a:r>
            <a:r>
              <a:rPr lang="zh-CN" altLang="en-US" b="1" dirty="0"/>
              <a:t>函数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351785"/>
            <a:ext cx="6624736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zip()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函数用于将可迭代对象作为参数，将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个或两个可迭代对象中对应的元素打包成一一对应的元组，然后返回由这些元组组成的一个对象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zip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。可以使用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tuple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dict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进一步将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zip()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返回对象包装成对应的数据类型。</a:t>
            </a:r>
          </a:p>
          <a:p>
            <a:pPr indent="266700" algn="ctr"/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zip 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语法：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zip([iterable1, iterable2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...])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如果各可迭代对象的元素个数不一致，则返回的对象长度与最短的可迭代对象相同。利用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*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号操作符，与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zip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相反，进行解压。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35C7D-2B20-4A09-AA86-34E8C01E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2198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96495-A27B-4F86-86BF-069C08E4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2" y="2017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0AC586-6D0B-4218-80E6-264CB947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05" y="18476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837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</a:ln>
      </a:spPr>
      <a:bodyPr wrap="square">
        <a:spAutoFit/>
      </a:bodyPr>
      <a:lstStyle>
        <a:defPPr algn="r">
          <a:defRPr sz="3200" b="1" dirty="0" smtClean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ea typeface="Malgun Gothic" panose="020B0503020000020004" pitchFamily="50" charset="-127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课程模板</Template>
  <TotalTime>6098</TotalTime>
  <Words>11389</Words>
  <Application>Microsoft Office PowerPoint</Application>
  <PresentationFormat>全屏显示(16:9)</PresentationFormat>
  <Paragraphs>1119</Paragraphs>
  <Slides>110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110</vt:i4>
      </vt:variant>
    </vt:vector>
  </HeadingPairs>
  <TitlesOfParts>
    <vt:vector size="120" baseType="lpstr">
      <vt:lpstr>맑은 고딕</vt:lpstr>
      <vt:lpstr>宋体</vt:lpstr>
      <vt:lpstr>Arial</vt:lpstr>
      <vt:lpstr>Calibri</vt:lpstr>
      <vt:lpstr>Symbol</vt:lpstr>
      <vt:lpstr>Times New Roman</vt:lpstr>
      <vt:lpstr>Wingdings</vt:lpstr>
      <vt:lpstr>Office 主题</vt:lpstr>
      <vt:lpstr>Custom Design</vt:lpstr>
      <vt:lpstr>MindMapper.Document</vt:lpstr>
      <vt:lpstr>PowerPoint 演示文稿</vt:lpstr>
      <vt:lpstr>简介：</vt:lpstr>
      <vt:lpstr>本章内容</vt:lpstr>
      <vt:lpstr>4.1 Python基本数据类型</vt:lpstr>
      <vt:lpstr>4.1 Python基本数据类型</vt:lpstr>
      <vt:lpstr>4.1 Python基本数据类型</vt:lpstr>
      <vt:lpstr>4.1 Python基本数据类型</vt:lpstr>
      <vt:lpstr>4.2 数字类型（int、float、bool、complex）</vt:lpstr>
      <vt:lpstr>4.2 数字类型（int、float、bool、complex）</vt:lpstr>
      <vt:lpstr>4.2 数字类型（int、float、bool、complex）</vt:lpstr>
      <vt:lpstr>4.2 数字类型（int、float、bool、complex）</vt:lpstr>
      <vt:lpstr>4.2 数字类型（int、float、bool、complex）</vt:lpstr>
      <vt:lpstr>4.2 数字类型（int、float、bool、complex）</vt:lpstr>
      <vt:lpstr>4.2 数字类型（int、float、bool、complex）</vt:lpstr>
      <vt:lpstr>4.2 数字类型（int、float、bool、complex）</vt:lpstr>
      <vt:lpstr>4.2 数字类型（int、float、bool、complex）</vt:lpstr>
      <vt:lpstr>4.2 数字类型（int、float、bool、complex）</vt:lpstr>
      <vt:lpstr>4.2 数字类型（int、float、bool、complex）</vt:lpstr>
      <vt:lpstr>4.2 数字类型（int、float、bool、complex）</vt:lpstr>
      <vt:lpstr>4.2 数字类型（int、float、bool、complex）</vt:lpstr>
      <vt:lpstr>4.2 数字类型（int、float、bool、complex）</vt:lpstr>
      <vt:lpstr>4.2 数字类型（int、float、bool、complex）</vt:lpstr>
      <vt:lpstr>4.2 数字类型（int、float、bool、complex）</vt:lpstr>
      <vt:lpstr>4.2 数字类型（int、float、bool、complex）</vt:lpstr>
      <vt:lpstr>4.2 数字类型（int、float、bool、complex）</vt:lpstr>
      <vt:lpstr>4.2 数字类型（int、float、bool、complex）</vt:lpstr>
      <vt:lpstr>4.2 数字类型（int、float、bool、complex）</vt:lpstr>
      <vt:lpstr>4.2 数字类型（int、float、bool、complex）</vt:lpstr>
      <vt:lpstr>4.2 数字类型（int、float、bool、complex）</vt:lpstr>
      <vt:lpstr>4.2 数字类型（int、float、bool、complex）</vt:lpstr>
      <vt:lpstr>4.2 数字类型（int、float、bool、complex）</vt:lpstr>
      <vt:lpstr>4.2 数字类型（int、float、bool、complex）</vt:lpstr>
      <vt:lpstr>4.3 序列相关共性</vt:lpstr>
      <vt:lpstr>4.3 序列相关共性</vt:lpstr>
      <vt:lpstr>4.3 序列相关共性</vt:lpstr>
      <vt:lpstr>4.3 序列相关共性</vt:lpstr>
      <vt:lpstr>4.3 序列相关共性</vt:lpstr>
      <vt:lpstr>4.3 序列相关共性</vt:lpstr>
      <vt:lpstr>4.3 序列相关共性</vt:lpstr>
      <vt:lpstr>4.3 序列相关共性</vt:lpstr>
      <vt:lpstr>4.3 序列相关共性</vt:lpstr>
      <vt:lpstr>4.3 序列相关共性</vt:lpstr>
      <vt:lpstr>4.3 序列相关共性</vt:lpstr>
      <vt:lpstr>4.3 序列相关共性</vt:lpstr>
      <vt:lpstr>4.4 序列类型（list,tuple,range）</vt:lpstr>
      <vt:lpstr>4.4 序列类型（list,tuple,range）</vt:lpstr>
      <vt:lpstr>4.4 序列类型（list,tuple,range）</vt:lpstr>
      <vt:lpstr>4.4 序列类型（list,tuple,range）</vt:lpstr>
      <vt:lpstr>4.4 序列类型（list,tuple,range）</vt:lpstr>
      <vt:lpstr>4.4 序列类型（list,tuple,range）</vt:lpstr>
      <vt:lpstr>4.4 序列类型（list,tuple,range）</vt:lpstr>
      <vt:lpstr>4.4 序列类型（list,tuple,range）</vt:lpstr>
      <vt:lpstr>4.4 序列类型（list,tuple,range）</vt:lpstr>
      <vt:lpstr>4.4 序列类型（list,tuple,range）</vt:lpstr>
      <vt:lpstr>4.5 文本序列类型(str)</vt:lpstr>
      <vt:lpstr>4.5 文本序列类型(str)</vt:lpstr>
      <vt:lpstr>4.5 文本序列类型(str)</vt:lpstr>
      <vt:lpstr>4.5 文本序列类型(str)</vt:lpstr>
      <vt:lpstr>4.5 文本序列类型(str)</vt:lpstr>
      <vt:lpstr>4.5 文本序列类型(str) </vt:lpstr>
      <vt:lpstr>4.5 文本序列类型(str) </vt:lpstr>
      <vt:lpstr>4.5 文本序列类型(str) </vt:lpstr>
      <vt:lpstr>4.5 文本序列类型(str) </vt:lpstr>
      <vt:lpstr>4.5 文本序列类型(str) </vt:lpstr>
      <vt:lpstr>4.5 文本序列类型(str) </vt:lpstr>
      <vt:lpstr>4.5 文本序列类型(str) </vt:lpstr>
      <vt:lpstr>4.5 文本序列类型(str) </vt:lpstr>
      <vt:lpstr>4.5 文本序列类型(str) </vt:lpstr>
      <vt:lpstr>4.5 文本序列类型(str) </vt:lpstr>
      <vt:lpstr>4.5 文本序列类型(str) </vt:lpstr>
      <vt:lpstr>4.6 二进制序列类型</vt:lpstr>
      <vt:lpstr>4.6 二进制序列类型</vt:lpstr>
      <vt:lpstr>4.6 二进制序列类型</vt:lpstr>
      <vt:lpstr>4.6 二进制序列类型</vt:lpstr>
      <vt:lpstr>4.6 二进制序列类型</vt:lpstr>
      <vt:lpstr>4.6 二进制序列类型</vt:lpstr>
      <vt:lpstr>4.6 二进制序列类型</vt:lpstr>
      <vt:lpstr>4.6 二进制序列类型</vt:lpstr>
      <vt:lpstr>4.6 二进制序列类型</vt:lpstr>
      <vt:lpstr>4.6 二进制序列类型</vt:lpstr>
      <vt:lpstr>4.6 二进制序列类型</vt:lpstr>
      <vt:lpstr>4.7 集合类型</vt:lpstr>
      <vt:lpstr>4.7 集合类型</vt:lpstr>
      <vt:lpstr>4.7 集合类型</vt:lpstr>
      <vt:lpstr>4.7 集合类型</vt:lpstr>
      <vt:lpstr>4.8 映射类型(dict)</vt:lpstr>
      <vt:lpstr>4.8 映射类型</vt:lpstr>
      <vt:lpstr>4.8 映射类型</vt:lpstr>
      <vt:lpstr>4.8 映射类型</vt:lpstr>
      <vt:lpstr>4.8 映射类型</vt:lpstr>
      <vt:lpstr>4.8 映射类型</vt:lpstr>
      <vt:lpstr>4.8 映射类型</vt:lpstr>
      <vt:lpstr>4.8 映射类型</vt:lpstr>
      <vt:lpstr>4.8 映射类型</vt:lpstr>
      <vt:lpstr>4.8 映射类型</vt:lpstr>
      <vt:lpstr>4.8 映射类型</vt:lpstr>
      <vt:lpstr>4.8 映射类型</vt:lpstr>
      <vt:lpstr>4.8 映射类型</vt:lpstr>
      <vt:lpstr>4.8 映射类型</vt:lpstr>
      <vt:lpstr>4.8 映射类型</vt:lpstr>
      <vt:lpstr>4.8 映射类型</vt:lpstr>
      <vt:lpstr>4.8 映射类型</vt:lpstr>
      <vt:lpstr>4.9 Collections模块</vt:lpstr>
      <vt:lpstr>4.9 Collections模块</vt:lpstr>
      <vt:lpstr>4.9 Collections模块</vt:lpstr>
      <vt:lpstr>4.10 Itertools模块</vt:lpstr>
      <vt:lpstr>4.11 本章小结</vt:lpstr>
      <vt:lpstr>4.12 习题与课外阅读</vt:lpstr>
      <vt:lpstr>4.12习题与课外阅读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James LI</dc:creator>
  <cp:lastModifiedBy>傻子</cp:lastModifiedBy>
  <cp:revision>327</cp:revision>
  <dcterms:created xsi:type="dcterms:W3CDTF">2016-08-01T05:33:00Z</dcterms:created>
  <dcterms:modified xsi:type="dcterms:W3CDTF">2020-11-16T07:20:34Z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