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4" r:id="rId4"/>
    <p:sldMasterId id="2147483668" r:id="rId5"/>
  </p:sldMasterIdLst>
  <p:sldIdLst>
    <p:sldId id="303" r:id="rId6"/>
    <p:sldId id="304" r:id="rId7"/>
    <p:sldId id="305" r:id="rId8"/>
    <p:sldId id="257" r:id="rId9"/>
    <p:sldId id="346" r:id="rId10"/>
    <p:sldId id="347" r:id="rId11"/>
    <p:sldId id="349" r:id="rId12"/>
    <p:sldId id="348" r:id="rId13"/>
    <p:sldId id="350" r:id="rId14"/>
    <p:sldId id="353" r:id="rId15"/>
    <p:sldId id="354" r:id="rId16"/>
    <p:sldId id="355" r:id="rId17"/>
    <p:sldId id="356" r:id="rId18"/>
    <p:sldId id="358" r:id="rId19"/>
    <p:sldId id="359" r:id="rId20"/>
    <p:sldId id="362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06" r:id="rId33"/>
    <p:sldId id="377" r:id="rId34"/>
    <p:sldId id="307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mes LI" initials="J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9" Type="http://schemas.openxmlformats.org/officeDocument/2006/relationships/commentAuthors" Target="commentAuthors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8-01T13:31:54.939" idx="2">
    <p:pos x="5238" y="2063"/>
    <p:text/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03F7-6E5D-45C1-A6BF-8F200A3F32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C6C8-5FEA-4BEA-90A9-8C5580C525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03F7-6E5D-45C1-A6BF-8F200A3F32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C6C8-5FEA-4BEA-90A9-8C5580C525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03F7-6E5D-45C1-A6BF-8F200A3F32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C6C8-5FEA-4BEA-90A9-8C5580C525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225726" y="1306608"/>
            <a:ext cx="1416441" cy="2910397"/>
          </a:xfrm>
          <a:custGeom>
            <a:avLst/>
            <a:gdLst>
              <a:gd name="connsiteX0" fmla="*/ 0 w 2376561"/>
              <a:gd name="connsiteY0" fmla="*/ 0 h 2447974"/>
              <a:gd name="connsiteX1" fmla="*/ 2376561 w 2376561"/>
              <a:gd name="connsiteY1" fmla="*/ 0 h 2447974"/>
              <a:gd name="connsiteX2" fmla="*/ 2376561 w 2376561"/>
              <a:gd name="connsiteY2" fmla="*/ 2447974 h 2447974"/>
              <a:gd name="connsiteX3" fmla="*/ 0 w 2376561"/>
              <a:gd name="connsiteY3" fmla="*/ 2447974 h 2447974"/>
              <a:gd name="connsiteX4" fmla="*/ 0 w 2376561"/>
              <a:gd name="connsiteY4" fmla="*/ 0 h 2447974"/>
              <a:gd name="connsiteX0-1" fmla="*/ 0 w 2376561"/>
              <a:gd name="connsiteY0-2" fmla="*/ 0 h 2447974"/>
              <a:gd name="connsiteX1-3" fmla="*/ 1599321 w 2376561"/>
              <a:gd name="connsiteY1-4" fmla="*/ 91440 h 2447974"/>
              <a:gd name="connsiteX2-5" fmla="*/ 2376561 w 2376561"/>
              <a:gd name="connsiteY2-6" fmla="*/ 2447974 h 2447974"/>
              <a:gd name="connsiteX3-7" fmla="*/ 0 w 2376561"/>
              <a:gd name="connsiteY3-8" fmla="*/ 2447974 h 2447974"/>
              <a:gd name="connsiteX4-9" fmla="*/ 0 w 2376561"/>
              <a:gd name="connsiteY4-10" fmla="*/ 0 h 2447974"/>
              <a:gd name="connsiteX0-11" fmla="*/ 0 w 2376561"/>
              <a:gd name="connsiteY0-12" fmla="*/ 9144 h 2457118"/>
              <a:gd name="connsiteX1-13" fmla="*/ 1709049 w 2376561"/>
              <a:gd name="connsiteY1-14" fmla="*/ 0 h 2457118"/>
              <a:gd name="connsiteX2-15" fmla="*/ 2376561 w 2376561"/>
              <a:gd name="connsiteY2-16" fmla="*/ 2457118 h 2457118"/>
              <a:gd name="connsiteX3-17" fmla="*/ 0 w 2376561"/>
              <a:gd name="connsiteY3-18" fmla="*/ 2457118 h 2457118"/>
              <a:gd name="connsiteX4-19" fmla="*/ 0 w 2376561"/>
              <a:gd name="connsiteY4-20" fmla="*/ 9144 h 2457118"/>
              <a:gd name="connsiteX0-21" fmla="*/ 45720 w 2422281"/>
              <a:gd name="connsiteY0-22" fmla="*/ 9144 h 2777158"/>
              <a:gd name="connsiteX1-23" fmla="*/ 1754769 w 2422281"/>
              <a:gd name="connsiteY1-24" fmla="*/ 0 h 2777158"/>
              <a:gd name="connsiteX2-25" fmla="*/ 2422281 w 2422281"/>
              <a:gd name="connsiteY2-26" fmla="*/ 2457118 h 2777158"/>
              <a:gd name="connsiteX3-27" fmla="*/ 0 w 2422281"/>
              <a:gd name="connsiteY3-28" fmla="*/ 2777158 h 2777158"/>
              <a:gd name="connsiteX4-29" fmla="*/ 45720 w 2422281"/>
              <a:gd name="connsiteY4-30" fmla="*/ 9144 h 2777158"/>
              <a:gd name="connsiteX0-31" fmla="*/ 45720 w 1754769"/>
              <a:gd name="connsiteY0-32" fmla="*/ 9144 h 2777158"/>
              <a:gd name="connsiteX1-33" fmla="*/ 1754769 w 1754769"/>
              <a:gd name="connsiteY1-34" fmla="*/ 0 h 2777158"/>
              <a:gd name="connsiteX2-35" fmla="*/ 1526169 w 1754769"/>
              <a:gd name="connsiteY2-36" fmla="*/ 2566846 h 2777158"/>
              <a:gd name="connsiteX3-37" fmla="*/ 0 w 1754769"/>
              <a:gd name="connsiteY3-38" fmla="*/ 2777158 h 2777158"/>
              <a:gd name="connsiteX4-39" fmla="*/ 45720 w 1754769"/>
              <a:gd name="connsiteY4-40" fmla="*/ 9144 h 2777158"/>
              <a:gd name="connsiteX0-41" fmla="*/ 45720 w 1782201"/>
              <a:gd name="connsiteY0-42" fmla="*/ 9144 h 2777158"/>
              <a:gd name="connsiteX1-43" fmla="*/ 1754769 w 1782201"/>
              <a:gd name="connsiteY1-44" fmla="*/ 0 h 2777158"/>
              <a:gd name="connsiteX2-45" fmla="*/ 1782201 w 1782201"/>
              <a:gd name="connsiteY2-46" fmla="*/ 2768014 h 2777158"/>
              <a:gd name="connsiteX3-47" fmla="*/ 0 w 1782201"/>
              <a:gd name="connsiteY3-48" fmla="*/ 2777158 h 2777158"/>
              <a:gd name="connsiteX4-49" fmla="*/ 45720 w 1782201"/>
              <a:gd name="connsiteY4-50" fmla="*/ 9144 h 2777158"/>
              <a:gd name="connsiteX0-51" fmla="*/ 45720 w 1782201"/>
              <a:gd name="connsiteY0-52" fmla="*/ 0 h 2768014"/>
              <a:gd name="connsiteX1-53" fmla="*/ 985149 w 1782201"/>
              <a:gd name="connsiteY1-54" fmla="*/ 280416 h 2768014"/>
              <a:gd name="connsiteX2-55" fmla="*/ 1782201 w 1782201"/>
              <a:gd name="connsiteY2-56" fmla="*/ 2758870 h 2768014"/>
              <a:gd name="connsiteX3-57" fmla="*/ 0 w 1782201"/>
              <a:gd name="connsiteY3-58" fmla="*/ 2768014 h 2768014"/>
              <a:gd name="connsiteX4-59" fmla="*/ 45720 w 1782201"/>
              <a:gd name="connsiteY4-60" fmla="*/ 0 h 2768014"/>
              <a:gd name="connsiteX0-61" fmla="*/ 45720 w 1782201"/>
              <a:gd name="connsiteY0-62" fmla="*/ 16764 h 2784778"/>
              <a:gd name="connsiteX1-63" fmla="*/ 1427109 w 1782201"/>
              <a:gd name="connsiteY1-64" fmla="*/ 0 h 2784778"/>
              <a:gd name="connsiteX2-65" fmla="*/ 1782201 w 1782201"/>
              <a:gd name="connsiteY2-66" fmla="*/ 2775634 h 2784778"/>
              <a:gd name="connsiteX3-67" fmla="*/ 0 w 1782201"/>
              <a:gd name="connsiteY3-68" fmla="*/ 2784778 h 2784778"/>
              <a:gd name="connsiteX4-69" fmla="*/ 45720 w 1782201"/>
              <a:gd name="connsiteY4-70" fmla="*/ 16764 h 2784778"/>
              <a:gd name="connsiteX0-71" fmla="*/ 45720 w 1427109"/>
              <a:gd name="connsiteY0-72" fmla="*/ 16764 h 2784778"/>
              <a:gd name="connsiteX1-73" fmla="*/ 1427109 w 1427109"/>
              <a:gd name="connsiteY1-74" fmla="*/ 0 h 2784778"/>
              <a:gd name="connsiteX2-75" fmla="*/ 768741 w 1427109"/>
              <a:gd name="connsiteY2-76" fmla="*/ 1952674 h 2784778"/>
              <a:gd name="connsiteX3-77" fmla="*/ 0 w 1427109"/>
              <a:gd name="connsiteY3-78" fmla="*/ 2784778 h 2784778"/>
              <a:gd name="connsiteX4-79" fmla="*/ 45720 w 1427109"/>
              <a:gd name="connsiteY4-80" fmla="*/ 16764 h 2784778"/>
              <a:gd name="connsiteX0-81" fmla="*/ 45720 w 1454541"/>
              <a:gd name="connsiteY0-82" fmla="*/ 16764 h 2784778"/>
              <a:gd name="connsiteX1-83" fmla="*/ 1427109 w 1454541"/>
              <a:gd name="connsiteY1-84" fmla="*/ 0 h 2784778"/>
              <a:gd name="connsiteX2-85" fmla="*/ 1454541 w 1454541"/>
              <a:gd name="connsiteY2-86" fmla="*/ 2173654 h 2784778"/>
              <a:gd name="connsiteX3-87" fmla="*/ 0 w 1454541"/>
              <a:gd name="connsiteY3-88" fmla="*/ 2784778 h 2784778"/>
              <a:gd name="connsiteX4-89" fmla="*/ 45720 w 1454541"/>
              <a:gd name="connsiteY4-90" fmla="*/ 16764 h 2784778"/>
              <a:gd name="connsiteX0-91" fmla="*/ 0 w 1408821"/>
              <a:gd name="connsiteY0-92" fmla="*/ 16764 h 2173654"/>
              <a:gd name="connsiteX1-93" fmla="*/ 1381389 w 1408821"/>
              <a:gd name="connsiteY1-94" fmla="*/ 0 h 2173654"/>
              <a:gd name="connsiteX2-95" fmla="*/ 1408821 w 1408821"/>
              <a:gd name="connsiteY2-96" fmla="*/ 2173654 h 2173654"/>
              <a:gd name="connsiteX3-97" fmla="*/ 312420 w 1408821"/>
              <a:gd name="connsiteY3-98" fmla="*/ 2076118 h 2173654"/>
              <a:gd name="connsiteX4-99" fmla="*/ 0 w 1408821"/>
              <a:gd name="connsiteY4-100" fmla="*/ 16764 h 2173654"/>
              <a:gd name="connsiteX0-101" fmla="*/ 7620 w 1416441"/>
              <a:gd name="connsiteY0-102" fmla="*/ 16764 h 2182798"/>
              <a:gd name="connsiteX1-103" fmla="*/ 1389009 w 1416441"/>
              <a:gd name="connsiteY1-104" fmla="*/ 0 h 2182798"/>
              <a:gd name="connsiteX2-105" fmla="*/ 1416441 w 1416441"/>
              <a:gd name="connsiteY2-106" fmla="*/ 2173654 h 2182798"/>
              <a:gd name="connsiteX3-107" fmla="*/ 0 w 1416441"/>
              <a:gd name="connsiteY3-108" fmla="*/ 2182798 h 2182798"/>
              <a:gd name="connsiteX4-109" fmla="*/ 7620 w 1416441"/>
              <a:gd name="connsiteY4-110" fmla="*/ 16764 h 21827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16441" h="2182798">
                <a:moveTo>
                  <a:pt x="7620" y="16764"/>
                </a:moveTo>
                <a:lnTo>
                  <a:pt x="1389009" y="0"/>
                </a:lnTo>
                <a:lnTo>
                  <a:pt x="1416441" y="2173654"/>
                </a:lnTo>
                <a:lnTo>
                  <a:pt x="0" y="2182798"/>
                </a:lnTo>
                <a:lnTo>
                  <a:pt x="7620" y="16764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508788"/>
            <a:ext cx="849694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2411015"/>
            <a:ext cx="849694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1316768"/>
            <a:ext cx="6912768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2218995"/>
            <a:ext cx="6912768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225726" y="1306608"/>
            <a:ext cx="1416441" cy="2910397"/>
          </a:xfrm>
          <a:custGeom>
            <a:avLst/>
            <a:gdLst>
              <a:gd name="connsiteX0" fmla="*/ 0 w 2376561"/>
              <a:gd name="connsiteY0" fmla="*/ 0 h 2447974"/>
              <a:gd name="connsiteX1" fmla="*/ 2376561 w 2376561"/>
              <a:gd name="connsiteY1" fmla="*/ 0 h 2447974"/>
              <a:gd name="connsiteX2" fmla="*/ 2376561 w 2376561"/>
              <a:gd name="connsiteY2" fmla="*/ 2447974 h 2447974"/>
              <a:gd name="connsiteX3" fmla="*/ 0 w 2376561"/>
              <a:gd name="connsiteY3" fmla="*/ 2447974 h 2447974"/>
              <a:gd name="connsiteX4" fmla="*/ 0 w 2376561"/>
              <a:gd name="connsiteY4" fmla="*/ 0 h 2447974"/>
              <a:gd name="connsiteX0-1" fmla="*/ 0 w 2376561"/>
              <a:gd name="connsiteY0-2" fmla="*/ 0 h 2447974"/>
              <a:gd name="connsiteX1-3" fmla="*/ 1599321 w 2376561"/>
              <a:gd name="connsiteY1-4" fmla="*/ 91440 h 2447974"/>
              <a:gd name="connsiteX2-5" fmla="*/ 2376561 w 2376561"/>
              <a:gd name="connsiteY2-6" fmla="*/ 2447974 h 2447974"/>
              <a:gd name="connsiteX3-7" fmla="*/ 0 w 2376561"/>
              <a:gd name="connsiteY3-8" fmla="*/ 2447974 h 2447974"/>
              <a:gd name="connsiteX4-9" fmla="*/ 0 w 2376561"/>
              <a:gd name="connsiteY4-10" fmla="*/ 0 h 2447974"/>
              <a:gd name="connsiteX0-11" fmla="*/ 0 w 2376561"/>
              <a:gd name="connsiteY0-12" fmla="*/ 9144 h 2457118"/>
              <a:gd name="connsiteX1-13" fmla="*/ 1709049 w 2376561"/>
              <a:gd name="connsiteY1-14" fmla="*/ 0 h 2457118"/>
              <a:gd name="connsiteX2-15" fmla="*/ 2376561 w 2376561"/>
              <a:gd name="connsiteY2-16" fmla="*/ 2457118 h 2457118"/>
              <a:gd name="connsiteX3-17" fmla="*/ 0 w 2376561"/>
              <a:gd name="connsiteY3-18" fmla="*/ 2457118 h 2457118"/>
              <a:gd name="connsiteX4-19" fmla="*/ 0 w 2376561"/>
              <a:gd name="connsiteY4-20" fmla="*/ 9144 h 2457118"/>
              <a:gd name="connsiteX0-21" fmla="*/ 45720 w 2422281"/>
              <a:gd name="connsiteY0-22" fmla="*/ 9144 h 2777158"/>
              <a:gd name="connsiteX1-23" fmla="*/ 1754769 w 2422281"/>
              <a:gd name="connsiteY1-24" fmla="*/ 0 h 2777158"/>
              <a:gd name="connsiteX2-25" fmla="*/ 2422281 w 2422281"/>
              <a:gd name="connsiteY2-26" fmla="*/ 2457118 h 2777158"/>
              <a:gd name="connsiteX3-27" fmla="*/ 0 w 2422281"/>
              <a:gd name="connsiteY3-28" fmla="*/ 2777158 h 2777158"/>
              <a:gd name="connsiteX4-29" fmla="*/ 45720 w 2422281"/>
              <a:gd name="connsiteY4-30" fmla="*/ 9144 h 2777158"/>
              <a:gd name="connsiteX0-31" fmla="*/ 45720 w 1754769"/>
              <a:gd name="connsiteY0-32" fmla="*/ 9144 h 2777158"/>
              <a:gd name="connsiteX1-33" fmla="*/ 1754769 w 1754769"/>
              <a:gd name="connsiteY1-34" fmla="*/ 0 h 2777158"/>
              <a:gd name="connsiteX2-35" fmla="*/ 1526169 w 1754769"/>
              <a:gd name="connsiteY2-36" fmla="*/ 2566846 h 2777158"/>
              <a:gd name="connsiteX3-37" fmla="*/ 0 w 1754769"/>
              <a:gd name="connsiteY3-38" fmla="*/ 2777158 h 2777158"/>
              <a:gd name="connsiteX4-39" fmla="*/ 45720 w 1754769"/>
              <a:gd name="connsiteY4-40" fmla="*/ 9144 h 2777158"/>
              <a:gd name="connsiteX0-41" fmla="*/ 45720 w 1782201"/>
              <a:gd name="connsiteY0-42" fmla="*/ 9144 h 2777158"/>
              <a:gd name="connsiteX1-43" fmla="*/ 1754769 w 1782201"/>
              <a:gd name="connsiteY1-44" fmla="*/ 0 h 2777158"/>
              <a:gd name="connsiteX2-45" fmla="*/ 1782201 w 1782201"/>
              <a:gd name="connsiteY2-46" fmla="*/ 2768014 h 2777158"/>
              <a:gd name="connsiteX3-47" fmla="*/ 0 w 1782201"/>
              <a:gd name="connsiteY3-48" fmla="*/ 2777158 h 2777158"/>
              <a:gd name="connsiteX4-49" fmla="*/ 45720 w 1782201"/>
              <a:gd name="connsiteY4-50" fmla="*/ 9144 h 2777158"/>
              <a:gd name="connsiteX0-51" fmla="*/ 45720 w 1782201"/>
              <a:gd name="connsiteY0-52" fmla="*/ 0 h 2768014"/>
              <a:gd name="connsiteX1-53" fmla="*/ 985149 w 1782201"/>
              <a:gd name="connsiteY1-54" fmla="*/ 280416 h 2768014"/>
              <a:gd name="connsiteX2-55" fmla="*/ 1782201 w 1782201"/>
              <a:gd name="connsiteY2-56" fmla="*/ 2758870 h 2768014"/>
              <a:gd name="connsiteX3-57" fmla="*/ 0 w 1782201"/>
              <a:gd name="connsiteY3-58" fmla="*/ 2768014 h 2768014"/>
              <a:gd name="connsiteX4-59" fmla="*/ 45720 w 1782201"/>
              <a:gd name="connsiteY4-60" fmla="*/ 0 h 2768014"/>
              <a:gd name="connsiteX0-61" fmla="*/ 45720 w 1782201"/>
              <a:gd name="connsiteY0-62" fmla="*/ 16764 h 2784778"/>
              <a:gd name="connsiteX1-63" fmla="*/ 1427109 w 1782201"/>
              <a:gd name="connsiteY1-64" fmla="*/ 0 h 2784778"/>
              <a:gd name="connsiteX2-65" fmla="*/ 1782201 w 1782201"/>
              <a:gd name="connsiteY2-66" fmla="*/ 2775634 h 2784778"/>
              <a:gd name="connsiteX3-67" fmla="*/ 0 w 1782201"/>
              <a:gd name="connsiteY3-68" fmla="*/ 2784778 h 2784778"/>
              <a:gd name="connsiteX4-69" fmla="*/ 45720 w 1782201"/>
              <a:gd name="connsiteY4-70" fmla="*/ 16764 h 2784778"/>
              <a:gd name="connsiteX0-71" fmla="*/ 45720 w 1427109"/>
              <a:gd name="connsiteY0-72" fmla="*/ 16764 h 2784778"/>
              <a:gd name="connsiteX1-73" fmla="*/ 1427109 w 1427109"/>
              <a:gd name="connsiteY1-74" fmla="*/ 0 h 2784778"/>
              <a:gd name="connsiteX2-75" fmla="*/ 768741 w 1427109"/>
              <a:gd name="connsiteY2-76" fmla="*/ 1952674 h 2784778"/>
              <a:gd name="connsiteX3-77" fmla="*/ 0 w 1427109"/>
              <a:gd name="connsiteY3-78" fmla="*/ 2784778 h 2784778"/>
              <a:gd name="connsiteX4-79" fmla="*/ 45720 w 1427109"/>
              <a:gd name="connsiteY4-80" fmla="*/ 16764 h 2784778"/>
              <a:gd name="connsiteX0-81" fmla="*/ 45720 w 1454541"/>
              <a:gd name="connsiteY0-82" fmla="*/ 16764 h 2784778"/>
              <a:gd name="connsiteX1-83" fmla="*/ 1427109 w 1454541"/>
              <a:gd name="connsiteY1-84" fmla="*/ 0 h 2784778"/>
              <a:gd name="connsiteX2-85" fmla="*/ 1454541 w 1454541"/>
              <a:gd name="connsiteY2-86" fmla="*/ 2173654 h 2784778"/>
              <a:gd name="connsiteX3-87" fmla="*/ 0 w 1454541"/>
              <a:gd name="connsiteY3-88" fmla="*/ 2784778 h 2784778"/>
              <a:gd name="connsiteX4-89" fmla="*/ 45720 w 1454541"/>
              <a:gd name="connsiteY4-90" fmla="*/ 16764 h 2784778"/>
              <a:gd name="connsiteX0-91" fmla="*/ 0 w 1408821"/>
              <a:gd name="connsiteY0-92" fmla="*/ 16764 h 2173654"/>
              <a:gd name="connsiteX1-93" fmla="*/ 1381389 w 1408821"/>
              <a:gd name="connsiteY1-94" fmla="*/ 0 h 2173654"/>
              <a:gd name="connsiteX2-95" fmla="*/ 1408821 w 1408821"/>
              <a:gd name="connsiteY2-96" fmla="*/ 2173654 h 2173654"/>
              <a:gd name="connsiteX3-97" fmla="*/ 312420 w 1408821"/>
              <a:gd name="connsiteY3-98" fmla="*/ 2076118 h 2173654"/>
              <a:gd name="connsiteX4-99" fmla="*/ 0 w 1408821"/>
              <a:gd name="connsiteY4-100" fmla="*/ 16764 h 2173654"/>
              <a:gd name="connsiteX0-101" fmla="*/ 7620 w 1416441"/>
              <a:gd name="connsiteY0-102" fmla="*/ 16764 h 2182798"/>
              <a:gd name="connsiteX1-103" fmla="*/ 1389009 w 1416441"/>
              <a:gd name="connsiteY1-104" fmla="*/ 0 h 2182798"/>
              <a:gd name="connsiteX2-105" fmla="*/ 1416441 w 1416441"/>
              <a:gd name="connsiteY2-106" fmla="*/ 2173654 h 2182798"/>
              <a:gd name="connsiteX3-107" fmla="*/ 0 w 1416441"/>
              <a:gd name="connsiteY3-108" fmla="*/ 2182798 h 2182798"/>
              <a:gd name="connsiteX4-109" fmla="*/ 7620 w 1416441"/>
              <a:gd name="connsiteY4-110" fmla="*/ 16764 h 21827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16441" h="2182798">
                <a:moveTo>
                  <a:pt x="7620" y="16764"/>
                </a:moveTo>
                <a:lnTo>
                  <a:pt x="1389009" y="0"/>
                </a:lnTo>
                <a:lnTo>
                  <a:pt x="1416441" y="2173654"/>
                </a:lnTo>
                <a:lnTo>
                  <a:pt x="0" y="2182798"/>
                </a:lnTo>
                <a:lnTo>
                  <a:pt x="7620" y="16764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altLang="ko-KR" dirty="0" smtClean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508788"/>
            <a:ext cx="849694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2411015"/>
            <a:ext cx="849694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1316768"/>
            <a:ext cx="6912768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2218995"/>
            <a:ext cx="6912768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225726" y="1306607"/>
            <a:ext cx="1416441" cy="2910397"/>
          </a:xfrm>
          <a:custGeom>
            <a:avLst/>
            <a:gdLst>
              <a:gd name="connsiteX0" fmla="*/ 0 w 2376561"/>
              <a:gd name="connsiteY0" fmla="*/ 0 h 2447974"/>
              <a:gd name="connsiteX1" fmla="*/ 2376561 w 2376561"/>
              <a:gd name="connsiteY1" fmla="*/ 0 h 2447974"/>
              <a:gd name="connsiteX2" fmla="*/ 2376561 w 2376561"/>
              <a:gd name="connsiteY2" fmla="*/ 2447974 h 2447974"/>
              <a:gd name="connsiteX3" fmla="*/ 0 w 2376561"/>
              <a:gd name="connsiteY3" fmla="*/ 2447974 h 2447974"/>
              <a:gd name="connsiteX4" fmla="*/ 0 w 2376561"/>
              <a:gd name="connsiteY4" fmla="*/ 0 h 2447974"/>
              <a:gd name="connsiteX0-1" fmla="*/ 0 w 2376561"/>
              <a:gd name="connsiteY0-2" fmla="*/ 0 h 2447974"/>
              <a:gd name="connsiteX1-3" fmla="*/ 1599321 w 2376561"/>
              <a:gd name="connsiteY1-4" fmla="*/ 91440 h 2447974"/>
              <a:gd name="connsiteX2-5" fmla="*/ 2376561 w 2376561"/>
              <a:gd name="connsiteY2-6" fmla="*/ 2447974 h 2447974"/>
              <a:gd name="connsiteX3-7" fmla="*/ 0 w 2376561"/>
              <a:gd name="connsiteY3-8" fmla="*/ 2447974 h 2447974"/>
              <a:gd name="connsiteX4-9" fmla="*/ 0 w 2376561"/>
              <a:gd name="connsiteY4-10" fmla="*/ 0 h 2447974"/>
              <a:gd name="connsiteX0-11" fmla="*/ 0 w 2376561"/>
              <a:gd name="connsiteY0-12" fmla="*/ 9144 h 2457118"/>
              <a:gd name="connsiteX1-13" fmla="*/ 1709049 w 2376561"/>
              <a:gd name="connsiteY1-14" fmla="*/ 0 h 2457118"/>
              <a:gd name="connsiteX2-15" fmla="*/ 2376561 w 2376561"/>
              <a:gd name="connsiteY2-16" fmla="*/ 2457118 h 2457118"/>
              <a:gd name="connsiteX3-17" fmla="*/ 0 w 2376561"/>
              <a:gd name="connsiteY3-18" fmla="*/ 2457118 h 2457118"/>
              <a:gd name="connsiteX4-19" fmla="*/ 0 w 2376561"/>
              <a:gd name="connsiteY4-20" fmla="*/ 9144 h 2457118"/>
              <a:gd name="connsiteX0-21" fmla="*/ 45720 w 2422281"/>
              <a:gd name="connsiteY0-22" fmla="*/ 9144 h 2777158"/>
              <a:gd name="connsiteX1-23" fmla="*/ 1754769 w 2422281"/>
              <a:gd name="connsiteY1-24" fmla="*/ 0 h 2777158"/>
              <a:gd name="connsiteX2-25" fmla="*/ 2422281 w 2422281"/>
              <a:gd name="connsiteY2-26" fmla="*/ 2457118 h 2777158"/>
              <a:gd name="connsiteX3-27" fmla="*/ 0 w 2422281"/>
              <a:gd name="connsiteY3-28" fmla="*/ 2777158 h 2777158"/>
              <a:gd name="connsiteX4-29" fmla="*/ 45720 w 2422281"/>
              <a:gd name="connsiteY4-30" fmla="*/ 9144 h 2777158"/>
              <a:gd name="connsiteX0-31" fmla="*/ 45720 w 1754769"/>
              <a:gd name="connsiteY0-32" fmla="*/ 9144 h 2777158"/>
              <a:gd name="connsiteX1-33" fmla="*/ 1754769 w 1754769"/>
              <a:gd name="connsiteY1-34" fmla="*/ 0 h 2777158"/>
              <a:gd name="connsiteX2-35" fmla="*/ 1526169 w 1754769"/>
              <a:gd name="connsiteY2-36" fmla="*/ 2566846 h 2777158"/>
              <a:gd name="connsiteX3-37" fmla="*/ 0 w 1754769"/>
              <a:gd name="connsiteY3-38" fmla="*/ 2777158 h 2777158"/>
              <a:gd name="connsiteX4-39" fmla="*/ 45720 w 1754769"/>
              <a:gd name="connsiteY4-40" fmla="*/ 9144 h 2777158"/>
              <a:gd name="connsiteX0-41" fmla="*/ 45720 w 1782201"/>
              <a:gd name="connsiteY0-42" fmla="*/ 9144 h 2777158"/>
              <a:gd name="connsiteX1-43" fmla="*/ 1754769 w 1782201"/>
              <a:gd name="connsiteY1-44" fmla="*/ 0 h 2777158"/>
              <a:gd name="connsiteX2-45" fmla="*/ 1782201 w 1782201"/>
              <a:gd name="connsiteY2-46" fmla="*/ 2768014 h 2777158"/>
              <a:gd name="connsiteX3-47" fmla="*/ 0 w 1782201"/>
              <a:gd name="connsiteY3-48" fmla="*/ 2777158 h 2777158"/>
              <a:gd name="connsiteX4-49" fmla="*/ 45720 w 1782201"/>
              <a:gd name="connsiteY4-50" fmla="*/ 9144 h 2777158"/>
              <a:gd name="connsiteX0-51" fmla="*/ 45720 w 1782201"/>
              <a:gd name="connsiteY0-52" fmla="*/ 0 h 2768014"/>
              <a:gd name="connsiteX1-53" fmla="*/ 985149 w 1782201"/>
              <a:gd name="connsiteY1-54" fmla="*/ 280416 h 2768014"/>
              <a:gd name="connsiteX2-55" fmla="*/ 1782201 w 1782201"/>
              <a:gd name="connsiteY2-56" fmla="*/ 2758870 h 2768014"/>
              <a:gd name="connsiteX3-57" fmla="*/ 0 w 1782201"/>
              <a:gd name="connsiteY3-58" fmla="*/ 2768014 h 2768014"/>
              <a:gd name="connsiteX4-59" fmla="*/ 45720 w 1782201"/>
              <a:gd name="connsiteY4-60" fmla="*/ 0 h 2768014"/>
              <a:gd name="connsiteX0-61" fmla="*/ 45720 w 1782201"/>
              <a:gd name="connsiteY0-62" fmla="*/ 16764 h 2784778"/>
              <a:gd name="connsiteX1-63" fmla="*/ 1427109 w 1782201"/>
              <a:gd name="connsiteY1-64" fmla="*/ 0 h 2784778"/>
              <a:gd name="connsiteX2-65" fmla="*/ 1782201 w 1782201"/>
              <a:gd name="connsiteY2-66" fmla="*/ 2775634 h 2784778"/>
              <a:gd name="connsiteX3-67" fmla="*/ 0 w 1782201"/>
              <a:gd name="connsiteY3-68" fmla="*/ 2784778 h 2784778"/>
              <a:gd name="connsiteX4-69" fmla="*/ 45720 w 1782201"/>
              <a:gd name="connsiteY4-70" fmla="*/ 16764 h 2784778"/>
              <a:gd name="connsiteX0-71" fmla="*/ 45720 w 1427109"/>
              <a:gd name="connsiteY0-72" fmla="*/ 16764 h 2784778"/>
              <a:gd name="connsiteX1-73" fmla="*/ 1427109 w 1427109"/>
              <a:gd name="connsiteY1-74" fmla="*/ 0 h 2784778"/>
              <a:gd name="connsiteX2-75" fmla="*/ 768741 w 1427109"/>
              <a:gd name="connsiteY2-76" fmla="*/ 1952674 h 2784778"/>
              <a:gd name="connsiteX3-77" fmla="*/ 0 w 1427109"/>
              <a:gd name="connsiteY3-78" fmla="*/ 2784778 h 2784778"/>
              <a:gd name="connsiteX4-79" fmla="*/ 45720 w 1427109"/>
              <a:gd name="connsiteY4-80" fmla="*/ 16764 h 2784778"/>
              <a:gd name="connsiteX0-81" fmla="*/ 45720 w 1454541"/>
              <a:gd name="connsiteY0-82" fmla="*/ 16764 h 2784778"/>
              <a:gd name="connsiteX1-83" fmla="*/ 1427109 w 1454541"/>
              <a:gd name="connsiteY1-84" fmla="*/ 0 h 2784778"/>
              <a:gd name="connsiteX2-85" fmla="*/ 1454541 w 1454541"/>
              <a:gd name="connsiteY2-86" fmla="*/ 2173654 h 2784778"/>
              <a:gd name="connsiteX3-87" fmla="*/ 0 w 1454541"/>
              <a:gd name="connsiteY3-88" fmla="*/ 2784778 h 2784778"/>
              <a:gd name="connsiteX4-89" fmla="*/ 45720 w 1454541"/>
              <a:gd name="connsiteY4-90" fmla="*/ 16764 h 2784778"/>
              <a:gd name="connsiteX0-91" fmla="*/ 0 w 1408821"/>
              <a:gd name="connsiteY0-92" fmla="*/ 16764 h 2173654"/>
              <a:gd name="connsiteX1-93" fmla="*/ 1381389 w 1408821"/>
              <a:gd name="connsiteY1-94" fmla="*/ 0 h 2173654"/>
              <a:gd name="connsiteX2-95" fmla="*/ 1408821 w 1408821"/>
              <a:gd name="connsiteY2-96" fmla="*/ 2173654 h 2173654"/>
              <a:gd name="connsiteX3-97" fmla="*/ 312420 w 1408821"/>
              <a:gd name="connsiteY3-98" fmla="*/ 2076118 h 2173654"/>
              <a:gd name="connsiteX4-99" fmla="*/ 0 w 1408821"/>
              <a:gd name="connsiteY4-100" fmla="*/ 16764 h 2173654"/>
              <a:gd name="connsiteX0-101" fmla="*/ 7620 w 1416441"/>
              <a:gd name="connsiteY0-102" fmla="*/ 16764 h 2182798"/>
              <a:gd name="connsiteX1-103" fmla="*/ 1389009 w 1416441"/>
              <a:gd name="connsiteY1-104" fmla="*/ 0 h 2182798"/>
              <a:gd name="connsiteX2-105" fmla="*/ 1416441 w 1416441"/>
              <a:gd name="connsiteY2-106" fmla="*/ 2173654 h 2182798"/>
              <a:gd name="connsiteX3-107" fmla="*/ 0 w 1416441"/>
              <a:gd name="connsiteY3-108" fmla="*/ 2182798 h 2182798"/>
              <a:gd name="connsiteX4-109" fmla="*/ 7620 w 1416441"/>
              <a:gd name="connsiteY4-110" fmla="*/ 16764 h 21827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16441" h="2182798">
                <a:moveTo>
                  <a:pt x="7620" y="16764"/>
                </a:moveTo>
                <a:lnTo>
                  <a:pt x="1389009" y="0"/>
                </a:lnTo>
                <a:lnTo>
                  <a:pt x="1416441" y="2173654"/>
                </a:lnTo>
                <a:lnTo>
                  <a:pt x="0" y="2182798"/>
                </a:lnTo>
                <a:lnTo>
                  <a:pt x="7620" y="16764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508788"/>
            <a:ext cx="849694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2411015"/>
            <a:ext cx="849694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03F7-6E5D-45C1-A6BF-8F200A3F32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C6C8-5FEA-4BEA-90A9-8C5580C525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1316767"/>
            <a:ext cx="6912768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2218995"/>
            <a:ext cx="6912768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03F7-6E5D-45C1-A6BF-8F200A3F32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C6C8-5FEA-4BEA-90A9-8C5580C525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03F7-6E5D-45C1-A6BF-8F200A3F32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C6C8-5FEA-4BEA-90A9-8C5580C525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03F7-6E5D-45C1-A6BF-8F200A3F32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C6C8-5FEA-4BEA-90A9-8C5580C525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03F7-6E5D-45C1-A6BF-8F200A3F32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C6C8-5FEA-4BEA-90A9-8C5580C525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03F7-6E5D-45C1-A6BF-8F200A3F32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C6C8-5FEA-4BEA-90A9-8C5580C525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4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03F7-6E5D-45C1-A6BF-8F200A3F32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C6C8-5FEA-4BEA-90A9-8C5580C525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6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03F7-6E5D-45C1-A6BF-8F200A3F32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C6C8-5FEA-4BEA-90A9-8C5580C525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theme" Target="../theme/theme4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803F7-6E5D-45C1-A6BF-8F200A3F32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BC6C8-5FEA-4BEA-90A9-8C5580C525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1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hyperlink" Target="http://www.free-powerpoint-templates-design.com/free-powerpoint-templates-design" TargetMode="Externa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5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emf"/><Relationship Id="rId1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emf"/><Relationship Id="rId1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0.emf"/><Relationship Id="rId1" Type="http://schemas.openxmlformats.org/officeDocument/2006/relationships/image" Target="../media/image1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1.emf"/><Relationship Id="rId1" Type="http://schemas.openxmlformats.org/officeDocument/2006/relationships/image" Target="../media/image1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2.emf"/><Relationship Id="rId1" Type="http://schemas.openxmlformats.org/officeDocument/2006/relationships/image" Target="../media/image12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1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45.png"/><Relationship Id="rId1" Type="http://schemas.openxmlformats.org/officeDocument/2006/relationships/image" Target="../media/image10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hyperlink" Target="https://docs.python.org/zh-cn/3/reference/compound_stmts.html" TargetMode="External"/><Relationship Id="rId2" Type="http://schemas.openxmlformats.org/officeDocument/2006/relationships/image" Target="../media/image45.png"/><Relationship Id="rId1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0.xml"/><Relationship Id="rId3" Type="http://schemas.openxmlformats.org/officeDocument/2006/relationships/image" Target="../media/image12.jpe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emf"/><Relationship Id="rId1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emf"/><Relationship Id="rId1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emf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3183471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latinLnBrk="1">
              <a:defRPr/>
            </a:pPr>
            <a:r>
              <a:rPr lang="zh-CN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计算机科学与技术系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latinLnBrk="1">
              <a:defRPr/>
            </a:pPr>
            <a:r>
              <a:rPr lang="zh-CN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上海师范大学信息与机电学院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75856" y="1882668"/>
            <a:ext cx="5508104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 latinLnBrk="1"/>
            <a:r>
              <a:rPr sz="3200" b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  <a:sym typeface="+mn-ea"/>
              </a:rPr>
              <a:t>第5章 程序流控制与异常处理</a:t>
            </a:r>
            <a:endParaRPr sz="3200" b="1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TextBox 6">
            <a:hlinkClick r:id="rId1"/>
          </p:cNvPr>
          <p:cNvSpPr txBox="1"/>
          <p:nvPr/>
        </p:nvSpPr>
        <p:spPr>
          <a:xfrm>
            <a:off x="5004048" y="4366133"/>
            <a:ext cx="33113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zh-CN" alt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李鲁群 （教授）</a:t>
            </a:r>
            <a:endParaRPr lang="en-US" altLang="zh-CN" sz="2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latinLnBrk="1"/>
            <a:r>
              <a:rPr lang="en-US" altLang="ko-KR" sz="11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success@shnu.edu.cn</a:t>
            </a:r>
            <a:endParaRPr lang="ko-KR" altLang="en-US" sz="11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Android, Devices, Laptop, Mob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61" y="5158024"/>
            <a:ext cx="1452761" cy="163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6307528"/>
            <a:ext cx="1697872" cy="4874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 bwMode="auto">
          <a:xfrm>
            <a:off x="1115616" y="3009054"/>
            <a:ext cx="792088" cy="2616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 latinLnBrk="1"/>
            <a:r>
              <a:rPr lang="zh-CN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第</a:t>
            </a:r>
            <a:r>
              <a:rPr lang="en-US" altLang="zh-CN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1</a:t>
            </a:r>
            <a:r>
              <a:rPr lang="zh-CN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章</a:t>
            </a:r>
            <a:endParaRPr lang="zh-CN" altLang="en-US" sz="11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0534" y="3454264"/>
            <a:ext cx="14205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CN" sz="1000" dirty="0">
                <a:solidFill>
                  <a:prstClr val="black"/>
                </a:solidFill>
              </a:rPr>
              <a:t>Android</a:t>
            </a:r>
            <a:r>
              <a:rPr lang="zh-CN" altLang="en-US" sz="1000" dirty="0">
                <a:solidFill>
                  <a:prstClr val="black"/>
                </a:solidFill>
              </a:rPr>
              <a:t>操作系统概述</a:t>
            </a:r>
            <a:endParaRPr lang="zh-CN" altLang="en-US" sz="1000" dirty="0">
              <a:solidFill>
                <a:prstClr val="black"/>
              </a:solidFill>
            </a:endParaRPr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/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0" b="26610"/>
          <a:stretch>
            <a:fillRect/>
          </a:stretch>
        </p:blipFill>
        <p:spPr>
          <a:xfrm>
            <a:off x="6521455" y="198251"/>
            <a:ext cx="2592288" cy="115212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 bwMode="auto">
          <a:xfrm>
            <a:off x="7509424" y="922248"/>
            <a:ext cx="864096" cy="306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 latinLnBrk="1"/>
            <a:r>
              <a:rPr lang="zh-CN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第</a:t>
            </a:r>
            <a:r>
              <a:rPr lang="en-US" altLang="zh-CN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5</a:t>
            </a:r>
            <a:r>
              <a:rPr lang="zh-CN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章</a:t>
            </a:r>
            <a:endParaRPr lang="zh-CN" alt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430530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ko-KR" sz="3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5.3 </a:t>
            </a:r>
            <a:r>
              <a:rPr 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python</a:t>
            </a:r>
            <a:r>
              <a:rPr lang="zh-CN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循环语句</a:t>
            </a:r>
            <a:endParaRPr lang="zh-CN" altLang="en-US" sz="36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7015" y="64516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b="0"/>
              <a:t>【例</a:t>
            </a:r>
            <a:r>
              <a:rPr lang="en-US" b="0"/>
              <a:t>5-2</a:t>
            </a:r>
            <a:r>
              <a:rPr b="0"/>
              <a:t>】 while循环示例</a:t>
            </a:r>
            <a:r>
              <a:rPr lang="zh-CN" b="0"/>
              <a:t>。</a:t>
            </a:r>
            <a:endParaRPr lang="zh-CN" b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295" y="1071880"/>
            <a:ext cx="6645275" cy="14992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98295" y="3176270"/>
            <a:ext cx="5080000" cy="2298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sz="1800" b="0"/>
              <a:t>运行结果：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665" y="3670300"/>
            <a:ext cx="6638925" cy="755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430530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ko-KR" sz="3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5.3 </a:t>
            </a:r>
            <a:r>
              <a:rPr 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python</a:t>
            </a:r>
            <a:r>
              <a:rPr lang="zh-CN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循环语句</a:t>
            </a:r>
            <a:endParaRPr lang="zh-CN" altLang="en-US" sz="36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7015" y="645160"/>
            <a:ext cx="50800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180340" indent="-180340" algn="l"/>
            <a:r>
              <a:rPr sz="14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5.3.2 for...in 循环语句</a:t>
            </a:r>
            <a:endParaRPr sz="1400" b="1">
              <a:solidFill>
                <a:srgbClr val="000000"/>
              </a:solidFill>
              <a:latin typeface="Arial" panose="020B0604020202020204" pitchFamily="34" charset="0"/>
              <a:ea typeface="黑体" panose="0201060906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60525" y="951865"/>
            <a:ext cx="68287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Python中的for...in 语句是另一种循环语句，该语句必须有一个可迭代（Iterates）的对象，才能循环。它会遍历序列（可Iterates对象）中的每一个元素。</a:t>
            </a:r>
            <a:endParaRPr lang="zh-CN" altLang="en-US"/>
          </a:p>
        </p:txBody>
      </p:sp>
      <p:sp>
        <p:nvSpPr>
          <p:cNvPr id="8" name="燕尾形箭头 7"/>
          <p:cNvSpPr/>
          <p:nvPr/>
        </p:nvSpPr>
        <p:spPr>
          <a:xfrm>
            <a:off x="1743710" y="1873885"/>
            <a:ext cx="378460" cy="331470"/>
          </a:xfrm>
          <a:prstGeom prst="notch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122805" y="1873885"/>
            <a:ext cx="63665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提示：Python的for语句是遍历任何可迭代（Iterates）的对象，如：list、set等。而不是仅用来控制循环次数或循环条件，这与C与Java语言中的for语句本质不同。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40" y="3134360"/>
            <a:ext cx="6830060" cy="7702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43710" y="418211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运行结果：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440" y="4875530"/>
            <a:ext cx="6830060" cy="504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430530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ko-KR" sz="3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5.3 </a:t>
            </a:r>
            <a:r>
              <a:rPr 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python</a:t>
            </a:r>
            <a:r>
              <a:rPr lang="zh-CN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循环语句</a:t>
            </a:r>
            <a:endParaRPr lang="zh-CN" altLang="en-US" sz="36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42110" y="127381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180340" indent="-180340" algn="l"/>
            <a:r>
              <a:rPr sz="1800">
                <a:sym typeface="+mn-ea"/>
              </a:rPr>
              <a:t>【例</a:t>
            </a:r>
            <a:r>
              <a:rPr lang="en-US" sz="1800">
                <a:sym typeface="+mn-ea"/>
              </a:rPr>
              <a:t>5</a:t>
            </a:r>
            <a:r>
              <a:rPr sz="1800">
                <a:sym typeface="+mn-ea"/>
              </a:rPr>
              <a:t>-3】for循环代码示例。</a:t>
            </a:r>
            <a:endParaRPr sz="18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42110" y="406082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示例代码：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10" y="1642110"/>
            <a:ext cx="6500495" cy="24187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110" y="4511040"/>
            <a:ext cx="6500495" cy="20631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81150" y="645160"/>
            <a:ext cx="66224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另外，while和for循环语句可以包含else子句（虽然使用概率很低）。即：结束while或for循环后执行的语句。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430530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ko-KR" sz="3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5.3 </a:t>
            </a:r>
            <a:r>
              <a:rPr 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python</a:t>
            </a:r>
            <a:r>
              <a:rPr lang="zh-CN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循环语句</a:t>
            </a:r>
            <a:endParaRPr lang="zh-CN" altLang="en-US" sz="36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7015" y="64516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180340" indent="-180340" algn="l">
              <a:buClrTx/>
              <a:buSzTx/>
              <a:buFontTx/>
            </a:pPr>
            <a:r>
              <a:rPr sz="14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5.3.3 break 、continue、pass</a:t>
            </a:r>
            <a:endParaRPr sz="1400" b="1">
              <a:solidFill>
                <a:srgbClr val="000000"/>
              </a:solidFill>
              <a:latin typeface="Arial" panose="020B0604020202020204" pitchFamily="34" charset="0"/>
              <a:ea typeface="黑体" panose="0201060906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16100" y="984885"/>
            <a:ext cx="679323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break语句与Java和C语言的break控制语句一样。即：程序执行到break语句，中断循环、跳出break所在的最里层的循环体。</a:t>
            </a:r>
            <a:endParaRPr lang="zh-CN" altLang="en-US"/>
          </a:p>
          <a:p>
            <a:r>
              <a:rPr lang="zh-CN" altLang="en-US"/>
              <a:t>continue语句与Java和C语言的continue控制语句一样。即：程序执行到continue，不再向下执行，直接再进入下一次循环。</a:t>
            </a:r>
            <a:endParaRPr lang="zh-CN" altLang="en-US"/>
          </a:p>
          <a:p>
            <a:r>
              <a:rPr lang="zh-CN" altLang="en-US"/>
              <a:t>关于continue和break的区别（见图5.3），可以举个通俗的例子场景来表达：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使用continue的场景：</a:t>
            </a:r>
            <a:endParaRPr lang="zh-CN" altLang="en-US"/>
          </a:p>
          <a:p>
            <a:r>
              <a:rPr lang="zh-CN" altLang="en-US"/>
              <a:t>甲乙两人计划下5局棋，两人在下到第3局中途，乙看到本局败势已定，但乙并不服输，于是放弃第3局，而接着比赛下面第4、5局，这时候使用continue语句。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使用break的场景：</a:t>
            </a:r>
            <a:endParaRPr lang="zh-CN" altLang="en-US"/>
          </a:p>
          <a:p>
            <a:r>
              <a:rPr lang="zh-CN" altLang="en-US"/>
              <a:t>甲乙两人计划下5局象棋，两人在下到第3局中途，乙看到败局已定，丧失了信心，直接退出比赛，这时候使用break语句。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430530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ko-KR" sz="3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5.3 </a:t>
            </a:r>
            <a:r>
              <a:rPr 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python</a:t>
            </a:r>
            <a:r>
              <a:rPr lang="zh-CN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循环语句</a:t>
            </a:r>
            <a:endParaRPr lang="zh-CN" altLang="en-US" sz="36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7015" y="64516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180340" indent="-180340"/>
            <a:r>
              <a:rPr b="1">
                <a:sym typeface="+mn-ea"/>
              </a:rPr>
              <a:t>5.3.3 break 、continue、pass</a:t>
            </a:r>
            <a:endParaRPr b="1">
              <a:sym typeface="+mn-ea"/>
            </a:endParaRPr>
          </a:p>
        </p:txBody>
      </p:sp>
      <p:graphicFrame>
        <p:nvGraphicFramePr>
          <p:cNvPr id="5" name="对象 -2147482584"/>
          <p:cNvGraphicFramePr>
            <a:graphicFrameLocks noChangeAspect="1"/>
          </p:cNvGraphicFramePr>
          <p:nvPr/>
        </p:nvGraphicFramePr>
        <p:xfrm>
          <a:off x="3651250" y="1379220"/>
          <a:ext cx="2857500" cy="469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3637915" imgH="8188325" progId="SmartDraw.2">
                  <p:embed/>
                </p:oleObj>
              </mc:Choice>
              <mc:Fallback>
                <p:oleObj name="" r:id="rId2" imgW="3637915" imgH="8188325" progId="SmartDraw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51250" y="1379220"/>
                        <a:ext cx="2857500" cy="46970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2290445" y="6236335"/>
            <a:ext cx="5329555" cy="2298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 algn="ctr"/>
            <a:r>
              <a:rPr lang="zh-CN" altLang="en-US" sz="1200" b="1"/>
              <a:t>图5.3 循环与continue、break控制程序流</a:t>
            </a:r>
            <a:endParaRPr lang="zh-CN" altLang="en-US" sz="1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430530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ko-KR" sz="3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5.3 </a:t>
            </a:r>
            <a:r>
              <a:rPr 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python</a:t>
            </a:r>
            <a:r>
              <a:rPr lang="zh-CN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循环语句</a:t>
            </a:r>
            <a:endParaRPr lang="zh-CN" altLang="en-US" sz="36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7015" y="64516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180340" indent="-180340"/>
            <a:r>
              <a:rPr b="1">
                <a:sym typeface="+mn-ea"/>
              </a:rPr>
              <a:t>5.3.3 break 、continue、pass</a:t>
            </a:r>
            <a:endParaRPr b="1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63420" y="1116965"/>
            <a:ext cx="673798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buClrTx/>
              <a:buSzTx/>
              <a:buNone/>
            </a:pPr>
            <a:r>
              <a:rPr lang="zh-CN" altLang="en-US" sz="1800" b="0"/>
              <a:t>continue语句用来告诉python跳过当前循环，进行下一个循环。</a:t>
            </a:r>
            <a:endParaRPr lang="zh-CN" altLang="en-US" sz="1800" b="0"/>
          </a:p>
        </p:txBody>
      </p:sp>
      <p:sp>
        <p:nvSpPr>
          <p:cNvPr id="8" name="文本框 7"/>
          <p:cNvSpPr txBox="1"/>
          <p:nvPr/>
        </p:nvSpPr>
        <p:spPr>
          <a:xfrm>
            <a:off x="1963420" y="1551305"/>
            <a:ext cx="31286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180340" indent="-180340" algn="l"/>
            <a:r>
              <a:rPr>
                <a:sym typeface="+mn-ea"/>
              </a:rPr>
              <a:t>【例</a:t>
            </a:r>
            <a:r>
              <a:rPr lang="en-US">
                <a:sym typeface="+mn-ea"/>
              </a:rPr>
              <a:t>5</a:t>
            </a:r>
            <a:r>
              <a:rPr>
                <a:sym typeface="+mn-ea"/>
              </a:rPr>
              <a:t>-</a:t>
            </a:r>
            <a:r>
              <a:rPr lang="en-US">
                <a:sym typeface="+mn-ea"/>
              </a:rPr>
              <a:t>4</a:t>
            </a:r>
            <a:r>
              <a:rPr>
                <a:sym typeface="+mn-ea"/>
              </a:rPr>
              <a:t>】</a:t>
            </a:r>
            <a:r>
              <a:rPr lang="en-US">
                <a:sym typeface="+mn-ea"/>
              </a:rPr>
              <a:t>continue</a:t>
            </a:r>
            <a:r>
              <a:rPr>
                <a:sym typeface="+mn-ea"/>
              </a:rPr>
              <a:t>代码示例。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420" y="2097405"/>
            <a:ext cx="6572885" cy="17005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963420" y="4147185"/>
            <a:ext cx="28365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180340" indent="-180340" algn="l"/>
            <a:r>
              <a:rPr>
                <a:sym typeface="+mn-ea"/>
              </a:rPr>
              <a:t>【例</a:t>
            </a:r>
            <a:r>
              <a:rPr lang="en-US">
                <a:sym typeface="+mn-ea"/>
              </a:rPr>
              <a:t>5</a:t>
            </a:r>
            <a:r>
              <a:rPr>
                <a:sym typeface="+mn-ea"/>
              </a:rPr>
              <a:t>-</a:t>
            </a:r>
            <a:r>
              <a:rPr lang="en-US">
                <a:sym typeface="+mn-ea"/>
              </a:rPr>
              <a:t>5</a:t>
            </a:r>
            <a:r>
              <a:rPr>
                <a:sym typeface="+mn-ea"/>
              </a:rPr>
              <a:t>】</a:t>
            </a:r>
            <a:r>
              <a:rPr lang="en-US">
                <a:sym typeface="+mn-ea"/>
              </a:rPr>
              <a:t>break</a:t>
            </a:r>
            <a:r>
              <a:rPr>
                <a:sym typeface="+mn-ea"/>
              </a:rPr>
              <a:t>代码示例。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420" y="4839335"/>
            <a:ext cx="6572885" cy="1656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430530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ko-KR" sz="3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5.3 </a:t>
            </a:r>
            <a:r>
              <a:rPr 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python</a:t>
            </a:r>
            <a:r>
              <a:rPr lang="zh-CN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循环语句</a:t>
            </a:r>
            <a:endParaRPr lang="zh-CN" altLang="en-US" sz="36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7015" y="64516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180340" indent="-180340"/>
            <a:r>
              <a:rPr b="1">
                <a:sym typeface="+mn-ea"/>
              </a:rPr>
              <a:t>5.3.3 break 、continue、pass</a:t>
            </a:r>
            <a:endParaRPr b="1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63420" y="1116965"/>
            <a:ext cx="673798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buClrTx/>
              <a:buSzTx/>
              <a:buNone/>
            </a:pPr>
            <a:r>
              <a:rPr lang="zh-CN" altLang="en-US" sz="1800" b="0"/>
              <a:t>pass语句是空语句，不执行任何操作。通常在开发程序的原型或调试程序时候，用来它占位，将来用代码替换掉pass。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375" y="2026285"/>
            <a:ext cx="7352665" cy="683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186309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ko-KR" sz="3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5.</a:t>
            </a:r>
            <a:r>
              <a:rPr lang="en-US" sz="3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4 </a:t>
            </a:r>
            <a:r>
              <a:rPr lang="zh-CN" altLang="en-US" sz="3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异常</a:t>
            </a:r>
            <a:endParaRPr lang="zh-CN" altLang="en-US" sz="3600" b="1" dirty="0" smtClean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06600" y="645160"/>
            <a:ext cx="673798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buClrTx/>
              <a:buSzTx/>
              <a:buNone/>
            </a:pPr>
            <a:r>
              <a:rPr lang="zh-CN" altLang="en-US" b="0"/>
              <a:t>异常是一种事件，它会在程序执行过程中不确定地发生，它会改变程序的正常执行。由于Python程序运行时，可能涉及到输入、输出、数学运算、网络资源的访问等，有时会出现无文件访问权限、网络连接中断等问题，会引发异常，需要在程序中捕获处理这些异常，才能确保程序正确执行。</a:t>
            </a:r>
            <a:endParaRPr lang="zh-CN" altLang="en-US" b="0"/>
          </a:p>
        </p:txBody>
      </p:sp>
      <p:sp>
        <p:nvSpPr>
          <p:cNvPr id="5" name="文本框 4"/>
          <p:cNvSpPr txBox="1"/>
          <p:nvPr/>
        </p:nvSpPr>
        <p:spPr>
          <a:xfrm>
            <a:off x="2006600" y="2256790"/>
            <a:ext cx="27698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180340" indent="-180340"/>
            <a:r>
              <a:rPr>
                <a:sym typeface="+mn-ea"/>
              </a:rPr>
              <a:t>【例</a:t>
            </a:r>
            <a:r>
              <a:rPr lang="en-US">
                <a:sym typeface="+mn-ea"/>
              </a:rPr>
              <a:t>5</a:t>
            </a:r>
            <a:r>
              <a:rPr>
                <a:sym typeface="+mn-ea"/>
              </a:rPr>
              <a:t>-</a:t>
            </a:r>
            <a:r>
              <a:rPr lang="en-US">
                <a:sym typeface="+mn-ea"/>
              </a:rPr>
              <a:t>6</a:t>
            </a:r>
            <a:r>
              <a:rPr>
                <a:sym typeface="+mn-ea"/>
              </a:rPr>
              <a:t>】</a:t>
            </a:r>
            <a:r>
              <a:rPr lang="zh-CN" altLang="en-US">
                <a:sym typeface="+mn-ea"/>
              </a:rPr>
              <a:t>异常</a:t>
            </a:r>
            <a:r>
              <a:rPr>
                <a:sym typeface="+mn-ea"/>
              </a:rPr>
              <a:t>代码示例。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2006600" y="2677160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 fontAlgn="auto"/>
            <a:r>
              <a:rPr lang="zh-CN" altLang="en-US" sz="1800" b="0"/>
              <a:t>如：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170" y="3001645"/>
            <a:ext cx="7384415" cy="9658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006600" y="4177030"/>
            <a:ext cx="67379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上述程序，在运行时，如果用户输入的是数字字符串，则可以得到正确结果，如果输入的是非数字，则程序会引发异常。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975" y="4996180"/>
            <a:ext cx="7311390" cy="777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186309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ko-KR" sz="3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5.</a:t>
            </a:r>
            <a:r>
              <a:rPr lang="en-US" sz="3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4 </a:t>
            </a:r>
            <a:r>
              <a:rPr lang="zh-CN" altLang="en-US" sz="3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异常</a:t>
            </a:r>
            <a:endParaRPr lang="zh-CN" altLang="en-US" sz="3600" b="1" dirty="0" smtClean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06600" y="1195070"/>
            <a:ext cx="673798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buClrTx/>
              <a:buSzTx/>
              <a:buNone/>
            </a:pPr>
            <a:r>
              <a:rPr lang="zh-CN" altLang="en-US" b="0"/>
              <a:t>异常处理是通过使用try....except...finally语句来捕获、处理异常实现的。其语法为：</a:t>
            </a:r>
            <a:endParaRPr lang="zh-CN" altLang="en-US" b="0"/>
          </a:p>
        </p:txBody>
      </p:sp>
      <p:sp>
        <p:nvSpPr>
          <p:cNvPr id="4" name="文本框 3"/>
          <p:cNvSpPr txBox="1"/>
          <p:nvPr/>
        </p:nvSpPr>
        <p:spPr>
          <a:xfrm>
            <a:off x="2006600" y="74422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b="1"/>
              <a:t>5.4.1 异常的处理</a:t>
            </a:r>
            <a:endParaRPr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155" y="2272030"/>
            <a:ext cx="7323455" cy="2207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186309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ko-KR" sz="3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5.</a:t>
            </a:r>
            <a:r>
              <a:rPr lang="en-US" sz="3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4 </a:t>
            </a:r>
            <a:r>
              <a:rPr lang="zh-CN" altLang="en-US" sz="3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异常</a:t>
            </a:r>
            <a:endParaRPr lang="zh-CN" altLang="en-US" sz="3600" b="1" dirty="0" smtClean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33600" y="64516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/>
              <a:t>程序流程如下：</a:t>
            </a:r>
            <a:endParaRPr lang="zh-CN" altLang="en-US" b="1"/>
          </a:p>
        </p:txBody>
      </p:sp>
      <p:sp>
        <p:nvSpPr>
          <p:cNvPr id="8" name="文本框 7"/>
          <p:cNvSpPr txBox="1"/>
          <p:nvPr/>
        </p:nvSpPr>
        <p:spPr>
          <a:xfrm>
            <a:off x="2253615" y="1013460"/>
            <a:ext cx="633793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（1）首先执行try语句后，Python也在当前程序的上下文中作标记，这样当异常出现时就可以回到这里。如果执行try语句没有发生异常，程序直接跳转到finally语句位置。</a:t>
            </a:r>
            <a:endParaRPr lang="zh-CN" altLang="en-US"/>
          </a:p>
          <a:p>
            <a:r>
              <a:rPr lang="zh-CN" altLang="en-US"/>
              <a:t>（2）如果执行try后的语句发生异常，程序流就跳回到try，并执行第一个匹配该异常的except子句；若没有该异常匹配的except子句，该异常将被递交到上层的try，或者到程序的最上层（这样将结束程序，并打印缺省的出错信息）。</a:t>
            </a:r>
            <a:endParaRPr lang="zh-CN" altLang="en-US"/>
          </a:p>
          <a:p>
            <a:r>
              <a:rPr lang="zh-CN" altLang="en-US"/>
              <a:t>（3）异常处理完毕，控制流就通过整个try语句（除非在处理异常时又引发新的异常）。finally：代码无论系统有无异常均执行。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253615" y="39579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/>
              <a:t>异常说明：</a:t>
            </a:r>
            <a:endParaRPr lang="zh-CN" altLang="en-US" b="1"/>
          </a:p>
        </p:txBody>
      </p:sp>
      <p:sp>
        <p:nvSpPr>
          <p:cNvPr id="10" name="文本框 9"/>
          <p:cNvSpPr txBox="1"/>
          <p:nvPr/>
        </p:nvSpPr>
        <p:spPr>
          <a:xfrm>
            <a:off x="2339340" y="4326255"/>
            <a:ext cx="625221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（1）except语句可以有多个，Python会按except语句的顺序依次匹配出现的异常，如果异常已经处理就不会再进入后面的except语句。</a:t>
            </a:r>
            <a:endParaRPr lang="zh-CN" altLang="en-US"/>
          </a:p>
          <a:p>
            <a:r>
              <a:rPr lang="zh-CN" altLang="en-US"/>
              <a:t>（2）except语句后面如果不指定异常类型，则默认捕获所有异常。可以通过logging或者sys模块获取当前异常。</a:t>
            </a:r>
            <a:endParaRPr lang="zh-CN" altLang="en-US"/>
          </a:p>
          <a:p>
            <a:r>
              <a:rPr lang="zh-CN" altLang="en-US"/>
              <a:t>（3）except语句不是必须的，finally语句也不是必须的，但是二者必须要有一个，否则就没有try的意义了。</a:t>
            </a:r>
            <a:endParaRPr lang="zh-CN" altLang="en-US"/>
          </a:p>
          <a:p>
            <a:r>
              <a:rPr lang="zh-CN" altLang="en-US"/>
              <a:t>（4）except语句可以以元组形式同时指定多个异常。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简介：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sz="1800" dirty="0" smtClean="0"/>
              <a:t>本章主要介绍程序流的逻辑控制，以及程序流发生异常的处理方法。</a:t>
            </a:r>
            <a:endParaRPr lang="zh-CN" altLang="en-US" sz="1800" dirty="0" smtClean="0"/>
          </a:p>
          <a:p>
            <a:r>
              <a:rPr lang="zh-CN" altLang="zh-CN" sz="1800" dirty="0"/>
              <a:t>本章的学习目标：</a:t>
            </a:r>
            <a:endParaRPr lang="zh-CN" altLang="zh-CN" sz="1800" dirty="0"/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掌握if、while、for程序流控制流程；</a:t>
            </a:r>
            <a:endParaRPr lang="zh-CN" altLang="en-US" sz="1800" dirty="0" smtClean="0"/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zh-CN" sz="1800" dirty="0"/>
              <a:t>掌握异常的捕获try-except-finally的使用；</a:t>
            </a:r>
            <a:endParaRPr lang="zh-CN" altLang="zh-CN" sz="1800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480000">
            <a:off x="5158016" y="3532529"/>
            <a:ext cx="2766085" cy="2287912"/>
          </a:xfrm>
          <a:prstGeom prst="rect">
            <a:avLst/>
          </a:prstGeom>
        </p:spPr>
      </p:pic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8460432" y="5349224"/>
            <a:ext cx="411360" cy="845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186309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ko-KR" sz="3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5.</a:t>
            </a:r>
            <a:r>
              <a:rPr lang="en-US" sz="3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4 </a:t>
            </a:r>
            <a:r>
              <a:rPr lang="zh-CN" altLang="en-US" sz="3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异常</a:t>
            </a:r>
            <a:endParaRPr lang="zh-CN" altLang="en-US" sz="3600" b="1" dirty="0" smtClean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33600" y="645160"/>
            <a:ext cx="43878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b="1"/>
              <a:t>【例5-7】异常捕获与处理代码示例。</a:t>
            </a:r>
            <a:endParaRPr lang="zh-CN" altLang="en-US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585" y="1013460"/>
            <a:ext cx="6868795" cy="25914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33600" y="36830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程序运行结果：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585" y="4051300"/>
            <a:ext cx="6816725" cy="2295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186309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ko-KR" sz="3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5.</a:t>
            </a:r>
            <a:r>
              <a:rPr lang="en-US" sz="3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4 </a:t>
            </a:r>
            <a:r>
              <a:rPr lang="zh-CN" altLang="en-US" sz="3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异常</a:t>
            </a:r>
            <a:endParaRPr lang="zh-CN" altLang="en-US" sz="3600" b="1" dirty="0" smtClean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33600" y="516255"/>
            <a:ext cx="43878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/>
              <a:t>异常的参数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798195"/>
            <a:ext cx="6737985" cy="25419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133600" y="3340100"/>
            <a:ext cx="61493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一个异常可以带上参数，可作为输出的异常信息参数。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800" y="3620770"/>
            <a:ext cx="6725285" cy="202755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061210" y="5659120"/>
            <a:ext cx="63652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变量接收的异常值通常包含在异常的语句中。保持在一个元组中（如：上述例子错误("invalid literal for int() with base 10: 'rr'",)参数是一个元组），变量可以接收一个或者多个值。元组通常包含错误字符串，错误数字，错误位置。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186309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ko-KR" sz="3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5.</a:t>
            </a:r>
            <a:r>
              <a:rPr lang="en-US" sz="3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4 </a:t>
            </a:r>
            <a:r>
              <a:rPr lang="zh-CN" altLang="en-US" sz="3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异常</a:t>
            </a:r>
            <a:endParaRPr lang="zh-CN" altLang="en-US" sz="3600" b="1" dirty="0" smtClean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67255" y="64516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b="1"/>
              <a:t>5.4.2 异常的抛出</a:t>
            </a:r>
            <a:endParaRPr b="1"/>
          </a:p>
        </p:txBody>
      </p:sp>
      <p:sp>
        <p:nvSpPr>
          <p:cNvPr id="6" name="文本框 5"/>
          <p:cNvSpPr txBox="1"/>
          <p:nvPr/>
        </p:nvSpPr>
        <p:spPr>
          <a:xfrm>
            <a:off x="2220595" y="1013460"/>
            <a:ext cx="630301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Python除了可以捕获异常外，还可以在代码中使用raise语句主动抛出异常。raise语句的一般语法如下：</a:t>
            </a:r>
            <a:endParaRPr lang="zh-CN" altLang="en-US"/>
          </a:p>
          <a:p>
            <a:r>
              <a:rPr lang="zh-CN" altLang="en-US"/>
              <a:t>raise [Exception [, args [, traceback]]]</a:t>
            </a:r>
            <a:endParaRPr lang="zh-CN" altLang="en-US"/>
          </a:p>
          <a:p>
            <a:r>
              <a:rPr lang="zh-CN" altLang="en-US"/>
              <a:t>其中：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Exception是异常的类型(例如，NameError)，args是异常参数的值。 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参数是可选的; 如果没有提供，则异常参数为None。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最后一个参数traceback也是可选的(在实践中很少使用)，如果存在，则是用于异常的追溯对象。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67255" y="35369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示例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3905250"/>
            <a:ext cx="6856095" cy="7797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220595" y="48006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运行结果：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5078095"/>
            <a:ext cx="6856095" cy="52006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219960" y="5740400"/>
            <a:ext cx="63030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raise 唯一的一个参数指定了要被抛出的异常。它必须是一个异常的实例或者是异常的类（也就是 Exception 的子类）。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186309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ko-KR" sz="3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5.</a:t>
            </a:r>
            <a:r>
              <a:rPr lang="en-US" sz="3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4 </a:t>
            </a:r>
            <a:r>
              <a:rPr lang="zh-CN" altLang="en-US" sz="3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异常</a:t>
            </a:r>
            <a:endParaRPr lang="zh-CN" altLang="en-US" sz="3600" b="1" dirty="0" smtClean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44725" y="645160"/>
            <a:ext cx="50317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【例5-8】raise主动抛出异常代码示例。</a:t>
            </a:r>
            <a:endParaRPr lang="zh-CN" altLang="en-US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980" y="1013460"/>
            <a:ext cx="6844030" cy="17538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442210" y="297116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运行结果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980" y="3745230"/>
            <a:ext cx="6844030" cy="520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458660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sz="3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5.5 断言assert的用法</a:t>
            </a:r>
            <a:endParaRPr sz="3600" b="1" dirty="0" smtClean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61870" y="645160"/>
            <a:ext cx="626808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在开发一个程序时候，与其让它运行时崩溃，不如在它出现错误条件时就崩溃（返回错误）。这时候断言assert 就显得非常有用。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57120" y="1567180"/>
            <a:ext cx="61728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assert的语法格式： assert expression</a:t>
            </a:r>
            <a:endParaRPr lang="zh-CN" altLang="en-US"/>
          </a:p>
          <a:p>
            <a:r>
              <a:rPr lang="zh-CN" altLang="en-US"/>
              <a:t>它的等价语句为：</a:t>
            </a:r>
            <a:endParaRPr lang="zh-CN" altLang="en-US"/>
          </a:p>
          <a:p>
            <a:r>
              <a:rPr lang="zh-CN" altLang="en-US"/>
              <a:t>if not expression:</a:t>
            </a:r>
            <a:endParaRPr lang="zh-CN" altLang="en-US"/>
          </a:p>
          <a:p>
            <a:r>
              <a:rPr lang="zh-CN" altLang="en-US"/>
              <a:t>    raise AssertionError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61235" y="2766060"/>
            <a:ext cx="38125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【例5-9】assert断言代码示例。</a:t>
            </a:r>
            <a:endParaRPr lang="zh-CN" altLang="en-US" b="1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440" y="3504565"/>
            <a:ext cx="6798945" cy="1851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290449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sz="3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5.6 with 语句</a:t>
            </a:r>
            <a:endParaRPr sz="3600" b="1" dirty="0" smtClean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61870" y="645160"/>
            <a:ext cx="626808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with 语句上下文管理器是一个对象，它定义了在执行 with 语句时要建立的运行时上下文（资源），它处理进入和退出所需运行时上下文以执行代码块。它是对普通的 try...except...finally 使用模式进行封装以方便地重用。With语句的语法为：</a:t>
            </a:r>
            <a:endParaRPr lang="zh-CN" altLang="en-US"/>
          </a:p>
          <a:p>
            <a:r>
              <a:rPr lang="zh-CN" altLang="en-US" b="1"/>
              <a:t>with expression [as target]:</a:t>
            </a:r>
            <a:endParaRPr lang="zh-CN" altLang="en-US" b="1"/>
          </a:p>
          <a:p>
            <a:r>
              <a:rPr lang="zh-CN" altLang="en-US" b="1"/>
              <a:t>程序代码</a:t>
            </a:r>
            <a:endParaRPr lang="zh-CN" altLang="en-US" b="1"/>
          </a:p>
          <a:p>
            <a:r>
              <a:rPr lang="zh-CN" altLang="en-US" b="1"/>
              <a:t>参数说明：</a:t>
            </a:r>
            <a:endParaRPr lang="zh-CN" altLang="en-US" b="1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expression：是一个需要执行的表达式；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target：是一个变量或者元组，存储的是expression表达式执行返回的结果，它是可选参数。</a:t>
            </a:r>
            <a:endParaRPr lang="zh-CN" altLang="en-US"/>
          </a:p>
          <a:p>
            <a:r>
              <a:rPr lang="zh-CN" altLang="en-US"/>
              <a:t>相比try...except...finally语句 with语句更加简洁。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61870" y="4060190"/>
            <a:ext cx="62674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【例5-10】使用with语句打开文本文件c:/a.txt，并显示文件内容。</a:t>
            </a:r>
            <a:endParaRPr lang="zh-CN" altLang="en-US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885" y="4761230"/>
            <a:ext cx="6946900" cy="774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278130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sz="3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5.7 综合案例</a:t>
            </a:r>
            <a:endParaRPr sz="3600" b="1" dirty="0" smtClean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10435" y="645160"/>
            <a:ext cx="626935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ython中有些对象是可变的有些对象是不可变的。可以用函数hash(对象)来判定对象是否可变，如果hash(对象)有返回值的是不可变。hash(对象)抛出异常的是可变对象。以下针对：list、tuple、range、str、bytes、bytearry、memoryview、set、frozenset、dict十类对象进行可变与不可变对象测试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09800" y="2122170"/>
            <a:ext cx="60553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【例5-11】Python中可变对象与不可变对象代码测试。（通过代码自动判读对象是否可以改变）</a:t>
            </a:r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2209800" y="276733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测试对象为：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435" y="3303905"/>
            <a:ext cx="6777355" cy="2557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278130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sz="3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5.7 综合案例</a:t>
            </a:r>
            <a:endParaRPr sz="3600" b="1" dirty="0" smtClean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770" y="1246505"/>
            <a:ext cx="7099935" cy="18713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44725" y="7620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测试代码为：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244725" y="3117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测试结果为：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725" y="3471545"/>
            <a:ext cx="7633335" cy="3386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5.8 </a:t>
            </a:r>
            <a:r>
              <a:rPr lang="zh-CN" altLang="en-US" dirty="0"/>
              <a:t>本章小结：</a:t>
            </a:r>
            <a:endParaRPr lang="en-US" dirty="0"/>
          </a:p>
        </p:txBody>
      </p:sp>
      <p:pic>
        <p:nvPicPr>
          <p:cNvPr id="7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8460432" y="5349217"/>
            <a:ext cx="411360" cy="84523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 bwMode="auto">
          <a:xfrm>
            <a:off x="521772" y="1421668"/>
            <a:ext cx="7704856" cy="922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indent="200025" latinLnBrk="1">
              <a:lnSpc>
                <a:spcPct val="150000"/>
              </a:lnSpc>
              <a:spcBef>
                <a:spcPts val="375"/>
              </a:spcBef>
            </a:pPr>
            <a:r>
              <a:rPr kern="1000" dirty="0">
                <a:solidFill>
                  <a:srgbClr val="000000"/>
                </a:solidFill>
                <a:latin typeface="Times New Roman" panose="02020603050405020304" pitchFamily="18" charset="0"/>
              </a:rPr>
              <a:t>通过本章的学习，我们已经掌握if、while、for语句对程序流的控制，掌握了程序发生异常的处理方法。</a:t>
            </a:r>
            <a:endParaRPr kern="1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03" b="18748"/>
          <a:stretch>
            <a:fillRect/>
          </a:stretch>
        </p:blipFill>
        <p:spPr>
          <a:xfrm rot="-660000">
            <a:off x="4933500" y="3452449"/>
            <a:ext cx="2859782" cy="240026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5.9 习题与课外阅读</a:t>
            </a:r>
            <a:endParaRPr lang="en-US" dirty="0" smtClean="0"/>
          </a:p>
        </p:txBody>
      </p:sp>
      <p:pic>
        <p:nvPicPr>
          <p:cNvPr id="7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8460432" y="5349217"/>
            <a:ext cx="411360" cy="84523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 bwMode="auto">
          <a:xfrm>
            <a:off x="521772" y="1421668"/>
            <a:ext cx="7704856" cy="506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indent="200025" latinLnBrk="1">
              <a:lnSpc>
                <a:spcPct val="150000"/>
              </a:lnSpc>
              <a:spcBef>
                <a:spcPts val="375"/>
              </a:spcBef>
            </a:pPr>
            <a:r>
              <a:rPr kern="1000" dirty="0">
                <a:solidFill>
                  <a:srgbClr val="000000"/>
                </a:solidFill>
                <a:latin typeface="Times New Roman" panose="02020603050405020304" pitchFamily="18" charset="0"/>
              </a:rPr>
              <a:t>5.9.1 习题</a:t>
            </a:r>
            <a:endParaRPr kern="1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03" b="18748"/>
          <a:stretch>
            <a:fillRect/>
          </a:stretch>
        </p:blipFill>
        <p:spPr>
          <a:xfrm rot="-660000">
            <a:off x="4933500" y="3452449"/>
            <a:ext cx="2859782" cy="240026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41400" y="1928495"/>
            <a:ext cx="6699250" cy="2584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t">
            <a:spAutoFit/>
          </a:bodyPr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）已知上海地铁1,2号线（为了简化问题，只考虑这两条线路），两条地铁站线路各站点名称（可以到http://service.shmetro.com/axlcz01/index.htm）获取，问题： 通过Python编程 获得“上海南站”到“金科路”的换乘路线。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  <a:p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）模拟双色球投注与兑奖。使用循环随机投注10000注，给定一组中奖号码，判断有多少注号码中奖，计算中奖概率。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  <a:p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）给定一个dict字典，请按照逆序输出字典的key和value。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1970" y="4609465"/>
            <a:ext cx="2540000" cy="506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t">
            <a:spAutoFit/>
          </a:bodyPr>
          <a:p>
            <a:pPr indent="200025" latinLnBrk="1">
              <a:lnSpc>
                <a:spcPct val="150000"/>
              </a:lnSpc>
              <a:spcBef>
                <a:spcPts val="375"/>
              </a:spcBef>
              <a:buClrTx/>
              <a:buSzTx/>
              <a:buFontTx/>
            </a:pPr>
            <a:r>
              <a:rPr kern="1000" dirty="0">
                <a:solidFill>
                  <a:srgbClr val="000000"/>
                </a:solidFill>
                <a:latin typeface="Times New Roman" panose="02020603050405020304" pitchFamily="18" charset="0"/>
              </a:rPr>
              <a:t>5.9.2 课外阅读</a:t>
            </a:r>
            <a:endParaRPr kern="1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38555" y="5250180"/>
            <a:ext cx="562102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zh-CN" alt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（1）Python复合语句相关文档</a:t>
            </a:r>
            <a:r>
              <a:rPr lang="en-US" sz="105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</a:t>
            </a:r>
            <a:r>
              <a:rPr lang="en-US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0" u="sng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3"/>
              </a:rPr>
              <a:t>https://docs.python.org/zh-cn/3/reference/compound_stmts.html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授课内容：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/>
              <a:t>程序控制流</a:t>
            </a:r>
            <a:endParaRPr lang="zh-CN" alt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if</a:t>
            </a:r>
            <a:r>
              <a:rPr lang="zh-CN" altLang="en-US" sz="2000" dirty="0"/>
              <a:t>条件</a:t>
            </a:r>
            <a:r>
              <a:rPr lang="zh-CN" altLang="en-US" sz="2000" dirty="0"/>
              <a:t>语句</a:t>
            </a:r>
            <a:endParaRPr lang="zh-CN" alt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python</a:t>
            </a:r>
            <a:r>
              <a:rPr lang="zh-CN" altLang="en-US" sz="2000" dirty="0"/>
              <a:t>循环语句</a:t>
            </a:r>
            <a:endParaRPr lang="zh-CN" altLang="en-US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异常的处理与抛出</a:t>
            </a:r>
            <a:endParaRPr lang="zh-CN" altLang="en-US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断言assert</a:t>
            </a:r>
            <a:endParaRPr lang="zh-CN" alt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with</a:t>
            </a:r>
            <a:r>
              <a:rPr lang="zh-CN" altLang="en-US" sz="2000" dirty="0"/>
              <a:t>语句</a:t>
            </a:r>
            <a:endParaRPr lang="zh-CN" alt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en-US" dirty="0"/>
          </a:p>
        </p:txBody>
      </p:sp>
      <p:pic>
        <p:nvPicPr>
          <p:cNvPr id="7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8460432" y="5349222"/>
            <a:ext cx="411360" cy="8452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7079"/>
          <a:stretch>
            <a:fillRect/>
          </a:stretch>
        </p:blipFill>
        <p:spPr>
          <a:xfrm>
            <a:off x="4499992" y="2766501"/>
            <a:ext cx="3320642" cy="25827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5897" y="1412777"/>
            <a:ext cx="2143125" cy="28575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009283">
            <a:off x="5713123" y="4167849"/>
            <a:ext cx="2013664" cy="996920"/>
          </a:xfrm>
          <a:prstGeom prst="rect">
            <a:avLst/>
          </a:prstGeom>
        </p:spPr>
      </p:pic>
      <p:pic>
        <p:nvPicPr>
          <p:cNvPr id="4" name="图片占位符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39"/>
            <a:ext cx="576064" cy="1183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324040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ko-KR" sz="3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5.1 </a:t>
            </a:r>
            <a:r>
              <a:rPr lang="zh-CN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程序控制流</a:t>
            </a:r>
            <a:endParaRPr lang="zh-CN"/>
          </a:p>
        </p:txBody>
      </p:sp>
      <p:sp>
        <p:nvSpPr>
          <p:cNvPr id="5" name="文本框 4"/>
          <p:cNvSpPr txBox="1"/>
          <p:nvPr/>
        </p:nvSpPr>
        <p:spPr>
          <a:xfrm>
            <a:off x="2080895" y="645160"/>
            <a:ext cx="65976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Python 源程序代码是根据一定的逻辑条件运行的程序流，程序流包括：顺序语句、条件语句和循环语句。顺序流语句，按照源程序代码的先后顺序，从上到下依次执行每一条程序语句，顺序流是程序的最基本结构（见图5.1）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175" y="2202815"/>
            <a:ext cx="4853305" cy="5962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61205" y="2957195"/>
            <a:ext cx="16370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b="1"/>
              <a:t>图5.1 顺序结构程序流</a:t>
            </a:r>
            <a:endParaRPr lang="zh-CN" altLang="en-US" sz="1200" b="1"/>
          </a:p>
        </p:txBody>
      </p:sp>
      <p:sp>
        <p:nvSpPr>
          <p:cNvPr id="8" name="文本框 7"/>
          <p:cNvSpPr txBox="1"/>
          <p:nvPr/>
        </p:nvSpPr>
        <p:spPr>
          <a:xfrm>
            <a:off x="2080895" y="3696335"/>
            <a:ext cx="65970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条件语句（if）和循环语句（while、for）是根据一定的逻辑条件（True 或者 False），来选择后续执行的代码块。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80895" y="4548505"/>
            <a:ext cx="65976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 </a:t>
            </a:r>
            <a:r>
              <a:rPr lang="zh-CN" altLang="en-US" b="1"/>
              <a:t>提示：Python无switch或case语句。因为按照Python之禅宗旨，该语句属于多余。</a:t>
            </a:r>
            <a:endParaRPr lang="zh-CN" altLang="en-US" b="1"/>
          </a:p>
        </p:txBody>
      </p:sp>
      <p:sp>
        <p:nvSpPr>
          <p:cNvPr id="12" name="燕尾形箭头 11"/>
          <p:cNvSpPr/>
          <p:nvPr/>
        </p:nvSpPr>
        <p:spPr>
          <a:xfrm>
            <a:off x="2141220" y="4548505"/>
            <a:ext cx="378460" cy="331470"/>
          </a:xfrm>
          <a:prstGeom prst="notch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306070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ko-KR" sz="3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5.2 </a:t>
            </a:r>
            <a:r>
              <a:rPr lang="en-US" altLang="zh-CN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if</a:t>
            </a:r>
            <a:r>
              <a:rPr lang="zh-CN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条件</a:t>
            </a:r>
            <a:r>
              <a:rPr lang="zh-CN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语句</a:t>
            </a:r>
            <a:endParaRPr lang="zh-CN" altLang="en-US" sz="36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17015" y="645160"/>
            <a:ext cx="716153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Python语言中if语句是最基本的逻辑判断程序流控制语句。语句的关键词为：</a:t>
            </a:r>
            <a:endParaRPr lang="zh-CN" altLang="en-US"/>
          </a:p>
          <a:p>
            <a:r>
              <a:rPr lang="zh-CN" altLang="en-US"/>
              <a:t>“if – elif – else”，关键字“ elif”是“else if”的缩写。其格式为：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80895" y="3962400"/>
            <a:ext cx="659701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if 语句的语法说明：</a:t>
            </a:r>
            <a:endParaRPr lang="zh-CN" altLang="en-US"/>
          </a:p>
          <a:p>
            <a:r>
              <a:rPr lang="zh-CN" altLang="en-US"/>
              <a:t>（1）if条件后面用冒号“:”表示满足条件后，要执行的语句块。</a:t>
            </a:r>
            <a:endParaRPr lang="zh-CN" altLang="en-US"/>
          </a:p>
          <a:p>
            <a:r>
              <a:rPr lang="zh-CN" altLang="en-US"/>
              <a:t>（2）if条件语句可以有0~n（任意多个）个 elif ，而不用 else if 。</a:t>
            </a:r>
            <a:endParaRPr lang="zh-CN" altLang="en-US"/>
          </a:p>
          <a:p>
            <a:r>
              <a:rPr lang="zh-CN" altLang="en-US"/>
              <a:t>（3）if条件语句结束可以有0~1个else语句。</a:t>
            </a:r>
            <a:endParaRPr lang="zh-CN" altLang="en-US"/>
          </a:p>
          <a:p>
            <a:r>
              <a:rPr lang="zh-CN" altLang="en-US"/>
              <a:t>（4）if语句可以嵌套，使用缩进空格数来区分嵌套语句块。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015" y="1844040"/>
            <a:ext cx="6753860" cy="1505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306070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ko-KR" sz="3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5.2 </a:t>
            </a:r>
            <a:r>
              <a:rPr lang="en-US" altLang="zh-CN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if</a:t>
            </a:r>
            <a:r>
              <a:rPr lang="zh-CN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条件语句</a:t>
            </a:r>
            <a:endParaRPr lang="zh-CN" altLang="en-US" sz="36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05000" y="645160"/>
            <a:ext cx="65976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if语句的程序流程图如图</a:t>
            </a:r>
            <a:r>
              <a:rPr lang="en-US" altLang="zh-CN"/>
              <a:t>5.2</a:t>
            </a:r>
            <a:r>
              <a:rPr lang="zh-CN" altLang="en-US"/>
              <a:t>所示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48480" y="4895215"/>
            <a:ext cx="20631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b="1"/>
              <a:t>图5.2 if 条件语句控制程序流</a:t>
            </a:r>
            <a:endParaRPr lang="zh-CN" altLang="en-US" sz="1200" b="1"/>
          </a:p>
        </p:txBody>
      </p:sp>
      <p:sp>
        <p:nvSpPr>
          <p:cNvPr id="4" name="文本框 3"/>
          <p:cNvSpPr txBox="1"/>
          <p:nvPr/>
        </p:nvSpPr>
        <p:spPr>
          <a:xfrm>
            <a:off x="1905000" y="5170805"/>
            <a:ext cx="694880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上图if 语句程序运行流程如下：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/>
              <a:t>如果 "</a:t>
            </a:r>
            <a:r>
              <a:rPr lang="en-US" altLang="zh-CN"/>
              <a:t>C</a:t>
            </a:r>
            <a:r>
              <a:rPr lang="zh-CN" altLang="en-US"/>
              <a:t>1" 为 True 将执行 "程序代码1" 块语句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/>
              <a:t>如果 "</a:t>
            </a:r>
            <a:r>
              <a:rPr lang="en-US" altLang="zh-CN"/>
              <a:t>C</a:t>
            </a:r>
            <a:r>
              <a:rPr lang="zh-CN" altLang="en-US"/>
              <a:t>1" 为False，将判断 "</a:t>
            </a:r>
            <a:r>
              <a:rPr lang="en-US" altLang="zh-CN"/>
              <a:t>C</a:t>
            </a:r>
            <a:r>
              <a:rPr lang="zh-CN" altLang="en-US"/>
              <a:t>2"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/>
              <a:t>如果"</a:t>
            </a:r>
            <a:r>
              <a:rPr lang="en-US" altLang="zh-CN"/>
              <a:t>C</a:t>
            </a:r>
            <a:r>
              <a:rPr lang="zh-CN" altLang="en-US"/>
              <a:t>2" 为 True 将执行 "程序代码2" 块语句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/>
              <a:t>如果 "</a:t>
            </a:r>
            <a:r>
              <a:rPr lang="en-US" altLang="zh-CN"/>
              <a:t>C</a:t>
            </a:r>
            <a:r>
              <a:rPr lang="zh-CN" altLang="en-US"/>
              <a:t>2" 为False（else），将执行"程序代码3"块语句</a:t>
            </a:r>
            <a:endParaRPr lang="zh-CN" altLang="en-US"/>
          </a:p>
        </p:txBody>
      </p:sp>
      <p:pic>
        <p:nvPicPr>
          <p:cNvPr id="6" name="图片 5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310" y="1013460"/>
            <a:ext cx="4056380" cy="3787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306070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ko-KR" sz="3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5.2 </a:t>
            </a:r>
            <a:r>
              <a:rPr lang="en-US" altLang="zh-CN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if</a:t>
            </a:r>
            <a:r>
              <a:rPr lang="zh-CN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条件语句</a:t>
            </a:r>
            <a:endParaRPr lang="zh-CN" altLang="en-US" sz="36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09090" y="645160"/>
            <a:ext cx="73082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   </a:t>
            </a:r>
            <a:r>
              <a:rPr lang="zh-CN" altLang="en-US" b="1"/>
              <a:t>提示：程序如果只需要条件赋值，可以用if的简写形式：</a:t>
            </a:r>
            <a:endParaRPr lang="zh-CN" altLang="en-US" b="1"/>
          </a:p>
        </p:txBody>
      </p:sp>
      <p:sp>
        <p:nvSpPr>
          <p:cNvPr id="12" name="燕尾形箭头 11"/>
          <p:cNvSpPr/>
          <p:nvPr/>
        </p:nvSpPr>
        <p:spPr>
          <a:xfrm>
            <a:off x="1609090" y="681990"/>
            <a:ext cx="378460" cy="331470"/>
          </a:xfrm>
          <a:prstGeom prst="notch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005" y="1881505"/>
            <a:ext cx="6894830" cy="68770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987550" y="1075690"/>
            <a:ext cx="677227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zh-CN" altLang="en-US" sz="1800" b="0"/>
              <a:t>如果字符串s的长度大于4，把s赋值给b，否则把’too short’赋值给</a:t>
            </a:r>
            <a:r>
              <a:rPr lang="en-US" altLang="zh-CN" sz="1800" b="0"/>
              <a:t>b</a:t>
            </a:r>
            <a:r>
              <a:rPr lang="zh-CN" altLang="en-US" sz="1800" b="0"/>
              <a:t>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37715" y="280733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#三元表达式: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37715" y="2967990"/>
            <a:ext cx="61518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/>
              <a:t>如果a等于10，输出’等于10’，否则输出’不等于10’。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650" y="3805555"/>
            <a:ext cx="6814185" cy="588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306070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ko-KR" sz="3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5.2 </a:t>
            </a:r>
            <a:r>
              <a:rPr lang="en-US" altLang="zh-CN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if</a:t>
            </a:r>
            <a:r>
              <a:rPr lang="zh-CN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条件语句</a:t>
            </a:r>
            <a:endParaRPr lang="zh-CN" altLang="en-US" sz="36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80895" y="645160"/>
            <a:ext cx="65976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【例</a:t>
            </a:r>
            <a:r>
              <a:rPr lang="en-US"/>
              <a:t>5</a:t>
            </a:r>
            <a:r>
              <a:t>-1】输入0~100任意数字成绩，通过if语句判断成绩的等第。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345690" y="1013460"/>
            <a:ext cx="659511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分数小于</a:t>
            </a:r>
            <a:r>
              <a:rPr lang="en-US" altLang="zh-CN"/>
              <a:t>60</a:t>
            </a:r>
            <a:r>
              <a:rPr lang="zh-CN" altLang="en-US"/>
              <a:t>分为不及格，</a:t>
            </a:r>
            <a:r>
              <a:rPr lang="en-US" altLang="zh-CN"/>
              <a:t>60~70</a:t>
            </a:r>
            <a:r>
              <a:rPr lang="zh-CN" altLang="en-US"/>
              <a:t>之间为合格，</a:t>
            </a:r>
            <a:r>
              <a:rPr lang="en-US" altLang="zh-CN"/>
              <a:t>70~80</a:t>
            </a:r>
            <a:r>
              <a:rPr lang="zh-CN" altLang="en-US"/>
              <a:t>之间为中等，</a:t>
            </a:r>
            <a:endParaRPr lang="zh-CN" altLang="en-US"/>
          </a:p>
          <a:p>
            <a:r>
              <a:rPr lang="en-US" altLang="zh-CN"/>
              <a:t>80~90</a:t>
            </a:r>
            <a:r>
              <a:rPr lang="zh-CN" altLang="en-US"/>
              <a:t>之间为良好，</a:t>
            </a:r>
            <a:r>
              <a:rPr lang="en-US" altLang="zh-CN"/>
              <a:t>90~100</a:t>
            </a:r>
            <a:r>
              <a:rPr lang="zh-CN" altLang="en-US"/>
              <a:t>为优秀，分数不在</a:t>
            </a:r>
            <a:r>
              <a:rPr lang="en-US" altLang="zh-CN"/>
              <a:t>0~100</a:t>
            </a:r>
            <a:r>
              <a:rPr lang="zh-CN" altLang="en-US"/>
              <a:t>之间输出</a:t>
            </a:r>
            <a:r>
              <a:rPr lang="en-US" altLang="zh-CN"/>
              <a:t>“</a:t>
            </a:r>
            <a:endParaRPr lang="en-US" altLang="zh-CN"/>
          </a:p>
          <a:p>
            <a:r>
              <a:rPr lang="zh-CN" altLang="en-US"/>
              <a:t>输入有误！</a:t>
            </a:r>
            <a:r>
              <a:rPr lang="en-US" altLang="zh-CN"/>
              <a:t>”</a:t>
            </a:r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40" y="2167255"/>
            <a:ext cx="6745605" cy="3049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4677145"/>
            <a:ext cx="576064" cy="118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7015" y="0"/>
            <a:ext cx="430530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ko-KR" sz="3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5.3 </a:t>
            </a:r>
            <a:r>
              <a:rPr 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python</a:t>
            </a:r>
            <a:r>
              <a:rPr lang="zh-CN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循环语句</a:t>
            </a:r>
            <a:endParaRPr lang="zh-CN" altLang="en-US" sz="36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00835" y="645160"/>
            <a:ext cx="73082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Python语言中有两种类型的循环语句。即：while循环语句和for 循环语句。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1993265" y="1290320"/>
            <a:ext cx="694436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ym typeface="+mn-ea"/>
              </a:rPr>
              <a:t>提示：Python 无 do..while 循环语句。因为按照Python之禅，它属于</a:t>
            </a:r>
            <a:endParaRPr lang="zh-CN" altLang="en-US" b="1">
              <a:sym typeface="+mn-ea"/>
            </a:endParaRPr>
          </a:p>
          <a:p>
            <a:r>
              <a:rPr lang="zh-CN" altLang="en-US" b="1">
                <a:sym typeface="+mn-ea"/>
              </a:rPr>
              <a:t>多余的。</a:t>
            </a:r>
            <a:endParaRPr lang="zh-CN" altLang="en-US" b="1">
              <a:sym typeface="+mn-ea"/>
            </a:endParaRPr>
          </a:p>
        </p:txBody>
      </p:sp>
      <p:sp>
        <p:nvSpPr>
          <p:cNvPr id="8" name="燕尾形箭头 7"/>
          <p:cNvSpPr/>
          <p:nvPr/>
        </p:nvSpPr>
        <p:spPr>
          <a:xfrm>
            <a:off x="1614805" y="1327150"/>
            <a:ext cx="378460" cy="331470"/>
          </a:xfrm>
          <a:prstGeom prst="notch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696720" y="2210117"/>
            <a:ext cx="50800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180340" indent="-180340"/>
            <a:r>
              <a:rPr lang="en-US" sz="14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charset="-122"/>
              </a:rPr>
              <a:t>5.3.1  while</a:t>
            </a:r>
            <a:r>
              <a:rPr lang="zh-CN" sz="14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charset="-122"/>
              </a:rPr>
              <a:t>循环</a:t>
            </a:r>
            <a:r>
              <a:rPr lang="zh-CN" sz="1400" b="1">
                <a:solidFill>
                  <a:srgbClr val="000000"/>
                </a:solidFill>
                <a:ea typeface="黑体" panose="02010609060101010101" charset="-122"/>
              </a:rPr>
              <a:t>语句</a:t>
            </a:r>
            <a:endParaRPr lang="zh-CN" altLang="en-US" b="1"/>
          </a:p>
        </p:txBody>
      </p:sp>
      <p:sp>
        <p:nvSpPr>
          <p:cNvPr id="15" name="文本框 14"/>
          <p:cNvSpPr txBox="1"/>
          <p:nvPr/>
        </p:nvSpPr>
        <p:spPr>
          <a:xfrm>
            <a:off x="2032000" y="2979420"/>
            <a:ext cx="617093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zh-CN" altLang="en-US" sz="1800" b="0"/>
              <a:t>执行while语句循环，程序先判断循环条件，如果条件满足，则进入再循环。while语句的语法说明：（1）while语句后面用冒号“:”表示满足条件后要执行的语句块。（2）while语句可以嵌套，使用缩进空格数来区分嵌套语句块。（3）while语句可以有else（很少用）语句。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</a:ln>
      </a:spPr>
      <a:bodyPr wrap="square">
        <a:spAutoFit/>
      </a:bodyPr>
      <a:lstStyle>
        <a:defPPr algn="r">
          <a:defRPr sz="3200" b="1" dirty="0" smtClean="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ea typeface="Malgun Gothic" panose="020B0503020000020004" pitchFamily="50" charset="-127"/>
            <a:cs typeface="Arial" panose="020B0604020202020204" pitchFamily="3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</a:ln>
      </a:spPr>
      <a:bodyPr wrap="square">
        <a:spAutoFit/>
      </a:bodyPr>
      <a:lstStyle>
        <a:defPPr algn="r">
          <a:defRPr sz="3200" b="1" dirty="0" smtClean="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ea typeface="Malgun Gothic" panose="020B0503020000020004" pitchFamily="50" charset="-127"/>
            <a:cs typeface="Arial" panose="020B0604020202020204" pitchFamily="3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</a:ln>
      </a:spPr>
      <a:bodyPr wrap="square">
        <a:spAutoFit/>
      </a:bodyPr>
      <a:lstStyle>
        <a:defPPr algn="r">
          <a:defRPr sz="3200" b="1" dirty="0" smtClean="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ea typeface="Malgun Gothic" panose="020B0503020000020004" pitchFamily="50" charset="-127"/>
            <a:cs typeface="Arial" panose="020B0604020202020204" pitchFamily="3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4809</Words>
  <Application>WPS 演示</Application>
  <PresentationFormat>全屏显示(4:3)</PresentationFormat>
  <Paragraphs>281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5" baseType="lpstr">
      <vt:lpstr>Arial</vt:lpstr>
      <vt:lpstr>宋体</vt:lpstr>
      <vt:lpstr>Wingdings</vt:lpstr>
      <vt:lpstr>Malgun Gothic</vt:lpstr>
      <vt:lpstr>Wingdings</vt:lpstr>
      <vt:lpstr>黑体</vt:lpstr>
      <vt:lpstr>Times New Roman</vt:lpstr>
      <vt:lpstr>微软雅黑</vt:lpstr>
      <vt:lpstr>Arial Unicode MS</vt:lpstr>
      <vt:lpstr>Calibri</vt:lpstr>
      <vt:lpstr>Office 主题</vt:lpstr>
      <vt:lpstr>2_Office 主题</vt:lpstr>
      <vt:lpstr>3_Office 主题</vt:lpstr>
      <vt:lpstr>4_Office 主题</vt:lpstr>
      <vt:lpstr>SmartDraw.2</vt:lpstr>
      <vt:lpstr>PowerPoint 演示文稿</vt:lpstr>
      <vt:lpstr>简介：</vt:lpstr>
      <vt:lpstr>本章内容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3.6 本章小结：</vt:lpstr>
      <vt:lpstr>5.8 本章小结：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asd</cp:lastModifiedBy>
  <cp:revision>94</cp:revision>
  <dcterms:created xsi:type="dcterms:W3CDTF">2020-09-14T08:51:00Z</dcterms:created>
  <dcterms:modified xsi:type="dcterms:W3CDTF">2020-11-15T02:00:55Z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