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comments/comment1.xml" ContentType="application/vnd.openxmlformats-officedocument.presentationml.comments+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64" r:id="rId3"/>
    <p:sldMasterId id="2147483668" r:id="rId4"/>
  </p:sldMasterIdLst>
  <p:sldIdLst>
    <p:sldId id="303" r:id="rId5"/>
    <p:sldId id="304" r:id="rId6"/>
    <p:sldId id="305" r:id="rId7"/>
    <p:sldId id="257" r:id="rId8"/>
    <p:sldId id="379" r:id="rId9"/>
    <p:sldId id="380" r:id="rId10"/>
    <p:sldId id="381" r:id="rId11"/>
    <p:sldId id="383" r:id="rId12"/>
    <p:sldId id="382" r:id="rId13"/>
    <p:sldId id="385" r:id="rId14"/>
    <p:sldId id="386" r:id="rId15"/>
    <p:sldId id="387" r:id="rId16"/>
    <p:sldId id="388" r:id="rId17"/>
    <p:sldId id="389" r:id="rId18"/>
    <p:sldId id="390" r:id="rId19"/>
    <p:sldId id="391" r:id="rId20"/>
    <p:sldId id="392" r:id="rId21"/>
    <p:sldId id="393" r:id="rId22"/>
    <p:sldId id="394" r:id="rId23"/>
    <p:sldId id="395" r:id="rId24"/>
    <p:sldId id="396" r:id="rId25"/>
    <p:sldId id="397" r:id="rId26"/>
    <p:sldId id="398" r:id="rId27"/>
    <p:sldId id="399" r:id="rId28"/>
    <p:sldId id="400" r:id="rId29"/>
    <p:sldId id="401" r:id="rId30"/>
    <p:sldId id="402" r:id="rId31"/>
    <p:sldId id="403" r:id="rId32"/>
    <p:sldId id="406" r:id="rId33"/>
    <p:sldId id="405" r:id="rId34"/>
    <p:sldId id="407" r:id="rId35"/>
    <p:sldId id="409" r:id="rId36"/>
    <p:sldId id="410" r:id="rId37"/>
    <p:sldId id="411" r:id="rId38"/>
    <p:sldId id="412" r:id="rId39"/>
    <p:sldId id="413" r:id="rId40"/>
    <p:sldId id="414" r:id="rId41"/>
    <p:sldId id="415" r:id="rId42"/>
    <p:sldId id="416" r:id="rId43"/>
    <p:sldId id="417" r:id="rId44"/>
    <p:sldId id="418" r:id="rId45"/>
    <p:sldId id="419" r:id="rId46"/>
    <p:sldId id="420" r:id="rId47"/>
    <p:sldId id="306" r:id="rId48"/>
    <p:sldId id="377" r:id="rId49"/>
    <p:sldId id="307" r:id="rId5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mes LI" initials="JL"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84"/>
      </p:cViewPr>
      <p:guideLst>
        <p:guide orient="horz" pos="2096"/>
        <p:guide pos="293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commentAuthors" Target="commentAuthors.xml"/><Relationship Id="rId3" Type="http://schemas.openxmlformats.org/officeDocument/2006/relationships/slideMaster" Target="slideMasters/slideMaster3.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6-08-01T13:31:54.939" idx="2">
    <p:pos x="5238" y="2063"/>
    <p:tex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34"/>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F7803F7-6E5D-45C1-A6BF-8F200A3F328E}" type="datetimeFigureOut">
              <a:rPr lang="zh-CN" altLang="en-US" smtClean="0"/>
              <a:t>2020/11/17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48BC6C8-5FEA-4BEA-90A9-8C5580C525CC}"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F7803F7-6E5D-45C1-A6BF-8F200A3F328E}" type="datetimeFigureOut">
              <a:rPr lang="zh-CN" altLang="en-US" smtClean="0"/>
              <a:t>2020/11/17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48BC6C8-5FEA-4BEA-90A9-8C5580C525CC}"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0"/>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40"/>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F7803F7-6E5D-45C1-A6BF-8F200A3F328E}" type="datetimeFigureOut">
              <a:rPr lang="zh-CN" altLang="en-US" smtClean="0"/>
              <a:t>2020/11/17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48BC6C8-5FEA-4BEA-90A9-8C5580C525CC}"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Picture Placeholder 2"/>
          <p:cNvSpPr>
            <a:spLocks noGrp="1"/>
          </p:cNvSpPr>
          <p:nvPr>
            <p:ph type="pic" sz="quarter" idx="10" hasCustomPrompt="1"/>
          </p:nvPr>
        </p:nvSpPr>
        <p:spPr>
          <a:xfrm>
            <a:off x="1225726" y="1306608"/>
            <a:ext cx="1416441" cy="2910397"/>
          </a:xfrm>
          <a:custGeom>
            <a:avLst/>
            <a:gdLst>
              <a:gd name="connsiteX0" fmla="*/ 0 w 2376561"/>
              <a:gd name="connsiteY0" fmla="*/ 0 h 2447974"/>
              <a:gd name="connsiteX1" fmla="*/ 2376561 w 2376561"/>
              <a:gd name="connsiteY1" fmla="*/ 0 h 2447974"/>
              <a:gd name="connsiteX2" fmla="*/ 2376561 w 2376561"/>
              <a:gd name="connsiteY2" fmla="*/ 2447974 h 2447974"/>
              <a:gd name="connsiteX3" fmla="*/ 0 w 2376561"/>
              <a:gd name="connsiteY3" fmla="*/ 2447974 h 2447974"/>
              <a:gd name="connsiteX4" fmla="*/ 0 w 2376561"/>
              <a:gd name="connsiteY4" fmla="*/ 0 h 2447974"/>
              <a:gd name="connsiteX0-1" fmla="*/ 0 w 2376561"/>
              <a:gd name="connsiteY0-2" fmla="*/ 0 h 2447974"/>
              <a:gd name="connsiteX1-3" fmla="*/ 1599321 w 2376561"/>
              <a:gd name="connsiteY1-4" fmla="*/ 91440 h 2447974"/>
              <a:gd name="connsiteX2-5" fmla="*/ 2376561 w 2376561"/>
              <a:gd name="connsiteY2-6" fmla="*/ 2447974 h 2447974"/>
              <a:gd name="connsiteX3-7" fmla="*/ 0 w 2376561"/>
              <a:gd name="connsiteY3-8" fmla="*/ 2447974 h 2447974"/>
              <a:gd name="connsiteX4-9" fmla="*/ 0 w 2376561"/>
              <a:gd name="connsiteY4-10" fmla="*/ 0 h 2447974"/>
              <a:gd name="connsiteX0-11" fmla="*/ 0 w 2376561"/>
              <a:gd name="connsiteY0-12" fmla="*/ 9144 h 2457118"/>
              <a:gd name="connsiteX1-13" fmla="*/ 1709049 w 2376561"/>
              <a:gd name="connsiteY1-14" fmla="*/ 0 h 2457118"/>
              <a:gd name="connsiteX2-15" fmla="*/ 2376561 w 2376561"/>
              <a:gd name="connsiteY2-16" fmla="*/ 2457118 h 2457118"/>
              <a:gd name="connsiteX3-17" fmla="*/ 0 w 2376561"/>
              <a:gd name="connsiteY3-18" fmla="*/ 2457118 h 2457118"/>
              <a:gd name="connsiteX4-19" fmla="*/ 0 w 2376561"/>
              <a:gd name="connsiteY4-20" fmla="*/ 9144 h 2457118"/>
              <a:gd name="connsiteX0-21" fmla="*/ 45720 w 2422281"/>
              <a:gd name="connsiteY0-22" fmla="*/ 9144 h 2777158"/>
              <a:gd name="connsiteX1-23" fmla="*/ 1754769 w 2422281"/>
              <a:gd name="connsiteY1-24" fmla="*/ 0 h 2777158"/>
              <a:gd name="connsiteX2-25" fmla="*/ 2422281 w 2422281"/>
              <a:gd name="connsiteY2-26" fmla="*/ 2457118 h 2777158"/>
              <a:gd name="connsiteX3-27" fmla="*/ 0 w 2422281"/>
              <a:gd name="connsiteY3-28" fmla="*/ 2777158 h 2777158"/>
              <a:gd name="connsiteX4-29" fmla="*/ 45720 w 2422281"/>
              <a:gd name="connsiteY4-30" fmla="*/ 9144 h 2777158"/>
              <a:gd name="connsiteX0-31" fmla="*/ 45720 w 1754769"/>
              <a:gd name="connsiteY0-32" fmla="*/ 9144 h 2777158"/>
              <a:gd name="connsiteX1-33" fmla="*/ 1754769 w 1754769"/>
              <a:gd name="connsiteY1-34" fmla="*/ 0 h 2777158"/>
              <a:gd name="connsiteX2-35" fmla="*/ 1526169 w 1754769"/>
              <a:gd name="connsiteY2-36" fmla="*/ 2566846 h 2777158"/>
              <a:gd name="connsiteX3-37" fmla="*/ 0 w 1754769"/>
              <a:gd name="connsiteY3-38" fmla="*/ 2777158 h 2777158"/>
              <a:gd name="connsiteX4-39" fmla="*/ 45720 w 1754769"/>
              <a:gd name="connsiteY4-40" fmla="*/ 9144 h 2777158"/>
              <a:gd name="connsiteX0-41" fmla="*/ 45720 w 1782201"/>
              <a:gd name="connsiteY0-42" fmla="*/ 9144 h 2777158"/>
              <a:gd name="connsiteX1-43" fmla="*/ 1754769 w 1782201"/>
              <a:gd name="connsiteY1-44" fmla="*/ 0 h 2777158"/>
              <a:gd name="connsiteX2-45" fmla="*/ 1782201 w 1782201"/>
              <a:gd name="connsiteY2-46" fmla="*/ 2768014 h 2777158"/>
              <a:gd name="connsiteX3-47" fmla="*/ 0 w 1782201"/>
              <a:gd name="connsiteY3-48" fmla="*/ 2777158 h 2777158"/>
              <a:gd name="connsiteX4-49" fmla="*/ 45720 w 1782201"/>
              <a:gd name="connsiteY4-50" fmla="*/ 9144 h 2777158"/>
              <a:gd name="connsiteX0-51" fmla="*/ 45720 w 1782201"/>
              <a:gd name="connsiteY0-52" fmla="*/ 0 h 2768014"/>
              <a:gd name="connsiteX1-53" fmla="*/ 985149 w 1782201"/>
              <a:gd name="connsiteY1-54" fmla="*/ 280416 h 2768014"/>
              <a:gd name="connsiteX2-55" fmla="*/ 1782201 w 1782201"/>
              <a:gd name="connsiteY2-56" fmla="*/ 2758870 h 2768014"/>
              <a:gd name="connsiteX3-57" fmla="*/ 0 w 1782201"/>
              <a:gd name="connsiteY3-58" fmla="*/ 2768014 h 2768014"/>
              <a:gd name="connsiteX4-59" fmla="*/ 45720 w 1782201"/>
              <a:gd name="connsiteY4-60" fmla="*/ 0 h 2768014"/>
              <a:gd name="connsiteX0-61" fmla="*/ 45720 w 1782201"/>
              <a:gd name="connsiteY0-62" fmla="*/ 16764 h 2784778"/>
              <a:gd name="connsiteX1-63" fmla="*/ 1427109 w 1782201"/>
              <a:gd name="connsiteY1-64" fmla="*/ 0 h 2784778"/>
              <a:gd name="connsiteX2-65" fmla="*/ 1782201 w 1782201"/>
              <a:gd name="connsiteY2-66" fmla="*/ 2775634 h 2784778"/>
              <a:gd name="connsiteX3-67" fmla="*/ 0 w 1782201"/>
              <a:gd name="connsiteY3-68" fmla="*/ 2784778 h 2784778"/>
              <a:gd name="connsiteX4-69" fmla="*/ 45720 w 1782201"/>
              <a:gd name="connsiteY4-70" fmla="*/ 16764 h 2784778"/>
              <a:gd name="connsiteX0-71" fmla="*/ 45720 w 1427109"/>
              <a:gd name="connsiteY0-72" fmla="*/ 16764 h 2784778"/>
              <a:gd name="connsiteX1-73" fmla="*/ 1427109 w 1427109"/>
              <a:gd name="connsiteY1-74" fmla="*/ 0 h 2784778"/>
              <a:gd name="connsiteX2-75" fmla="*/ 768741 w 1427109"/>
              <a:gd name="connsiteY2-76" fmla="*/ 1952674 h 2784778"/>
              <a:gd name="connsiteX3-77" fmla="*/ 0 w 1427109"/>
              <a:gd name="connsiteY3-78" fmla="*/ 2784778 h 2784778"/>
              <a:gd name="connsiteX4-79" fmla="*/ 45720 w 1427109"/>
              <a:gd name="connsiteY4-80" fmla="*/ 16764 h 2784778"/>
              <a:gd name="connsiteX0-81" fmla="*/ 45720 w 1454541"/>
              <a:gd name="connsiteY0-82" fmla="*/ 16764 h 2784778"/>
              <a:gd name="connsiteX1-83" fmla="*/ 1427109 w 1454541"/>
              <a:gd name="connsiteY1-84" fmla="*/ 0 h 2784778"/>
              <a:gd name="connsiteX2-85" fmla="*/ 1454541 w 1454541"/>
              <a:gd name="connsiteY2-86" fmla="*/ 2173654 h 2784778"/>
              <a:gd name="connsiteX3-87" fmla="*/ 0 w 1454541"/>
              <a:gd name="connsiteY3-88" fmla="*/ 2784778 h 2784778"/>
              <a:gd name="connsiteX4-89" fmla="*/ 45720 w 1454541"/>
              <a:gd name="connsiteY4-90" fmla="*/ 16764 h 2784778"/>
              <a:gd name="connsiteX0-91" fmla="*/ 0 w 1408821"/>
              <a:gd name="connsiteY0-92" fmla="*/ 16764 h 2173654"/>
              <a:gd name="connsiteX1-93" fmla="*/ 1381389 w 1408821"/>
              <a:gd name="connsiteY1-94" fmla="*/ 0 h 2173654"/>
              <a:gd name="connsiteX2-95" fmla="*/ 1408821 w 1408821"/>
              <a:gd name="connsiteY2-96" fmla="*/ 2173654 h 2173654"/>
              <a:gd name="connsiteX3-97" fmla="*/ 312420 w 1408821"/>
              <a:gd name="connsiteY3-98" fmla="*/ 2076118 h 2173654"/>
              <a:gd name="connsiteX4-99" fmla="*/ 0 w 1408821"/>
              <a:gd name="connsiteY4-100" fmla="*/ 16764 h 2173654"/>
              <a:gd name="connsiteX0-101" fmla="*/ 7620 w 1416441"/>
              <a:gd name="connsiteY0-102" fmla="*/ 16764 h 2182798"/>
              <a:gd name="connsiteX1-103" fmla="*/ 1389009 w 1416441"/>
              <a:gd name="connsiteY1-104" fmla="*/ 0 h 2182798"/>
              <a:gd name="connsiteX2-105" fmla="*/ 1416441 w 1416441"/>
              <a:gd name="connsiteY2-106" fmla="*/ 2173654 h 2182798"/>
              <a:gd name="connsiteX3-107" fmla="*/ 0 w 1416441"/>
              <a:gd name="connsiteY3-108" fmla="*/ 2182798 h 2182798"/>
              <a:gd name="connsiteX4-109" fmla="*/ 7620 w 1416441"/>
              <a:gd name="connsiteY4-110" fmla="*/ 16764 h 218279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16441" h="2182798">
                <a:moveTo>
                  <a:pt x="7620" y="16764"/>
                </a:moveTo>
                <a:lnTo>
                  <a:pt x="1389009" y="0"/>
                </a:lnTo>
                <a:lnTo>
                  <a:pt x="1416441" y="2173654"/>
                </a:lnTo>
                <a:lnTo>
                  <a:pt x="0" y="2182798"/>
                </a:lnTo>
                <a:lnTo>
                  <a:pt x="7620" y="16764"/>
                </a:lnTo>
                <a:close/>
              </a:path>
            </a:pathLst>
          </a:custGeom>
          <a:solidFill>
            <a:schemeClr val="tx2">
              <a:lumMod val="20000"/>
              <a:lumOff val="80000"/>
            </a:schemeClr>
          </a:solidFill>
        </p:spPr>
        <p:txBody>
          <a:bodyPr/>
          <a:lstStyle>
            <a:lvl1pPr marL="0" indent="0" algn="ctr">
              <a:buNone/>
              <a:defRPr sz="1600" baseline="0"/>
            </a:lvl1pPr>
          </a:lstStyle>
          <a:p>
            <a:r>
              <a:rPr lang="en-US" altLang="ko-KR" dirty="0"/>
              <a:t>Insert Your Image</a:t>
            </a:r>
            <a:endParaRPr lang="ko-KR"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1179288"/>
          </a:xfrm>
          <a:prstGeom prst="rect">
            <a:avLst/>
          </a:prstGeom>
        </p:spPr>
        <p:txBody>
          <a:bodyPr anchor="ctr"/>
          <a:lstStyle>
            <a:lvl1pPr algn="l">
              <a:defRPr>
                <a:solidFill>
                  <a:schemeClr val="tx1">
                    <a:lumMod val="75000"/>
                    <a:lumOff val="25000"/>
                  </a:schemeClr>
                </a:solidFill>
                <a:latin typeface="Arial" panose="020B0604020202020204" pitchFamily="34" charset="0"/>
                <a:cs typeface="Arial" panose="020B0604020202020204" pitchFamily="34" charset="0"/>
              </a:defRPr>
            </a:lvl1pPr>
          </a:lstStyle>
          <a:p>
            <a:r>
              <a:rPr lang="en-US" altLang="ko-KR" dirty="0"/>
              <a:t> Free PPT _ Click to add title</a:t>
            </a:r>
            <a:endParaRPr lang="ko-KR" altLang="en-US" dirty="0"/>
          </a:p>
        </p:txBody>
      </p:sp>
      <p:sp>
        <p:nvSpPr>
          <p:cNvPr id="4" name="Content Placeholder 2"/>
          <p:cNvSpPr>
            <a:spLocks noGrp="1"/>
          </p:cNvSpPr>
          <p:nvPr>
            <p:ph idx="1"/>
          </p:nvPr>
        </p:nvSpPr>
        <p:spPr>
          <a:xfrm>
            <a:off x="395536" y="1508788"/>
            <a:ext cx="8496944" cy="614197"/>
          </a:xfrm>
          <a:prstGeom prst="rect">
            <a:avLst/>
          </a:prstGeom>
        </p:spPr>
        <p:txBody>
          <a:bodyPr anchor="ctr"/>
          <a:lstStyle>
            <a:lvl1pPr marL="0" indent="0">
              <a:buNone/>
              <a:defRPr sz="2000">
                <a:solidFill>
                  <a:schemeClr val="bg1"/>
                </a:solidFill>
                <a:latin typeface="Arial" panose="020B0604020202020204" pitchFamily="34" charset="0"/>
                <a:cs typeface="Arial" panose="020B0604020202020204" pitchFamily="34" charset="0"/>
              </a:defRPr>
            </a:lvl1pPr>
          </a:lstStyle>
          <a:p>
            <a:pPr lvl="0"/>
            <a:r>
              <a:rPr lang="zh-CN" altLang="en-US"/>
              <a:t>单击此处编辑母版文本样式</a:t>
            </a:r>
          </a:p>
        </p:txBody>
      </p:sp>
      <p:sp>
        <p:nvSpPr>
          <p:cNvPr id="5" name="Content Placeholder 2"/>
          <p:cNvSpPr>
            <a:spLocks noGrp="1"/>
          </p:cNvSpPr>
          <p:nvPr>
            <p:ph idx="10"/>
          </p:nvPr>
        </p:nvSpPr>
        <p:spPr>
          <a:xfrm>
            <a:off x="405880" y="2411015"/>
            <a:ext cx="8496944" cy="3994316"/>
          </a:xfrm>
          <a:prstGeom prst="rect">
            <a:avLst/>
          </a:prstGeom>
        </p:spPr>
        <p:txBody>
          <a:bodyPr lIns="396000" anchor="t"/>
          <a:lstStyle>
            <a:lvl1pPr marL="0" indent="0">
              <a:buNone/>
              <a:defRPr sz="1400">
                <a:solidFill>
                  <a:schemeClr val="bg1"/>
                </a:solidFill>
                <a:latin typeface="Arial" panose="020B0604020202020204" pitchFamily="34" charset="0"/>
                <a:cs typeface="Arial" panose="020B0604020202020204" pitchFamily="34" charset="0"/>
              </a:defRPr>
            </a:lvl1pPr>
          </a:lstStyle>
          <a:p>
            <a:pPr lvl="0"/>
            <a:r>
              <a:rPr lang="zh-CN" altLang="en-US"/>
              <a:t>单击此处编辑母版文本样式</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1179288"/>
          </a:xfrm>
          <a:prstGeom prst="rect">
            <a:avLst/>
          </a:prstGeom>
        </p:spPr>
        <p:txBody>
          <a:bodyPr anchor="ctr"/>
          <a:lstStyle>
            <a:lvl1pPr algn="l">
              <a:defRPr>
                <a:solidFill>
                  <a:schemeClr val="tx1">
                    <a:lumMod val="75000"/>
                    <a:lumOff val="25000"/>
                  </a:schemeClr>
                </a:solidFill>
                <a:latin typeface="Arial" panose="020B0604020202020204" pitchFamily="34" charset="0"/>
                <a:cs typeface="Arial" panose="020B0604020202020204" pitchFamily="34" charset="0"/>
              </a:defRPr>
            </a:lvl1pPr>
          </a:lstStyle>
          <a:p>
            <a:r>
              <a:rPr lang="en-US" altLang="ko-KR" dirty="0"/>
              <a:t>Free PPT _ Click to add title</a:t>
            </a:r>
            <a:endParaRPr lang="ko-KR" altLang="en-US" dirty="0"/>
          </a:p>
        </p:txBody>
      </p:sp>
      <p:sp>
        <p:nvSpPr>
          <p:cNvPr id="4" name="Content Placeholder 2"/>
          <p:cNvSpPr>
            <a:spLocks noGrp="1"/>
          </p:cNvSpPr>
          <p:nvPr>
            <p:ph idx="1"/>
          </p:nvPr>
        </p:nvSpPr>
        <p:spPr>
          <a:xfrm>
            <a:off x="1979712" y="1316768"/>
            <a:ext cx="6912768" cy="614197"/>
          </a:xfrm>
          <a:prstGeom prst="rect">
            <a:avLst/>
          </a:prstGeom>
        </p:spPr>
        <p:txBody>
          <a:bodyPr anchor="ctr"/>
          <a:lstStyle>
            <a:lvl1pPr marL="0" indent="0">
              <a:buNone/>
              <a:defRPr sz="2000">
                <a:solidFill>
                  <a:schemeClr val="tx1">
                    <a:lumMod val="75000"/>
                    <a:lumOff val="25000"/>
                  </a:schemeClr>
                </a:solidFill>
                <a:latin typeface="Arial" panose="020B0604020202020204" pitchFamily="34" charset="0"/>
                <a:cs typeface="Arial" panose="020B0604020202020204" pitchFamily="34" charset="0"/>
              </a:defRPr>
            </a:lvl1pPr>
          </a:lstStyle>
          <a:p>
            <a:pPr lvl="0"/>
            <a:r>
              <a:rPr lang="zh-CN" altLang="en-US"/>
              <a:t>单击此处编辑母版文本样式</a:t>
            </a:r>
          </a:p>
        </p:txBody>
      </p:sp>
      <p:sp>
        <p:nvSpPr>
          <p:cNvPr id="5" name="Content Placeholder 2"/>
          <p:cNvSpPr>
            <a:spLocks noGrp="1"/>
          </p:cNvSpPr>
          <p:nvPr>
            <p:ph idx="10"/>
          </p:nvPr>
        </p:nvSpPr>
        <p:spPr>
          <a:xfrm>
            <a:off x="1990056" y="2218995"/>
            <a:ext cx="6912768" cy="3994316"/>
          </a:xfrm>
          <a:prstGeom prst="rect">
            <a:avLst/>
          </a:prstGeom>
        </p:spPr>
        <p:txBody>
          <a:bodyPr lIns="396000" anchor="t"/>
          <a:lstStyle>
            <a:lvl1pPr marL="0" indent="0">
              <a:buNone/>
              <a:defRPr sz="1400">
                <a:solidFill>
                  <a:schemeClr val="tx1">
                    <a:lumMod val="75000"/>
                    <a:lumOff val="25000"/>
                  </a:schemeClr>
                </a:solidFill>
                <a:latin typeface="Arial" panose="020B0604020202020204" pitchFamily="34" charset="0"/>
                <a:cs typeface="Arial" panose="020B0604020202020204" pitchFamily="34" charset="0"/>
              </a:defRPr>
            </a:lvl1pPr>
          </a:lstStyle>
          <a:p>
            <a:pPr lvl="0"/>
            <a:r>
              <a:rPr lang="zh-CN" altLang="en-US"/>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Picture Placeholder 2"/>
          <p:cNvSpPr>
            <a:spLocks noGrp="1"/>
          </p:cNvSpPr>
          <p:nvPr>
            <p:ph type="pic" sz="quarter" idx="10" hasCustomPrompt="1"/>
          </p:nvPr>
        </p:nvSpPr>
        <p:spPr>
          <a:xfrm>
            <a:off x="1225726" y="1306608"/>
            <a:ext cx="1416441" cy="2910397"/>
          </a:xfrm>
          <a:custGeom>
            <a:avLst/>
            <a:gdLst>
              <a:gd name="connsiteX0" fmla="*/ 0 w 2376561"/>
              <a:gd name="connsiteY0" fmla="*/ 0 h 2447974"/>
              <a:gd name="connsiteX1" fmla="*/ 2376561 w 2376561"/>
              <a:gd name="connsiteY1" fmla="*/ 0 h 2447974"/>
              <a:gd name="connsiteX2" fmla="*/ 2376561 w 2376561"/>
              <a:gd name="connsiteY2" fmla="*/ 2447974 h 2447974"/>
              <a:gd name="connsiteX3" fmla="*/ 0 w 2376561"/>
              <a:gd name="connsiteY3" fmla="*/ 2447974 h 2447974"/>
              <a:gd name="connsiteX4" fmla="*/ 0 w 2376561"/>
              <a:gd name="connsiteY4" fmla="*/ 0 h 2447974"/>
              <a:gd name="connsiteX0-1" fmla="*/ 0 w 2376561"/>
              <a:gd name="connsiteY0-2" fmla="*/ 0 h 2447974"/>
              <a:gd name="connsiteX1-3" fmla="*/ 1599321 w 2376561"/>
              <a:gd name="connsiteY1-4" fmla="*/ 91440 h 2447974"/>
              <a:gd name="connsiteX2-5" fmla="*/ 2376561 w 2376561"/>
              <a:gd name="connsiteY2-6" fmla="*/ 2447974 h 2447974"/>
              <a:gd name="connsiteX3-7" fmla="*/ 0 w 2376561"/>
              <a:gd name="connsiteY3-8" fmla="*/ 2447974 h 2447974"/>
              <a:gd name="connsiteX4-9" fmla="*/ 0 w 2376561"/>
              <a:gd name="connsiteY4-10" fmla="*/ 0 h 2447974"/>
              <a:gd name="connsiteX0-11" fmla="*/ 0 w 2376561"/>
              <a:gd name="connsiteY0-12" fmla="*/ 9144 h 2457118"/>
              <a:gd name="connsiteX1-13" fmla="*/ 1709049 w 2376561"/>
              <a:gd name="connsiteY1-14" fmla="*/ 0 h 2457118"/>
              <a:gd name="connsiteX2-15" fmla="*/ 2376561 w 2376561"/>
              <a:gd name="connsiteY2-16" fmla="*/ 2457118 h 2457118"/>
              <a:gd name="connsiteX3-17" fmla="*/ 0 w 2376561"/>
              <a:gd name="connsiteY3-18" fmla="*/ 2457118 h 2457118"/>
              <a:gd name="connsiteX4-19" fmla="*/ 0 w 2376561"/>
              <a:gd name="connsiteY4-20" fmla="*/ 9144 h 2457118"/>
              <a:gd name="connsiteX0-21" fmla="*/ 45720 w 2422281"/>
              <a:gd name="connsiteY0-22" fmla="*/ 9144 h 2777158"/>
              <a:gd name="connsiteX1-23" fmla="*/ 1754769 w 2422281"/>
              <a:gd name="connsiteY1-24" fmla="*/ 0 h 2777158"/>
              <a:gd name="connsiteX2-25" fmla="*/ 2422281 w 2422281"/>
              <a:gd name="connsiteY2-26" fmla="*/ 2457118 h 2777158"/>
              <a:gd name="connsiteX3-27" fmla="*/ 0 w 2422281"/>
              <a:gd name="connsiteY3-28" fmla="*/ 2777158 h 2777158"/>
              <a:gd name="connsiteX4-29" fmla="*/ 45720 w 2422281"/>
              <a:gd name="connsiteY4-30" fmla="*/ 9144 h 2777158"/>
              <a:gd name="connsiteX0-31" fmla="*/ 45720 w 1754769"/>
              <a:gd name="connsiteY0-32" fmla="*/ 9144 h 2777158"/>
              <a:gd name="connsiteX1-33" fmla="*/ 1754769 w 1754769"/>
              <a:gd name="connsiteY1-34" fmla="*/ 0 h 2777158"/>
              <a:gd name="connsiteX2-35" fmla="*/ 1526169 w 1754769"/>
              <a:gd name="connsiteY2-36" fmla="*/ 2566846 h 2777158"/>
              <a:gd name="connsiteX3-37" fmla="*/ 0 w 1754769"/>
              <a:gd name="connsiteY3-38" fmla="*/ 2777158 h 2777158"/>
              <a:gd name="connsiteX4-39" fmla="*/ 45720 w 1754769"/>
              <a:gd name="connsiteY4-40" fmla="*/ 9144 h 2777158"/>
              <a:gd name="connsiteX0-41" fmla="*/ 45720 w 1782201"/>
              <a:gd name="connsiteY0-42" fmla="*/ 9144 h 2777158"/>
              <a:gd name="connsiteX1-43" fmla="*/ 1754769 w 1782201"/>
              <a:gd name="connsiteY1-44" fmla="*/ 0 h 2777158"/>
              <a:gd name="connsiteX2-45" fmla="*/ 1782201 w 1782201"/>
              <a:gd name="connsiteY2-46" fmla="*/ 2768014 h 2777158"/>
              <a:gd name="connsiteX3-47" fmla="*/ 0 w 1782201"/>
              <a:gd name="connsiteY3-48" fmla="*/ 2777158 h 2777158"/>
              <a:gd name="connsiteX4-49" fmla="*/ 45720 w 1782201"/>
              <a:gd name="connsiteY4-50" fmla="*/ 9144 h 2777158"/>
              <a:gd name="connsiteX0-51" fmla="*/ 45720 w 1782201"/>
              <a:gd name="connsiteY0-52" fmla="*/ 0 h 2768014"/>
              <a:gd name="connsiteX1-53" fmla="*/ 985149 w 1782201"/>
              <a:gd name="connsiteY1-54" fmla="*/ 280416 h 2768014"/>
              <a:gd name="connsiteX2-55" fmla="*/ 1782201 w 1782201"/>
              <a:gd name="connsiteY2-56" fmla="*/ 2758870 h 2768014"/>
              <a:gd name="connsiteX3-57" fmla="*/ 0 w 1782201"/>
              <a:gd name="connsiteY3-58" fmla="*/ 2768014 h 2768014"/>
              <a:gd name="connsiteX4-59" fmla="*/ 45720 w 1782201"/>
              <a:gd name="connsiteY4-60" fmla="*/ 0 h 2768014"/>
              <a:gd name="connsiteX0-61" fmla="*/ 45720 w 1782201"/>
              <a:gd name="connsiteY0-62" fmla="*/ 16764 h 2784778"/>
              <a:gd name="connsiteX1-63" fmla="*/ 1427109 w 1782201"/>
              <a:gd name="connsiteY1-64" fmla="*/ 0 h 2784778"/>
              <a:gd name="connsiteX2-65" fmla="*/ 1782201 w 1782201"/>
              <a:gd name="connsiteY2-66" fmla="*/ 2775634 h 2784778"/>
              <a:gd name="connsiteX3-67" fmla="*/ 0 w 1782201"/>
              <a:gd name="connsiteY3-68" fmla="*/ 2784778 h 2784778"/>
              <a:gd name="connsiteX4-69" fmla="*/ 45720 w 1782201"/>
              <a:gd name="connsiteY4-70" fmla="*/ 16764 h 2784778"/>
              <a:gd name="connsiteX0-71" fmla="*/ 45720 w 1427109"/>
              <a:gd name="connsiteY0-72" fmla="*/ 16764 h 2784778"/>
              <a:gd name="connsiteX1-73" fmla="*/ 1427109 w 1427109"/>
              <a:gd name="connsiteY1-74" fmla="*/ 0 h 2784778"/>
              <a:gd name="connsiteX2-75" fmla="*/ 768741 w 1427109"/>
              <a:gd name="connsiteY2-76" fmla="*/ 1952674 h 2784778"/>
              <a:gd name="connsiteX3-77" fmla="*/ 0 w 1427109"/>
              <a:gd name="connsiteY3-78" fmla="*/ 2784778 h 2784778"/>
              <a:gd name="connsiteX4-79" fmla="*/ 45720 w 1427109"/>
              <a:gd name="connsiteY4-80" fmla="*/ 16764 h 2784778"/>
              <a:gd name="connsiteX0-81" fmla="*/ 45720 w 1454541"/>
              <a:gd name="connsiteY0-82" fmla="*/ 16764 h 2784778"/>
              <a:gd name="connsiteX1-83" fmla="*/ 1427109 w 1454541"/>
              <a:gd name="connsiteY1-84" fmla="*/ 0 h 2784778"/>
              <a:gd name="connsiteX2-85" fmla="*/ 1454541 w 1454541"/>
              <a:gd name="connsiteY2-86" fmla="*/ 2173654 h 2784778"/>
              <a:gd name="connsiteX3-87" fmla="*/ 0 w 1454541"/>
              <a:gd name="connsiteY3-88" fmla="*/ 2784778 h 2784778"/>
              <a:gd name="connsiteX4-89" fmla="*/ 45720 w 1454541"/>
              <a:gd name="connsiteY4-90" fmla="*/ 16764 h 2784778"/>
              <a:gd name="connsiteX0-91" fmla="*/ 0 w 1408821"/>
              <a:gd name="connsiteY0-92" fmla="*/ 16764 h 2173654"/>
              <a:gd name="connsiteX1-93" fmla="*/ 1381389 w 1408821"/>
              <a:gd name="connsiteY1-94" fmla="*/ 0 h 2173654"/>
              <a:gd name="connsiteX2-95" fmla="*/ 1408821 w 1408821"/>
              <a:gd name="connsiteY2-96" fmla="*/ 2173654 h 2173654"/>
              <a:gd name="connsiteX3-97" fmla="*/ 312420 w 1408821"/>
              <a:gd name="connsiteY3-98" fmla="*/ 2076118 h 2173654"/>
              <a:gd name="connsiteX4-99" fmla="*/ 0 w 1408821"/>
              <a:gd name="connsiteY4-100" fmla="*/ 16764 h 2173654"/>
              <a:gd name="connsiteX0-101" fmla="*/ 7620 w 1416441"/>
              <a:gd name="connsiteY0-102" fmla="*/ 16764 h 2182798"/>
              <a:gd name="connsiteX1-103" fmla="*/ 1389009 w 1416441"/>
              <a:gd name="connsiteY1-104" fmla="*/ 0 h 2182798"/>
              <a:gd name="connsiteX2-105" fmla="*/ 1416441 w 1416441"/>
              <a:gd name="connsiteY2-106" fmla="*/ 2173654 h 2182798"/>
              <a:gd name="connsiteX3-107" fmla="*/ 0 w 1416441"/>
              <a:gd name="connsiteY3-108" fmla="*/ 2182798 h 2182798"/>
              <a:gd name="connsiteX4-109" fmla="*/ 7620 w 1416441"/>
              <a:gd name="connsiteY4-110" fmla="*/ 16764 h 218279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16441" h="2182798">
                <a:moveTo>
                  <a:pt x="7620" y="16764"/>
                </a:moveTo>
                <a:lnTo>
                  <a:pt x="1389009" y="0"/>
                </a:lnTo>
                <a:lnTo>
                  <a:pt x="1416441" y="2173654"/>
                </a:lnTo>
                <a:lnTo>
                  <a:pt x="0" y="2182798"/>
                </a:lnTo>
                <a:lnTo>
                  <a:pt x="7620" y="16764"/>
                </a:lnTo>
                <a:close/>
              </a:path>
            </a:pathLst>
          </a:custGeom>
          <a:solidFill>
            <a:schemeClr val="tx2">
              <a:lumMod val="20000"/>
              <a:lumOff val="80000"/>
            </a:schemeClr>
          </a:solidFill>
        </p:spPr>
        <p:txBody>
          <a:bodyPr/>
          <a:lstStyle>
            <a:lvl1pPr marL="0" indent="0" algn="ctr">
              <a:buNone/>
              <a:defRPr sz="1600" baseline="0"/>
            </a:lvl1pPr>
          </a:lstStyle>
          <a:p>
            <a:r>
              <a:rPr lang="en-US" altLang="ko-KR" dirty="0" smtClean="0"/>
              <a:t>Insert Your Image</a:t>
            </a:r>
            <a:endParaRPr lang="ko-KR"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1179288"/>
          </a:xfrm>
          <a:prstGeom prst="rect">
            <a:avLst/>
          </a:prstGeom>
        </p:spPr>
        <p:txBody>
          <a:bodyPr anchor="ctr"/>
          <a:lstStyle>
            <a:lvl1pPr algn="l">
              <a:defRPr>
                <a:solidFill>
                  <a:schemeClr val="tx1">
                    <a:lumMod val="75000"/>
                    <a:lumOff val="25000"/>
                  </a:schemeClr>
                </a:solidFill>
                <a:latin typeface="Arial" panose="020B0604020202020204" pitchFamily="34" charset="0"/>
                <a:cs typeface="Arial" panose="020B0604020202020204" pitchFamily="34" charset="0"/>
              </a:defRPr>
            </a:lvl1pPr>
          </a:lstStyle>
          <a:p>
            <a:r>
              <a:rPr lang="en-US" altLang="ko-KR" dirty="0" smtClean="0"/>
              <a:t> Free PPT _ Click to add title</a:t>
            </a:r>
            <a:endParaRPr lang="ko-KR" altLang="en-US" dirty="0"/>
          </a:p>
        </p:txBody>
      </p:sp>
      <p:sp>
        <p:nvSpPr>
          <p:cNvPr id="4" name="Content Placeholder 2"/>
          <p:cNvSpPr>
            <a:spLocks noGrp="1"/>
          </p:cNvSpPr>
          <p:nvPr>
            <p:ph idx="1"/>
          </p:nvPr>
        </p:nvSpPr>
        <p:spPr>
          <a:xfrm>
            <a:off x="395536" y="1508788"/>
            <a:ext cx="8496944" cy="614197"/>
          </a:xfrm>
          <a:prstGeom prst="rect">
            <a:avLst/>
          </a:prstGeom>
        </p:spPr>
        <p:txBody>
          <a:bodyPr anchor="ctr"/>
          <a:lstStyle>
            <a:lvl1pPr marL="0" indent="0">
              <a:buNone/>
              <a:defRPr sz="2000">
                <a:solidFill>
                  <a:schemeClr val="bg1"/>
                </a:solidFill>
                <a:latin typeface="Arial" panose="020B0604020202020204" pitchFamily="34" charset="0"/>
                <a:cs typeface="Arial" panose="020B0604020202020204" pitchFamily="34" charset="0"/>
              </a:defRPr>
            </a:lvl1pPr>
          </a:lstStyle>
          <a:p>
            <a:pPr lvl="0"/>
            <a:r>
              <a:rPr lang="zh-CN" altLang="en-US" smtClean="0"/>
              <a:t>单击此处编辑母版文本样式</a:t>
            </a:r>
          </a:p>
        </p:txBody>
      </p:sp>
      <p:sp>
        <p:nvSpPr>
          <p:cNvPr id="5" name="Content Placeholder 2"/>
          <p:cNvSpPr>
            <a:spLocks noGrp="1"/>
          </p:cNvSpPr>
          <p:nvPr>
            <p:ph idx="10"/>
          </p:nvPr>
        </p:nvSpPr>
        <p:spPr>
          <a:xfrm>
            <a:off x="405880" y="2411015"/>
            <a:ext cx="8496944" cy="3994316"/>
          </a:xfrm>
          <a:prstGeom prst="rect">
            <a:avLst/>
          </a:prstGeom>
        </p:spPr>
        <p:txBody>
          <a:bodyPr lIns="396000" anchor="t"/>
          <a:lstStyle>
            <a:lvl1pPr marL="0" indent="0">
              <a:buNone/>
              <a:defRPr sz="1400">
                <a:solidFill>
                  <a:schemeClr val="bg1"/>
                </a:solidFill>
                <a:latin typeface="Arial" panose="020B0604020202020204" pitchFamily="34" charset="0"/>
                <a:cs typeface="Arial" panose="020B0604020202020204" pitchFamily="34" charset="0"/>
              </a:defRPr>
            </a:lvl1pPr>
          </a:lstStyle>
          <a:p>
            <a:pPr lvl="0"/>
            <a:r>
              <a:rPr lang="zh-CN" altLang="en-US" smtClean="0"/>
              <a:t>单击此处编辑母版文本样式</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1179288"/>
          </a:xfrm>
          <a:prstGeom prst="rect">
            <a:avLst/>
          </a:prstGeom>
        </p:spPr>
        <p:txBody>
          <a:bodyPr anchor="ctr"/>
          <a:lstStyle>
            <a:lvl1pPr algn="l">
              <a:defRPr>
                <a:solidFill>
                  <a:schemeClr val="tx1">
                    <a:lumMod val="75000"/>
                    <a:lumOff val="25000"/>
                  </a:schemeClr>
                </a:solidFill>
                <a:latin typeface="Arial" panose="020B0604020202020204" pitchFamily="34" charset="0"/>
                <a:cs typeface="Arial" panose="020B0604020202020204" pitchFamily="34" charset="0"/>
              </a:defRPr>
            </a:lvl1pPr>
          </a:lstStyle>
          <a:p>
            <a:r>
              <a:rPr lang="en-US" altLang="ko-KR" dirty="0" smtClean="0"/>
              <a:t>Free PPT _ Click to add title</a:t>
            </a:r>
            <a:endParaRPr lang="ko-KR" altLang="en-US" dirty="0"/>
          </a:p>
        </p:txBody>
      </p:sp>
      <p:sp>
        <p:nvSpPr>
          <p:cNvPr id="4" name="Content Placeholder 2"/>
          <p:cNvSpPr>
            <a:spLocks noGrp="1"/>
          </p:cNvSpPr>
          <p:nvPr>
            <p:ph idx="1"/>
          </p:nvPr>
        </p:nvSpPr>
        <p:spPr>
          <a:xfrm>
            <a:off x="1979712" y="1316768"/>
            <a:ext cx="6912768" cy="614197"/>
          </a:xfrm>
          <a:prstGeom prst="rect">
            <a:avLst/>
          </a:prstGeom>
        </p:spPr>
        <p:txBody>
          <a:bodyPr anchor="ctr"/>
          <a:lstStyle>
            <a:lvl1pPr marL="0" indent="0">
              <a:buNone/>
              <a:defRPr sz="2000">
                <a:solidFill>
                  <a:schemeClr val="tx1">
                    <a:lumMod val="75000"/>
                    <a:lumOff val="25000"/>
                  </a:schemeClr>
                </a:solidFill>
                <a:latin typeface="Arial" panose="020B0604020202020204" pitchFamily="34" charset="0"/>
                <a:cs typeface="Arial" panose="020B0604020202020204" pitchFamily="34" charset="0"/>
              </a:defRPr>
            </a:lvl1pPr>
          </a:lstStyle>
          <a:p>
            <a:pPr lvl="0"/>
            <a:r>
              <a:rPr lang="zh-CN" altLang="en-US" smtClean="0"/>
              <a:t>单击此处编辑母版文本样式</a:t>
            </a:r>
          </a:p>
        </p:txBody>
      </p:sp>
      <p:sp>
        <p:nvSpPr>
          <p:cNvPr id="5" name="Content Placeholder 2"/>
          <p:cNvSpPr>
            <a:spLocks noGrp="1"/>
          </p:cNvSpPr>
          <p:nvPr>
            <p:ph idx="10"/>
          </p:nvPr>
        </p:nvSpPr>
        <p:spPr>
          <a:xfrm>
            <a:off x="1990056" y="2218995"/>
            <a:ext cx="6912768" cy="3994316"/>
          </a:xfrm>
          <a:prstGeom prst="rect">
            <a:avLst/>
          </a:prstGeom>
        </p:spPr>
        <p:txBody>
          <a:bodyPr lIns="396000" anchor="t"/>
          <a:lstStyle>
            <a:lvl1pPr marL="0" indent="0">
              <a:buNone/>
              <a:defRPr sz="1400">
                <a:solidFill>
                  <a:schemeClr val="tx1">
                    <a:lumMod val="75000"/>
                    <a:lumOff val="25000"/>
                  </a:schemeClr>
                </a:solidFill>
                <a:latin typeface="Arial" panose="020B0604020202020204" pitchFamily="34" charset="0"/>
                <a:cs typeface="Arial" panose="020B0604020202020204" pitchFamily="34" charset="0"/>
              </a:defRPr>
            </a:lvl1pPr>
          </a:lstStyle>
          <a:p>
            <a:pPr lvl="0"/>
            <a:r>
              <a:rPr lang="zh-CN" altLang="en-US" smtClean="0"/>
              <a:t>单击此处编辑母版文本样式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Picture Placeholder 2"/>
          <p:cNvSpPr>
            <a:spLocks noGrp="1"/>
          </p:cNvSpPr>
          <p:nvPr>
            <p:ph type="pic" sz="quarter" idx="10" hasCustomPrompt="1"/>
          </p:nvPr>
        </p:nvSpPr>
        <p:spPr>
          <a:xfrm>
            <a:off x="1225726" y="1306607"/>
            <a:ext cx="1416441" cy="2910397"/>
          </a:xfrm>
          <a:custGeom>
            <a:avLst/>
            <a:gdLst>
              <a:gd name="connsiteX0" fmla="*/ 0 w 2376561"/>
              <a:gd name="connsiteY0" fmla="*/ 0 h 2447974"/>
              <a:gd name="connsiteX1" fmla="*/ 2376561 w 2376561"/>
              <a:gd name="connsiteY1" fmla="*/ 0 h 2447974"/>
              <a:gd name="connsiteX2" fmla="*/ 2376561 w 2376561"/>
              <a:gd name="connsiteY2" fmla="*/ 2447974 h 2447974"/>
              <a:gd name="connsiteX3" fmla="*/ 0 w 2376561"/>
              <a:gd name="connsiteY3" fmla="*/ 2447974 h 2447974"/>
              <a:gd name="connsiteX4" fmla="*/ 0 w 2376561"/>
              <a:gd name="connsiteY4" fmla="*/ 0 h 2447974"/>
              <a:gd name="connsiteX0-1" fmla="*/ 0 w 2376561"/>
              <a:gd name="connsiteY0-2" fmla="*/ 0 h 2447974"/>
              <a:gd name="connsiteX1-3" fmla="*/ 1599321 w 2376561"/>
              <a:gd name="connsiteY1-4" fmla="*/ 91440 h 2447974"/>
              <a:gd name="connsiteX2-5" fmla="*/ 2376561 w 2376561"/>
              <a:gd name="connsiteY2-6" fmla="*/ 2447974 h 2447974"/>
              <a:gd name="connsiteX3-7" fmla="*/ 0 w 2376561"/>
              <a:gd name="connsiteY3-8" fmla="*/ 2447974 h 2447974"/>
              <a:gd name="connsiteX4-9" fmla="*/ 0 w 2376561"/>
              <a:gd name="connsiteY4-10" fmla="*/ 0 h 2447974"/>
              <a:gd name="connsiteX0-11" fmla="*/ 0 w 2376561"/>
              <a:gd name="connsiteY0-12" fmla="*/ 9144 h 2457118"/>
              <a:gd name="connsiteX1-13" fmla="*/ 1709049 w 2376561"/>
              <a:gd name="connsiteY1-14" fmla="*/ 0 h 2457118"/>
              <a:gd name="connsiteX2-15" fmla="*/ 2376561 w 2376561"/>
              <a:gd name="connsiteY2-16" fmla="*/ 2457118 h 2457118"/>
              <a:gd name="connsiteX3-17" fmla="*/ 0 w 2376561"/>
              <a:gd name="connsiteY3-18" fmla="*/ 2457118 h 2457118"/>
              <a:gd name="connsiteX4-19" fmla="*/ 0 w 2376561"/>
              <a:gd name="connsiteY4-20" fmla="*/ 9144 h 2457118"/>
              <a:gd name="connsiteX0-21" fmla="*/ 45720 w 2422281"/>
              <a:gd name="connsiteY0-22" fmla="*/ 9144 h 2777158"/>
              <a:gd name="connsiteX1-23" fmla="*/ 1754769 w 2422281"/>
              <a:gd name="connsiteY1-24" fmla="*/ 0 h 2777158"/>
              <a:gd name="connsiteX2-25" fmla="*/ 2422281 w 2422281"/>
              <a:gd name="connsiteY2-26" fmla="*/ 2457118 h 2777158"/>
              <a:gd name="connsiteX3-27" fmla="*/ 0 w 2422281"/>
              <a:gd name="connsiteY3-28" fmla="*/ 2777158 h 2777158"/>
              <a:gd name="connsiteX4-29" fmla="*/ 45720 w 2422281"/>
              <a:gd name="connsiteY4-30" fmla="*/ 9144 h 2777158"/>
              <a:gd name="connsiteX0-31" fmla="*/ 45720 w 1754769"/>
              <a:gd name="connsiteY0-32" fmla="*/ 9144 h 2777158"/>
              <a:gd name="connsiteX1-33" fmla="*/ 1754769 w 1754769"/>
              <a:gd name="connsiteY1-34" fmla="*/ 0 h 2777158"/>
              <a:gd name="connsiteX2-35" fmla="*/ 1526169 w 1754769"/>
              <a:gd name="connsiteY2-36" fmla="*/ 2566846 h 2777158"/>
              <a:gd name="connsiteX3-37" fmla="*/ 0 w 1754769"/>
              <a:gd name="connsiteY3-38" fmla="*/ 2777158 h 2777158"/>
              <a:gd name="connsiteX4-39" fmla="*/ 45720 w 1754769"/>
              <a:gd name="connsiteY4-40" fmla="*/ 9144 h 2777158"/>
              <a:gd name="connsiteX0-41" fmla="*/ 45720 w 1782201"/>
              <a:gd name="connsiteY0-42" fmla="*/ 9144 h 2777158"/>
              <a:gd name="connsiteX1-43" fmla="*/ 1754769 w 1782201"/>
              <a:gd name="connsiteY1-44" fmla="*/ 0 h 2777158"/>
              <a:gd name="connsiteX2-45" fmla="*/ 1782201 w 1782201"/>
              <a:gd name="connsiteY2-46" fmla="*/ 2768014 h 2777158"/>
              <a:gd name="connsiteX3-47" fmla="*/ 0 w 1782201"/>
              <a:gd name="connsiteY3-48" fmla="*/ 2777158 h 2777158"/>
              <a:gd name="connsiteX4-49" fmla="*/ 45720 w 1782201"/>
              <a:gd name="connsiteY4-50" fmla="*/ 9144 h 2777158"/>
              <a:gd name="connsiteX0-51" fmla="*/ 45720 w 1782201"/>
              <a:gd name="connsiteY0-52" fmla="*/ 0 h 2768014"/>
              <a:gd name="connsiteX1-53" fmla="*/ 985149 w 1782201"/>
              <a:gd name="connsiteY1-54" fmla="*/ 280416 h 2768014"/>
              <a:gd name="connsiteX2-55" fmla="*/ 1782201 w 1782201"/>
              <a:gd name="connsiteY2-56" fmla="*/ 2758870 h 2768014"/>
              <a:gd name="connsiteX3-57" fmla="*/ 0 w 1782201"/>
              <a:gd name="connsiteY3-58" fmla="*/ 2768014 h 2768014"/>
              <a:gd name="connsiteX4-59" fmla="*/ 45720 w 1782201"/>
              <a:gd name="connsiteY4-60" fmla="*/ 0 h 2768014"/>
              <a:gd name="connsiteX0-61" fmla="*/ 45720 w 1782201"/>
              <a:gd name="connsiteY0-62" fmla="*/ 16764 h 2784778"/>
              <a:gd name="connsiteX1-63" fmla="*/ 1427109 w 1782201"/>
              <a:gd name="connsiteY1-64" fmla="*/ 0 h 2784778"/>
              <a:gd name="connsiteX2-65" fmla="*/ 1782201 w 1782201"/>
              <a:gd name="connsiteY2-66" fmla="*/ 2775634 h 2784778"/>
              <a:gd name="connsiteX3-67" fmla="*/ 0 w 1782201"/>
              <a:gd name="connsiteY3-68" fmla="*/ 2784778 h 2784778"/>
              <a:gd name="connsiteX4-69" fmla="*/ 45720 w 1782201"/>
              <a:gd name="connsiteY4-70" fmla="*/ 16764 h 2784778"/>
              <a:gd name="connsiteX0-71" fmla="*/ 45720 w 1427109"/>
              <a:gd name="connsiteY0-72" fmla="*/ 16764 h 2784778"/>
              <a:gd name="connsiteX1-73" fmla="*/ 1427109 w 1427109"/>
              <a:gd name="connsiteY1-74" fmla="*/ 0 h 2784778"/>
              <a:gd name="connsiteX2-75" fmla="*/ 768741 w 1427109"/>
              <a:gd name="connsiteY2-76" fmla="*/ 1952674 h 2784778"/>
              <a:gd name="connsiteX3-77" fmla="*/ 0 w 1427109"/>
              <a:gd name="connsiteY3-78" fmla="*/ 2784778 h 2784778"/>
              <a:gd name="connsiteX4-79" fmla="*/ 45720 w 1427109"/>
              <a:gd name="connsiteY4-80" fmla="*/ 16764 h 2784778"/>
              <a:gd name="connsiteX0-81" fmla="*/ 45720 w 1454541"/>
              <a:gd name="connsiteY0-82" fmla="*/ 16764 h 2784778"/>
              <a:gd name="connsiteX1-83" fmla="*/ 1427109 w 1454541"/>
              <a:gd name="connsiteY1-84" fmla="*/ 0 h 2784778"/>
              <a:gd name="connsiteX2-85" fmla="*/ 1454541 w 1454541"/>
              <a:gd name="connsiteY2-86" fmla="*/ 2173654 h 2784778"/>
              <a:gd name="connsiteX3-87" fmla="*/ 0 w 1454541"/>
              <a:gd name="connsiteY3-88" fmla="*/ 2784778 h 2784778"/>
              <a:gd name="connsiteX4-89" fmla="*/ 45720 w 1454541"/>
              <a:gd name="connsiteY4-90" fmla="*/ 16764 h 2784778"/>
              <a:gd name="connsiteX0-91" fmla="*/ 0 w 1408821"/>
              <a:gd name="connsiteY0-92" fmla="*/ 16764 h 2173654"/>
              <a:gd name="connsiteX1-93" fmla="*/ 1381389 w 1408821"/>
              <a:gd name="connsiteY1-94" fmla="*/ 0 h 2173654"/>
              <a:gd name="connsiteX2-95" fmla="*/ 1408821 w 1408821"/>
              <a:gd name="connsiteY2-96" fmla="*/ 2173654 h 2173654"/>
              <a:gd name="connsiteX3-97" fmla="*/ 312420 w 1408821"/>
              <a:gd name="connsiteY3-98" fmla="*/ 2076118 h 2173654"/>
              <a:gd name="connsiteX4-99" fmla="*/ 0 w 1408821"/>
              <a:gd name="connsiteY4-100" fmla="*/ 16764 h 2173654"/>
              <a:gd name="connsiteX0-101" fmla="*/ 7620 w 1416441"/>
              <a:gd name="connsiteY0-102" fmla="*/ 16764 h 2182798"/>
              <a:gd name="connsiteX1-103" fmla="*/ 1389009 w 1416441"/>
              <a:gd name="connsiteY1-104" fmla="*/ 0 h 2182798"/>
              <a:gd name="connsiteX2-105" fmla="*/ 1416441 w 1416441"/>
              <a:gd name="connsiteY2-106" fmla="*/ 2173654 h 2182798"/>
              <a:gd name="connsiteX3-107" fmla="*/ 0 w 1416441"/>
              <a:gd name="connsiteY3-108" fmla="*/ 2182798 h 2182798"/>
              <a:gd name="connsiteX4-109" fmla="*/ 7620 w 1416441"/>
              <a:gd name="connsiteY4-110" fmla="*/ 16764 h 218279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16441" h="2182798">
                <a:moveTo>
                  <a:pt x="7620" y="16764"/>
                </a:moveTo>
                <a:lnTo>
                  <a:pt x="1389009" y="0"/>
                </a:lnTo>
                <a:lnTo>
                  <a:pt x="1416441" y="2173654"/>
                </a:lnTo>
                <a:lnTo>
                  <a:pt x="0" y="2182798"/>
                </a:lnTo>
                <a:lnTo>
                  <a:pt x="7620" y="16764"/>
                </a:lnTo>
                <a:close/>
              </a:path>
            </a:pathLst>
          </a:custGeom>
          <a:solidFill>
            <a:schemeClr val="tx2">
              <a:lumMod val="20000"/>
              <a:lumOff val="80000"/>
            </a:schemeClr>
          </a:solidFill>
        </p:spPr>
        <p:txBody>
          <a:bodyPr/>
          <a:lstStyle>
            <a:lvl1pPr marL="0" indent="0" algn="ctr">
              <a:buNone/>
              <a:defRPr sz="1600" baseline="0"/>
            </a:lvl1pPr>
          </a:lstStyle>
          <a:p>
            <a:r>
              <a:rPr lang="en-US" altLang="ko-KR" dirty="0"/>
              <a:t>Insert Your Image</a:t>
            </a:r>
            <a:endParaRPr lang="ko-KR"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1179288"/>
          </a:xfrm>
          <a:prstGeom prst="rect">
            <a:avLst/>
          </a:prstGeom>
        </p:spPr>
        <p:txBody>
          <a:bodyPr anchor="ctr"/>
          <a:lstStyle>
            <a:lvl1pPr algn="l">
              <a:defRPr>
                <a:solidFill>
                  <a:schemeClr val="tx1">
                    <a:lumMod val="75000"/>
                    <a:lumOff val="25000"/>
                  </a:schemeClr>
                </a:solidFill>
                <a:latin typeface="Arial" panose="020B0604020202020204" pitchFamily="34" charset="0"/>
                <a:cs typeface="Arial" panose="020B0604020202020204" pitchFamily="34" charset="0"/>
              </a:defRPr>
            </a:lvl1pPr>
          </a:lstStyle>
          <a:p>
            <a:r>
              <a:rPr lang="en-US" altLang="ko-KR" dirty="0"/>
              <a:t> Free PPT _ Click to add title</a:t>
            </a:r>
            <a:endParaRPr lang="ko-KR" altLang="en-US" dirty="0"/>
          </a:p>
        </p:txBody>
      </p:sp>
      <p:sp>
        <p:nvSpPr>
          <p:cNvPr id="4" name="Content Placeholder 2"/>
          <p:cNvSpPr>
            <a:spLocks noGrp="1"/>
          </p:cNvSpPr>
          <p:nvPr>
            <p:ph idx="1"/>
          </p:nvPr>
        </p:nvSpPr>
        <p:spPr>
          <a:xfrm>
            <a:off x="395536" y="1508788"/>
            <a:ext cx="8496944" cy="614197"/>
          </a:xfrm>
          <a:prstGeom prst="rect">
            <a:avLst/>
          </a:prstGeom>
        </p:spPr>
        <p:txBody>
          <a:bodyPr anchor="ctr"/>
          <a:lstStyle>
            <a:lvl1pPr marL="0" indent="0">
              <a:buNone/>
              <a:defRPr sz="2000">
                <a:solidFill>
                  <a:schemeClr val="bg1"/>
                </a:solidFill>
                <a:latin typeface="Arial" panose="020B0604020202020204" pitchFamily="34" charset="0"/>
                <a:cs typeface="Arial" panose="020B0604020202020204" pitchFamily="34" charset="0"/>
              </a:defRPr>
            </a:lvl1pPr>
          </a:lstStyle>
          <a:p>
            <a:pPr lvl="0"/>
            <a:r>
              <a:rPr lang="zh-CN" altLang="en-US"/>
              <a:t>单击此处编辑母版文本样式</a:t>
            </a:r>
          </a:p>
        </p:txBody>
      </p:sp>
      <p:sp>
        <p:nvSpPr>
          <p:cNvPr id="5" name="Content Placeholder 2"/>
          <p:cNvSpPr>
            <a:spLocks noGrp="1"/>
          </p:cNvSpPr>
          <p:nvPr>
            <p:ph idx="10"/>
          </p:nvPr>
        </p:nvSpPr>
        <p:spPr>
          <a:xfrm>
            <a:off x="405880" y="2411015"/>
            <a:ext cx="8496944" cy="3994316"/>
          </a:xfrm>
          <a:prstGeom prst="rect">
            <a:avLst/>
          </a:prstGeom>
        </p:spPr>
        <p:txBody>
          <a:bodyPr lIns="396000" anchor="t"/>
          <a:lstStyle>
            <a:lvl1pPr marL="0" indent="0">
              <a:buNone/>
              <a:defRPr sz="1400">
                <a:solidFill>
                  <a:schemeClr val="bg1"/>
                </a:solidFill>
                <a:latin typeface="Arial" panose="020B0604020202020204" pitchFamily="34" charset="0"/>
                <a:cs typeface="Arial" panose="020B0604020202020204" pitchFamily="34" charset="0"/>
              </a:defRPr>
            </a:lvl1pPr>
          </a:lstStyle>
          <a:p>
            <a:pPr lvl="0"/>
            <a:r>
              <a:rPr lang="zh-CN" altLang="en-US"/>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F7803F7-6E5D-45C1-A6BF-8F200A3F328E}" type="datetimeFigureOut">
              <a:rPr lang="zh-CN" altLang="en-US" smtClean="0"/>
              <a:t>2020/11/17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48BC6C8-5FEA-4BEA-90A9-8C5580C525CC}"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1179288"/>
          </a:xfrm>
          <a:prstGeom prst="rect">
            <a:avLst/>
          </a:prstGeom>
        </p:spPr>
        <p:txBody>
          <a:bodyPr anchor="ctr"/>
          <a:lstStyle>
            <a:lvl1pPr algn="l">
              <a:defRPr>
                <a:solidFill>
                  <a:schemeClr val="tx1">
                    <a:lumMod val="75000"/>
                    <a:lumOff val="25000"/>
                  </a:schemeClr>
                </a:solidFill>
                <a:latin typeface="Arial" panose="020B0604020202020204" pitchFamily="34" charset="0"/>
                <a:cs typeface="Arial" panose="020B0604020202020204" pitchFamily="34" charset="0"/>
              </a:defRPr>
            </a:lvl1pPr>
          </a:lstStyle>
          <a:p>
            <a:r>
              <a:rPr lang="en-US" altLang="ko-KR" dirty="0"/>
              <a:t>Free PPT _ Click to add title</a:t>
            </a:r>
            <a:endParaRPr lang="ko-KR" altLang="en-US" dirty="0"/>
          </a:p>
        </p:txBody>
      </p:sp>
      <p:sp>
        <p:nvSpPr>
          <p:cNvPr id="4" name="Content Placeholder 2"/>
          <p:cNvSpPr>
            <a:spLocks noGrp="1"/>
          </p:cNvSpPr>
          <p:nvPr>
            <p:ph idx="1"/>
          </p:nvPr>
        </p:nvSpPr>
        <p:spPr>
          <a:xfrm>
            <a:off x="1979712" y="1316767"/>
            <a:ext cx="6912768" cy="614197"/>
          </a:xfrm>
          <a:prstGeom prst="rect">
            <a:avLst/>
          </a:prstGeom>
        </p:spPr>
        <p:txBody>
          <a:bodyPr anchor="ctr"/>
          <a:lstStyle>
            <a:lvl1pPr marL="0" indent="0">
              <a:buNone/>
              <a:defRPr sz="2000">
                <a:solidFill>
                  <a:schemeClr val="tx1">
                    <a:lumMod val="75000"/>
                    <a:lumOff val="25000"/>
                  </a:schemeClr>
                </a:solidFill>
                <a:latin typeface="Arial" panose="020B0604020202020204" pitchFamily="34" charset="0"/>
                <a:cs typeface="Arial" panose="020B0604020202020204" pitchFamily="34" charset="0"/>
              </a:defRPr>
            </a:lvl1pPr>
          </a:lstStyle>
          <a:p>
            <a:pPr lvl="0"/>
            <a:r>
              <a:rPr lang="zh-CN" altLang="en-US"/>
              <a:t>单击此处编辑母版文本样式</a:t>
            </a:r>
          </a:p>
        </p:txBody>
      </p:sp>
      <p:sp>
        <p:nvSpPr>
          <p:cNvPr id="5" name="Content Placeholder 2"/>
          <p:cNvSpPr>
            <a:spLocks noGrp="1"/>
          </p:cNvSpPr>
          <p:nvPr>
            <p:ph idx="10"/>
          </p:nvPr>
        </p:nvSpPr>
        <p:spPr>
          <a:xfrm>
            <a:off x="1990056" y="2218995"/>
            <a:ext cx="6912768" cy="3994316"/>
          </a:xfrm>
          <a:prstGeom prst="rect">
            <a:avLst/>
          </a:prstGeom>
        </p:spPr>
        <p:txBody>
          <a:bodyPr lIns="396000" anchor="t"/>
          <a:lstStyle>
            <a:lvl1pPr marL="0" indent="0">
              <a:buNone/>
              <a:defRPr sz="1400">
                <a:solidFill>
                  <a:schemeClr val="tx1">
                    <a:lumMod val="75000"/>
                    <a:lumOff val="25000"/>
                  </a:schemeClr>
                </a:solidFill>
                <a:latin typeface="Arial" panose="020B0604020202020204" pitchFamily="34" charset="0"/>
                <a:cs typeface="Arial" panose="020B0604020202020204" pitchFamily="34" charset="0"/>
              </a:defRPr>
            </a:lvl1pPr>
          </a:lstStyle>
          <a:p>
            <a:pPr lvl="0"/>
            <a:r>
              <a:rPr lang="zh-CN" altLang="en-US"/>
              <a:t>单击此处编辑母版文本样式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F7803F7-6E5D-45C1-A6BF-8F200A3F328E}" type="datetimeFigureOut">
              <a:rPr lang="zh-CN" altLang="en-US" smtClean="0"/>
              <a:t>2020/11/17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48BC6C8-5FEA-4BEA-90A9-8C5580C525CC}"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F7803F7-6E5D-45C1-A6BF-8F200A3F328E}" type="datetimeFigureOut">
              <a:rPr lang="zh-CN" altLang="en-US" smtClean="0"/>
              <a:t>2020/11/17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48BC6C8-5FEA-4BEA-90A9-8C5580C525CC}"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33"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33"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F7803F7-6E5D-45C1-A6BF-8F200A3F328E}" type="datetimeFigureOut">
              <a:rPr lang="zh-CN" altLang="en-US" smtClean="0"/>
              <a:t>2020/11/17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48BC6C8-5FEA-4BEA-90A9-8C5580C525CC}"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F7803F7-6E5D-45C1-A6BF-8F200A3F328E}" type="datetimeFigureOut">
              <a:rPr lang="zh-CN" altLang="en-US" smtClean="0"/>
              <a:t>2020/11/17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48BC6C8-5FEA-4BEA-90A9-8C5580C525CC}"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F7803F7-6E5D-45C1-A6BF-8F200A3F328E}" type="datetimeFigureOut">
              <a:rPr lang="zh-CN" altLang="en-US" smtClean="0"/>
              <a:t>2020/11/17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48BC6C8-5FEA-4BEA-90A9-8C5580C525CC}"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14" y="273049"/>
            <a:ext cx="3008313" cy="1162051"/>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6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14" y="1435104"/>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F7803F7-6E5D-45C1-A6BF-8F200A3F328E}" type="datetimeFigureOut">
              <a:rPr lang="zh-CN" altLang="en-US" smtClean="0"/>
              <a:t>2020/11/17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48BC6C8-5FEA-4BEA-90A9-8C5580C525CC}"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1"/>
            <a:ext cx="5486400" cy="566739"/>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46"/>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F7803F7-6E5D-45C1-A6BF-8F200A3F328E}" type="datetimeFigureOut">
              <a:rPr lang="zh-CN" altLang="en-US" smtClean="0"/>
              <a:t>2020/11/17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48BC6C8-5FEA-4BEA-90A9-8C5580C525CC}"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7803F7-6E5D-45C1-A6BF-8F200A3F328E}" type="datetimeFigureOut">
              <a:rPr lang="zh-CN" altLang="en-US" smtClean="0"/>
              <a:t>2020/11/17</a:t>
            </a:fld>
            <a:endParaRPr lang="zh-CN" altLang="en-US"/>
          </a:p>
        </p:txBody>
      </p:sp>
      <p:sp>
        <p:nvSpPr>
          <p:cNvPr id="5" name="页脚占位符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8BC6C8-5FEA-4BEA-90A9-8C5580C525C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ctr" defTabSz="914400" rtl="0" eaLnBrk="1" latinLnBrk="1" hangingPunct="1">
        <a:spcBef>
          <a:spcPct val="0"/>
        </a:spcBef>
        <a:buNone/>
        <a:defRPr sz="3600" b="1" kern="120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p:txStyles>
    <p:titleStyle>
      <a:lvl1pPr algn="ctr" defTabSz="914400" rtl="0" eaLnBrk="1" latinLnBrk="1" hangingPunct="1">
        <a:spcBef>
          <a:spcPct val="0"/>
        </a:spcBef>
        <a:buNone/>
        <a:defRPr sz="3600" b="1" kern="120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Lst>
  <p:txStyles>
    <p:titleStyle>
      <a:lvl1pPr algn="ctr" defTabSz="914400" rtl="0" eaLnBrk="1" latinLnBrk="1" hangingPunct="1">
        <a:spcBef>
          <a:spcPct val="0"/>
        </a:spcBef>
        <a:buNone/>
        <a:defRPr sz="3600" b="1" kern="120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comments" Target="../comments/comment1.xml"/><Relationship Id="rId2" Type="http://schemas.openxmlformats.org/officeDocument/2006/relationships/hyperlink" Target="http://www.free-powerpoint-templates-design.com/free-powerpoint-templates-design" TargetMode="External"/><Relationship Id="rId1" Type="http://schemas.openxmlformats.org/officeDocument/2006/relationships/slideLayout" Target="../slideLayouts/slideLayout1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2.jpeg"/><Relationship Id="rId1" Type="http://schemas.openxmlformats.org/officeDocument/2006/relationships/slideLayout" Target="../slideLayouts/slideLayout7.xml"/><Relationship Id="rId4" Type="http://schemas.openxmlformats.org/officeDocument/2006/relationships/image" Target="../media/image21.emf"/></Relationships>
</file>

<file path=ppt/slides/_rels/slide13.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12.jpeg"/><Relationship Id="rId1" Type="http://schemas.openxmlformats.org/officeDocument/2006/relationships/slideLayout" Target="../slideLayouts/slideLayout7.xml"/><Relationship Id="rId4" Type="http://schemas.openxmlformats.org/officeDocument/2006/relationships/image" Target="../media/image23.emf"/></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12.jpeg"/><Relationship Id="rId1" Type="http://schemas.openxmlformats.org/officeDocument/2006/relationships/slideLayout" Target="../slideLayouts/slideLayout7.xml"/><Relationship Id="rId4" Type="http://schemas.openxmlformats.org/officeDocument/2006/relationships/image" Target="../media/image25.emf"/></Relationships>
</file>

<file path=ppt/slides/_rels/slide16.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12.jpeg"/><Relationship Id="rId1" Type="http://schemas.openxmlformats.org/officeDocument/2006/relationships/slideLayout" Target="../slideLayouts/slideLayout7.xml"/><Relationship Id="rId4" Type="http://schemas.openxmlformats.org/officeDocument/2006/relationships/image" Target="../media/image27.emf"/></Relationships>
</file>

<file path=ppt/slides/_rels/slide17.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image" Target="../media/image33.emf"/></Relationships>
</file>

<file path=ppt/slides/_rels/slide23.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12.jpeg"/><Relationship Id="rId1" Type="http://schemas.openxmlformats.org/officeDocument/2006/relationships/slideLayout" Target="../slideLayouts/slideLayout7.xml"/><Relationship Id="rId4" Type="http://schemas.openxmlformats.org/officeDocument/2006/relationships/image" Target="../media/image35.emf"/></Relationships>
</file>

<file path=ppt/slides/_rels/slide24.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12.jpeg"/><Relationship Id="rId1" Type="http://schemas.openxmlformats.org/officeDocument/2006/relationships/slideLayout" Target="../slideLayouts/slideLayout7.xml"/><Relationship Id="rId4" Type="http://schemas.openxmlformats.org/officeDocument/2006/relationships/image" Target="../media/image37.emf"/></Relationships>
</file>

<file path=ppt/slides/_rels/slide25.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12.jpeg"/><Relationship Id="rId1" Type="http://schemas.openxmlformats.org/officeDocument/2006/relationships/slideLayout" Target="../slideLayouts/slideLayout7.xml"/><Relationship Id="rId4" Type="http://schemas.openxmlformats.org/officeDocument/2006/relationships/image" Target="../media/image39.emf"/></Relationships>
</file>

<file path=ppt/slides/_rels/slide26.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image" Target="../media/image12.jpeg"/><Relationship Id="rId1" Type="http://schemas.openxmlformats.org/officeDocument/2006/relationships/slideLayout" Target="../slideLayouts/slideLayout7.xml"/><Relationship Id="rId4" Type="http://schemas.openxmlformats.org/officeDocument/2006/relationships/image" Target="../media/image48.emf"/></Relationships>
</file>

<file path=ppt/slides/_rels/slide35.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image" Target="../media/image12.jpeg"/><Relationship Id="rId1" Type="http://schemas.openxmlformats.org/officeDocument/2006/relationships/slideLayout" Target="../slideLayouts/slideLayout7.xml"/><Relationship Id="rId5" Type="http://schemas.openxmlformats.org/officeDocument/2006/relationships/image" Target="../media/image54.emf"/><Relationship Id="rId4" Type="http://schemas.openxmlformats.org/officeDocument/2006/relationships/image" Target="../media/image53.emf"/></Relationships>
</file>

<file path=ppt/slides/_rels/slide3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image" Target="../media/image12.jpeg"/><Relationship Id="rId1" Type="http://schemas.openxmlformats.org/officeDocument/2006/relationships/slideLayout" Target="../slideLayouts/slideLayout7.xml"/><Relationship Id="rId6" Type="http://schemas.openxmlformats.org/officeDocument/2006/relationships/image" Target="../media/image61.emf"/><Relationship Id="rId5" Type="http://schemas.openxmlformats.org/officeDocument/2006/relationships/image" Target="../media/image60.emf"/><Relationship Id="rId4" Type="http://schemas.openxmlformats.org/officeDocument/2006/relationships/image" Target="../media/image59.emf"/></Relationships>
</file>

<file path=ppt/slides/_rels/slide4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10.jpeg"/><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10.jpeg"/><Relationship Id="rId1" Type="http://schemas.openxmlformats.org/officeDocument/2006/relationships/slideLayout" Target="../slideLayouts/slideLayout13.xml"/><Relationship Id="rId4" Type="http://schemas.openxmlformats.org/officeDocument/2006/relationships/hyperlink" Target="%20http:/www.python.org" TargetMode="External"/></Relationships>
</file>

<file path=ppt/slides/_rels/slide4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0.xml"/><Relationship Id="rId4"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2.jpeg"/><Relationship Id="rId1" Type="http://schemas.openxmlformats.org/officeDocument/2006/relationships/slideLayout" Target="../slideLayouts/slideLayout7.xml"/><Relationship Id="rId4" Type="http://schemas.openxmlformats.org/officeDocument/2006/relationships/hyperlink" Target="https://docs.python.org/3/library/dis.htm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2.jpeg"/><Relationship Id="rId1" Type="http://schemas.openxmlformats.org/officeDocument/2006/relationships/slideLayout" Target="../slideLayouts/slideLayout7.xml"/><Relationship Id="rId4" Type="http://schemas.openxmlformats.org/officeDocument/2006/relationships/image" Target="../media/image16.emf"/></Relationships>
</file>

<file path=ppt/slides/_rels/slide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23929" y="3183471"/>
            <a:ext cx="4860030" cy="461665"/>
          </a:xfrm>
          <a:prstGeom prst="rect">
            <a:avLst/>
          </a:prstGeom>
          <a:noFill/>
        </p:spPr>
        <p:txBody>
          <a:bodyPr wrap="square">
            <a:spAutoFit/>
          </a:bodyPr>
          <a:lstStyle/>
          <a:p>
            <a:pPr algn="r" latinLnBrk="1">
              <a:defRPr/>
            </a:pPr>
            <a:r>
              <a:rPr lang="zh-CN" altLang="en-US" sz="1200" b="1" dirty="0">
                <a:solidFill>
                  <a:prstClr val="black">
                    <a:lumMod val="75000"/>
                    <a:lumOff val="25000"/>
                  </a:prstClr>
                </a:solidFill>
                <a:latin typeface="Arial" panose="020B0604020202020204" pitchFamily="34" charset="0"/>
                <a:cs typeface="Arial" panose="020B0604020202020204" pitchFamily="34" charset="0"/>
              </a:rPr>
              <a:t>计算机科学与技术系</a:t>
            </a:r>
            <a:endParaRPr lang="en-US" altLang="ko-KR" sz="1200" b="1" dirty="0">
              <a:solidFill>
                <a:prstClr val="black">
                  <a:lumMod val="75000"/>
                  <a:lumOff val="25000"/>
                </a:prstClr>
              </a:solidFill>
              <a:latin typeface="Arial" panose="020B0604020202020204" pitchFamily="34" charset="0"/>
              <a:cs typeface="Arial" panose="020B0604020202020204" pitchFamily="34" charset="0"/>
            </a:endParaRPr>
          </a:p>
          <a:p>
            <a:pPr algn="r" latinLnBrk="1">
              <a:defRPr/>
            </a:pPr>
            <a:r>
              <a:rPr lang="zh-CN" altLang="en-US" sz="1200" b="1" dirty="0">
                <a:solidFill>
                  <a:prstClr val="black">
                    <a:lumMod val="75000"/>
                    <a:lumOff val="25000"/>
                  </a:prstClr>
                </a:solidFill>
                <a:latin typeface="Arial" panose="020B0604020202020204" pitchFamily="34" charset="0"/>
                <a:cs typeface="Arial" panose="020B0604020202020204" pitchFamily="34" charset="0"/>
              </a:rPr>
              <a:t>上海师范大学信息与机电学院</a:t>
            </a:r>
            <a:r>
              <a:rPr lang="en-US" altLang="ko-KR" sz="1200" b="1" dirty="0">
                <a:solidFill>
                  <a:prstClr val="black">
                    <a:lumMod val="75000"/>
                    <a:lumOff val="25000"/>
                  </a:prstClr>
                </a:solidFill>
                <a:latin typeface="Arial" panose="020B0604020202020204" pitchFamily="34" charset="0"/>
                <a:cs typeface="Arial" panose="020B0604020202020204" pitchFamily="34" charset="0"/>
              </a:rPr>
              <a:t>    </a:t>
            </a:r>
          </a:p>
        </p:txBody>
      </p:sp>
      <p:sp>
        <p:nvSpPr>
          <p:cNvPr id="5" name="TextBox 1"/>
          <p:cNvSpPr txBox="1">
            <a:spLocks noChangeArrowheads="1"/>
          </p:cNvSpPr>
          <p:nvPr/>
        </p:nvSpPr>
        <p:spPr bwMode="auto">
          <a:xfrm>
            <a:off x="3275856" y="1882668"/>
            <a:ext cx="5508104" cy="583565"/>
          </a:xfrm>
          <a:prstGeom prst="rect">
            <a:avLst/>
          </a:prstGeom>
          <a:noFill/>
          <a:ln w="9525">
            <a:noFill/>
            <a:miter lim="800000"/>
          </a:ln>
        </p:spPr>
        <p:txBody>
          <a:bodyPr wrap="square">
            <a:spAutoFit/>
          </a:bodyPr>
          <a:lstStyle/>
          <a:p>
            <a:pPr algn="r" latinLnBrk="1"/>
            <a:r>
              <a:rPr sz="3200" b="1">
                <a:solidFill>
                  <a:prstClr val="black">
                    <a:lumMod val="75000"/>
                    <a:lumOff val="25000"/>
                  </a:prstClr>
                </a:solidFill>
                <a:latin typeface="Arial" panose="020B0604020202020204" pitchFamily="34" charset="0"/>
                <a:ea typeface="Malgun Gothic" panose="020B0503020000020004" pitchFamily="50" charset="-127"/>
                <a:cs typeface="Arial" panose="020B0604020202020204" pitchFamily="34" charset="0"/>
                <a:sym typeface="+mn-ea"/>
              </a:rPr>
              <a:t>第</a:t>
            </a:r>
            <a:r>
              <a:rPr lang="en-US" sz="3200" b="1">
                <a:solidFill>
                  <a:prstClr val="black">
                    <a:lumMod val="75000"/>
                    <a:lumOff val="25000"/>
                  </a:prstClr>
                </a:solidFill>
                <a:latin typeface="Arial" panose="020B0604020202020204" pitchFamily="34" charset="0"/>
                <a:ea typeface="Malgun Gothic" panose="020B0503020000020004" pitchFamily="50" charset="-127"/>
                <a:cs typeface="Arial" panose="020B0604020202020204" pitchFamily="34" charset="0"/>
                <a:sym typeface="+mn-ea"/>
              </a:rPr>
              <a:t>6</a:t>
            </a:r>
            <a:r>
              <a:rPr sz="3200" b="1">
                <a:solidFill>
                  <a:prstClr val="black">
                    <a:lumMod val="75000"/>
                    <a:lumOff val="25000"/>
                  </a:prstClr>
                </a:solidFill>
                <a:latin typeface="Arial" panose="020B0604020202020204" pitchFamily="34" charset="0"/>
                <a:ea typeface="Malgun Gothic" panose="020B0503020000020004" pitchFamily="50" charset="-127"/>
                <a:cs typeface="Arial" panose="020B0604020202020204" pitchFamily="34" charset="0"/>
                <a:sym typeface="+mn-ea"/>
              </a:rPr>
              <a:t>章 函数及其高级应用</a:t>
            </a:r>
          </a:p>
        </p:txBody>
      </p:sp>
      <p:sp>
        <p:nvSpPr>
          <p:cNvPr id="7" name="TextBox 6">
            <a:hlinkClick r:id="rId2"/>
          </p:cNvPr>
          <p:cNvSpPr txBox="1"/>
          <p:nvPr/>
        </p:nvSpPr>
        <p:spPr>
          <a:xfrm>
            <a:off x="5004048" y="4366133"/>
            <a:ext cx="3311352" cy="630942"/>
          </a:xfrm>
          <a:prstGeom prst="rect">
            <a:avLst/>
          </a:prstGeom>
          <a:noFill/>
        </p:spPr>
        <p:txBody>
          <a:bodyPr wrap="square" rtlCol="0">
            <a:spAutoFit/>
          </a:bodyPr>
          <a:lstStyle/>
          <a:p>
            <a:pPr algn="ctr" latinLnBrk="1"/>
            <a:r>
              <a:rPr lang="zh-CN" altLang="en-US" sz="2400" dirty="0">
                <a:solidFill>
                  <a:prstClr val="white"/>
                </a:solidFill>
                <a:latin typeface="Arial" panose="020B0604020202020204" pitchFamily="34" charset="0"/>
                <a:cs typeface="Arial" panose="020B0604020202020204" pitchFamily="34" charset="0"/>
              </a:rPr>
              <a:t>李鲁群 （教授）</a:t>
            </a:r>
            <a:endParaRPr lang="en-US" altLang="zh-CN" sz="2400" dirty="0">
              <a:solidFill>
                <a:prstClr val="white"/>
              </a:solidFill>
              <a:latin typeface="Arial" panose="020B0604020202020204" pitchFamily="34" charset="0"/>
              <a:cs typeface="Arial" panose="020B0604020202020204" pitchFamily="34" charset="0"/>
            </a:endParaRPr>
          </a:p>
          <a:p>
            <a:pPr algn="ctr" latinLnBrk="1"/>
            <a:r>
              <a:rPr lang="en-US" altLang="ko-KR" sz="1100" dirty="0">
                <a:solidFill>
                  <a:prstClr val="white"/>
                </a:solidFill>
                <a:latin typeface="Arial" panose="020B0604020202020204" pitchFamily="34" charset="0"/>
                <a:cs typeface="Arial" panose="020B0604020202020204" pitchFamily="34" charset="0"/>
              </a:rPr>
              <a:t>success@shnu.edu.cn</a:t>
            </a:r>
            <a:endParaRPr lang="ko-KR" altLang="en-US" sz="1100" dirty="0">
              <a:solidFill>
                <a:prstClr val="white"/>
              </a:solidFill>
              <a:latin typeface="Arial" panose="020B0604020202020204" pitchFamily="34" charset="0"/>
              <a:cs typeface="Arial" panose="020B0604020202020204" pitchFamily="34" charset="0"/>
            </a:endParaRPr>
          </a:p>
        </p:txBody>
      </p:sp>
      <p:pic>
        <p:nvPicPr>
          <p:cNvPr id="1026" name="Picture 2" descr="Android, Devices, Laptop, Mob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8361" y="5158024"/>
            <a:ext cx="1452761" cy="1636913"/>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4168" y="6307528"/>
            <a:ext cx="1697872" cy="487409"/>
          </a:xfrm>
          <a:prstGeom prst="rect">
            <a:avLst/>
          </a:prstGeom>
        </p:spPr>
      </p:pic>
      <p:sp>
        <p:nvSpPr>
          <p:cNvPr id="8" name="文本框 7"/>
          <p:cNvSpPr txBox="1"/>
          <p:nvPr/>
        </p:nvSpPr>
        <p:spPr bwMode="auto">
          <a:xfrm>
            <a:off x="1115616" y="3009054"/>
            <a:ext cx="792088" cy="261610"/>
          </a:xfrm>
          <a:prstGeom prst="rect">
            <a:avLst/>
          </a:prstGeom>
          <a:noFill/>
          <a:ln w="9525">
            <a:noFill/>
            <a:miter lim="800000"/>
          </a:ln>
        </p:spPr>
        <p:txBody>
          <a:bodyPr wrap="square" rtlCol="0">
            <a:spAutoFit/>
          </a:bodyPr>
          <a:lstStyle/>
          <a:p>
            <a:pPr algn="r" latinLnBrk="1"/>
            <a:r>
              <a:rPr lang="zh-CN" altLang="en-US" sz="1100" b="1" dirty="0">
                <a:solidFill>
                  <a:prstClr val="black">
                    <a:lumMod val="75000"/>
                    <a:lumOff val="25000"/>
                  </a:prstClr>
                </a:solidFill>
                <a:latin typeface="Arial" panose="020B0604020202020204" pitchFamily="34" charset="0"/>
                <a:ea typeface="Malgun Gothic" panose="020B0503020000020004" pitchFamily="50" charset="-127"/>
                <a:cs typeface="Arial" panose="020B0604020202020204" pitchFamily="34" charset="0"/>
              </a:rPr>
              <a:t>第</a:t>
            </a:r>
            <a:r>
              <a:rPr lang="en-US" altLang="zh-CN" sz="1100" b="1" dirty="0">
                <a:solidFill>
                  <a:prstClr val="black">
                    <a:lumMod val="75000"/>
                    <a:lumOff val="25000"/>
                  </a:prstClr>
                </a:solidFill>
                <a:latin typeface="Arial" panose="020B0604020202020204" pitchFamily="34" charset="0"/>
                <a:ea typeface="Malgun Gothic" panose="020B0503020000020004" pitchFamily="50" charset="-127"/>
                <a:cs typeface="Arial" panose="020B0604020202020204" pitchFamily="34" charset="0"/>
              </a:rPr>
              <a:t>1</a:t>
            </a:r>
            <a:r>
              <a:rPr lang="zh-CN" altLang="en-US" sz="1100" b="1" dirty="0">
                <a:solidFill>
                  <a:prstClr val="black">
                    <a:lumMod val="75000"/>
                    <a:lumOff val="25000"/>
                  </a:prstClr>
                </a:solidFill>
                <a:latin typeface="Arial" panose="020B0604020202020204" pitchFamily="34" charset="0"/>
                <a:ea typeface="Malgun Gothic" panose="020B0503020000020004" pitchFamily="50" charset="-127"/>
                <a:cs typeface="Arial" panose="020B0604020202020204" pitchFamily="34" charset="0"/>
              </a:rPr>
              <a:t>章</a:t>
            </a:r>
          </a:p>
        </p:txBody>
      </p:sp>
      <p:sp>
        <p:nvSpPr>
          <p:cNvPr id="9" name="矩形 8"/>
          <p:cNvSpPr/>
          <p:nvPr/>
        </p:nvSpPr>
        <p:spPr>
          <a:xfrm>
            <a:off x="1290534" y="3454264"/>
            <a:ext cx="1420582" cy="246221"/>
          </a:xfrm>
          <a:prstGeom prst="rect">
            <a:avLst/>
          </a:prstGeom>
        </p:spPr>
        <p:txBody>
          <a:bodyPr wrap="none">
            <a:spAutoFit/>
          </a:bodyPr>
          <a:lstStyle/>
          <a:p>
            <a:pPr latinLnBrk="1"/>
            <a:r>
              <a:rPr lang="en-US" altLang="zh-CN" sz="1000" dirty="0">
                <a:solidFill>
                  <a:prstClr val="black"/>
                </a:solidFill>
              </a:rPr>
              <a:t>Android</a:t>
            </a:r>
            <a:r>
              <a:rPr lang="zh-CN" altLang="en-US" sz="1000" dirty="0">
                <a:solidFill>
                  <a:prstClr val="black"/>
                </a:solidFill>
              </a:rPr>
              <a:t>操作系统概述</a:t>
            </a:r>
          </a:p>
        </p:txBody>
      </p:sp>
      <p:pic>
        <p:nvPicPr>
          <p:cNvPr id="15" name="图片占位符 14"/>
          <p:cNvPicPr>
            <a:picLocks noGrp="1" noChangeAspect="1"/>
          </p:cNvPicPr>
          <p:nvPr>
            <p:ph type="pic" sz="quarter" idx="10"/>
          </p:nvPr>
        </p:nvPicPr>
        <p:blipFill>
          <a:blip r:embed="rId5">
            <a:extLst>
              <a:ext uri="{28A0092B-C50C-407E-A947-70E740481C1C}">
                <a14:useLocalDpi xmlns:a14="http://schemas.microsoft.com/office/drawing/2010/main" val="0"/>
              </a:ext>
            </a:extLst>
          </a:blip>
          <a:srcRect t="6458" b="6458"/>
          <a:stretch>
            <a:fillRect/>
          </a:stretch>
        </p:blipFill>
        <p:spPr/>
      </p:pic>
      <p:pic>
        <p:nvPicPr>
          <p:cNvPr id="11" name="图片 10"/>
          <p:cNvPicPr>
            <a:picLocks noChangeAspect="1"/>
          </p:cNvPicPr>
          <p:nvPr/>
        </p:nvPicPr>
        <p:blipFill rotWithShape="1">
          <a:blip r:embed="rId6">
            <a:extLst>
              <a:ext uri="{28A0092B-C50C-407E-A947-70E740481C1C}">
                <a14:useLocalDpi xmlns:a14="http://schemas.microsoft.com/office/drawing/2010/main" val="0"/>
              </a:ext>
            </a:extLst>
          </a:blip>
          <a:srcRect t="26210" b="26610"/>
          <a:stretch>
            <a:fillRect/>
          </a:stretch>
        </p:blipFill>
        <p:spPr>
          <a:xfrm>
            <a:off x="6521455" y="198251"/>
            <a:ext cx="2592288" cy="1152128"/>
          </a:xfrm>
          <a:prstGeom prst="rect">
            <a:avLst/>
          </a:prstGeom>
        </p:spPr>
      </p:pic>
      <p:sp>
        <p:nvSpPr>
          <p:cNvPr id="17" name="文本框 16"/>
          <p:cNvSpPr txBox="1"/>
          <p:nvPr/>
        </p:nvSpPr>
        <p:spPr bwMode="auto">
          <a:xfrm>
            <a:off x="7509424" y="922248"/>
            <a:ext cx="864096" cy="306705"/>
          </a:xfrm>
          <a:prstGeom prst="rect">
            <a:avLst/>
          </a:prstGeom>
          <a:noFill/>
          <a:ln w="9525">
            <a:noFill/>
            <a:miter lim="800000"/>
          </a:ln>
        </p:spPr>
        <p:txBody>
          <a:bodyPr wrap="square" rtlCol="0">
            <a:spAutoFit/>
          </a:bodyPr>
          <a:lstStyle/>
          <a:p>
            <a:pPr algn="r" latinLnBrk="1"/>
            <a:r>
              <a:rPr lang="zh-CN" altLang="en-US" sz="1400" b="1" dirty="0" smtClean="0">
                <a:solidFill>
                  <a:prstClr val="black">
                    <a:lumMod val="75000"/>
                    <a:lumOff val="25000"/>
                  </a:prstClr>
                </a:solidFill>
                <a:latin typeface="Arial" panose="020B0604020202020204" pitchFamily="34" charset="0"/>
                <a:ea typeface="Malgun Gothic" panose="020B0503020000020004" pitchFamily="50" charset="-127"/>
                <a:cs typeface="Arial" panose="020B0604020202020204" pitchFamily="34" charset="0"/>
              </a:rPr>
              <a:t>第</a:t>
            </a:r>
            <a:r>
              <a:rPr lang="en-US" altLang="zh-CN" sz="1400" b="1" dirty="0" smtClean="0">
                <a:solidFill>
                  <a:prstClr val="black">
                    <a:lumMod val="75000"/>
                    <a:lumOff val="25000"/>
                  </a:prstClr>
                </a:solidFill>
                <a:latin typeface="Arial" panose="020B0604020202020204" pitchFamily="34" charset="0"/>
                <a:ea typeface="Malgun Gothic" panose="020B0503020000020004" pitchFamily="50" charset="-127"/>
                <a:cs typeface="Arial" panose="020B0604020202020204" pitchFamily="34" charset="0"/>
              </a:rPr>
              <a:t>6</a:t>
            </a:r>
            <a:r>
              <a:rPr lang="zh-CN" altLang="en-US" sz="1400" b="1" dirty="0" smtClean="0">
                <a:solidFill>
                  <a:prstClr val="black">
                    <a:lumMod val="75000"/>
                    <a:lumOff val="25000"/>
                  </a:prstClr>
                </a:solidFill>
                <a:latin typeface="Arial" panose="020B0604020202020204" pitchFamily="34" charset="0"/>
                <a:ea typeface="Malgun Gothic" panose="020B0503020000020004" pitchFamily="50" charset="-127"/>
                <a:cs typeface="Arial" panose="020B0604020202020204" pitchFamily="34" charset="0"/>
              </a:rPr>
              <a:t>章</a:t>
            </a:r>
            <a:endParaRPr lang="zh-CN" altLang="en-US" sz="1400" b="1" dirty="0">
              <a:solidFill>
                <a:prstClr val="black">
                  <a:lumMod val="75000"/>
                  <a:lumOff val="25000"/>
                </a:prstClr>
              </a:solidFill>
              <a:latin typeface="Arial" panose="020B0604020202020204" pitchFamily="34" charset="0"/>
              <a:ea typeface="Malgun Gothic" panose="020B0503020000020004" pitchFamily="50" charset="-127"/>
              <a:cs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14"/>
          <p:cNvPicPr>
            <a:picLocks noChangeAspect="1"/>
          </p:cNvPicPr>
          <p:nvPr/>
        </p:nvPicPr>
        <p:blipFill>
          <a:blip r:embed="rId2" cstate="print">
            <a:extLst>
              <a:ext uri="{28A0092B-C50C-407E-A947-70E740481C1C}">
                <a14:useLocalDpi xmlns:a14="http://schemas.microsoft.com/office/drawing/2010/main" val="0"/>
              </a:ext>
            </a:extLst>
          </a:blip>
          <a:srcRect t="6458" b="6458"/>
          <a:stretch>
            <a:fillRect/>
          </a:stretch>
        </p:blipFill>
        <p:spPr>
          <a:xfrm>
            <a:off x="467544" y="4677145"/>
            <a:ext cx="576064" cy="1183655"/>
          </a:xfrm>
          <a:prstGeom prst="rect">
            <a:avLst/>
          </a:prstGeom>
        </p:spPr>
      </p:pic>
      <p:sp>
        <p:nvSpPr>
          <p:cNvPr id="2" name="文本框 1"/>
          <p:cNvSpPr txBox="1"/>
          <p:nvPr/>
        </p:nvSpPr>
        <p:spPr>
          <a:xfrm>
            <a:off x="1517015" y="0"/>
            <a:ext cx="1863090" cy="645160"/>
          </a:xfrm>
          <a:prstGeom prst="rect">
            <a:avLst/>
          </a:prstGeom>
          <a:noFill/>
        </p:spPr>
        <p:txBody>
          <a:bodyPr wrap="none" rtlCol="0" anchor="t">
            <a:spAutoFit/>
          </a:bodyPr>
          <a:lstStyle/>
          <a:p>
            <a:r>
              <a:rPr sz="3600" b="1" dirty="0">
                <a:solidFill>
                  <a:prstClr val="black">
                    <a:lumMod val="75000"/>
                    <a:lumOff val="25000"/>
                  </a:prstClr>
                </a:solidFill>
                <a:latin typeface="Arial" panose="020B0604020202020204" pitchFamily="34" charset="0"/>
                <a:ea typeface="+mj-ea"/>
                <a:cs typeface="Arial" panose="020B0604020202020204" pitchFamily="34" charset="0"/>
                <a:sym typeface="+mn-ea"/>
              </a:rPr>
              <a:t>6.1 函数</a:t>
            </a:r>
          </a:p>
        </p:txBody>
      </p:sp>
      <p:sp>
        <p:nvSpPr>
          <p:cNvPr id="4" name="文本框 3"/>
          <p:cNvSpPr txBox="1"/>
          <p:nvPr/>
        </p:nvSpPr>
        <p:spPr>
          <a:xfrm>
            <a:off x="2124710" y="554355"/>
            <a:ext cx="4739640" cy="368300"/>
          </a:xfrm>
          <a:prstGeom prst="rect">
            <a:avLst/>
          </a:prstGeom>
          <a:noFill/>
        </p:spPr>
        <p:txBody>
          <a:bodyPr wrap="square" rtlCol="0" anchor="t">
            <a:spAutoFit/>
          </a:bodyPr>
          <a:lstStyle/>
          <a:p>
            <a:r>
              <a:rPr b="1"/>
              <a:t>6.1.3 函数的参数传递</a:t>
            </a:r>
          </a:p>
        </p:txBody>
      </p:sp>
      <p:sp>
        <p:nvSpPr>
          <p:cNvPr id="14" name="文本框 13"/>
          <p:cNvSpPr txBox="1"/>
          <p:nvPr/>
        </p:nvSpPr>
        <p:spPr>
          <a:xfrm>
            <a:off x="2125345" y="856615"/>
            <a:ext cx="6345555" cy="1753235"/>
          </a:xfrm>
          <a:prstGeom prst="rect">
            <a:avLst/>
          </a:prstGeom>
          <a:noFill/>
        </p:spPr>
        <p:txBody>
          <a:bodyPr wrap="square" rtlCol="0" anchor="t">
            <a:spAutoFit/>
          </a:bodyPr>
          <a:lstStyle/>
          <a:p>
            <a:r>
              <a:rPr lang="zh-CN" altLang="en-US"/>
              <a:t>Python语言中一切都是对象，函数的传递的参数有可更改对象和不可更改对象（参见第4章的内容，主要通过对象是否可以哈希来识别，可哈希的是不可变对象，否则是可变对象），不可更改对象参数传递的是对象值的复制，可改变对象传递的是对象的引用。理解该知识点可以通过跟踪变量的id是否改变，来直接判断是按值传递还是按引用传递。</a:t>
            </a:r>
          </a:p>
        </p:txBody>
      </p:sp>
      <p:sp>
        <p:nvSpPr>
          <p:cNvPr id="15" name="文本框 14"/>
          <p:cNvSpPr txBox="1"/>
          <p:nvPr/>
        </p:nvSpPr>
        <p:spPr>
          <a:xfrm>
            <a:off x="2125345" y="2522220"/>
            <a:ext cx="6234430" cy="368300"/>
          </a:xfrm>
          <a:prstGeom prst="rect">
            <a:avLst/>
          </a:prstGeom>
          <a:noFill/>
        </p:spPr>
        <p:txBody>
          <a:bodyPr wrap="square" rtlCol="0" anchor="t">
            <a:spAutoFit/>
          </a:bodyPr>
          <a:lstStyle/>
          <a:p>
            <a:r>
              <a:rPr lang="zh-CN" altLang="en-US" b="1"/>
              <a:t>【例6-4】函数的参数是按值传递还是按引用传递的代码示例。</a:t>
            </a:r>
          </a:p>
        </p:txBody>
      </p:sp>
      <p:pic>
        <p:nvPicPr>
          <p:cNvPr id="5" name="图片 4"/>
          <p:cNvPicPr>
            <a:picLocks noChangeAspect="1"/>
          </p:cNvPicPr>
          <p:nvPr/>
        </p:nvPicPr>
        <p:blipFill>
          <a:blip r:embed="rId3"/>
          <a:stretch>
            <a:fillRect/>
          </a:stretch>
        </p:blipFill>
        <p:spPr>
          <a:xfrm>
            <a:off x="1598295" y="2890520"/>
            <a:ext cx="6872605" cy="349313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14"/>
          <p:cNvPicPr>
            <a:picLocks noChangeAspect="1"/>
          </p:cNvPicPr>
          <p:nvPr/>
        </p:nvPicPr>
        <p:blipFill>
          <a:blip r:embed="rId2" cstate="print">
            <a:extLst>
              <a:ext uri="{28A0092B-C50C-407E-A947-70E740481C1C}">
                <a14:useLocalDpi xmlns:a14="http://schemas.microsoft.com/office/drawing/2010/main" val="0"/>
              </a:ext>
            </a:extLst>
          </a:blip>
          <a:srcRect t="6458" b="6458"/>
          <a:stretch>
            <a:fillRect/>
          </a:stretch>
        </p:blipFill>
        <p:spPr>
          <a:xfrm>
            <a:off x="467544" y="4677145"/>
            <a:ext cx="576064" cy="1183655"/>
          </a:xfrm>
          <a:prstGeom prst="rect">
            <a:avLst/>
          </a:prstGeom>
        </p:spPr>
      </p:pic>
      <p:sp>
        <p:nvSpPr>
          <p:cNvPr id="2" name="文本框 1"/>
          <p:cNvSpPr txBox="1"/>
          <p:nvPr/>
        </p:nvSpPr>
        <p:spPr>
          <a:xfrm>
            <a:off x="1517015" y="0"/>
            <a:ext cx="1863090" cy="645160"/>
          </a:xfrm>
          <a:prstGeom prst="rect">
            <a:avLst/>
          </a:prstGeom>
          <a:noFill/>
        </p:spPr>
        <p:txBody>
          <a:bodyPr wrap="none" rtlCol="0" anchor="t">
            <a:spAutoFit/>
          </a:bodyPr>
          <a:lstStyle/>
          <a:p>
            <a:r>
              <a:rPr sz="3600" b="1" dirty="0">
                <a:solidFill>
                  <a:prstClr val="black">
                    <a:lumMod val="75000"/>
                    <a:lumOff val="25000"/>
                  </a:prstClr>
                </a:solidFill>
                <a:latin typeface="Arial" panose="020B0604020202020204" pitchFamily="34" charset="0"/>
                <a:ea typeface="+mj-ea"/>
                <a:cs typeface="Arial" panose="020B0604020202020204" pitchFamily="34" charset="0"/>
                <a:sym typeface="+mn-ea"/>
              </a:rPr>
              <a:t>6.1 函数</a:t>
            </a:r>
          </a:p>
        </p:txBody>
      </p:sp>
      <p:sp>
        <p:nvSpPr>
          <p:cNvPr id="4" name="文本框 3"/>
          <p:cNvSpPr txBox="1"/>
          <p:nvPr/>
        </p:nvSpPr>
        <p:spPr>
          <a:xfrm>
            <a:off x="2124710" y="554355"/>
            <a:ext cx="4739640" cy="368300"/>
          </a:xfrm>
          <a:prstGeom prst="rect">
            <a:avLst/>
          </a:prstGeom>
          <a:noFill/>
        </p:spPr>
        <p:txBody>
          <a:bodyPr wrap="square" rtlCol="0" anchor="t">
            <a:spAutoFit/>
          </a:bodyPr>
          <a:lstStyle/>
          <a:p>
            <a:r>
              <a:rPr lang="zh-CN"/>
              <a:t>运行结果</a:t>
            </a:r>
          </a:p>
        </p:txBody>
      </p:sp>
      <p:pic>
        <p:nvPicPr>
          <p:cNvPr id="6" name="图片 5"/>
          <p:cNvPicPr>
            <a:picLocks noChangeAspect="1"/>
          </p:cNvPicPr>
          <p:nvPr/>
        </p:nvPicPr>
        <p:blipFill>
          <a:blip r:embed="rId3"/>
          <a:stretch>
            <a:fillRect/>
          </a:stretch>
        </p:blipFill>
        <p:spPr>
          <a:xfrm>
            <a:off x="1684655" y="922655"/>
            <a:ext cx="6831965" cy="1551305"/>
          </a:xfrm>
          <a:prstGeom prst="rect">
            <a:avLst/>
          </a:prstGeom>
        </p:spPr>
      </p:pic>
      <p:sp>
        <p:nvSpPr>
          <p:cNvPr id="7" name="文本框 6"/>
          <p:cNvSpPr txBox="1"/>
          <p:nvPr/>
        </p:nvSpPr>
        <p:spPr>
          <a:xfrm>
            <a:off x="2124710" y="2677795"/>
            <a:ext cx="2540000" cy="368300"/>
          </a:xfrm>
          <a:prstGeom prst="rect">
            <a:avLst/>
          </a:prstGeom>
          <a:noFill/>
        </p:spPr>
        <p:txBody>
          <a:bodyPr wrap="square" rtlCol="0" anchor="t">
            <a:spAutoFit/>
          </a:bodyPr>
          <a:lstStyle/>
          <a:p>
            <a:r>
              <a:rPr lang="zh-CN" altLang="en-US"/>
              <a:t>解释：</a:t>
            </a:r>
          </a:p>
        </p:txBody>
      </p:sp>
      <p:sp>
        <p:nvSpPr>
          <p:cNvPr id="8" name="文本框 7"/>
          <p:cNvSpPr txBox="1"/>
          <p:nvPr/>
        </p:nvSpPr>
        <p:spPr>
          <a:xfrm>
            <a:off x="2124710" y="3148965"/>
            <a:ext cx="6391910" cy="1476375"/>
          </a:xfrm>
          <a:prstGeom prst="rect">
            <a:avLst/>
          </a:prstGeom>
          <a:noFill/>
        </p:spPr>
        <p:txBody>
          <a:bodyPr wrap="square" rtlCol="0" anchor="t">
            <a:spAutoFit/>
          </a:bodyPr>
          <a:lstStyle/>
          <a:p>
            <a:pPr marL="285750" indent="-285750">
              <a:buFont typeface="Wingdings" panose="05000000000000000000" charset="0"/>
              <a:buChar char="Ø"/>
            </a:pPr>
            <a:r>
              <a:rPr lang="zh-CN" altLang="en-US"/>
              <a:t>全局变量 a=10，它与函数体中形参a=20，虽然变量同名，但是两个不同对象，因为id是不同的，对形参a的操作，对全局变量a没有影响。</a:t>
            </a:r>
          </a:p>
          <a:p>
            <a:pPr marL="285750" indent="-285750">
              <a:buFont typeface="Wingdings" panose="05000000000000000000" charset="0"/>
              <a:buChar char="Ø"/>
            </a:pPr>
            <a:r>
              <a:rPr lang="zh-CN" altLang="en-US"/>
              <a:t>变量b是list，是可变对象，传递的是对象的引用，id是相同的，所以，函数调用后可以修改b的值</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14"/>
          <p:cNvPicPr>
            <a:picLocks noChangeAspect="1"/>
          </p:cNvPicPr>
          <p:nvPr/>
        </p:nvPicPr>
        <p:blipFill>
          <a:blip r:embed="rId2" cstate="print">
            <a:extLst>
              <a:ext uri="{28A0092B-C50C-407E-A947-70E740481C1C}">
                <a14:useLocalDpi xmlns:a14="http://schemas.microsoft.com/office/drawing/2010/main" val="0"/>
              </a:ext>
            </a:extLst>
          </a:blip>
          <a:srcRect t="6458" b="6458"/>
          <a:stretch>
            <a:fillRect/>
          </a:stretch>
        </p:blipFill>
        <p:spPr>
          <a:xfrm>
            <a:off x="467544" y="4677145"/>
            <a:ext cx="576064" cy="1183655"/>
          </a:xfrm>
          <a:prstGeom prst="rect">
            <a:avLst/>
          </a:prstGeom>
        </p:spPr>
      </p:pic>
      <p:sp>
        <p:nvSpPr>
          <p:cNvPr id="2" name="文本框 1"/>
          <p:cNvSpPr txBox="1"/>
          <p:nvPr/>
        </p:nvSpPr>
        <p:spPr>
          <a:xfrm>
            <a:off x="1517015" y="0"/>
            <a:ext cx="1863090" cy="645160"/>
          </a:xfrm>
          <a:prstGeom prst="rect">
            <a:avLst/>
          </a:prstGeom>
          <a:noFill/>
        </p:spPr>
        <p:txBody>
          <a:bodyPr wrap="none" rtlCol="0" anchor="t">
            <a:spAutoFit/>
          </a:bodyPr>
          <a:lstStyle/>
          <a:p>
            <a:r>
              <a:rPr sz="3600" b="1" dirty="0">
                <a:solidFill>
                  <a:prstClr val="black">
                    <a:lumMod val="75000"/>
                    <a:lumOff val="25000"/>
                  </a:prstClr>
                </a:solidFill>
                <a:latin typeface="Arial" panose="020B0604020202020204" pitchFamily="34" charset="0"/>
                <a:ea typeface="+mj-ea"/>
                <a:cs typeface="Arial" panose="020B0604020202020204" pitchFamily="34" charset="0"/>
                <a:sym typeface="+mn-ea"/>
              </a:rPr>
              <a:t>6.1 函数</a:t>
            </a:r>
          </a:p>
        </p:txBody>
      </p:sp>
      <p:sp>
        <p:nvSpPr>
          <p:cNvPr id="4" name="文本框 3"/>
          <p:cNvSpPr txBox="1"/>
          <p:nvPr/>
        </p:nvSpPr>
        <p:spPr>
          <a:xfrm>
            <a:off x="2124710" y="554355"/>
            <a:ext cx="4739640" cy="368300"/>
          </a:xfrm>
          <a:prstGeom prst="rect">
            <a:avLst/>
          </a:prstGeom>
          <a:noFill/>
        </p:spPr>
        <p:txBody>
          <a:bodyPr wrap="square" rtlCol="0" anchor="t">
            <a:spAutoFit/>
          </a:bodyPr>
          <a:lstStyle/>
          <a:p>
            <a:r>
              <a:rPr lang="zh-CN" b="1"/>
              <a:t>6.1.4 函数形参的默认参数值</a:t>
            </a:r>
          </a:p>
        </p:txBody>
      </p:sp>
      <p:sp>
        <p:nvSpPr>
          <p:cNvPr id="5" name="文本框 4"/>
          <p:cNvSpPr txBox="1"/>
          <p:nvPr/>
        </p:nvSpPr>
        <p:spPr>
          <a:xfrm>
            <a:off x="2124710" y="922655"/>
            <a:ext cx="6391275" cy="645160"/>
          </a:xfrm>
          <a:prstGeom prst="rect">
            <a:avLst/>
          </a:prstGeom>
          <a:noFill/>
        </p:spPr>
        <p:txBody>
          <a:bodyPr wrap="square" rtlCol="0" anchor="t">
            <a:spAutoFit/>
          </a:bodyPr>
          <a:lstStyle/>
          <a:p>
            <a:r>
              <a:rPr lang="zh-CN" altLang="en-US"/>
              <a:t>Python语言对函数形参写法和调用非常灵活，函数的形参可以赋给默认的常数，方便函数的调用。</a:t>
            </a:r>
          </a:p>
        </p:txBody>
      </p:sp>
      <p:sp>
        <p:nvSpPr>
          <p:cNvPr id="9" name="文本框 8"/>
          <p:cNvSpPr txBox="1"/>
          <p:nvPr/>
        </p:nvSpPr>
        <p:spPr>
          <a:xfrm>
            <a:off x="2124710" y="1679575"/>
            <a:ext cx="4739005" cy="368300"/>
          </a:xfrm>
          <a:prstGeom prst="rect">
            <a:avLst/>
          </a:prstGeom>
          <a:noFill/>
        </p:spPr>
        <p:txBody>
          <a:bodyPr wrap="square" rtlCol="0" anchor="t">
            <a:spAutoFit/>
          </a:bodyPr>
          <a:lstStyle/>
          <a:p>
            <a:r>
              <a:rPr lang="zh-CN" altLang="en-US" b="1"/>
              <a:t>【例6-5】函数的默认参数传递代码演示。</a:t>
            </a:r>
          </a:p>
        </p:txBody>
      </p:sp>
      <p:pic>
        <p:nvPicPr>
          <p:cNvPr id="10" name="图片 9"/>
          <p:cNvPicPr>
            <a:picLocks noChangeAspect="1"/>
          </p:cNvPicPr>
          <p:nvPr/>
        </p:nvPicPr>
        <p:blipFill>
          <a:blip r:embed="rId3"/>
          <a:stretch>
            <a:fillRect/>
          </a:stretch>
        </p:blipFill>
        <p:spPr>
          <a:xfrm>
            <a:off x="1590040" y="2047875"/>
            <a:ext cx="6926580" cy="1036955"/>
          </a:xfrm>
          <a:prstGeom prst="rect">
            <a:avLst/>
          </a:prstGeom>
        </p:spPr>
      </p:pic>
      <p:sp>
        <p:nvSpPr>
          <p:cNvPr id="11" name="文本框 10"/>
          <p:cNvSpPr txBox="1"/>
          <p:nvPr/>
        </p:nvSpPr>
        <p:spPr>
          <a:xfrm>
            <a:off x="2124710" y="3196590"/>
            <a:ext cx="6391275" cy="645160"/>
          </a:xfrm>
          <a:prstGeom prst="rect">
            <a:avLst/>
          </a:prstGeom>
          <a:noFill/>
        </p:spPr>
        <p:txBody>
          <a:bodyPr wrap="square" rtlCol="0" anchor="t">
            <a:spAutoFit/>
          </a:bodyPr>
          <a:lstStyle/>
          <a:p>
            <a:r>
              <a:rPr lang="zh-CN" altLang="en-US"/>
              <a:t>对repeat()函数的调用，可以形参使用缺省模式repeat('Hello')和全模式repeat('World ', 5)，上述代码运行结果：</a:t>
            </a:r>
          </a:p>
        </p:txBody>
      </p:sp>
      <p:pic>
        <p:nvPicPr>
          <p:cNvPr id="12" name="图片 11"/>
          <p:cNvPicPr>
            <a:picLocks noChangeAspect="1"/>
          </p:cNvPicPr>
          <p:nvPr/>
        </p:nvPicPr>
        <p:blipFill>
          <a:blip r:embed="rId4"/>
          <a:stretch>
            <a:fillRect/>
          </a:stretch>
        </p:blipFill>
        <p:spPr>
          <a:xfrm>
            <a:off x="1590040" y="4105910"/>
            <a:ext cx="6939915" cy="74358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14"/>
          <p:cNvPicPr>
            <a:picLocks noChangeAspect="1"/>
          </p:cNvPicPr>
          <p:nvPr/>
        </p:nvPicPr>
        <p:blipFill>
          <a:blip r:embed="rId2" cstate="print">
            <a:extLst>
              <a:ext uri="{28A0092B-C50C-407E-A947-70E740481C1C}">
                <a14:useLocalDpi xmlns:a14="http://schemas.microsoft.com/office/drawing/2010/main" val="0"/>
              </a:ext>
            </a:extLst>
          </a:blip>
          <a:srcRect t="6458" b="6458"/>
          <a:stretch>
            <a:fillRect/>
          </a:stretch>
        </p:blipFill>
        <p:spPr>
          <a:xfrm>
            <a:off x="467544" y="4677145"/>
            <a:ext cx="576064" cy="1183655"/>
          </a:xfrm>
          <a:prstGeom prst="rect">
            <a:avLst/>
          </a:prstGeom>
        </p:spPr>
      </p:pic>
      <p:sp>
        <p:nvSpPr>
          <p:cNvPr id="2" name="文本框 1"/>
          <p:cNvSpPr txBox="1"/>
          <p:nvPr/>
        </p:nvSpPr>
        <p:spPr>
          <a:xfrm>
            <a:off x="1517015" y="0"/>
            <a:ext cx="1863090" cy="645160"/>
          </a:xfrm>
          <a:prstGeom prst="rect">
            <a:avLst/>
          </a:prstGeom>
          <a:noFill/>
        </p:spPr>
        <p:txBody>
          <a:bodyPr wrap="none" rtlCol="0" anchor="t">
            <a:spAutoFit/>
          </a:bodyPr>
          <a:lstStyle/>
          <a:p>
            <a:r>
              <a:rPr sz="3600" b="1" dirty="0">
                <a:solidFill>
                  <a:prstClr val="black">
                    <a:lumMod val="75000"/>
                    <a:lumOff val="25000"/>
                  </a:prstClr>
                </a:solidFill>
                <a:latin typeface="Arial" panose="020B0604020202020204" pitchFamily="34" charset="0"/>
                <a:ea typeface="+mj-ea"/>
                <a:cs typeface="Arial" panose="020B0604020202020204" pitchFamily="34" charset="0"/>
                <a:sym typeface="+mn-ea"/>
              </a:rPr>
              <a:t>6.1 函数</a:t>
            </a:r>
          </a:p>
        </p:txBody>
      </p:sp>
      <p:sp>
        <p:nvSpPr>
          <p:cNvPr id="4" name="文本框 3"/>
          <p:cNvSpPr txBox="1"/>
          <p:nvPr/>
        </p:nvSpPr>
        <p:spPr>
          <a:xfrm>
            <a:off x="2124710" y="554355"/>
            <a:ext cx="4739640" cy="368300"/>
          </a:xfrm>
          <a:prstGeom prst="rect">
            <a:avLst/>
          </a:prstGeom>
          <a:noFill/>
        </p:spPr>
        <p:txBody>
          <a:bodyPr wrap="square" rtlCol="0" anchor="t">
            <a:spAutoFit/>
          </a:bodyPr>
          <a:lstStyle/>
          <a:p>
            <a:r>
              <a:rPr lang="zh-CN" b="1"/>
              <a:t>6.1.5 函数的关键字参数</a:t>
            </a:r>
          </a:p>
        </p:txBody>
      </p:sp>
      <p:sp>
        <p:nvSpPr>
          <p:cNvPr id="5" name="文本框 4"/>
          <p:cNvSpPr txBox="1"/>
          <p:nvPr/>
        </p:nvSpPr>
        <p:spPr>
          <a:xfrm>
            <a:off x="2124710" y="922655"/>
            <a:ext cx="6391275" cy="922020"/>
          </a:xfrm>
          <a:prstGeom prst="rect">
            <a:avLst/>
          </a:prstGeom>
          <a:noFill/>
        </p:spPr>
        <p:txBody>
          <a:bodyPr wrap="square" rtlCol="0" anchor="t">
            <a:spAutoFit/>
          </a:bodyPr>
          <a:lstStyle/>
          <a:p>
            <a:r>
              <a:rPr lang="zh-CN" altLang="en-US"/>
              <a:t>函数的关键字参数是指：在形式参数中必须要提供“参数名=值”形式调用函数；而位置参数的调用，仅仅只有参数名。其规则如：</a:t>
            </a:r>
          </a:p>
        </p:txBody>
      </p:sp>
      <p:sp>
        <p:nvSpPr>
          <p:cNvPr id="6" name="文本框 5"/>
          <p:cNvSpPr txBox="1"/>
          <p:nvPr/>
        </p:nvSpPr>
        <p:spPr>
          <a:xfrm>
            <a:off x="2124710" y="1811655"/>
            <a:ext cx="6404610" cy="1198880"/>
          </a:xfrm>
          <a:prstGeom prst="rect">
            <a:avLst/>
          </a:prstGeom>
          <a:noFill/>
        </p:spPr>
        <p:txBody>
          <a:bodyPr wrap="square" rtlCol="0" anchor="t">
            <a:spAutoFit/>
          </a:bodyPr>
          <a:lstStyle/>
          <a:p>
            <a:pPr marL="285750" indent="-285750">
              <a:buFont typeface="Wingdings" panose="05000000000000000000" charset="0"/>
              <a:buChar char="Ø"/>
            </a:pPr>
            <a:r>
              <a:rPr lang="zh-CN" altLang="en-US"/>
              <a:t>位置参数只能出现在关键字参数之前，不管是在行参还是实参中；</a:t>
            </a:r>
          </a:p>
          <a:p>
            <a:pPr marL="285750" indent="-285750">
              <a:buFont typeface="Wingdings" panose="05000000000000000000" charset="0"/>
              <a:buChar char="Ø"/>
            </a:pPr>
            <a:r>
              <a:rPr lang="zh-CN" altLang="en-US"/>
              <a:t>关键字参数在调用时（实参）中无需按照函数形参的顺序，只需按“参数名=值”即可。</a:t>
            </a:r>
          </a:p>
        </p:txBody>
      </p:sp>
      <p:sp>
        <p:nvSpPr>
          <p:cNvPr id="7" name="文本框 6"/>
          <p:cNvSpPr txBox="1"/>
          <p:nvPr/>
        </p:nvSpPr>
        <p:spPr>
          <a:xfrm>
            <a:off x="2124075" y="3106420"/>
            <a:ext cx="4878070" cy="368300"/>
          </a:xfrm>
          <a:prstGeom prst="rect">
            <a:avLst/>
          </a:prstGeom>
          <a:noFill/>
        </p:spPr>
        <p:txBody>
          <a:bodyPr wrap="square" rtlCol="0" anchor="t">
            <a:spAutoFit/>
          </a:bodyPr>
          <a:lstStyle/>
          <a:p>
            <a:r>
              <a:rPr lang="zh-CN" altLang="en-US" b="1"/>
              <a:t>【例6-6】函数的关键字参数传递代码演示。</a:t>
            </a:r>
          </a:p>
        </p:txBody>
      </p:sp>
      <p:pic>
        <p:nvPicPr>
          <p:cNvPr id="8" name="图片 7"/>
          <p:cNvPicPr>
            <a:picLocks noChangeAspect="1"/>
          </p:cNvPicPr>
          <p:nvPr/>
        </p:nvPicPr>
        <p:blipFill>
          <a:blip r:embed="rId3"/>
          <a:stretch>
            <a:fillRect/>
          </a:stretch>
        </p:blipFill>
        <p:spPr>
          <a:xfrm>
            <a:off x="1517015" y="3474720"/>
            <a:ext cx="6979285" cy="1283335"/>
          </a:xfrm>
          <a:prstGeom prst="rect">
            <a:avLst/>
          </a:prstGeom>
        </p:spPr>
      </p:pic>
      <p:sp>
        <p:nvSpPr>
          <p:cNvPr id="13" name="文本框 12"/>
          <p:cNvSpPr txBox="1"/>
          <p:nvPr/>
        </p:nvSpPr>
        <p:spPr>
          <a:xfrm>
            <a:off x="2124710" y="4843145"/>
            <a:ext cx="2540000" cy="368300"/>
          </a:xfrm>
          <a:prstGeom prst="rect">
            <a:avLst/>
          </a:prstGeom>
          <a:noFill/>
        </p:spPr>
        <p:txBody>
          <a:bodyPr wrap="square" rtlCol="0" anchor="t">
            <a:spAutoFit/>
          </a:bodyPr>
          <a:lstStyle/>
          <a:p>
            <a:r>
              <a:rPr lang="zh-CN" altLang="en-US"/>
              <a:t>输出结果：</a:t>
            </a:r>
          </a:p>
        </p:txBody>
      </p:sp>
      <p:pic>
        <p:nvPicPr>
          <p:cNvPr id="14" name="图片 13"/>
          <p:cNvPicPr>
            <a:picLocks noChangeAspect="1"/>
          </p:cNvPicPr>
          <p:nvPr/>
        </p:nvPicPr>
        <p:blipFill>
          <a:blip r:embed="rId4"/>
          <a:stretch>
            <a:fillRect/>
          </a:stretch>
        </p:blipFill>
        <p:spPr>
          <a:xfrm>
            <a:off x="1517015" y="5349240"/>
            <a:ext cx="7009765" cy="63246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14"/>
          <p:cNvPicPr>
            <a:picLocks noChangeAspect="1"/>
          </p:cNvPicPr>
          <p:nvPr/>
        </p:nvPicPr>
        <p:blipFill>
          <a:blip r:embed="rId2" cstate="print">
            <a:extLst>
              <a:ext uri="{28A0092B-C50C-407E-A947-70E740481C1C}">
                <a14:useLocalDpi xmlns:a14="http://schemas.microsoft.com/office/drawing/2010/main" val="0"/>
              </a:ext>
            </a:extLst>
          </a:blip>
          <a:srcRect t="6458" b="6458"/>
          <a:stretch>
            <a:fillRect/>
          </a:stretch>
        </p:blipFill>
        <p:spPr>
          <a:xfrm>
            <a:off x="467544" y="4677145"/>
            <a:ext cx="576064" cy="1183655"/>
          </a:xfrm>
          <a:prstGeom prst="rect">
            <a:avLst/>
          </a:prstGeom>
        </p:spPr>
      </p:pic>
      <p:sp>
        <p:nvSpPr>
          <p:cNvPr id="2" name="文本框 1"/>
          <p:cNvSpPr txBox="1"/>
          <p:nvPr/>
        </p:nvSpPr>
        <p:spPr>
          <a:xfrm>
            <a:off x="1517015" y="0"/>
            <a:ext cx="1863090" cy="645160"/>
          </a:xfrm>
          <a:prstGeom prst="rect">
            <a:avLst/>
          </a:prstGeom>
          <a:noFill/>
        </p:spPr>
        <p:txBody>
          <a:bodyPr wrap="none" rtlCol="0" anchor="t">
            <a:spAutoFit/>
          </a:bodyPr>
          <a:lstStyle/>
          <a:p>
            <a:r>
              <a:rPr sz="3600" b="1" dirty="0">
                <a:solidFill>
                  <a:prstClr val="black">
                    <a:lumMod val="75000"/>
                    <a:lumOff val="25000"/>
                  </a:prstClr>
                </a:solidFill>
                <a:latin typeface="Arial" panose="020B0604020202020204" pitchFamily="34" charset="0"/>
                <a:ea typeface="+mj-ea"/>
                <a:cs typeface="Arial" panose="020B0604020202020204" pitchFamily="34" charset="0"/>
                <a:sym typeface="+mn-ea"/>
              </a:rPr>
              <a:t>6.1 函数</a:t>
            </a:r>
          </a:p>
        </p:txBody>
      </p:sp>
      <p:sp>
        <p:nvSpPr>
          <p:cNvPr id="4" name="文本框 3"/>
          <p:cNvSpPr txBox="1"/>
          <p:nvPr/>
        </p:nvSpPr>
        <p:spPr>
          <a:xfrm>
            <a:off x="2124710" y="554355"/>
            <a:ext cx="4739640" cy="368300"/>
          </a:xfrm>
          <a:prstGeom prst="rect">
            <a:avLst/>
          </a:prstGeom>
          <a:noFill/>
        </p:spPr>
        <p:txBody>
          <a:bodyPr wrap="square" rtlCol="0" anchor="t">
            <a:spAutoFit/>
          </a:bodyPr>
          <a:lstStyle/>
          <a:p>
            <a:r>
              <a:rPr lang="zh-CN" b="1"/>
              <a:t>6.1.6 函数的可变参数</a:t>
            </a:r>
          </a:p>
        </p:txBody>
      </p:sp>
      <p:sp>
        <p:nvSpPr>
          <p:cNvPr id="5" name="文本框 4"/>
          <p:cNvSpPr txBox="1"/>
          <p:nvPr/>
        </p:nvSpPr>
        <p:spPr>
          <a:xfrm>
            <a:off x="2124710" y="922655"/>
            <a:ext cx="6391275" cy="4246245"/>
          </a:xfrm>
          <a:prstGeom prst="rect">
            <a:avLst/>
          </a:prstGeom>
          <a:noFill/>
        </p:spPr>
        <p:txBody>
          <a:bodyPr wrap="square" rtlCol="0" anchor="t">
            <a:spAutoFit/>
          </a:bodyPr>
          <a:lstStyle/>
          <a:p>
            <a:r>
              <a:rPr lang="zh-CN" altLang="en-US"/>
              <a:t>大部分的计算机语言调用函数的参数顺序和个数必须与函数定义的参数顺序要严格一致，即遵从位置参数传递原则。但是在Python中函数的参数个数和顺序可以改变的。主要通过形参中的*arg和**arg来实现的，Python函数实参的传递必须遵守下面顺序规则：</a:t>
            </a:r>
          </a:p>
          <a:p>
            <a:pPr marL="285750" indent="-285750">
              <a:buFont typeface="Wingdings" panose="05000000000000000000" charset="0"/>
              <a:buChar char="Ø"/>
            </a:pPr>
            <a:r>
              <a:rPr lang="zh-CN" altLang="en-US"/>
              <a:t>位置参数必须出现在这*arg参数之前；</a:t>
            </a:r>
          </a:p>
          <a:p>
            <a:pPr marL="285750" indent="-285750">
              <a:buFont typeface="Wingdings" panose="05000000000000000000" charset="0"/>
              <a:buChar char="Ø"/>
            </a:pPr>
            <a:r>
              <a:rPr lang="zh-CN" altLang="en-US"/>
              <a:t>*arg必须出现在**arg之前；</a:t>
            </a:r>
          </a:p>
          <a:p>
            <a:pPr marL="285750" indent="-285750">
              <a:buFont typeface="Wingdings" panose="05000000000000000000" charset="0"/>
              <a:buChar char="Ø"/>
            </a:pPr>
            <a:r>
              <a:rPr lang="zh-CN" altLang="en-US"/>
              <a:t>在*arg之后和**arg之前出现的参数必须是关键字(K,V)参数形式；</a:t>
            </a:r>
          </a:p>
          <a:p>
            <a:pPr marL="285750" indent="-285750">
              <a:buFont typeface="Wingdings" panose="05000000000000000000" charset="0"/>
              <a:buChar char="Ø"/>
            </a:pPr>
            <a:r>
              <a:rPr lang="zh-CN" altLang="en-US"/>
              <a:t>**arg参数之后不能有任何参数。</a:t>
            </a:r>
          </a:p>
          <a:p>
            <a:pPr marL="285750" indent="-285750"/>
            <a:r>
              <a:rPr lang="zh-CN" altLang="en-US"/>
              <a:t>对参数的解析规则如下：</a:t>
            </a:r>
          </a:p>
          <a:p>
            <a:r>
              <a:rPr lang="zh-CN" altLang="en-US"/>
              <a:t>（1）位置参数一一对应；</a:t>
            </a:r>
          </a:p>
          <a:p>
            <a:r>
              <a:rPr lang="zh-CN" altLang="en-US"/>
              <a:t>（2）*arg收集位置参数之后的非关键字参数为一个tuple；</a:t>
            </a:r>
          </a:p>
          <a:p>
            <a:r>
              <a:rPr lang="zh-CN" altLang="en-US"/>
              <a:t>（3）**arg收集关键字参数为一个dict，关键词、参数一一对应；</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14"/>
          <p:cNvPicPr>
            <a:picLocks noChangeAspect="1"/>
          </p:cNvPicPr>
          <p:nvPr/>
        </p:nvPicPr>
        <p:blipFill>
          <a:blip r:embed="rId2" cstate="print">
            <a:extLst>
              <a:ext uri="{28A0092B-C50C-407E-A947-70E740481C1C}">
                <a14:useLocalDpi xmlns:a14="http://schemas.microsoft.com/office/drawing/2010/main" val="0"/>
              </a:ext>
            </a:extLst>
          </a:blip>
          <a:srcRect t="6458" b="6458"/>
          <a:stretch>
            <a:fillRect/>
          </a:stretch>
        </p:blipFill>
        <p:spPr>
          <a:xfrm>
            <a:off x="467544" y="4677145"/>
            <a:ext cx="576064" cy="1183655"/>
          </a:xfrm>
          <a:prstGeom prst="rect">
            <a:avLst/>
          </a:prstGeom>
        </p:spPr>
      </p:pic>
      <p:sp>
        <p:nvSpPr>
          <p:cNvPr id="2" name="文本框 1"/>
          <p:cNvSpPr txBox="1"/>
          <p:nvPr/>
        </p:nvSpPr>
        <p:spPr>
          <a:xfrm>
            <a:off x="1517015" y="0"/>
            <a:ext cx="1863090" cy="645160"/>
          </a:xfrm>
          <a:prstGeom prst="rect">
            <a:avLst/>
          </a:prstGeom>
          <a:noFill/>
        </p:spPr>
        <p:txBody>
          <a:bodyPr wrap="none" rtlCol="0" anchor="t">
            <a:spAutoFit/>
          </a:bodyPr>
          <a:lstStyle/>
          <a:p>
            <a:r>
              <a:rPr sz="3600" b="1" dirty="0">
                <a:solidFill>
                  <a:prstClr val="black">
                    <a:lumMod val="75000"/>
                    <a:lumOff val="25000"/>
                  </a:prstClr>
                </a:solidFill>
                <a:latin typeface="Arial" panose="020B0604020202020204" pitchFamily="34" charset="0"/>
                <a:ea typeface="+mj-ea"/>
                <a:cs typeface="Arial" panose="020B0604020202020204" pitchFamily="34" charset="0"/>
                <a:sym typeface="+mn-ea"/>
              </a:rPr>
              <a:t>6.1 函数</a:t>
            </a:r>
          </a:p>
        </p:txBody>
      </p:sp>
      <p:sp>
        <p:nvSpPr>
          <p:cNvPr id="4" name="文本框 3"/>
          <p:cNvSpPr txBox="1"/>
          <p:nvPr/>
        </p:nvSpPr>
        <p:spPr>
          <a:xfrm>
            <a:off x="2124710" y="554355"/>
            <a:ext cx="4739640" cy="368300"/>
          </a:xfrm>
          <a:prstGeom prst="rect">
            <a:avLst/>
          </a:prstGeom>
          <a:noFill/>
        </p:spPr>
        <p:txBody>
          <a:bodyPr wrap="square" rtlCol="0" anchor="t">
            <a:spAutoFit/>
          </a:bodyPr>
          <a:lstStyle/>
          <a:p>
            <a:r>
              <a:rPr lang="zh-CN" b="1"/>
              <a:t>6.1.6 函数的可变参数</a:t>
            </a:r>
          </a:p>
        </p:txBody>
      </p:sp>
      <p:sp>
        <p:nvSpPr>
          <p:cNvPr id="7" name="文本框 6"/>
          <p:cNvSpPr txBox="1"/>
          <p:nvPr/>
        </p:nvSpPr>
        <p:spPr>
          <a:xfrm>
            <a:off x="2124710" y="1155700"/>
            <a:ext cx="5840095" cy="368300"/>
          </a:xfrm>
          <a:prstGeom prst="rect">
            <a:avLst/>
          </a:prstGeom>
          <a:noFill/>
        </p:spPr>
        <p:txBody>
          <a:bodyPr wrap="square" rtlCol="0" anchor="t">
            <a:spAutoFit/>
          </a:bodyPr>
          <a:lstStyle/>
          <a:p>
            <a:r>
              <a:rPr lang="zh-CN" altLang="en-US" b="1"/>
              <a:t>【例6-7】函数的可变参数传递代码演示。</a:t>
            </a:r>
          </a:p>
        </p:txBody>
      </p:sp>
      <p:pic>
        <p:nvPicPr>
          <p:cNvPr id="8" name="图片 7"/>
          <p:cNvPicPr>
            <a:picLocks noChangeAspect="1"/>
          </p:cNvPicPr>
          <p:nvPr/>
        </p:nvPicPr>
        <p:blipFill>
          <a:blip r:embed="rId3"/>
          <a:stretch>
            <a:fillRect/>
          </a:stretch>
        </p:blipFill>
        <p:spPr>
          <a:xfrm>
            <a:off x="1641475" y="1670685"/>
            <a:ext cx="6812280" cy="1014730"/>
          </a:xfrm>
          <a:prstGeom prst="rect">
            <a:avLst/>
          </a:prstGeom>
        </p:spPr>
      </p:pic>
      <p:sp>
        <p:nvSpPr>
          <p:cNvPr id="9" name="文本框 8"/>
          <p:cNvSpPr txBox="1"/>
          <p:nvPr/>
        </p:nvSpPr>
        <p:spPr>
          <a:xfrm>
            <a:off x="2305050" y="3063875"/>
            <a:ext cx="2540000" cy="368300"/>
          </a:xfrm>
          <a:prstGeom prst="rect">
            <a:avLst/>
          </a:prstGeom>
          <a:noFill/>
        </p:spPr>
        <p:txBody>
          <a:bodyPr wrap="square" rtlCol="0" anchor="t">
            <a:spAutoFit/>
          </a:bodyPr>
          <a:lstStyle/>
          <a:p>
            <a:r>
              <a:rPr lang="zh-CN" altLang="en-US"/>
              <a:t>运行结果：</a:t>
            </a:r>
          </a:p>
        </p:txBody>
      </p:sp>
      <p:pic>
        <p:nvPicPr>
          <p:cNvPr id="10" name="图片 9"/>
          <p:cNvPicPr>
            <a:picLocks noChangeAspect="1"/>
          </p:cNvPicPr>
          <p:nvPr/>
        </p:nvPicPr>
        <p:blipFill>
          <a:blip r:embed="rId4"/>
          <a:stretch>
            <a:fillRect/>
          </a:stretch>
        </p:blipFill>
        <p:spPr>
          <a:xfrm>
            <a:off x="1641475" y="3827145"/>
            <a:ext cx="6851015" cy="38862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14"/>
          <p:cNvPicPr>
            <a:picLocks noChangeAspect="1"/>
          </p:cNvPicPr>
          <p:nvPr/>
        </p:nvPicPr>
        <p:blipFill>
          <a:blip r:embed="rId2" cstate="print">
            <a:extLst>
              <a:ext uri="{28A0092B-C50C-407E-A947-70E740481C1C}">
                <a14:useLocalDpi xmlns:a14="http://schemas.microsoft.com/office/drawing/2010/main" val="0"/>
              </a:ext>
            </a:extLst>
          </a:blip>
          <a:srcRect t="6458" b="6458"/>
          <a:stretch>
            <a:fillRect/>
          </a:stretch>
        </p:blipFill>
        <p:spPr>
          <a:xfrm>
            <a:off x="467544" y="4677145"/>
            <a:ext cx="576064" cy="1183655"/>
          </a:xfrm>
          <a:prstGeom prst="rect">
            <a:avLst/>
          </a:prstGeom>
        </p:spPr>
      </p:pic>
      <p:sp>
        <p:nvSpPr>
          <p:cNvPr id="2" name="文本框 1"/>
          <p:cNvSpPr txBox="1"/>
          <p:nvPr/>
        </p:nvSpPr>
        <p:spPr>
          <a:xfrm>
            <a:off x="1517015" y="0"/>
            <a:ext cx="1863090" cy="645160"/>
          </a:xfrm>
          <a:prstGeom prst="rect">
            <a:avLst/>
          </a:prstGeom>
          <a:noFill/>
        </p:spPr>
        <p:txBody>
          <a:bodyPr wrap="none" rtlCol="0" anchor="t">
            <a:spAutoFit/>
          </a:bodyPr>
          <a:lstStyle/>
          <a:p>
            <a:r>
              <a:rPr sz="3600" b="1" dirty="0">
                <a:solidFill>
                  <a:prstClr val="black">
                    <a:lumMod val="75000"/>
                    <a:lumOff val="25000"/>
                  </a:prstClr>
                </a:solidFill>
                <a:latin typeface="Arial" panose="020B0604020202020204" pitchFamily="34" charset="0"/>
                <a:ea typeface="+mj-ea"/>
                <a:cs typeface="Arial" panose="020B0604020202020204" pitchFamily="34" charset="0"/>
                <a:sym typeface="+mn-ea"/>
              </a:rPr>
              <a:t>6.1 函数</a:t>
            </a:r>
          </a:p>
        </p:txBody>
      </p:sp>
      <p:sp>
        <p:nvSpPr>
          <p:cNvPr id="4" name="文本框 3"/>
          <p:cNvSpPr txBox="1"/>
          <p:nvPr/>
        </p:nvSpPr>
        <p:spPr>
          <a:xfrm>
            <a:off x="2124710" y="554355"/>
            <a:ext cx="4739640" cy="368300"/>
          </a:xfrm>
          <a:prstGeom prst="rect">
            <a:avLst/>
          </a:prstGeom>
          <a:noFill/>
        </p:spPr>
        <p:txBody>
          <a:bodyPr wrap="square" rtlCol="0" anchor="t">
            <a:spAutoFit/>
          </a:bodyPr>
          <a:lstStyle/>
          <a:p>
            <a:r>
              <a:rPr lang="zh-CN" b="1"/>
              <a:t>6.1.7 局部变量</a:t>
            </a:r>
          </a:p>
        </p:txBody>
      </p:sp>
      <p:sp>
        <p:nvSpPr>
          <p:cNvPr id="7" name="文本框 6"/>
          <p:cNvSpPr txBox="1"/>
          <p:nvPr/>
        </p:nvSpPr>
        <p:spPr>
          <a:xfrm>
            <a:off x="2124710" y="922655"/>
            <a:ext cx="6174740" cy="1476375"/>
          </a:xfrm>
          <a:prstGeom prst="rect">
            <a:avLst/>
          </a:prstGeom>
          <a:noFill/>
        </p:spPr>
        <p:txBody>
          <a:bodyPr wrap="square" rtlCol="0" anchor="t">
            <a:spAutoFit/>
          </a:bodyPr>
          <a:lstStyle/>
          <a:p>
            <a:r>
              <a:rPr lang="zh-CN" altLang="en-US"/>
              <a:t>在函数体内定义使用的变量称为局部变量，局部变量只存在于函数这一局部（Local）。这被称为变量的作用域（Scope）。所有变量的作用域是它们被定义的块，从定义它们的名字的定义点开始，程序块执行结束，自动释放局部变量所占内存。</a:t>
            </a:r>
          </a:p>
        </p:txBody>
      </p:sp>
      <p:sp>
        <p:nvSpPr>
          <p:cNvPr id="5" name="文本框 4"/>
          <p:cNvSpPr txBox="1"/>
          <p:nvPr/>
        </p:nvSpPr>
        <p:spPr>
          <a:xfrm>
            <a:off x="2124710" y="2399030"/>
            <a:ext cx="4843145" cy="368300"/>
          </a:xfrm>
          <a:prstGeom prst="rect">
            <a:avLst/>
          </a:prstGeom>
          <a:noFill/>
        </p:spPr>
        <p:txBody>
          <a:bodyPr wrap="square" rtlCol="0" anchor="t">
            <a:spAutoFit/>
          </a:bodyPr>
          <a:lstStyle/>
          <a:p>
            <a:r>
              <a:rPr lang="zh-CN" altLang="en-US" b="1"/>
              <a:t>【例6-8】函数的局部变量代码演示。</a:t>
            </a:r>
          </a:p>
        </p:txBody>
      </p:sp>
      <p:pic>
        <p:nvPicPr>
          <p:cNvPr id="6" name="图片 5"/>
          <p:cNvPicPr>
            <a:picLocks noChangeAspect="1"/>
          </p:cNvPicPr>
          <p:nvPr/>
        </p:nvPicPr>
        <p:blipFill>
          <a:blip r:embed="rId3"/>
          <a:stretch>
            <a:fillRect/>
          </a:stretch>
        </p:blipFill>
        <p:spPr>
          <a:xfrm>
            <a:off x="1703705" y="2767330"/>
            <a:ext cx="6595745" cy="2315845"/>
          </a:xfrm>
          <a:prstGeom prst="rect">
            <a:avLst/>
          </a:prstGeom>
        </p:spPr>
      </p:pic>
      <p:sp>
        <p:nvSpPr>
          <p:cNvPr id="11" name="文本框 10"/>
          <p:cNvSpPr txBox="1"/>
          <p:nvPr/>
        </p:nvSpPr>
        <p:spPr>
          <a:xfrm>
            <a:off x="2287905" y="5137150"/>
            <a:ext cx="2540000" cy="368300"/>
          </a:xfrm>
          <a:prstGeom prst="rect">
            <a:avLst/>
          </a:prstGeom>
          <a:noFill/>
        </p:spPr>
        <p:txBody>
          <a:bodyPr wrap="square" rtlCol="0" anchor="t">
            <a:spAutoFit/>
          </a:bodyPr>
          <a:lstStyle/>
          <a:p>
            <a:r>
              <a:rPr lang="zh-CN" altLang="en-US"/>
              <a:t>运行结果：</a:t>
            </a:r>
          </a:p>
        </p:txBody>
      </p:sp>
      <p:pic>
        <p:nvPicPr>
          <p:cNvPr id="12" name="图片 11"/>
          <p:cNvPicPr>
            <a:picLocks noChangeAspect="1"/>
          </p:cNvPicPr>
          <p:nvPr/>
        </p:nvPicPr>
        <p:blipFill>
          <a:blip r:embed="rId4"/>
          <a:stretch>
            <a:fillRect/>
          </a:stretch>
        </p:blipFill>
        <p:spPr>
          <a:xfrm>
            <a:off x="1704340" y="5505450"/>
            <a:ext cx="6594475" cy="1233170"/>
          </a:xfrm>
          <a:prstGeom prst="rect">
            <a:avLst/>
          </a:prstGeom>
        </p:spPr>
      </p:pic>
      <p:sp>
        <p:nvSpPr>
          <p:cNvPr id="13" name="文本框 12"/>
          <p:cNvSpPr txBox="1"/>
          <p:nvPr/>
        </p:nvSpPr>
        <p:spPr>
          <a:xfrm>
            <a:off x="8253730" y="2919730"/>
            <a:ext cx="890270" cy="3138170"/>
          </a:xfrm>
          <a:prstGeom prst="rect">
            <a:avLst/>
          </a:prstGeom>
          <a:noFill/>
        </p:spPr>
        <p:txBody>
          <a:bodyPr wrap="square" rtlCol="0" anchor="t">
            <a:spAutoFit/>
          </a:bodyPr>
          <a:lstStyle/>
          <a:p>
            <a:r>
              <a:rPr lang="zh-CN" altLang="en-US"/>
              <a:t>可以看到局部变量与全局变量是两个不同id的对象，各自的运算互不影响。</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14"/>
          <p:cNvPicPr>
            <a:picLocks noChangeAspect="1"/>
          </p:cNvPicPr>
          <p:nvPr/>
        </p:nvPicPr>
        <p:blipFill>
          <a:blip r:embed="rId2" cstate="print">
            <a:extLst>
              <a:ext uri="{28A0092B-C50C-407E-A947-70E740481C1C}">
                <a14:useLocalDpi xmlns:a14="http://schemas.microsoft.com/office/drawing/2010/main" val="0"/>
              </a:ext>
            </a:extLst>
          </a:blip>
          <a:srcRect t="6458" b="6458"/>
          <a:stretch>
            <a:fillRect/>
          </a:stretch>
        </p:blipFill>
        <p:spPr>
          <a:xfrm>
            <a:off x="467544" y="4677145"/>
            <a:ext cx="576064" cy="1183655"/>
          </a:xfrm>
          <a:prstGeom prst="rect">
            <a:avLst/>
          </a:prstGeom>
        </p:spPr>
      </p:pic>
      <p:sp>
        <p:nvSpPr>
          <p:cNvPr id="2" name="文本框 1"/>
          <p:cNvSpPr txBox="1"/>
          <p:nvPr/>
        </p:nvSpPr>
        <p:spPr>
          <a:xfrm>
            <a:off x="1517015" y="0"/>
            <a:ext cx="3240405" cy="645160"/>
          </a:xfrm>
          <a:prstGeom prst="rect">
            <a:avLst/>
          </a:prstGeom>
          <a:noFill/>
        </p:spPr>
        <p:txBody>
          <a:bodyPr wrap="none" rtlCol="0" anchor="t">
            <a:spAutoFit/>
          </a:bodyPr>
          <a:lstStyle/>
          <a:p>
            <a:pPr algn="l"/>
            <a:r>
              <a:rPr sz="3600" b="1" dirty="0">
                <a:solidFill>
                  <a:prstClr val="black">
                    <a:lumMod val="75000"/>
                    <a:lumOff val="25000"/>
                  </a:prstClr>
                </a:solidFill>
                <a:latin typeface="Arial" panose="020B0604020202020204" pitchFamily="34" charset="0"/>
                <a:ea typeface="+mj-ea"/>
                <a:cs typeface="Arial" panose="020B0604020202020204" pitchFamily="34" charset="0"/>
                <a:sym typeface="+mn-ea"/>
              </a:rPr>
              <a:t>6.2 函数的嵌套</a:t>
            </a:r>
          </a:p>
        </p:txBody>
      </p:sp>
      <p:sp>
        <p:nvSpPr>
          <p:cNvPr id="8" name="文本框 7"/>
          <p:cNvSpPr txBox="1"/>
          <p:nvPr/>
        </p:nvSpPr>
        <p:spPr>
          <a:xfrm>
            <a:off x="2193290" y="645160"/>
            <a:ext cx="6355715" cy="645160"/>
          </a:xfrm>
          <a:prstGeom prst="rect">
            <a:avLst/>
          </a:prstGeom>
          <a:noFill/>
        </p:spPr>
        <p:txBody>
          <a:bodyPr wrap="square" rtlCol="0" anchor="t">
            <a:spAutoFit/>
          </a:bodyPr>
          <a:lstStyle/>
          <a:p>
            <a:pPr marL="285750" indent="-285750">
              <a:buFont typeface="Wingdings" panose="05000000000000000000" charset="0"/>
              <a:buChar char="u"/>
            </a:pPr>
            <a:r>
              <a:rPr lang="zh-CN" altLang="en-US" b="1"/>
              <a:t>提示：可以使用vars(),globals(),locals()查看系统、变量、局部变量的名字和值。</a:t>
            </a:r>
          </a:p>
        </p:txBody>
      </p:sp>
      <p:sp>
        <p:nvSpPr>
          <p:cNvPr id="9" name="文本框 8"/>
          <p:cNvSpPr txBox="1"/>
          <p:nvPr/>
        </p:nvSpPr>
        <p:spPr>
          <a:xfrm>
            <a:off x="2305050" y="1345565"/>
            <a:ext cx="2540000" cy="368300"/>
          </a:xfrm>
          <a:prstGeom prst="rect">
            <a:avLst/>
          </a:prstGeom>
          <a:noFill/>
        </p:spPr>
        <p:txBody>
          <a:bodyPr wrap="square" rtlCol="0" anchor="t">
            <a:spAutoFit/>
          </a:bodyPr>
          <a:lstStyle/>
          <a:p>
            <a:r>
              <a:rPr lang="zh-CN" altLang="en-US" b="1"/>
              <a:t>6.2.1 global 修饰变量</a:t>
            </a:r>
          </a:p>
        </p:txBody>
      </p:sp>
      <p:sp>
        <p:nvSpPr>
          <p:cNvPr id="10" name="文本框 9"/>
          <p:cNvSpPr txBox="1"/>
          <p:nvPr/>
        </p:nvSpPr>
        <p:spPr>
          <a:xfrm>
            <a:off x="2305050" y="1776095"/>
            <a:ext cx="6243955" cy="1198880"/>
          </a:xfrm>
          <a:prstGeom prst="rect">
            <a:avLst/>
          </a:prstGeom>
          <a:noFill/>
        </p:spPr>
        <p:txBody>
          <a:bodyPr wrap="square" rtlCol="0" anchor="t">
            <a:spAutoFit/>
          </a:bodyPr>
          <a:lstStyle/>
          <a:p>
            <a:r>
              <a:rPr lang="zh-CN" altLang="en-US"/>
              <a:t>有时候，需要在函数中定义全局（global）变量（即：它不存在于任何局部函数或类的作用域中），需要在函数或类中将变量用 global 语句修饰。注意全局变量不能赋值，如：global x=3 是错误的！</a:t>
            </a:r>
          </a:p>
        </p:txBody>
      </p:sp>
      <p:sp>
        <p:nvSpPr>
          <p:cNvPr id="14" name="文本框 13"/>
          <p:cNvSpPr txBox="1"/>
          <p:nvPr/>
        </p:nvSpPr>
        <p:spPr>
          <a:xfrm>
            <a:off x="2305050" y="2974975"/>
            <a:ext cx="4180840" cy="368300"/>
          </a:xfrm>
          <a:prstGeom prst="rect">
            <a:avLst/>
          </a:prstGeom>
          <a:noFill/>
        </p:spPr>
        <p:txBody>
          <a:bodyPr wrap="square" rtlCol="0" anchor="t">
            <a:spAutoFit/>
          </a:bodyPr>
          <a:lstStyle/>
          <a:p>
            <a:r>
              <a:rPr lang="zh-CN" altLang="en-US" b="1"/>
              <a:t>【例6-9】函数的全局变量代码演示。</a:t>
            </a:r>
          </a:p>
        </p:txBody>
      </p:sp>
      <p:pic>
        <p:nvPicPr>
          <p:cNvPr id="15" name="图片 14"/>
          <p:cNvPicPr>
            <a:picLocks noChangeAspect="1"/>
          </p:cNvPicPr>
          <p:nvPr/>
        </p:nvPicPr>
        <p:blipFill>
          <a:blip r:embed="rId3"/>
          <a:stretch>
            <a:fillRect/>
          </a:stretch>
        </p:blipFill>
        <p:spPr>
          <a:xfrm>
            <a:off x="1753235" y="3283585"/>
            <a:ext cx="6796405" cy="2780665"/>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14"/>
          <p:cNvPicPr>
            <a:picLocks noChangeAspect="1"/>
          </p:cNvPicPr>
          <p:nvPr/>
        </p:nvPicPr>
        <p:blipFill>
          <a:blip r:embed="rId2" cstate="print">
            <a:extLst>
              <a:ext uri="{28A0092B-C50C-407E-A947-70E740481C1C}">
                <a14:useLocalDpi xmlns:a14="http://schemas.microsoft.com/office/drawing/2010/main" val="0"/>
              </a:ext>
            </a:extLst>
          </a:blip>
          <a:srcRect t="6458" b="6458"/>
          <a:stretch>
            <a:fillRect/>
          </a:stretch>
        </p:blipFill>
        <p:spPr>
          <a:xfrm>
            <a:off x="467544" y="4677145"/>
            <a:ext cx="576064" cy="1183655"/>
          </a:xfrm>
          <a:prstGeom prst="rect">
            <a:avLst/>
          </a:prstGeom>
        </p:spPr>
      </p:pic>
      <p:sp>
        <p:nvSpPr>
          <p:cNvPr id="2" name="文本框 1"/>
          <p:cNvSpPr txBox="1"/>
          <p:nvPr/>
        </p:nvSpPr>
        <p:spPr>
          <a:xfrm>
            <a:off x="1517015" y="0"/>
            <a:ext cx="3240405" cy="645160"/>
          </a:xfrm>
          <a:prstGeom prst="rect">
            <a:avLst/>
          </a:prstGeom>
          <a:noFill/>
        </p:spPr>
        <p:txBody>
          <a:bodyPr wrap="none" rtlCol="0" anchor="t">
            <a:spAutoFit/>
          </a:bodyPr>
          <a:lstStyle/>
          <a:p>
            <a:pPr algn="l"/>
            <a:r>
              <a:rPr sz="3600" b="1" dirty="0">
                <a:solidFill>
                  <a:prstClr val="black">
                    <a:lumMod val="75000"/>
                    <a:lumOff val="25000"/>
                  </a:prstClr>
                </a:solidFill>
                <a:latin typeface="Arial" panose="020B0604020202020204" pitchFamily="34" charset="0"/>
                <a:ea typeface="+mj-ea"/>
                <a:cs typeface="Arial" panose="020B0604020202020204" pitchFamily="34" charset="0"/>
                <a:sym typeface="+mn-ea"/>
              </a:rPr>
              <a:t>6.2 函数的嵌套</a:t>
            </a:r>
          </a:p>
        </p:txBody>
      </p:sp>
      <p:sp>
        <p:nvSpPr>
          <p:cNvPr id="14" name="文本框 13"/>
          <p:cNvSpPr txBox="1"/>
          <p:nvPr/>
        </p:nvSpPr>
        <p:spPr>
          <a:xfrm>
            <a:off x="2227580" y="645160"/>
            <a:ext cx="4180840" cy="368300"/>
          </a:xfrm>
          <a:prstGeom prst="rect">
            <a:avLst/>
          </a:prstGeom>
          <a:noFill/>
        </p:spPr>
        <p:txBody>
          <a:bodyPr wrap="square" rtlCol="0" anchor="t">
            <a:spAutoFit/>
          </a:bodyPr>
          <a:lstStyle/>
          <a:p>
            <a:r>
              <a:rPr lang="zh-CN" altLang="en-US" b="1"/>
              <a:t>【例6-9】函数的全局变量代码演示。</a:t>
            </a:r>
          </a:p>
        </p:txBody>
      </p:sp>
      <p:sp>
        <p:nvSpPr>
          <p:cNvPr id="4" name="文本框 3"/>
          <p:cNvSpPr txBox="1"/>
          <p:nvPr/>
        </p:nvSpPr>
        <p:spPr>
          <a:xfrm>
            <a:off x="2373630" y="1087755"/>
            <a:ext cx="2540000" cy="368300"/>
          </a:xfrm>
          <a:prstGeom prst="rect">
            <a:avLst/>
          </a:prstGeom>
          <a:noFill/>
        </p:spPr>
        <p:txBody>
          <a:bodyPr wrap="square" rtlCol="0" anchor="t">
            <a:spAutoFit/>
          </a:bodyPr>
          <a:lstStyle/>
          <a:p>
            <a:r>
              <a:rPr lang="zh-CN" altLang="en-US"/>
              <a:t>执行结果：</a:t>
            </a:r>
          </a:p>
        </p:txBody>
      </p:sp>
      <p:pic>
        <p:nvPicPr>
          <p:cNvPr id="5" name="图片 4"/>
          <p:cNvPicPr>
            <a:picLocks noChangeAspect="1"/>
          </p:cNvPicPr>
          <p:nvPr/>
        </p:nvPicPr>
        <p:blipFill>
          <a:blip r:embed="rId3"/>
          <a:stretch>
            <a:fillRect/>
          </a:stretch>
        </p:blipFill>
        <p:spPr>
          <a:xfrm>
            <a:off x="1770380" y="1578610"/>
            <a:ext cx="6771005" cy="1490980"/>
          </a:xfrm>
          <a:prstGeom prst="rect">
            <a:avLst/>
          </a:prstGeom>
        </p:spPr>
      </p:pic>
      <p:sp>
        <p:nvSpPr>
          <p:cNvPr id="6" name="文本框 5"/>
          <p:cNvSpPr txBox="1"/>
          <p:nvPr/>
        </p:nvSpPr>
        <p:spPr>
          <a:xfrm>
            <a:off x="2227580" y="3333115"/>
            <a:ext cx="6313805" cy="922020"/>
          </a:xfrm>
          <a:prstGeom prst="rect">
            <a:avLst/>
          </a:prstGeom>
          <a:noFill/>
        </p:spPr>
        <p:txBody>
          <a:bodyPr wrap="square" rtlCol="0" anchor="t">
            <a:spAutoFit/>
          </a:bodyPr>
          <a:lstStyle/>
          <a:p>
            <a:r>
              <a:rPr lang="zh-CN" altLang="en-US"/>
              <a:t>可以看到，期初x=50，经过函数调用后，x的id已经发生变化，内容也变成了x=2,x的名字虽然没有变，但是所指向的id变了。这也再次说明了整数是不可变对象。</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14"/>
          <p:cNvPicPr>
            <a:picLocks noChangeAspect="1"/>
          </p:cNvPicPr>
          <p:nvPr/>
        </p:nvPicPr>
        <p:blipFill>
          <a:blip r:embed="rId2" cstate="print">
            <a:extLst>
              <a:ext uri="{28A0092B-C50C-407E-A947-70E740481C1C}">
                <a14:useLocalDpi xmlns:a14="http://schemas.microsoft.com/office/drawing/2010/main" val="0"/>
              </a:ext>
            </a:extLst>
          </a:blip>
          <a:srcRect t="6458" b="6458"/>
          <a:stretch>
            <a:fillRect/>
          </a:stretch>
        </p:blipFill>
        <p:spPr>
          <a:xfrm>
            <a:off x="467544" y="4677145"/>
            <a:ext cx="576064" cy="1183655"/>
          </a:xfrm>
          <a:prstGeom prst="rect">
            <a:avLst/>
          </a:prstGeom>
        </p:spPr>
      </p:pic>
      <p:sp>
        <p:nvSpPr>
          <p:cNvPr id="2" name="文本框 1"/>
          <p:cNvSpPr txBox="1"/>
          <p:nvPr/>
        </p:nvSpPr>
        <p:spPr>
          <a:xfrm>
            <a:off x="1517015" y="0"/>
            <a:ext cx="3240405" cy="645160"/>
          </a:xfrm>
          <a:prstGeom prst="rect">
            <a:avLst/>
          </a:prstGeom>
          <a:noFill/>
        </p:spPr>
        <p:txBody>
          <a:bodyPr wrap="none" rtlCol="0" anchor="t">
            <a:spAutoFit/>
          </a:bodyPr>
          <a:lstStyle/>
          <a:p>
            <a:pPr algn="l"/>
            <a:r>
              <a:rPr sz="3600" b="1" dirty="0">
                <a:solidFill>
                  <a:prstClr val="black">
                    <a:lumMod val="75000"/>
                    <a:lumOff val="25000"/>
                  </a:prstClr>
                </a:solidFill>
                <a:latin typeface="Arial" panose="020B0604020202020204" pitchFamily="34" charset="0"/>
                <a:ea typeface="+mj-ea"/>
                <a:cs typeface="Arial" panose="020B0604020202020204" pitchFamily="34" charset="0"/>
                <a:sym typeface="+mn-ea"/>
              </a:rPr>
              <a:t>6.2 函数的嵌套</a:t>
            </a:r>
          </a:p>
        </p:txBody>
      </p:sp>
      <p:sp>
        <p:nvSpPr>
          <p:cNvPr id="14" name="文本框 13"/>
          <p:cNvSpPr txBox="1"/>
          <p:nvPr/>
        </p:nvSpPr>
        <p:spPr>
          <a:xfrm>
            <a:off x="2227580" y="645160"/>
            <a:ext cx="4180840" cy="368300"/>
          </a:xfrm>
          <a:prstGeom prst="rect">
            <a:avLst/>
          </a:prstGeom>
          <a:noFill/>
        </p:spPr>
        <p:txBody>
          <a:bodyPr wrap="square" rtlCol="0" anchor="t">
            <a:spAutoFit/>
          </a:bodyPr>
          <a:lstStyle/>
          <a:p>
            <a:r>
              <a:rPr lang="zh-CN" altLang="en-US" b="1"/>
              <a:t>6.2.2 nonlocal修饰变量</a:t>
            </a:r>
          </a:p>
        </p:txBody>
      </p:sp>
      <p:sp>
        <p:nvSpPr>
          <p:cNvPr id="7" name="文本框 6"/>
          <p:cNvSpPr txBox="1"/>
          <p:nvPr/>
        </p:nvSpPr>
        <p:spPr>
          <a:xfrm>
            <a:off x="2227580" y="1120775"/>
            <a:ext cx="6261100" cy="1198880"/>
          </a:xfrm>
          <a:prstGeom prst="rect">
            <a:avLst/>
          </a:prstGeom>
          <a:noFill/>
        </p:spPr>
        <p:txBody>
          <a:bodyPr wrap="square" rtlCol="0" anchor="t">
            <a:spAutoFit/>
          </a:bodyPr>
          <a:lstStyle/>
          <a:p>
            <a:r>
              <a:rPr lang="zh-CN" altLang="en-US"/>
              <a:t>nonlocal声明的变量在上级局部作用域内，而不是全局定义。如一个函数A内部嵌套了函数B，函数B内要讲内部的变量的作用域声明为函数A的作用域，需要使用nonlocal。 如果在它声明的变量在上级局部中不存在，则会报错. 实例如下：</a:t>
            </a:r>
          </a:p>
        </p:txBody>
      </p:sp>
      <p:sp>
        <p:nvSpPr>
          <p:cNvPr id="8" name="文本框 7"/>
          <p:cNvSpPr txBox="1"/>
          <p:nvPr/>
        </p:nvSpPr>
        <p:spPr>
          <a:xfrm>
            <a:off x="2227580" y="2319655"/>
            <a:ext cx="4481830" cy="368300"/>
          </a:xfrm>
          <a:prstGeom prst="rect">
            <a:avLst/>
          </a:prstGeom>
          <a:noFill/>
        </p:spPr>
        <p:txBody>
          <a:bodyPr wrap="square" rtlCol="0" anchor="t">
            <a:spAutoFit/>
          </a:bodyPr>
          <a:lstStyle/>
          <a:p>
            <a:r>
              <a:rPr lang="zh-CN" altLang="en-US" b="1"/>
              <a:t>【例6-10】nonlocal修饰变量代码演示。</a:t>
            </a:r>
          </a:p>
        </p:txBody>
      </p:sp>
      <p:pic>
        <p:nvPicPr>
          <p:cNvPr id="9" name="图片 8"/>
          <p:cNvPicPr>
            <a:picLocks noChangeAspect="1"/>
          </p:cNvPicPr>
          <p:nvPr/>
        </p:nvPicPr>
        <p:blipFill>
          <a:blip r:embed="rId3"/>
          <a:stretch>
            <a:fillRect/>
          </a:stretch>
        </p:blipFill>
        <p:spPr>
          <a:xfrm>
            <a:off x="1675130" y="2687955"/>
            <a:ext cx="6812915" cy="2259330"/>
          </a:xfrm>
          <a:prstGeom prst="rect">
            <a:avLst/>
          </a:prstGeom>
        </p:spPr>
      </p:pic>
      <p:sp>
        <p:nvSpPr>
          <p:cNvPr id="10" name="文本框 9"/>
          <p:cNvSpPr txBox="1"/>
          <p:nvPr/>
        </p:nvSpPr>
        <p:spPr>
          <a:xfrm>
            <a:off x="2227580" y="5104765"/>
            <a:ext cx="6260465" cy="645160"/>
          </a:xfrm>
          <a:prstGeom prst="rect">
            <a:avLst/>
          </a:prstGeom>
          <a:noFill/>
        </p:spPr>
        <p:txBody>
          <a:bodyPr wrap="square" rtlCol="0" anchor="t">
            <a:spAutoFit/>
          </a:bodyPr>
          <a:lstStyle/>
          <a:p>
            <a:r>
              <a:rPr lang="zh-CN" altLang="en-US"/>
              <a:t>运行的结果为11</a:t>
            </a:r>
            <a:r>
              <a:rPr lang="en-US" altLang="zh-CN"/>
              <a:t>9</a:t>
            </a:r>
            <a:r>
              <a:rPr lang="zh-CN" altLang="en-US"/>
              <a:t>, 那如果要求inter函数内中对其宿主函数outer内定义的x的修改是有效的，必须加上关键字nonlocal。</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480000">
            <a:off x="5158016" y="3532529"/>
            <a:ext cx="2766085" cy="2287912"/>
          </a:xfrm>
          <a:prstGeom prst="rect">
            <a:avLst/>
          </a:prstGeom>
        </p:spPr>
      </p:pic>
      <p:sp>
        <p:nvSpPr>
          <p:cNvPr id="2" name="标题 1"/>
          <p:cNvSpPr>
            <a:spLocks noGrp="1"/>
          </p:cNvSpPr>
          <p:nvPr>
            <p:ph type="title"/>
          </p:nvPr>
        </p:nvSpPr>
        <p:spPr/>
        <p:txBody>
          <a:bodyPr/>
          <a:lstStyle/>
          <a:p>
            <a:r>
              <a:rPr lang="zh-CN" altLang="en-US" dirty="0" smtClean="0"/>
              <a:t>简介：</a:t>
            </a:r>
            <a:endParaRPr lang="zh-CN" altLang="en-US" dirty="0"/>
          </a:p>
        </p:txBody>
      </p:sp>
      <p:sp>
        <p:nvSpPr>
          <p:cNvPr id="4" name="内容占位符 3"/>
          <p:cNvSpPr>
            <a:spLocks noGrp="1"/>
          </p:cNvSpPr>
          <p:nvPr>
            <p:ph idx="10"/>
          </p:nvPr>
        </p:nvSpPr>
        <p:spPr/>
        <p:txBody>
          <a:bodyPr/>
          <a:lstStyle/>
          <a:p>
            <a:r>
              <a:rPr lang="zh-CN" altLang="en-US" sz="1800" dirty="0" smtClean="0"/>
              <a:t>函数是Python语言的核心知识点，也是重点。本章介绍Python函数的定义与使用，变量的作用域、嵌套函数、装饰器、函数的闭包等。</a:t>
            </a:r>
          </a:p>
          <a:p>
            <a:r>
              <a:rPr lang="zh-CN" altLang="en-US" sz="1800" dirty="0" smtClean="0"/>
              <a:t>本章的学习目标：</a:t>
            </a:r>
          </a:p>
          <a:p>
            <a:pPr marL="285750" indent="-285750">
              <a:buFont typeface="Wingdings" panose="05000000000000000000" charset="0"/>
              <a:buChar char="l"/>
            </a:pPr>
            <a:r>
              <a:rPr lang="zh-CN" altLang="en-US" sz="1800" dirty="0" smtClean="0"/>
              <a:t>掌握函数的定义与使用方法；</a:t>
            </a:r>
          </a:p>
          <a:p>
            <a:pPr marL="285750" indent="-285750">
              <a:buFont typeface="Wingdings" panose="05000000000000000000" charset="0"/>
              <a:buChar char="l"/>
            </a:pPr>
            <a:r>
              <a:rPr lang="zh-CN" altLang="en-US" sz="1800" dirty="0" smtClean="0"/>
              <a:t>掌握函数的嵌套与变量的作用域；</a:t>
            </a:r>
          </a:p>
          <a:p>
            <a:pPr marL="285750" indent="-285750">
              <a:buFont typeface="Wingdings" panose="05000000000000000000" charset="0"/>
              <a:buChar char="l"/>
            </a:pPr>
            <a:r>
              <a:rPr lang="zh-CN" altLang="en-US" sz="1800" dirty="0" smtClean="0"/>
              <a:t>掌握函数的装饰器、函数的闭包设计与使用；</a:t>
            </a:r>
          </a:p>
          <a:p>
            <a:pPr marL="285750" indent="-285750">
              <a:buFont typeface="Wingdings" panose="05000000000000000000" charset="0"/>
              <a:buChar char="l"/>
            </a:pPr>
            <a:r>
              <a:rPr lang="zh-CN" altLang="en-US" sz="1800" dirty="0" smtClean="0"/>
              <a:t>了解dis模块分析函数底层的运行流程的方法；</a:t>
            </a:r>
          </a:p>
        </p:txBody>
      </p:sp>
      <p:pic>
        <p:nvPicPr>
          <p:cNvPr id="6" name="图片占位符 14"/>
          <p:cNvPicPr>
            <a:picLocks noChangeAspect="1"/>
          </p:cNvPicPr>
          <p:nvPr/>
        </p:nvPicPr>
        <p:blipFill>
          <a:blip r:embed="rId3" cstate="print">
            <a:extLst>
              <a:ext uri="{28A0092B-C50C-407E-A947-70E740481C1C}">
                <a14:useLocalDpi xmlns:a14="http://schemas.microsoft.com/office/drawing/2010/main" val="0"/>
              </a:ext>
            </a:extLst>
          </a:blip>
          <a:srcRect t="6458" b="6458"/>
          <a:stretch>
            <a:fillRect/>
          </a:stretch>
        </p:blipFill>
        <p:spPr>
          <a:xfrm>
            <a:off x="8460432" y="5349224"/>
            <a:ext cx="411360" cy="845233"/>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14"/>
          <p:cNvPicPr>
            <a:picLocks noChangeAspect="1"/>
          </p:cNvPicPr>
          <p:nvPr/>
        </p:nvPicPr>
        <p:blipFill>
          <a:blip r:embed="rId2" cstate="print">
            <a:extLst>
              <a:ext uri="{28A0092B-C50C-407E-A947-70E740481C1C}">
                <a14:useLocalDpi xmlns:a14="http://schemas.microsoft.com/office/drawing/2010/main" val="0"/>
              </a:ext>
            </a:extLst>
          </a:blip>
          <a:srcRect t="6458" b="6458"/>
          <a:stretch>
            <a:fillRect/>
          </a:stretch>
        </p:blipFill>
        <p:spPr>
          <a:xfrm>
            <a:off x="467544" y="4677145"/>
            <a:ext cx="576064" cy="1183655"/>
          </a:xfrm>
          <a:prstGeom prst="rect">
            <a:avLst/>
          </a:prstGeom>
        </p:spPr>
      </p:pic>
      <p:sp>
        <p:nvSpPr>
          <p:cNvPr id="2" name="文本框 1"/>
          <p:cNvSpPr txBox="1"/>
          <p:nvPr/>
        </p:nvSpPr>
        <p:spPr>
          <a:xfrm>
            <a:off x="1517015" y="0"/>
            <a:ext cx="3240405" cy="645160"/>
          </a:xfrm>
          <a:prstGeom prst="rect">
            <a:avLst/>
          </a:prstGeom>
          <a:noFill/>
        </p:spPr>
        <p:txBody>
          <a:bodyPr wrap="none" rtlCol="0" anchor="t">
            <a:spAutoFit/>
          </a:bodyPr>
          <a:lstStyle/>
          <a:p>
            <a:pPr algn="l"/>
            <a:r>
              <a:rPr sz="3600" b="1" dirty="0">
                <a:solidFill>
                  <a:prstClr val="black">
                    <a:lumMod val="75000"/>
                    <a:lumOff val="25000"/>
                  </a:prstClr>
                </a:solidFill>
                <a:latin typeface="Arial" panose="020B0604020202020204" pitchFamily="34" charset="0"/>
                <a:ea typeface="+mj-ea"/>
                <a:cs typeface="Arial" panose="020B0604020202020204" pitchFamily="34" charset="0"/>
                <a:sym typeface="+mn-ea"/>
              </a:rPr>
              <a:t>6.2 函数的嵌套</a:t>
            </a:r>
          </a:p>
        </p:txBody>
      </p:sp>
      <p:sp>
        <p:nvSpPr>
          <p:cNvPr id="8" name="文本框 7"/>
          <p:cNvSpPr txBox="1"/>
          <p:nvPr/>
        </p:nvSpPr>
        <p:spPr>
          <a:xfrm>
            <a:off x="2227580" y="645160"/>
            <a:ext cx="4481830" cy="368300"/>
          </a:xfrm>
          <a:prstGeom prst="rect">
            <a:avLst/>
          </a:prstGeom>
          <a:noFill/>
        </p:spPr>
        <p:txBody>
          <a:bodyPr wrap="square" rtlCol="0" anchor="t">
            <a:spAutoFit/>
          </a:bodyPr>
          <a:lstStyle/>
          <a:p>
            <a:r>
              <a:rPr lang="zh-CN" altLang="en-US" b="1"/>
              <a:t>【例6-10】nonlocal修饰变量代码演示。</a:t>
            </a:r>
          </a:p>
        </p:txBody>
      </p:sp>
      <p:sp>
        <p:nvSpPr>
          <p:cNvPr id="10" name="文本框 9"/>
          <p:cNvSpPr txBox="1"/>
          <p:nvPr/>
        </p:nvSpPr>
        <p:spPr>
          <a:xfrm>
            <a:off x="2227580" y="3660775"/>
            <a:ext cx="6260465" cy="645160"/>
          </a:xfrm>
          <a:prstGeom prst="rect">
            <a:avLst/>
          </a:prstGeom>
          <a:noFill/>
        </p:spPr>
        <p:txBody>
          <a:bodyPr wrap="square" rtlCol="0" anchor="t">
            <a:spAutoFit/>
          </a:bodyPr>
          <a:lstStyle/>
          <a:p>
            <a:r>
              <a:t>运行的结果为114。也就说nonlocal可以使嵌套在函数体内的内部函数访问访问其宿主函数内的变量。</a:t>
            </a:r>
          </a:p>
        </p:txBody>
      </p:sp>
      <p:pic>
        <p:nvPicPr>
          <p:cNvPr id="4" name="图片 3"/>
          <p:cNvPicPr>
            <a:picLocks noChangeAspect="1"/>
          </p:cNvPicPr>
          <p:nvPr/>
        </p:nvPicPr>
        <p:blipFill>
          <a:blip r:embed="rId3"/>
          <a:stretch>
            <a:fillRect/>
          </a:stretch>
        </p:blipFill>
        <p:spPr>
          <a:xfrm>
            <a:off x="1736090" y="1075690"/>
            <a:ext cx="6704330" cy="245491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14"/>
          <p:cNvPicPr>
            <a:picLocks noChangeAspect="1"/>
          </p:cNvPicPr>
          <p:nvPr/>
        </p:nvPicPr>
        <p:blipFill>
          <a:blip r:embed="rId2" cstate="print">
            <a:extLst>
              <a:ext uri="{28A0092B-C50C-407E-A947-70E740481C1C}">
                <a14:useLocalDpi xmlns:a14="http://schemas.microsoft.com/office/drawing/2010/main" val="0"/>
              </a:ext>
            </a:extLst>
          </a:blip>
          <a:srcRect t="6458" b="6458"/>
          <a:stretch>
            <a:fillRect/>
          </a:stretch>
        </p:blipFill>
        <p:spPr>
          <a:xfrm>
            <a:off x="467544" y="4677145"/>
            <a:ext cx="576064" cy="1183655"/>
          </a:xfrm>
          <a:prstGeom prst="rect">
            <a:avLst/>
          </a:prstGeom>
        </p:spPr>
      </p:pic>
      <p:sp>
        <p:nvSpPr>
          <p:cNvPr id="2" name="文本框 1"/>
          <p:cNvSpPr txBox="1"/>
          <p:nvPr/>
        </p:nvSpPr>
        <p:spPr>
          <a:xfrm>
            <a:off x="1517015" y="0"/>
            <a:ext cx="3240405" cy="645160"/>
          </a:xfrm>
          <a:prstGeom prst="rect">
            <a:avLst/>
          </a:prstGeom>
          <a:noFill/>
        </p:spPr>
        <p:txBody>
          <a:bodyPr wrap="none" rtlCol="0" anchor="t">
            <a:spAutoFit/>
          </a:bodyPr>
          <a:lstStyle/>
          <a:p>
            <a:pPr algn="l"/>
            <a:r>
              <a:rPr sz="3600" b="1" dirty="0">
                <a:solidFill>
                  <a:prstClr val="black">
                    <a:lumMod val="75000"/>
                    <a:lumOff val="25000"/>
                  </a:prstClr>
                </a:solidFill>
                <a:latin typeface="Arial" panose="020B0604020202020204" pitchFamily="34" charset="0"/>
                <a:ea typeface="+mj-ea"/>
                <a:cs typeface="Arial" panose="020B0604020202020204" pitchFamily="34" charset="0"/>
                <a:sym typeface="+mn-ea"/>
              </a:rPr>
              <a:t>6.2 函数的嵌套</a:t>
            </a:r>
          </a:p>
        </p:txBody>
      </p:sp>
      <p:sp>
        <p:nvSpPr>
          <p:cNvPr id="8" name="文本框 7"/>
          <p:cNvSpPr txBox="1"/>
          <p:nvPr/>
        </p:nvSpPr>
        <p:spPr>
          <a:xfrm>
            <a:off x="2227580" y="645160"/>
            <a:ext cx="4481830" cy="368300"/>
          </a:xfrm>
          <a:prstGeom prst="rect">
            <a:avLst/>
          </a:prstGeom>
          <a:noFill/>
        </p:spPr>
        <p:txBody>
          <a:bodyPr wrap="square" rtlCol="0" anchor="t">
            <a:spAutoFit/>
          </a:bodyPr>
          <a:lstStyle/>
          <a:p>
            <a:r>
              <a:rPr lang="zh-CN" altLang="en-US" b="1"/>
              <a:t>【例6-10】nonlocal修饰变量代码演示。</a:t>
            </a:r>
          </a:p>
        </p:txBody>
      </p:sp>
      <p:sp>
        <p:nvSpPr>
          <p:cNvPr id="10" name="文本框 9"/>
          <p:cNvSpPr txBox="1"/>
          <p:nvPr/>
        </p:nvSpPr>
        <p:spPr>
          <a:xfrm>
            <a:off x="2227580" y="1082675"/>
            <a:ext cx="6260465" cy="645160"/>
          </a:xfrm>
          <a:prstGeom prst="rect">
            <a:avLst/>
          </a:prstGeom>
          <a:noFill/>
        </p:spPr>
        <p:txBody>
          <a:bodyPr wrap="square" rtlCol="0" anchor="t">
            <a:spAutoFit/>
          </a:bodyPr>
          <a:lstStyle/>
          <a:p>
            <a:r>
              <a:t>进一步可以这样测试，现将inter的上级局部变量x去掉，则会报错。</a:t>
            </a:r>
          </a:p>
        </p:txBody>
      </p:sp>
      <p:pic>
        <p:nvPicPr>
          <p:cNvPr id="5" name="图片 4"/>
          <p:cNvPicPr>
            <a:picLocks noChangeAspect="1"/>
          </p:cNvPicPr>
          <p:nvPr/>
        </p:nvPicPr>
        <p:blipFill>
          <a:blip r:embed="rId3"/>
          <a:stretch>
            <a:fillRect/>
          </a:stretch>
        </p:blipFill>
        <p:spPr>
          <a:xfrm>
            <a:off x="1612265" y="1667510"/>
            <a:ext cx="6875780" cy="2522855"/>
          </a:xfrm>
          <a:prstGeom prst="rect">
            <a:avLst/>
          </a:prstGeom>
        </p:spPr>
      </p:pic>
      <p:sp>
        <p:nvSpPr>
          <p:cNvPr id="6" name="文本框 5"/>
          <p:cNvSpPr txBox="1"/>
          <p:nvPr/>
        </p:nvSpPr>
        <p:spPr>
          <a:xfrm>
            <a:off x="2227580" y="4756150"/>
            <a:ext cx="6260465" cy="368300"/>
          </a:xfrm>
          <a:prstGeom prst="rect">
            <a:avLst/>
          </a:prstGeom>
          <a:noFill/>
        </p:spPr>
        <p:txBody>
          <a:bodyPr wrap="square" rtlCol="0" anchor="t">
            <a:spAutoFit/>
          </a:bodyPr>
          <a:lstStyle/>
          <a:p>
            <a:r>
              <a:rPr lang="zh-CN" altLang="en-US"/>
              <a:t>运行结果：报错 SyntaxError: no binding for nonlocal 'x' found</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14"/>
          <p:cNvPicPr>
            <a:picLocks noChangeAspect="1"/>
          </p:cNvPicPr>
          <p:nvPr/>
        </p:nvPicPr>
        <p:blipFill>
          <a:blip r:embed="rId3" cstate="print">
            <a:extLst>
              <a:ext uri="{28A0092B-C50C-407E-A947-70E740481C1C}">
                <a14:useLocalDpi xmlns:a14="http://schemas.microsoft.com/office/drawing/2010/main" val="0"/>
              </a:ext>
            </a:extLst>
          </a:blip>
          <a:srcRect t="6458" b="6458"/>
          <a:stretch>
            <a:fillRect/>
          </a:stretch>
        </p:blipFill>
        <p:spPr>
          <a:xfrm>
            <a:off x="467544" y="4677145"/>
            <a:ext cx="576064" cy="1183655"/>
          </a:xfrm>
          <a:prstGeom prst="rect">
            <a:avLst/>
          </a:prstGeom>
        </p:spPr>
      </p:pic>
      <p:sp>
        <p:nvSpPr>
          <p:cNvPr id="2" name="文本框 1"/>
          <p:cNvSpPr txBox="1"/>
          <p:nvPr/>
        </p:nvSpPr>
        <p:spPr>
          <a:xfrm>
            <a:off x="1517015" y="0"/>
            <a:ext cx="3463290" cy="645160"/>
          </a:xfrm>
          <a:prstGeom prst="rect">
            <a:avLst/>
          </a:prstGeom>
          <a:noFill/>
        </p:spPr>
        <p:txBody>
          <a:bodyPr wrap="none" rtlCol="0" anchor="t">
            <a:spAutoFit/>
          </a:bodyPr>
          <a:lstStyle/>
          <a:p>
            <a:pPr algn="l"/>
            <a:r>
              <a:rPr sz="3600" b="1" dirty="0">
                <a:solidFill>
                  <a:prstClr val="black">
                    <a:lumMod val="75000"/>
                    <a:lumOff val="25000"/>
                  </a:prstClr>
                </a:solidFill>
                <a:latin typeface="Arial" panose="020B0604020202020204" pitchFamily="34" charset="0"/>
                <a:ea typeface="+mj-ea"/>
                <a:cs typeface="Arial" panose="020B0604020202020204" pitchFamily="34" charset="0"/>
                <a:sym typeface="+mn-ea"/>
              </a:rPr>
              <a:t>6.3 lambda函数</a:t>
            </a:r>
          </a:p>
        </p:txBody>
      </p:sp>
      <p:sp>
        <p:nvSpPr>
          <p:cNvPr id="10" name="文本框 9"/>
          <p:cNvSpPr txBox="1"/>
          <p:nvPr/>
        </p:nvSpPr>
        <p:spPr>
          <a:xfrm>
            <a:off x="2227580" y="1082675"/>
            <a:ext cx="6260465" cy="645160"/>
          </a:xfrm>
          <a:prstGeom prst="rect">
            <a:avLst/>
          </a:prstGeom>
          <a:noFill/>
        </p:spPr>
        <p:txBody>
          <a:bodyPr wrap="square" rtlCol="0" anchor="t">
            <a:spAutoFit/>
          </a:bodyPr>
          <a:lstStyle/>
          <a:p>
            <a:r>
              <a:t>lambda 表达式是一个匿名函数（即：没有函数名称的函数），可以包含表达式和语句，lambda 表达式的使用语法如下：</a:t>
            </a:r>
          </a:p>
        </p:txBody>
      </p:sp>
      <p:sp>
        <p:nvSpPr>
          <p:cNvPr id="100" name="文本框 99"/>
          <p:cNvSpPr txBox="1"/>
          <p:nvPr/>
        </p:nvSpPr>
        <p:spPr>
          <a:xfrm>
            <a:off x="2817495" y="1804035"/>
            <a:ext cx="5080000" cy="414020"/>
          </a:xfrm>
          <a:prstGeom prst="rect">
            <a:avLst/>
          </a:prstGeom>
          <a:noFill/>
          <a:ln w="9525">
            <a:noFill/>
          </a:ln>
        </p:spPr>
        <p:txBody>
          <a:bodyPr>
            <a:spAutoFit/>
          </a:bodyPr>
          <a:lstStyle/>
          <a:p>
            <a:pPr indent="266700" algn="ctr"/>
            <a:r>
              <a:rPr lang="en-US" sz="105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lambda</a:t>
            </a:r>
            <a:r>
              <a:rPr lang="en-US" sz="1050" b="1">
                <a:solidFill>
                  <a:srgbClr val="000000"/>
                </a:solidFill>
                <a:latin typeface="Times New Roman" panose="02020603050405020304" pitchFamily="18" charset="0"/>
                <a:ea typeface="宋体" panose="02010600030101010101" pitchFamily="2" charset="-122"/>
              </a:rPr>
              <a:t> [</a:t>
            </a:r>
            <a:r>
              <a:rPr lang="zh-CN" sz="1050" b="1">
                <a:solidFill>
                  <a:srgbClr val="000000"/>
                </a:solidFill>
                <a:latin typeface="Times New Roman" panose="02020603050405020304" pitchFamily="18" charset="0"/>
                <a:ea typeface="宋体" panose="02010600030101010101" pitchFamily="2" charset="-122"/>
              </a:rPr>
              <a:t>输入参数</a:t>
            </a:r>
            <a:r>
              <a:rPr lang="en-US" sz="105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sz="1050" b="1">
                <a:solidFill>
                  <a:srgbClr val="000000"/>
                </a:solidFill>
                <a:latin typeface="Times New Roman" panose="02020603050405020304" pitchFamily="18" charset="0"/>
                <a:ea typeface="宋体" panose="02010600030101010101" pitchFamily="2" charset="-122"/>
              </a:rPr>
              <a:t>表达式或语句块。</a:t>
            </a:r>
          </a:p>
          <a:p>
            <a:pPr indent="266700" algn="ctr"/>
            <a:r>
              <a:rPr lang="zh-CN" sz="1050" b="1">
                <a:solidFill>
                  <a:srgbClr val="000000"/>
                </a:solidFill>
                <a:latin typeface="Times New Roman" panose="02020603050405020304" pitchFamily="18" charset="0"/>
                <a:ea typeface="宋体" panose="02010600030101010101" pitchFamily="2" charset="-122"/>
              </a:rPr>
              <a:t>返回值：表达式或语句块运算结果</a:t>
            </a:r>
            <a:endParaRPr lang="zh-CN" altLang="en-US"/>
          </a:p>
        </p:txBody>
      </p:sp>
      <p:sp>
        <p:nvSpPr>
          <p:cNvPr id="4" name="文本框 3"/>
          <p:cNvSpPr txBox="1"/>
          <p:nvPr/>
        </p:nvSpPr>
        <p:spPr>
          <a:xfrm>
            <a:off x="2227580" y="2298700"/>
            <a:ext cx="3545205" cy="368300"/>
          </a:xfrm>
          <a:prstGeom prst="rect">
            <a:avLst/>
          </a:prstGeom>
          <a:noFill/>
        </p:spPr>
        <p:txBody>
          <a:bodyPr wrap="square" rtlCol="0" anchor="t">
            <a:spAutoFit/>
          </a:bodyPr>
          <a:lstStyle/>
          <a:p>
            <a:r>
              <a:rPr lang="zh-CN" altLang="en-US"/>
              <a:t>函数与lambda表达式对应例子：</a:t>
            </a:r>
          </a:p>
        </p:txBody>
      </p:sp>
      <p:graphicFrame>
        <p:nvGraphicFramePr>
          <p:cNvPr id="7" name="表格 6"/>
          <p:cNvGraphicFramePr/>
          <p:nvPr>
            <p:custDataLst>
              <p:tags r:id="rId1"/>
            </p:custDataLst>
          </p:nvPr>
        </p:nvGraphicFramePr>
        <p:xfrm>
          <a:off x="2282825" y="2667000"/>
          <a:ext cx="6205220" cy="1017270"/>
        </p:xfrm>
        <a:graphic>
          <a:graphicData uri="http://schemas.openxmlformats.org/drawingml/2006/table">
            <a:tbl>
              <a:tblPr firstRow="1" bandRow="1">
                <a:tableStyleId>{5940675A-B579-460E-94D1-54222C63F5DA}</a:tableStyleId>
              </a:tblPr>
              <a:tblGrid>
                <a:gridCol w="1048385"/>
                <a:gridCol w="1180465"/>
                <a:gridCol w="3009900"/>
                <a:gridCol w="966470"/>
              </a:tblGrid>
              <a:tr h="339090">
                <a:tc>
                  <a:txBody>
                    <a:bodyPr/>
                    <a:lstStyle/>
                    <a:p>
                      <a:pPr indent="0" algn="ctr">
                        <a:buNone/>
                      </a:pPr>
                      <a:r>
                        <a:rPr lang="en-US" sz="1200" b="1">
                          <a:solidFill>
                            <a:srgbClr val="000000"/>
                          </a:solidFill>
                          <a:latin typeface="宋体" panose="02010600030101010101" pitchFamily="2" charset="-122"/>
                          <a:ea typeface="宋体" panose="02010600030101010101" pitchFamily="2" charset="-122"/>
                          <a:cs typeface="宋体" panose="02010600030101010101" pitchFamily="2" charset="-122"/>
                        </a:rPr>
                        <a:t>函数样例</a:t>
                      </a:r>
                      <a:endParaRPr lang="en-US" altLang="en-US" sz="12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a:noFill/>
                    </a:lnL>
                    <a:lnR w="1270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1">
                          <a:solidFill>
                            <a:srgbClr val="000000"/>
                          </a:solidFill>
                          <a:latin typeface="宋体" panose="02010600030101010101" pitchFamily="2" charset="-122"/>
                          <a:ea typeface="宋体" panose="02010600030101010101" pitchFamily="2" charset="-122"/>
                          <a:cs typeface="宋体" panose="02010600030101010101" pitchFamily="2" charset="-122"/>
                        </a:rPr>
                        <a:t>说明</a:t>
                      </a:r>
                      <a:endParaRPr lang="en-US" altLang="en-US" sz="12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1">
                          <a:solidFill>
                            <a:srgbClr val="000000"/>
                          </a:solidFill>
                          <a:latin typeface="Times New Roman" panose="02020603050405020304" pitchFamily="18" charset="0"/>
                          <a:cs typeface="Times New Roman" panose="02020603050405020304" pitchFamily="18" charset="0"/>
                        </a:rPr>
                        <a:t>l</a:t>
                      </a:r>
                      <a:r>
                        <a:rPr lang="en-US" sz="1200" b="1">
                          <a:solidFill>
                            <a:srgbClr val="000000"/>
                          </a:solidFill>
                          <a:latin typeface="宋体" panose="02010600030101010101" pitchFamily="2" charset="-122"/>
                          <a:ea typeface="宋体" panose="02010600030101010101" pitchFamily="2" charset="-122"/>
                          <a:cs typeface="宋体" panose="02010600030101010101" pitchFamily="2" charset="-122"/>
                        </a:rPr>
                        <a:t>a</a:t>
                      </a:r>
                      <a:r>
                        <a:rPr lang="en-US" sz="1200" b="1">
                          <a:solidFill>
                            <a:srgbClr val="000000"/>
                          </a:solidFill>
                          <a:latin typeface="Times New Roman" panose="02020603050405020304" pitchFamily="18" charset="0"/>
                          <a:cs typeface="Times New Roman" panose="02020603050405020304" pitchFamily="18" charset="0"/>
                        </a:rPr>
                        <a:t>mda </a:t>
                      </a:r>
                      <a:r>
                        <a:rPr lang="en-US" sz="1200" b="1">
                          <a:solidFill>
                            <a:srgbClr val="000000"/>
                          </a:solidFill>
                          <a:latin typeface="宋体" panose="02010600030101010101" pitchFamily="2" charset="-122"/>
                          <a:ea typeface="宋体" panose="02010600030101010101" pitchFamily="2" charset="-122"/>
                          <a:cs typeface="宋体" panose="02010600030101010101" pitchFamily="2" charset="-122"/>
                        </a:rPr>
                        <a:t>表达式</a:t>
                      </a:r>
                      <a:endParaRPr lang="en-US" altLang="en-US" sz="12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1">
                          <a:solidFill>
                            <a:srgbClr val="000000"/>
                          </a:solidFill>
                          <a:latin typeface="宋体" panose="02010600030101010101" pitchFamily="2" charset="-122"/>
                          <a:ea typeface="宋体" panose="02010600030101010101" pitchFamily="2" charset="-122"/>
                          <a:cs typeface="宋体" panose="02010600030101010101" pitchFamily="2" charset="-122"/>
                        </a:rPr>
                        <a:t>调用</a:t>
                      </a:r>
                      <a:endParaRPr lang="en-US" altLang="en-US" sz="12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cap="flat">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9090">
                <a:tc>
                  <a:txBody>
                    <a:bodyPr/>
                    <a:lstStyle/>
                    <a:p>
                      <a:pPr indent="0">
                        <a:buNone/>
                      </a:pPr>
                      <a:r>
                        <a:rPr lang="en-US" sz="1200" b="1">
                          <a:solidFill>
                            <a:srgbClr val="000000"/>
                          </a:solidFill>
                          <a:latin typeface="Times New Roman" panose="02020603050405020304" pitchFamily="18" charset="0"/>
                          <a:cs typeface="Times New Roman" panose="02020603050405020304" pitchFamily="18" charset="0"/>
                        </a:rPr>
                        <a:t>f()=39</a:t>
                      </a:r>
                      <a:endParaRPr lang="en-US" altLang="en-US" sz="12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1">
                          <a:solidFill>
                            <a:srgbClr val="000000"/>
                          </a:solidFill>
                          <a:latin typeface="宋体" panose="02010600030101010101" pitchFamily="2" charset="-122"/>
                          <a:ea typeface="宋体" panose="02010600030101010101" pitchFamily="2" charset="-122"/>
                          <a:cs typeface="宋体" panose="02010600030101010101" pitchFamily="2" charset="-122"/>
                        </a:rPr>
                        <a:t>无自变量函数</a:t>
                      </a:r>
                      <a:endParaRPr lang="en-US" altLang="en-US" sz="12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1">
                          <a:solidFill>
                            <a:srgbClr val="000000"/>
                          </a:solidFill>
                          <a:latin typeface="Times New Roman" panose="02020603050405020304" pitchFamily="18" charset="0"/>
                          <a:cs typeface="Times New Roman" panose="02020603050405020304" pitchFamily="18" charset="0"/>
                        </a:rPr>
                        <a:t>f=lambda : 39</a:t>
                      </a:r>
                      <a:endParaRPr lang="en-US" altLang="en-US" sz="12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1">
                          <a:solidFill>
                            <a:srgbClr val="000000"/>
                          </a:solidFill>
                          <a:latin typeface="Times New Roman" panose="02020603050405020304" pitchFamily="18" charset="0"/>
                          <a:cs typeface="Times New Roman" panose="02020603050405020304" pitchFamily="18" charset="0"/>
                        </a:rPr>
                        <a:t>f(39)</a:t>
                      </a:r>
                      <a:endParaRPr lang="en-US" altLang="en-US" sz="12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9090">
                <a:tc>
                  <a:txBody>
                    <a:bodyPr/>
                    <a:lstStyle/>
                    <a:p>
                      <a:pPr indent="0">
                        <a:buNone/>
                      </a:pPr>
                      <a:r>
                        <a:rPr lang="en-US" sz="1200" b="1">
                          <a:solidFill>
                            <a:srgbClr val="000000"/>
                          </a:solidFill>
                          <a:latin typeface="Times New Roman" panose="02020603050405020304" pitchFamily="18" charset="0"/>
                          <a:cs typeface="Times New Roman" panose="02020603050405020304" pitchFamily="18" charset="0"/>
                        </a:rPr>
                        <a:t>f(x,y)=x2+y2</a:t>
                      </a:r>
                      <a:endParaRPr lang="en-US" altLang="en-US" sz="12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1">
                          <a:solidFill>
                            <a:srgbClr val="000000"/>
                          </a:solidFill>
                          <a:latin typeface="宋体" panose="02010600030101010101" pitchFamily="2" charset="-122"/>
                          <a:ea typeface="宋体" panose="02010600030101010101" pitchFamily="2" charset="-122"/>
                          <a:cs typeface="宋体" panose="02010600030101010101" pitchFamily="2" charset="-122"/>
                        </a:rPr>
                        <a:t>有自变量函数</a:t>
                      </a:r>
                      <a:endParaRPr lang="en-US" altLang="en-US" sz="12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1">
                          <a:solidFill>
                            <a:srgbClr val="000000"/>
                          </a:solidFill>
                          <a:latin typeface="Times New Roman" panose="02020603050405020304" pitchFamily="18" charset="0"/>
                          <a:cs typeface="Times New Roman" panose="02020603050405020304" pitchFamily="18" charset="0"/>
                        </a:rPr>
                        <a:t>f=lambda x,y:x*x+y*y</a:t>
                      </a:r>
                      <a:endParaRPr lang="en-US" altLang="en-US" sz="12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1">
                          <a:solidFill>
                            <a:srgbClr val="000000"/>
                          </a:solidFill>
                          <a:latin typeface="Times New Roman" panose="02020603050405020304" pitchFamily="18" charset="0"/>
                          <a:cs typeface="Times New Roman" panose="02020603050405020304" pitchFamily="18" charset="0"/>
                        </a:rPr>
                        <a:t>f(x,y)</a:t>
                      </a:r>
                      <a:endParaRPr lang="en-US" altLang="en-US" sz="12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9" name="文本框 8"/>
          <p:cNvSpPr txBox="1"/>
          <p:nvPr/>
        </p:nvSpPr>
        <p:spPr>
          <a:xfrm>
            <a:off x="2282825" y="3837305"/>
            <a:ext cx="4319270" cy="368300"/>
          </a:xfrm>
          <a:prstGeom prst="rect">
            <a:avLst/>
          </a:prstGeom>
          <a:noFill/>
        </p:spPr>
        <p:txBody>
          <a:bodyPr wrap="square" rtlCol="0" anchor="t">
            <a:spAutoFit/>
          </a:bodyPr>
          <a:lstStyle/>
          <a:p>
            <a:r>
              <a:rPr lang="zh-CN" altLang="en-US" b="1"/>
              <a:t>【例6-11】Lambda函数代码演示。</a:t>
            </a:r>
          </a:p>
        </p:txBody>
      </p:sp>
      <p:pic>
        <p:nvPicPr>
          <p:cNvPr id="11" name="图片 10"/>
          <p:cNvPicPr>
            <a:picLocks noChangeAspect="1"/>
          </p:cNvPicPr>
          <p:nvPr/>
        </p:nvPicPr>
        <p:blipFill>
          <a:blip r:embed="rId4"/>
          <a:stretch>
            <a:fillRect/>
          </a:stretch>
        </p:blipFill>
        <p:spPr>
          <a:xfrm>
            <a:off x="1631950" y="4205605"/>
            <a:ext cx="6874510" cy="1759585"/>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14"/>
          <p:cNvPicPr>
            <a:picLocks noChangeAspect="1"/>
          </p:cNvPicPr>
          <p:nvPr/>
        </p:nvPicPr>
        <p:blipFill>
          <a:blip r:embed="rId2" cstate="print">
            <a:extLst>
              <a:ext uri="{28A0092B-C50C-407E-A947-70E740481C1C}">
                <a14:useLocalDpi xmlns:a14="http://schemas.microsoft.com/office/drawing/2010/main" val="0"/>
              </a:ext>
            </a:extLst>
          </a:blip>
          <a:srcRect t="6458" b="6458"/>
          <a:stretch>
            <a:fillRect/>
          </a:stretch>
        </p:blipFill>
        <p:spPr>
          <a:xfrm>
            <a:off x="467544" y="4677145"/>
            <a:ext cx="576064" cy="1183655"/>
          </a:xfrm>
          <a:prstGeom prst="rect">
            <a:avLst/>
          </a:prstGeom>
        </p:spPr>
      </p:pic>
      <p:sp>
        <p:nvSpPr>
          <p:cNvPr id="2" name="文本框 1"/>
          <p:cNvSpPr txBox="1"/>
          <p:nvPr/>
        </p:nvSpPr>
        <p:spPr>
          <a:xfrm>
            <a:off x="1517015" y="0"/>
            <a:ext cx="3463290" cy="645160"/>
          </a:xfrm>
          <a:prstGeom prst="rect">
            <a:avLst/>
          </a:prstGeom>
          <a:noFill/>
        </p:spPr>
        <p:txBody>
          <a:bodyPr wrap="none" rtlCol="0" anchor="t">
            <a:spAutoFit/>
          </a:bodyPr>
          <a:lstStyle/>
          <a:p>
            <a:pPr algn="l"/>
            <a:r>
              <a:rPr sz="3600" b="1" dirty="0">
                <a:solidFill>
                  <a:prstClr val="black">
                    <a:lumMod val="75000"/>
                    <a:lumOff val="25000"/>
                  </a:prstClr>
                </a:solidFill>
                <a:latin typeface="Arial" panose="020B0604020202020204" pitchFamily="34" charset="0"/>
                <a:ea typeface="+mj-ea"/>
                <a:cs typeface="Arial" panose="020B0604020202020204" pitchFamily="34" charset="0"/>
                <a:sym typeface="+mn-ea"/>
              </a:rPr>
              <a:t>6.3 lambda函数</a:t>
            </a:r>
          </a:p>
        </p:txBody>
      </p:sp>
      <p:sp>
        <p:nvSpPr>
          <p:cNvPr id="5" name="文本框 4"/>
          <p:cNvSpPr txBox="1"/>
          <p:nvPr/>
        </p:nvSpPr>
        <p:spPr>
          <a:xfrm>
            <a:off x="2217420" y="645160"/>
            <a:ext cx="2540000" cy="368300"/>
          </a:xfrm>
          <a:prstGeom prst="rect">
            <a:avLst/>
          </a:prstGeom>
          <a:noFill/>
        </p:spPr>
        <p:txBody>
          <a:bodyPr wrap="square" rtlCol="0" anchor="t">
            <a:spAutoFit/>
          </a:bodyPr>
          <a:lstStyle/>
          <a:p>
            <a:r>
              <a:rPr lang="zh-CN" altLang="en-US"/>
              <a:t>运行结果：</a:t>
            </a:r>
          </a:p>
        </p:txBody>
      </p:sp>
      <p:pic>
        <p:nvPicPr>
          <p:cNvPr id="6" name="图片 5"/>
          <p:cNvPicPr>
            <a:picLocks noChangeAspect="1"/>
          </p:cNvPicPr>
          <p:nvPr/>
        </p:nvPicPr>
        <p:blipFill>
          <a:blip r:embed="rId3"/>
          <a:stretch>
            <a:fillRect/>
          </a:stretch>
        </p:blipFill>
        <p:spPr>
          <a:xfrm>
            <a:off x="1787525" y="1013460"/>
            <a:ext cx="6712585" cy="508635"/>
          </a:xfrm>
          <a:prstGeom prst="rect">
            <a:avLst/>
          </a:prstGeom>
        </p:spPr>
      </p:pic>
      <p:sp>
        <p:nvSpPr>
          <p:cNvPr id="12" name="文本框 11"/>
          <p:cNvSpPr txBox="1"/>
          <p:nvPr/>
        </p:nvSpPr>
        <p:spPr>
          <a:xfrm>
            <a:off x="2217420" y="1825625"/>
            <a:ext cx="4104005" cy="368300"/>
          </a:xfrm>
          <a:prstGeom prst="rect">
            <a:avLst/>
          </a:prstGeom>
          <a:noFill/>
        </p:spPr>
        <p:txBody>
          <a:bodyPr wrap="square" rtlCol="0" anchor="t">
            <a:spAutoFit/>
          </a:bodyPr>
          <a:lstStyle/>
          <a:p>
            <a:r>
              <a:rPr lang="zh-CN" altLang="en-US"/>
              <a:t>Lambda 带if判断语序的表达方法：</a:t>
            </a:r>
          </a:p>
        </p:txBody>
      </p:sp>
      <p:pic>
        <p:nvPicPr>
          <p:cNvPr id="13" name="图片 12"/>
          <p:cNvPicPr>
            <a:picLocks noChangeAspect="1"/>
          </p:cNvPicPr>
          <p:nvPr/>
        </p:nvPicPr>
        <p:blipFill>
          <a:blip r:embed="rId4"/>
          <a:stretch>
            <a:fillRect/>
          </a:stretch>
        </p:blipFill>
        <p:spPr>
          <a:xfrm>
            <a:off x="1788160" y="2724785"/>
            <a:ext cx="6700520" cy="874395"/>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14"/>
          <p:cNvPicPr>
            <a:picLocks noChangeAspect="1"/>
          </p:cNvPicPr>
          <p:nvPr/>
        </p:nvPicPr>
        <p:blipFill>
          <a:blip r:embed="rId2" cstate="print">
            <a:extLst>
              <a:ext uri="{28A0092B-C50C-407E-A947-70E740481C1C}">
                <a14:useLocalDpi xmlns:a14="http://schemas.microsoft.com/office/drawing/2010/main" val="0"/>
              </a:ext>
            </a:extLst>
          </a:blip>
          <a:srcRect t="6458" b="6458"/>
          <a:stretch>
            <a:fillRect/>
          </a:stretch>
        </p:blipFill>
        <p:spPr>
          <a:xfrm>
            <a:off x="467544" y="4677145"/>
            <a:ext cx="576064" cy="1183655"/>
          </a:xfrm>
          <a:prstGeom prst="rect">
            <a:avLst/>
          </a:prstGeom>
        </p:spPr>
      </p:pic>
      <p:sp>
        <p:nvSpPr>
          <p:cNvPr id="2" name="文本框 1"/>
          <p:cNvSpPr txBox="1"/>
          <p:nvPr/>
        </p:nvSpPr>
        <p:spPr>
          <a:xfrm>
            <a:off x="1517015" y="0"/>
            <a:ext cx="4770120" cy="645160"/>
          </a:xfrm>
          <a:prstGeom prst="rect">
            <a:avLst/>
          </a:prstGeom>
          <a:noFill/>
        </p:spPr>
        <p:txBody>
          <a:bodyPr wrap="none" rtlCol="0" anchor="t">
            <a:spAutoFit/>
          </a:bodyPr>
          <a:lstStyle/>
          <a:p>
            <a:pPr algn="l"/>
            <a:r>
              <a:rPr sz="3600" b="1" dirty="0">
                <a:solidFill>
                  <a:prstClr val="black">
                    <a:lumMod val="75000"/>
                    <a:lumOff val="25000"/>
                  </a:prstClr>
                </a:solidFill>
                <a:latin typeface="Arial" panose="020B0604020202020204" pitchFamily="34" charset="0"/>
                <a:ea typeface="+mj-ea"/>
                <a:cs typeface="Arial" panose="020B0604020202020204" pitchFamily="34" charset="0"/>
                <a:sym typeface="+mn-ea"/>
              </a:rPr>
              <a:t>6.4 行函数-列表推导式</a:t>
            </a:r>
          </a:p>
        </p:txBody>
      </p:sp>
      <p:sp>
        <p:nvSpPr>
          <p:cNvPr id="4" name="文本框 3"/>
          <p:cNvSpPr txBox="1"/>
          <p:nvPr/>
        </p:nvSpPr>
        <p:spPr>
          <a:xfrm>
            <a:off x="2245360" y="645160"/>
            <a:ext cx="6165215" cy="2306955"/>
          </a:xfrm>
          <a:prstGeom prst="rect">
            <a:avLst/>
          </a:prstGeom>
          <a:noFill/>
        </p:spPr>
        <p:txBody>
          <a:bodyPr wrap="square" rtlCol="0" anchor="t">
            <a:spAutoFit/>
          </a:bodyPr>
          <a:lstStyle/>
          <a:p>
            <a:r>
              <a:rPr lang="zh-CN" altLang="en-US"/>
              <a:t>行函数也叫列表解析或列表推导式， 它有两种构建方式，其语法格式如下：</a:t>
            </a:r>
          </a:p>
          <a:p>
            <a:r>
              <a:rPr lang="zh-CN" altLang="en-US" b="1"/>
              <a:t>(&lt;表达式&gt; for k in L [ if &lt;表达式&gt;)]</a:t>
            </a:r>
          </a:p>
          <a:p>
            <a:r>
              <a:rPr lang="zh-CN" altLang="en-US"/>
              <a:t>可以分为：</a:t>
            </a:r>
          </a:p>
          <a:p>
            <a:pPr marL="285750" indent="-285750">
              <a:buFont typeface="Wingdings" panose="05000000000000000000" charset="0"/>
              <a:buChar char="Ø"/>
            </a:pPr>
            <a:r>
              <a:rPr lang="zh-CN" altLang="en-US"/>
              <a:t>循环模式: [变量(运算后的变量) for 变量 in iterable]</a:t>
            </a:r>
          </a:p>
          <a:p>
            <a:pPr marL="285750" indent="-285750">
              <a:buFont typeface="Wingdings" panose="05000000000000000000" charset="0"/>
              <a:buChar char="Ø"/>
            </a:pPr>
            <a:r>
              <a:rPr lang="zh-CN" altLang="en-US"/>
              <a:t>筛选模式: [变量(运算后的变量) for 变量 in iterable if 条件] 增加一个判断</a:t>
            </a:r>
          </a:p>
          <a:p>
            <a:pPr marL="285750" indent="-285750"/>
            <a:r>
              <a:rPr lang="zh-CN" altLang="en-US"/>
              <a:t>   </a:t>
            </a:r>
            <a:r>
              <a:rPr lang="zh-CN" altLang="en-US" b="1"/>
              <a:t>如</a:t>
            </a:r>
            <a:r>
              <a:rPr lang="zh-CN" altLang="en-US"/>
              <a:t>：a=x2, x=0,2,….9, 3&lt;x&lt;6 可以表达为：</a:t>
            </a:r>
          </a:p>
        </p:txBody>
      </p:sp>
      <p:sp>
        <p:nvSpPr>
          <p:cNvPr id="7" name="文本框 6"/>
          <p:cNvSpPr txBox="1"/>
          <p:nvPr/>
        </p:nvSpPr>
        <p:spPr>
          <a:xfrm>
            <a:off x="2245360" y="2952115"/>
            <a:ext cx="3596640" cy="368300"/>
          </a:xfrm>
          <a:prstGeom prst="rect">
            <a:avLst/>
          </a:prstGeom>
          <a:noFill/>
        </p:spPr>
        <p:txBody>
          <a:bodyPr wrap="square" rtlCol="0" anchor="t">
            <a:spAutoFit/>
          </a:bodyPr>
          <a:lstStyle/>
          <a:p>
            <a:r>
              <a:rPr lang="zh-CN" altLang="en-US" b="1"/>
              <a:t>【例6-12】列表推导式代码演示。</a:t>
            </a:r>
          </a:p>
        </p:txBody>
      </p:sp>
      <p:pic>
        <p:nvPicPr>
          <p:cNvPr id="8" name="图片 7"/>
          <p:cNvPicPr>
            <a:picLocks noChangeAspect="1"/>
          </p:cNvPicPr>
          <p:nvPr/>
        </p:nvPicPr>
        <p:blipFill>
          <a:blip r:embed="rId3"/>
          <a:stretch>
            <a:fillRect/>
          </a:stretch>
        </p:blipFill>
        <p:spPr>
          <a:xfrm>
            <a:off x="1771650" y="3320415"/>
            <a:ext cx="6657975" cy="1722755"/>
          </a:xfrm>
          <a:prstGeom prst="rect">
            <a:avLst/>
          </a:prstGeom>
        </p:spPr>
      </p:pic>
      <p:sp>
        <p:nvSpPr>
          <p:cNvPr id="9" name="文本框 8"/>
          <p:cNvSpPr txBox="1"/>
          <p:nvPr/>
        </p:nvSpPr>
        <p:spPr>
          <a:xfrm>
            <a:off x="2245360" y="5085080"/>
            <a:ext cx="2540000" cy="368300"/>
          </a:xfrm>
          <a:prstGeom prst="rect">
            <a:avLst/>
          </a:prstGeom>
          <a:noFill/>
        </p:spPr>
        <p:txBody>
          <a:bodyPr wrap="square" rtlCol="0" anchor="t">
            <a:spAutoFit/>
          </a:bodyPr>
          <a:lstStyle/>
          <a:p>
            <a:r>
              <a:rPr lang="zh-CN" altLang="en-US"/>
              <a:t>运行结果：</a:t>
            </a:r>
          </a:p>
        </p:txBody>
      </p:sp>
      <p:pic>
        <p:nvPicPr>
          <p:cNvPr id="10" name="图片 9"/>
          <p:cNvPicPr>
            <a:picLocks noChangeAspect="1"/>
          </p:cNvPicPr>
          <p:nvPr/>
        </p:nvPicPr>
        <p:blipFill>
          <a:blip r:embed="rId4"/>
          <a:stretch>
            <a:fillRect/>
          </a:stretch>
        </p:blipFill>
        <p:spPr>
          <a:xfrm>
            <a:off x="1771015" y="5372100"/>
            <a:ext cx="6639560" cy="736600"/>
          </a:xfrm>
          <a:prstGeom prst="rect">
            <a:avLst/>
          </a:prstGeom>
        </p:spPr>
      </p:pic>
      <p:sp>
        <p:nvSpPr>
          <p:cNvPr id="11" name="文本框 10"/>
          <p:cNvSpPr txBox="1"/>
          <p:nvPr/>
        </p:nvSpPr>
        <p:spPr>
          <a:xfrm>
            <a:off x="2185035" y="6212840"/>
            <a:ext cx="6164580" cy="645160"/>
          </a:xfrm>
          <a:prstGeom prst="rect">
            <a:avLst/>
          </a:prstGeom>
          <a:noFill/>
        </p:spPr>
        <p:txBody>
          <a:bodyPr wrap="square" rtlCol="0" anchor="t">
            <a:spAutoFit/>
          </a:bodyPr>
          <a:lstStyle/>
          <a:p>
            <a:r>
              <a:rPr lang="zh-CN" altLang="en-US"/>
              <a:t>解释：行函数非常灵活地根据表达式的约束条件获取数据序列。</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14"/>
          <p:cNvPicPr>
            <a:picLocks noChangeAspect="1"/>
          </p:cNvPicPr>
          <p:nvPr/>
        </p:nvPicPr>
        <p:blipFill>
          <a:blip r:embed="rId2" cstate="print">
            <a:extLst>
              <a:ext uri="{28A0092B-C50C-407E-A947-70E740481C1C}">
                <a14:useLocalDpi xmlns:a14="http://schemas.microsoft.com/office/drawing/2010/main" val="0"/>
              </a:ext>
            </a:extLst>
          </a:blip>
          <a:srcRect t="6458" b="6458"/>
          <a:stretch>
            <a:fillRect/>
          </a:stretch>
        </p:blipFill>
        <p:spPr>
          <a:xfrm>
            <a:off x="467544" y="4677145"/>
            <a:ext cx="576064" cy="1183655"/>
          </a:xfrm>
          <a:prstGeom prst="rect">
            <a:avLst/>
          </a:prstGeom>
        </p:spPr>
      </p:pic>
      <p:sp>
        <p:nvSpPr>
          <p:cNvPr id="2" name="文本框 1"/>
          <p:cNvSpPr txBox="1"/>
          <p:nvPr/>
        </p:nvSpPr>
        <p:spPr>
          <a:xfrm>
            <a:off x="1517015" y="0"/>
            <a:ext cx="4770120" cy="645160"/>
          </a:xfrm>
          <a:prstGeom prst="rect">
            <a:avLst/>
          </a:prstGeom>
          <a:noFill/>
        </p:spPr>
        <p:txBody>
          <a:bodyPr wrap="none" rtlCol="0" anchor="t">
            <a:spAutoFit/>
          </a:bodyPr>
          <a:lstStyle/>
          <a:p>
            <a:pPr algn="l"/>
            <a:r>
              <a:rPr sz="3600" b="1" dirty="0">
                <a:solidFill>
                  <a:prstClr val="black">
                    <a:lumMod val="75000"/>
                    <a:lumOff val="25000"/>
                  </a:prstClr>
                </a:solidFill>
                <a:latin typeface="Arial" panose="020B0604020202020204" pitchFamily="34" charset="0"/>
                <a:ea typeface="+mj-ea"/>
                <a:cs typeface="Arial" panose="020B0604020202020204" pitchFamily="34" charset="0"/>
                <a:sym typeface="+mn-ea"/>
              </a:rPr>
              <a:t>6.4 行函数-列表推导式</a:t>
            </a:r>
          </a:p>
        </p:txBody>
      </p:sp>
      <p:pic>
        <p:nvPicPr>
          <p:cNvPr id="5" name="图片 4"/>
          <p:cNvPicPr>
            <a:picLocks noChangeAspect="1"/>
          </p:cNvPicPr>
          <p:nvPr/>
        </p:nvPicPr>
        <p:blipFill>
          <a:blip r:embed="rId3"/>
          <a:stretch>
            <a:fillRect/>
          </a:stretch>
        </p:blipFill>
        <p:spPr>
          <a:xfrm>
            <a:off x="1813560" y="1073150"/>
            <a:ext cx="6658610" cy="1722755"/>
          </a:xfrm>
          <a:prstGeom prst="rect">
            <a:avLst/>
          </a:prstGeom>
        </p:spPr>
      </p:pic>
      <p:sp>
        <p:nvSpPr>
          <p:cNvPr id="6" name="文本框 5"/>
          <p:cNvSpPr txBox="1"/>
          <p:nvPr/>
        </p:nvSpPr>
        <p:spPr>
          <a:xfrm>
            <a:off x="2280285" y="704850"/>
            <a:ext cx="3243580" cy="368300"/>
          </a:xfrm>
          <a:prstGeom prst="rect">
            <a:avLst/>
          </a:prstGeom>
          <a:noFill/>
        </p:spPr>
        <p:txBody>
          <a:bodyPr wrap="square" rtlCol="0" anchor="t">
            <a:spAutoFit/>
          </a:bodyPr>
          <a:lstStyle/>
          <a:p>
            <a:r>
              <a:rPr lang="zh-CN" altLang="en-US" b="1"/>
              <a:t>【例6-13】dict字典推导式</a:t>
            </a:r>
          </a:p>
        </p:txBody>
      </p:sp>
      <p:sp>
        <p:nvSpPr>
          <p:cNvPr id="12" name="文本框 11"/>
          <p:cNvSpPr txBox="1"/>
          <p:nvPr/>
        </p:nvSpPr>
        <p:spPr>
          <a:xfrm>
            <a:off x="2366010" y="2829560"/>
            <a:ext cx="6106160" cy="645160"/>
          </a:xfrm>
          <a:prstGeom prst="rect">
            <a:avLst/>
          </a:prstGeom>
          <a:noFill/>
        </p:spPr>
        <p:txBody>
          <a:bodyPr wrap="square" rtlCol="0" anchor="t">
            <a:spAutoFit/>
          </a:bodyPr>
          <a:lstStyle/>
          <a:p>
            <a:r>
              <a:rPr lang="zh-CN" altLang="en-US" b="1"/>
              <a:t>【例6-14】寻找名字中带有两个e字母且长度超过6个字符的人的名字</a:t>
            </a:r>
          </a:p>
        </p:txBody>
      </p:sp>
      <p:pic>
        <p:nvPicPr>
          <p:cNvPr id="13" name="图片 12"/>
          <p:cNvPicPr>
            <a:picLocks noChangeAspect="1"/>
          </p:cNvPicPr>
          <p:nvPr/>
        </p:nvPicPr>
        <p:blipFill>
          <a:blip r:embed="rId4"/>
          <a:stretch>
            <a:fillRect/>
          </a:stretch>
        </p:blipFill>
        <p:spPr>
          <a:xfrm>
            <a:off x="1814195" y="3787775"/>
            <a:ext cx="6614795" cy="1722755"/>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14"/>
          <p:cNvPicPr>
            <a:picLocks noChangeAspect="1"/>
          </p:cNvPicPr>
          <p:nvPr/>
        </p:nvPicPr>
        <p:blipFill>
          <a:blip r:embed="rId2" cstate="print">
            <a:extLst>
              <a:ext uri="{28A0092B-C50C-407E-A947-70E740481C1C}">
                <a14:useLocalDpi xmlns:a14="http://schemas.microsoft.com/office/drawing/2010/main" val="0"/>
              </a:ext>
            </a:extLst>
          </a:blip>
          <a:srcRect t="6458" b="6458"/>
          <a:stretch>
            <a:fillRect/>
          </a:stretch>
        </p:blipFill>
        <p:spPr>
          <a:xfrm>
            <a:off x="467544" y="4677145"/>
            <a:ext cx="576064" cy="1183655"/>
          </a:xfrm>
          <a:prstGeom prst="rect">
            <a:avLst/>
          </a:prstGeom>
        </p:spPr>
      </p:pic>
      <p:sp>
        <p:nvSpPr>
          <p:cNvPr id="2" name="文本框 1"/>
          <p:cNvSpPr txBox="1"/>
          <p:nvPr/>
        </p:nvSpPr>
        <p:spPr>
          <a:xfrm>
            <a:off x="1517015" y="0"/>
            <a:ext cx="6913245" cy="645160"/>
          </a:xfrm>
          <a:prstGeom prst="rect">
            <a:avLst/>
          </a:prstGeom>
          <a:noFill/>
        </p:spPr>
        <p:txBody>
          <a:bodyPr wrap="none" rtlCol="0" anchor="t">
            <a:spAutoFit/>
          </a:bodyPr>
          <a:lstStyle/>
          <a:p>
            <a:pPr algn="l"/>
            <a:r>
              <a:rPr sz="3600" b="1" dirty="0">
                <a:solidFill>
                  <a:prstClr val="black">
                    <a:lumMod val="75000"/>
                    <a:lumOff val="25000"/>
                  </a:prstClr>
                </a:solidFill>
                <a:latin typeface="Arial" panose="020B0604020202020204" pitchFamily="34" charset="0"/>
                <a:ea typeface="+mj-ea"/>
                <a:cs typeface="Arial" panose="020B0604020202020204" pitchFamily="34" charset="0"/>
                <a:sym typeface="+mn-ea"/>
              </a:rPr>
              <a:t>6.5 序列（或容器类）相关的函数</a:t>
            </a:r>
          </a:p>
        </p:txBody>
      </p:sp>
      <p:sp>
        <p:nvSpPr>
          <p:cNvPr id="6" name="文本框 5"/>
          <p:cNvSpPr txBox="1"/>
          <p:nvPr/>
        </p:nvSpPr>
        <p:spPr>
          <a:xfrm>
            <a:off x="2280285" y="704850"/>
            <a:ext cx="3243580" cy="368300"/>
          </a:xfrm>
          <a:prstGeom prst="rect">
            <a:avLst/>
          </a:prstGeom>
          <a:noFill/>
        </p:spPr>
        <p:txBody>
          <a:bodyPr wrap="square" rtlCol="0" anchor="t">
            <a:spAutoFit/>
          </a:bodyPr>
          <a:lstStyle/>
          <a:p>
            <a:r>
              <a:rPr lang="zh-CN" altLang="en-US" b="1"/>
              <a:t>6.5.1 filter()函数</a:t>
            </a:r>
          </a:p>
        </p:txBody>
      </p:sp>
      <p:sp>
        <p:nvSpPr>
          <p:cNvPr id="4" name="文本框 3"/>
          <p:cNvSpPr txBox="1"/>
          <p:nvPr/>
        </p:nvSpPr>
        <p:spPr>
          <a:xfrm>
            <a:off x="2280285" y="1149985"/>
            <a:ext cx="6149340" cy="922020"/>
          </a:xfrm>
          <a:prstGeom prst="rect">
            <a:avLst/>
          </a:prstGeom>
          <a:noFill/>
        </p:spPr>
        <p:txBody>
          <a:bodyPr wrap="square" rtlCol="0" anchor="t">
            <a:spAutoFit/>
          </a:bodyPr>
          <a:lstStyle/>
          <a:p>
            <a:r>
              <a:rPr lang="zh-CN" altLang="en-US"/>
              <a:t>filter() 函数是系统内部函数，它用于过滤可迭代对象序列，过滤掉不符合条件的元素，返回由符合条件元素组成的新的序列。filter()的语法如下：</a:t>
            </a:r>
          </a:p>
        </p:txBody>
      </p:sp>
      <p:sp>
        <p:nvSpPr>
          <p:cNvPr id="7" name="文本框 6"/>
          <p:cNvSpPr txBox="1"/>
          <p:nvPr/>
        </p:nvSpPr>
        <p:spPr>
          <a:xfrm>
            <a:off x="3080385" y="2160905"/>
            <a:ext cx="4549775" cy="368300"/>
          </a:xfrm>
          <a:prstGeom prst="rect">
            <a:avLst/>
          </a:prstGeom>
          <a:noFill/>
        </p:spPr>
        <p:txBody>
          <a:bodyPr wrap="square" rtlCol="0" anchor="t">
            <a:spAutoFit/>
          </a:bodyPr>
          <a:lstStyle/>
          <a:p>
            <a:r>
              <a:rPr lang="zh-CN" altLang="en-US" b="1"/>
              <a:t>filter(function, iterable)  返回值：filter object</a:t>
            </a:r>
          </a:p>
        </p:txBody>
      </p:sp>
      <p:sp>
        <p:nvSpPr>
          <p:cNvPr id="8" name="文本框 7"/>
          <p:cNvSpPr txBox="1"/>
          <p:nvPr/>
        </p:nvSpPr>
        <p:spPr>
          <a:xfrm>
            <a:off x="2280285" y="2653030"/>
            <a:ext cx="6149340" cy="922020"/>
          </a:xfrm>
          <a:prstGeom prst="rect">
            <a:avLst/>
          </a:prstGeom>
          <a:noFill/>
        </p:spPr>
        <p:txBody>
          <a:bodyPr wrap="square" rtlCol="0" anchor="t">
            <a:spAutoFit/>
          </a:bodyPr>
          <a:lstStyle/>
          <a:p>
            <a:r>
              <a:rPr lang="zh-CN" altLang="en-US"/>
              <a:t>该函数接收两个参数，第一个为函数，第二个为序列，序列的每个元素作为参数传递给函数进行判，然后返回 True 或 False，最后将返回 True 的元素放到新列表中。</a:t>
            </a:r>
          </a:p>
        </p:txBody>
      </p:sp>
      <p:sp>
        <p:nvSpPr>
          <p:cNvPr id="9" name="文本框 8"/>
          <p:cNvSpPr txBox="1"/>
          <p:nvPr/>
        </p:nvSpPr>
        <p:spPr>
          <a:xfrm>
            <a:off x="2280285" y="3575050"/>
            <a:ext cx="4010025" cy="368300"/>
          </a:xfrm>
          <a:prstGeom prst="rect">
            <a:avLst/>
          </a:prstGeom>
          <a:noFill/>
        </p:spPr>
        <p:txBody>
          <a:bodyPr wrap="square" rtlCol="0" anchor="t">
            <a:spAutoFit/>
          </a:bodyPr>
          <a:lstStyle/>
          <a:p>
            <a:r>
              <a:rPr lang="zh-CN" altLang="en-US" b="1"/>
              <a:t>【例6-15】filter</a:t>
            </a:r>
            <a:r>
              <a:rPr lang="en-US" altLang="zh-CN" b="1"/>
              <a:t>()</a:t>
            </a:r>
            <a:r>
              <a:rPr lang="zh-CN" altLang="en-US" b="1"/>
              <a:t>函数代码演示。</a:t>
            </a:r>
          </a:p>
        </p:txBody>
      </p:sp>
      <p:pic>
        <p:nvPicPr>
          <p:cNvPr id="10" name="图片 9"/>
          <p:cNvPicPr>
            <a:picLocks noChangeAspect="1"/>
          </p:cNvPicPr>
          <p:nvPr/>
        </p:nvPicPr>
        <p:blipFill>
          <a:blip r:embed="rId3"/>
          <a:stretch>
            <a:fillRect/>
          </a:stretch>
        </p:blipFill>
        <p:spPr>
          <a:xfrm>
            <a:off x="1726565" y="3943350"/>
            <a:ext cx="6744335" cy="1697355"/>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14"/>
          <p:cNvPicPr>
            <a:picLocks noChangeAspect="1"/>
          </p:cNvPicPr>
          <p:nvPr/>
        </p:nvPicPr>
        <p:blipFill>
          <a:blip r:embed="rId2" cstate="print">
            <a:extLst>
              <a:ext uri="{28A0092B-C50C-407E-A947-70E740481C1C}">
                <a14:useLocalDpi xmlns:a14="http://schemas.microsoft.com/office/drawing/2010/main" val="0"/>
              </a:ext>
            </a:extLst>
          </a:blip>
          <a:srcRect t="6458" b="6458"/>
          <a:stretch>
            <a:fillRect/>
          </a:stretch>
        </p:blipFill>
        <p:spPr>
          <a:xfrm>
            <a:off x="467544" y="4677145"/>
            <a:ext cx="576064" cy="1183655"/>
          </a:xfrm>
          <a:prstGeom prst="rect">
            <a:avLst/>
          </a:prstGeom>
        </p:spPr>
      </p:pic>
      <p:sp>
        <p:nvSpPr>
          <p:cNvPr id="2" name="文本框 1"/>
          <p:cNvSpPr txBox="1"/>
          <p:nvPr/>
        </p:nvSpPr>
        <p:spPr>
          <a:xfrm>
            <a:off x="1517015" y="0"/>
            <a:ext cx="6913245" cy="645160"/>
          </a:xfrm>
          <a:prstGeom prst="rect">
            <a:avLst/>
          </a:prstGeom>
          <a:noFill/>
        </p:spPr>
        <p:txBody>
          <a:bodyPr wrap="none" rtlCol="0" anchor="t">
            <a:spAutoFit/>
          </a:bodyPr>
          <a:lstStyle/>
          <a:p>
            <a:pPr algn="l"/>
            <a:r>
              <a:rPr sz="3600" b="1" dirty="0">
                <a:solidFill>
                  <a:prstClr val="black">
                    <a:lumMod val="75000"/>
                    <a:lumOff val="25000"/>
                  </a:prstClr>
                </a:solidFill>
                <a:latin typeface="Arial" panose="020B0604020202020204" pitchFamily="34" charset="0"/>
                <a:ea typeface="+mj-ea"/>
                <a:cs typeface="Arial" panose="020B0604020202020204" pitchFamily="34" charset="0"/>
                <a:sym typeface="+mn-ea"/>
              </a:rPr>
              <a:t>6.5 序列（或容器类）相关的函数</a:t>
            </a:r>
          </a:p>
        </p:txBody>
      </p:sp>
      <p:sp>
        <p:nvSpPr>
          <p:cNvPr id="5" name="文本框 4"/>
          <p:cNvSpPr txBox="1"/>
          <p:nvPr/>
        </p:nvSpPr>
        <p:spPr>
          <a:xfrm>
            <a:off x="2245360" y="718185"/>
            <a:ext cx="2540000" cy="368300"/>
          </a:xfrm>
          <a:prstGeom prst="rect">
            <a:avLst/>
          </a:prstGeom>
          <a:noFill/>
        </p:spPr>
        <p:txBody>
          <a:bodyPr wrap="square" rtlCol="0" anchor="t">
            <a:spAutoFit/>
          </a:bodyPr>
          <a:lstStyle/>
          <a:p>
            <a:r>
              <a:rPr lang="zh-CN" altLang="en-US"/>
              <a:t>代码运行结果：</a:t>
            </a:r>
          </a:p>
        </p:txBody>
      </p:sp>
      <p:pic>
        <p:nvPicPr>
          <p:cNvPr id="11" name="图片 10"/>
          <p:cNvPicPr>
            <a:picLocks noChangeAspect="1"/>
          </p:cNvPicPr>
          <p:nvPr/>
        </p:nvPicPr>
        <p:blipFill>
          <a:blip r:embed="rId3"/>
          <a:stretch>
            <a:fillRect/>
          </a:stretch>
        </p:blipFill>
        <p:spPr>
          <a:xfrm>
            <a:off x="1667510" y="1086485"/>
            <a:ext cx="6736080" cy="1134745"/>
          </a:xfrm>
          <a:prstGeom prst="rect">
            <a:avLst/>
          </a:prstGeom>
        </p:spPr>
      </p:pic>
      <p:sp>
        <p:nvSpPr>
          <p:cNvPr id="12" name="文本框 11"/>
          <p:cNvSpPr txBox="1"/>
          <p:nvPr/>
        </p:nvSpPr>
        <p:spPr>
          <a:xfrm>
            <a:off x="2245360" y="2453640"/>
            <a:ext cx="2540000" cy="368300"/>
          </a:xfrm>
          <a:prstGeom prst="rect">
            <a:avLst/>
          </a:prstGeom>
          <a:noFill/>
        </p:spPr>
        <p:txBody>
          <a:bodyPr wrap="square" rtlCol="0" anchor="t">
            <a:spAutoFit/>
          </a:bodyPr>
          <a:lstStyle/>
          <a:p>
            <a:r>
              <a:rPr lang="zh-CN" altLang="en-US"/>
              <a:t>解释：</a:t>
            </a:r>
          </a:p>
        </p:txBody>
      </p:sp>
      <p:sp>
        <p:nvSpPr>
          <p:cNvPr id="13" name="文本框 12"/>
          <p:cNvSpPr txBox="1"/>
          <p:nvPr/>
        </p:nvSpPr>
        <p:spPr>
          <a:xfrm>
            <a:off x="2245360" y="2969895"/>
            <a:ext cx="6184900" cy="2584450"/>
          </a:xfrm>
          <a:prstGeom prst="rect">
            <a:avLst/>
          </a:prstGeom>
          <a:noFill/>
        </p:spPr>
        <p:txBody>
          <a:bodyPr wrap="square" rtlCol="0" anchor="t">
            <a:spAutoFit/>
          </a:bodyPr>
          <a:lstStyle/>
          <a:p>
            <a:r>
              <a:rPr lang="zh-CN" altLang="en-US"/>
              <a:t>我们可以将过滤函数看为给x= lambda x: x&gt;'c' 自变量x的取值范围为'abcdefghijk'</a:t>
            </a:r>
          </a:p>
          <a:p>
            <a:r>
              <a:rPr lang="zh-CN" altLang="en-US"/>
              <a:t>x=filter(lambda x: x&gt;'c','abcdefghijk') 过滤掉字符串中‘c’以前的字符</a:t>
            </a:r>
          </a:p>
          <a:p>
            <a:r>
              <a:rPr lang="zh-CN" altLang="en-US"/>
              <a:t>如果我们对比x= lambda x: x&gt;'c'</a:t>
            </a:r>
          </a:p>
          <a:p>
            <a:r>
              <a:rPr lang="zh-CN" altLang="en-US"/>
              <a:t>print(list(x))将过滤结果转换为list</a:t>
            </a:r>
          </a:p>
          <a:p>
            <a:r>
              <a:rPr lang="zh-CN" altLang="en-US"/>
              <a:t>z=filter(lambda x: x&gt;5 and x&lt;10,range(1,100))只保留大于5，小于10的数</a:t>
            </a:r>
          </a:p>
          <a:p>
            <a:r>
              <a:rPr lang="zh-CN" altLang="en-US"/>
              <a:t>print(tuple(y)) 将过滤结果转换为tuple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14"/>
          <p:cNvPicPr>
            <a:picLocks noChangeAspect="1"/>
          </p:cNvPicPr>
          <p:nvPr/>
        </p:nvPicPr>
        <p:blipFill>
          <a:blip r:embed="rId2" cstate="print">
            <a:extLst>
              <a:ext uri="{28A0092B-C50C-407E-A947-70E740481C1C}">
                <a14:useLocalDpi xmlns:a14="http://schemas.microsoft.com/office/drawing/2010/main" val="0"/>
              </a:ext>
            </a:extLst>
          </a:blip>
          <a:srcRect t="6458" b="6458"/>
          <a:stretch>
            <a:fillRect/>
          </a:stretch>
        </p:blipFill>
        <p:spPr>
          <a:xfrm>
            <a:off x="467544" y="4677145"/>
            <a:ext cx="576064" cy="1183655"/>
          </a:xfrm>
          <a:prstGeom prst="rect">
            <a:avLst/>
          </a:prstGeom>
        </p:spPr>
      </p:pic>
      <p:sp>
        <p:nvSpPr>
          <p:cNvPr id="2" name="文本框 1"/>
          <p:cNvSpPr txBox="1"/>
          <p:nvPr/>
        </p:nvSpPr>
        <p:spPr>
          <a:xfrm>
            <a:off x="1517015" y="0"/>
            <a:ext cx="6913245" cy="645160"/>
          </a:xfrm>
          <a:prstGeom prst="rect">
            <a:avLst/>
          </a:prstGeom>
          <a:noFill/>
        </p:spPr>
        <p:txBody>
          <a:bodyPr wrap="none" rtlCol="0" anchor="t">
            <a:spAutoFit/>
          </a:bodyPr>
          <a:lstStyle/>
          <a:p>
            <a:pPr algn="l"/>
            <a:r>
              <a:rPr sz="3600" b="1" dirty="0">
                <a:solidFill>
                  <a:prstClr val="black">
                    <a:lumMod val="75000"/>
                    <a:lumOff val="25000"/>
                  </a:prstClr>
                </a:solidFill>
                <a:latin typeface="Arial" panose="020B0604020202020204" pitchFamily="34" charset="0"/>
                <a:ea typeface="+mj-ea"/>
                <a:cs typeface="Arial" panose="020B0604020202020204" pitchFamily="34" charset="0"/>
                <a:sym typeface="+mn-ea"/>
              </a:rPr>
              <a:t>6.5 序列（或容器类）相关的函数</a:t>
            </a:r>
          </a:p>
        </p:txBody>
      </p:sp>
      <p:sp>
        <p:nvSpPr>
          <p:cNvPr id="5" name="文本框 4"/>
          <p:cNvSpPr txBox="1"/>
          <p:nvPr/>
        </p:nvSpPr>
        <p:spPr>
          <a:xfrm>
            <a:off x="2245360" y="718185"/>
            <a:ext cx="2540000" cy="368300"/>
          </a:xfrm>
          <a:prstGeom prst="rect">
            <a:avLst/>
          </a:prstGeom>
          <a:noFill/>
        </p:spPr>
        <p:txBody>
          <a:bodyPr wrap="square" rtlCol="0" anchor="t">
            <a:spAutoFit/>
          </a:bodyPr>
          <a:lstStyle/>
          <a:p>
            <a:r>
              <a:rPr lang="zh-CN" altLang="en-US" b="1"/>
              <a:t>6.5.2 map()函数</a:t>
            </a:r>
          </a:p>
        </p:txBody>
      </p:sp>
      <p:sp>
        <p:nvSpPr>
          <p:cNvPr id="4" name="文本框 3"/>
          <p:cNvSpPr txBox="1"/>
          <p:nvPr/>
        </p:nvSpPr>
        <p:spPr>
          <a:xfrm>
            <a:off x="2245360" y="1086485"/>
            <a:ext cx="6184900" cy="2030095"/>
          </a:xfrm>
          <a:prstGeom prst="rect">
            <a:avLst/>
          </a:prstGeom>
          <a:noFill/>
        </p:spPr>
        <p:txBody>
          <a:bodyPr wrap="square" rtlCol="0" anchor="t">
            <a:spAutoFit/>
          </a:bodyPr>
          <a:lstStyle/>
          <a:p>
            <a:r>
              <a:rPr lang="zh-CN" altLang="en-US"/>
              <a:t>map()函数是系统内部函数，它将一个序列的值作为自变量传给function函数计算，得到对应的结果，将对应的结果序列组成map object。该函数的使用语法：</a:t>
            </a:r>
          </a:p>
          <a:p>
            <a:pPr algn="ctr"/>
            <a:r>
              <a:rPr lang="zh-CN" altLang="en-US" b="1"/>
              <a:t>map(function, iterable1,iterable2…) 返回值： mapobject</a:t>
            </a:r>
          </a:p>
          <a:p>
            <a:r>
              <a:rPr lang="zh-CN" altLang="en-US"/>
              <a:t>注意：map()函数映射的得到的是map object，而非同序列类型的映射。</a:t>
            </a:r>
          </a:p>
          <a:p>
            <a:r>
              <a:rPr lang="zh-CN" altLang="en-US"/>
              <a:t>请看下列代码</a:t>
            </a:r>
          </a:p>
        </p:txBody>
      </p:sp>
      <p:pic>
        <p:nvPicPr>
          <p:cNvPr id="6" name="图片 5"/>
          <p:cNvPicPr>
            <a:picLocks noChangeAspect="1"/>
          </p:cNvPicPr>
          <p:nvPr/>
        </p:nvPicPr>
        <p:blipFill>
          <a:blip r:embed="rId3"/>
          <a:stretch>
            <a:fillRect/>
          </a:stretch>
        </p:blipFill>
        <p:spPr>
          <a:xfrm>
            <a:off x="1762125" y="3616325"/>
            <a:ext cx="6668135" cy="2204720"/>
          </a:xfrm>
          <a:prstGeom prst="rect">
            <a:avLst/>
          </a:prstGeom>
        </p:spPr>
      </p:pic>
      <p:sp>
        <p:nvSpPr>
          <p:cNvPr id="7" name="文本框 6"/>
          <p:cNvSpPr txBox="1"/>
          <p:nvPr/>
        </p:nvSpPr>
        <p:spPr>
          <a:xfrm>
            <a:off x="2339975" y="3106420"/>
            <a:ext cx="3966210" cy="368300"/>
          </a:xfrm>
          <a:prstGeom prst="rect">
            <a:avLst/>
          </a:prstGeom>
          <a:noFill/>
        </p:spPr>
        <p:txBody>
          <a:bodyPr wrap="square" rtlCol="0" anchor="t">
            <a:spAutoFit/>
          </a:bodyPr>
          <a:lstStyle/>
          <a:p>
            <a:r>
              <a:rPr lang="zh-CN" altLang="en-US" b="1"/>
              <a:t>【例6-16】map</a:t>
            </a:r>
            <a:r>
              <a:rPr lang="en-US" altLang="zh-CN" b="1"/>
              <a:t>()</a:t>
            </a:r>
            <a:r>
              <a:rPr lang="zh-CN" altLang="en-US" b="1"/>
              <a:t>函数代码演示。</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14"/>
          <p:cNvPicPr>
            <a:picLocks noChangeAspect="1"/>
          </p:cNvPicPr>
          <p:nvPr/>
        </p:nvPicPr>
        <p:blipFill>
          <a:blip r:embed="rId2" cstate="print">
            <a:extLst>
              <a:ext uri="{28A0092B-C50C-407E-A947-70E740481C1C}">
                <a14:useLocalDpi xmlns:a14="http://schemas.microsoft.com/office/drawing/2010/main" val="0"/>
              </a:ext>
            </a:extLst>
          </a:blip>
          <a:srcRect t="6458" b="6458"/>
          <a:stretch>
            <a:fillRect/>
          </a:stretch>
        </p:blipFill>
        <p:spPr>
          <a:xfrm>
            <a:off x="467544" y="4677145"/>
            <a:ext cx="576064" cy="1183655"/>
          </a:xfrm>
          <a:prstGeom prst="rect">
            <a:avLst/>
          </a:prstGeom>
        </p:spPr>
      </p:pic>
      <p:sp>
        <p:nvSpPr>
          <p:cNvPr id="2" name="文本框 1"/>
          <p:cNvSpPr txBox="1"/>
          <p:nvPr/>
        </p:nvSpPr>
        <p:spPr>
          <a:xfrm>
            <a:off x="1517015" y="0"/>
            <a:ext cx="6913245" cy="645160"/>
          </a:xfrm>
          <a:prstGeom prst="rect">
            <a:avLst/>
          </a:prstGeom>
          <a:noFill/>
        </p:spPr>
        <p:txBody>
          <a:bodyPr wrap="none" rtlCol="0" anchor="t">
            <a:spAutoFit/>
          </a:bodyPr>
          <a:lstStyle/>
          <a:p>
            <a:pPr algn="l"/>
            <a:r>
              <a:rPr sz="3600" b="1" dirty="0">
                <a:solidFill>
                  <a:prstClr val="black">
                    <a:lumMod val="75000"/>
                    <a:lumOff val="25000"/>
                  </a:prstClr>
                </a:solidFill>
                <a:latin typeface="Arial" panose="020B0604020202020204" pitchFamily="34" charset="0"/>
                <a:ea typeface="+mj-ea"/>
                <a:cs typeface="Arial" panose="020B0604020202020204" pitchFamily="34" charset="0"/>
                <a:sym typeface="+mn-ea"/>
              </a:rPr>
              <a:t>6.5 序列（或容器类）相关的函数</a:t>
            </a:r>
          </a:p>
        </p:txBody>
      </p:sp>
      <p:sp>
        <p:nvSpPr>
          <p:cNvPr id="8" name="文本框 7"/>
          <p:cNvSpPr txBox="1"/>
          <p:nvPr/>
        </p:nvSpPr>
        <p:spPr>
          <a:xfrm>
            <a:off x="2218690" y="778510"/>
            <a:ext cx="2540000" cy="368300"/>
          </a:xfrm>
          <a:prstGeom prst="rect">
            <a:avLst/>
          </a:prstGeom>
          <a:noFill/>
        </p:spPr>
        <p:txBody>
          <a:bodyPr wrap="square" rtlCol="0" anchor="t">
            <a:spAutoFit/>
          </a:bodyPr>
          <a:lstStyle/>
          <a:p>
            <a:r>
              <a:rPr lang="zh-CN" altLang="en-US"/>
              <a:t>代码运行结果：</a:t>
            </a:r>
          </a:p>
        </p:txBody>
      </p:sp>
      <p:pic>
        <p:nvPicPr>
          <p:cNvPr id="9" name="图片 8"/>
          <p:cNvPicPr>
            <a:picLocks noChangeAspect="1"/>
          </p:cNvPicPr>
          <p:nvPr/>
        </p:nvPicPr>
        <p:blipFill>
          <a:blip r:embed="rId3"/>
          <a:stretch>
            <a:fillRect/>
          </a:stretch>
        </p:blipFill>
        <p:spPr>
          <a:xfrm>
            <a:off x="1633855" y="1206500"/>
            <a:ext cx="6828790" cy="1014730"/>
          </a:xfrm>
          <a:prstGeom prst="rect">
            <a:avLst/>
          </a:prstGeom>
        </p:spPr>
      </p:pic>
      <p:sp>
        <p:nvSpPr>
          <p:cNvPr id="10" name="文本框 9"/>
          <p:cNvSpPr txBox="1"/>
          <p:nvPr/>
        </p:nvSpPr>
        <p:spPr>
          <a:xfrm>
            <a:off x="2218690" y="2273935"/>
            <a:ext cx="2540000" cy="368300"/>
          </a:xfrm>
          <a:prstGeom prst="rect">
            <a:avLst/>
          </a:prstGeom>
          <a:noFill/>
        </p:spPr>
        <p:txBody>
          <a:bodyPr wrap="square" rtlCol="0" anchor="t">
            <a:spAutoFit/>
          </a:bodyPr>
          <a:lstStyle/>
          <a:p>
            <a:r>
              <a:rPr lang="zh-CN" altLang="en-US"/>
              <a:t>解释：</a:t>
            </a:r>
          </a:p>
        </p:txBody>
      </p:sp>
      <p:sp>
        <p:nvSpPr>
          <p:cNvPr id="11" name="文本框 10"/>
          <p:cNvSpPr txBox="1"/>
          <p:nvPr/>
        </p:nvSpPr>
        <p:spPr>
          <a:xfrm>
            <a:off x="2218690" y="2642235"/>
            <a:ext cx="6303010" cy="2861310"/>
          </a:xfrm>
          <a:prstGeom prst="rect">
            <a:avLst/>
          </a:prstGeom>
          <a:noFill/>
        </p:spPr>
        <p:txBody>
          <a:bodyPr wrap="square" rtlCol="0" anchor="t">
            <a:spAutoFit/>
          </a:bodyPr>
          <a:lstStyle/>
          <a:p>
            <a:r>
              <a:rPr lang="zh-CN" altLang="en-US"/>
              <a:t>可以将map函数看为x= lambda x: x*2, 自变量x的取值范围为a=[1,2,3,4,5]</a:t>
            </a:r>
          </a:p>
          <a:p>
            <a:r>
              <a:rPr lang="zh-CN" altLang="en-US"/>
              <a:t>result1=map(lambda x: x*2,a)  map函数做映射得到map object</a:t>
            </a:r>
          </a:p>
          <a:p>
            <a:r>
              <a:rPr lang="zh-CN" altLang="en-US"/>
              <a:t>result2=sum(map(lambda x: x*2,a)) 将map函数做映射得到map object求和</a:t>
            </a:r>
          </a:p>
          <a:p>
            <a:r>
              <a:rPr lang="zh-CN" altLang="en-US"/>
              <a:t>result3=list(map(lambda x: x*2,a)) 将map函数做映射得到map object转换成list</a:t>
            </a:r>
          </a:p>
          <a:p>
            <a:r>
              <a:rPr lang="zh-CN" altLang="en-US"/>
              <a:t>result4=set(map(lambda x: x*2,a)) 将map函数做映射得到map object转换成set</a:t>
            </a:r>
          </a:p>
          <a:p>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CN" altLang="en-US" b="1" dirty="0" smtClean="0">
                <a:latin typeface="Arial" panose="020B0604020202020204" pitchFamily="34" charset="0"/>
                <a:cs typeface="Arial" panose="020B0604020202020204" pitchFamily="34" charset="0"/>
              </a:rPr>
              <a:t>授课内容：</a:t>
            </a:r>
            <a:endParaRPr lang="en-US" b="1" dirty="0">
              <a:latin typeface="Arial" panose="020B0604020202020204" pitchFamily="34" charset="0"/>
              <a:cs typeface="Arial" panose="020B0604020202020204" pitchFamily="34" charset="0"/>
            </a:endParaRPr>
          </a:p>
        </p:txBody>
      </p:sp>
      <p:sp>
        <p:nvSpPr>
          <p:cNvPr id="5" name="Content Placeholder 4"/>
          <p:cNvSpPr>
            <a:spLocks noGrp="1"/>
          </p:cNvSpPr>
          <p:nvPr>
            <p:ph idx="10"/>
          </p:nvPr>
        </p:nvSpPr>
        <p:spPr/>
        <p:txBody>
          <a:bodyPr/>
          <a:lstStyle/>
          <a:p>
            <a:pPr marL="342900" indent="-342900">
              <a:buFont typeface="+mj-lt"/>
              <a:buAutoNum type="arabicPeriod"/>
            </a:pPr>
            <a:r>
              <a:rPr lang="zh-CN" altLang="en-US" sz="2000" dirty="0" smtClean="0"/>
              <a:t>函数</a:t>
            </a:r>
          </a:p>
          <a:p>
            <a:pPr marL="342900" indent="-342900">
              <a:buFont typeface="+mj-lt"/>
              <a:buAutoNum type="arabicPeriod"/>
            </a:pPr>
            <a:r>
              <a:rPr sz="2000" dirty="0"/>
              <a:t>函数的嵌套</a:t>
            </a:r>
          </a:p>
          <a:p>
            <a:pPr marL="342900" indent="-342900">
              <a:buFont typeface="+mj-lt"/>
              <a:buAutoNum type="arabicPeriod"/>
            </a:pPr>
            <a:r>
              <a:rPr sz="2000" dirty="0"/>
              <a:t>lambda函数</a:t>
            </a:r>
          </a:p>
          <a:p>
            <a:pPr marL="342900" indent="-342900">
              <a:buFont typeface="+mj-lt"/>
              <a:buAutoNum type="arabicPeriod"/>
            </a:pPr>
            <a:r>
              <a:rPr lang="zh-CN" altLang="en-US" sz="2000" dirty="0"/>
              <a:t>行函数-列表推导式</a:t>
            </a:r>
          </a:p>
          <a:p>
            <a:pPr marL="342900" indent="-342900">
              <a:buFont typeface="+mj-lt"/>
              <a:buAutoNum type="arabicPeriod"/>
            </a:pPr>
            <a:r>
              <a:rPr lang="zh-CN" altLang="en-US" sz="2000" dirty="0"/>
              <a:t>序列（或容器类）相关的函数</a:t>
            </a:r>
          </a:p>
          <a:p>
            <a:pPr marL="342900" indent="-342900">
              <a:buFont typeface="+mj-lt"/>
              <a:buAutoNum type="arabicPeriod"/>
            </a:pPr>
            <a:r>
              <a:rPr sz="2000" dirty="0"/>
              <a:t>函数的高级应用</a:t>
            </a:r>
          </a:p>
          <a:p>
            <a:pPr marL="342900" indent="-342900">
              <a:buFont typeface="+mj-lt"/>
              <a:buAutoNum type="arabicPeriod"/>
            </a:pPr>
            <a:r>
              <a:rPr sz="2000" dirty="0"/>
              <a:t>eval() 函数</a:t>
            </a:r>
          </a:p>
          <a:p>
            <a:pPr marL="342900" indent="-342900">
              <a:buFont typeface="+mj-lt"/>
              <a:buAutoNum type="arabicPeriod"/>
            </a:pPr>
            <a:r>
              <a:rPr sz="2000" dirty="0"/>
              <a:t>exec()函数</a:t>
            </a:r>
          </a:p>
        </p:txBody>
      </p:sp>
      <p:sp>
        <p:nvSpPr>
          <p:cNvPr id="3" name="Title 2"/>
          <p:cNvSpPr>
            <a:spLocks noGrp="1"/>
          </p:cNvSpPr>
          <p:nvPr>
            <p:ph type="title"/>
          </p:nvPr>
        </p:nvSpPr>
        <p:spPr/>
        <p:txBody>
          <a:bodyPr/>
          <a:lstStyle/>
          <a:p>
            <a:r>
              <a:rPr lang="zh-CN" altLang="en-US" dirty="0" smtClean="0"/>
              <a:t>本章内容</a:t>
            </a:r>
            <a:endParaRPr lang="en-US" dirty="0"/>
          </a:p>
        </p:txBody>
      </p:sp>
      <p:pic>
        <p:nvPicPr>
          <p:cNvPr id="7" name="图片占位符 14"/>
          <p:cNvPicPr>
            <a:picLocks noChangeAspect="1"/>
          </p:cNvPicPr>
          <p:nvPr/>
        </p:nvPicPr>
        <p:blipFill>
          <a:blip r:embed="rId2" cstate="print">
            <a:extLst>
              <a:ext uri="{28A0092B-C50C-407E-A947-70E740481C1C}">
                <a14:useLocalDpi xmlns:a14="http://schemas.microsoft.com/office/drawing/2010/main" val="0"/>
              </a:ext>
            </a:extLst>
          </a:blip>
          <a:srcRect t="6458" b="6458"/>
          <a:stretch>
            <a:fillRect/>
          </a:stretch>
        </p:blipFill>
        <p:spPr>
          <a:xfrm>
            <a:off x="8460432" y="5349222"/>
            <a:ext cx="411360" cy="845233"/>
          </a:xfrm>
          <a:prstGeom prst="rect">
            <a:avLst/>
          </a:prstGeom>
        </p:spPr>
      </p:pic>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4891" r="7079"/>
          <a:stretch>
            <a:fillRect/>
          </a:stretch>
        </p:blipFill>
        <p:spPr>
          <a:xfrm>
            <a:off x="4499992" y="2766501"/>
            <a:ext cx="3320642" cy="2582721"/>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14"/>
          <p:cNvPicPr>
            <a:picLocks noChangeAspect="1"/>
          </p:cNvPicPr>
          <p:nvPr/>
        </p:nvPicPr>
        <p:blipFill>
          <a:blip r:embed="rId2" cstate="print">
            <a:extLst>
              <a:ext uri="{28A0092B-C50C-407E-A947-70E740481C1C}">
                <a14:useLocalDpi xmlns:a14="http://schemas.microsoft.com/office/drawing/2010/main" val="0"/>
              </a:ext>
            </a:extLst>
          </a:blip>
          <a:srcRect t="6458" b="6458"/>
          <a:stretch>
            <a:fillRect/>
          </a:stretch>
        </p:blipFill>
        <p:spPr>
          <a:xfrm>
            <a:off x="467544" y="4677145"/>
            <a:ext cx="576064" cy="1183655"/>
          </a:xfrm>
          <a:prstGeom prst="rect">
            <a:avLst/>
          </a:prstGeom>
        </p:spPr>
      </p:pic>
      <p:sp>
        <p:nvSpPr>
          <p:cNvPr id="2" name="文本框 1"/>
          <p:cNvSpPr txBox="1"/>
          <p:nvPr/>
        </p:nvSpPr>
        <p:spPr>
          <a:xfrm>
            <a:off x="1517015" y="0"/>
            <a:ext cx="6913245" cy="645160"/>
          </a:xfrm>
          <a:prstGeom prst="rect">
            <a:avLst/>
          </a:prstGeom>
          <a:noFill/>
        </p:spPr>
        <p:txBody>
          <a:bodyPr wrap="none" rtlCol="0" anchor="t">
            <a:spAutoFit/>
          </a:bodyPr>
          <a:lstStyle/>
          <a:p>
            <a:pPr algn="l"/>
            <a:r>
              <a:rPr sz="3600" b="1" dirty="0">
                <a:solidFill>
                  <a:prstClr val="black">
                    <a:lumMod val="75000"/>
                    <a:lumOff val="25000"/>
                  </a:prstClr>
                </a:solidFill>
                <a:latin typeface="Arial" panose="020B0604020202020204" pitchFamily="34" charset="0"/>
                <a:ea typeface="+mj-ea"/>
                <a:cs typeface="Arial" panose="020B0604020202020204" pitchFamily="34" charset="0"/>
                <a:sym typeface="+mn-ea"/>
              </a:rPr>
              <a:t>6.5 序列（或容器类）相关的函数</a:t>
            </a:r>
          </a:p>
        </p:txBody>
      </p:sp>
      <p:sp>
        <p:nvSpPr>
          <p:cNvPr id="11" name="文本框 10"/>
          <p:cNvSpPr txBox="1"/>
          <p:nvPr/>
        </p:nvSpPr>
        <p:spPr>
          <a:xfrm>
            <a:off x="2193290" y="751840"/>
            <a:ext cx="6303010" cy="368300"/>
          </a:xfrm>
          <a:prstGeom prst="rect">
            <a:avLst/>
          </a:prstGeom>
          <a:noFill/>
        </p:spPr>
        <p:txBody>
          <a:bodyPr wrap="square" rtlCol="0" anchor="t">
            <a:spAutoFit/>
          </a:bodyPr>
          <a:lstStyle/>
          <a:p>
            <a:r>
              <a:rPr lang="zh-CN" altLang="en-US"/>
              <a:t>两个以上的iterable对象可以由map函数处理，如：</a:t>
            </a:r>
          </a:p>
        </p:txBody>
      </p:sp>
      <p:pic>
        <p:nvPicPr>
          <p:cNvPr id="4" name="图片 3"/>
          <p:cNvPicPr>
            <a:picLocks noChangeAspect="1"/>
          </p:cNvPicPr>
          <p:nvPr/>
        </p:nvPicPr>
        <p:blipFill>
          <a:blip r:embed="rId3"/>
          <a:stretch>
            <a:fillRect/>
          </a:stretch>
        </p:blipFill>
        <p:spPr>
          <a:xfrm>
            <a:off x="1598295" y="1302385"/>
            <a:ext cx="6931660" cy="2294890"/>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14"/>
          <p:cNvPicPr>
            <a:picLocks noChangeAspect="1"/>
          </p:cNvPicPr>
          <p:nvPr/>
        </p:nvPicPr>
        <p:blipFill>
          <a:blip r:embed="rId2" cstate="print">
            <a:extLst>
              <a:ext uri="{28A0092B-C50C-407E-A947-70E740481C1C}">
                <a14:useLocalDpi xmlns:a14="http://schemas.microsoft.com/office/drawing/2010/main" val="0"/>
              </a:ext>
            </a:extLst>
          </a:blip>
          <a:srcRect t="6458" b="6458"/>
          <a:stretch>
            <a:fillRect/>
          </a:stretch>
        </p:blipFill>
        <p:spPr>
          <a:xfrm>
            <a:off x="467544" y="4677145"/>
            <a:ext cx="576064" cy="1183655"/>
          </a:xfrm>
          <a:prstGeom prst="rect">
            <a:avLst/>
          </a:prstGeom>
        </p:spPr>
      </p:pic>
      <p:sp>
        <p:nvSpPr>
          <p:cNvPr id="2" name="文本框 1"/>
          <p:cNvSpPr txBox="1"/>
          <p:nvPr/>
        </p:nvSpPr>
        <p:spPr>
          <a:xfrm>
            <a:off x="1517015" y="0"/>
            <a:ext cx="6913245" cy="645160"/>
          </a:xfrm>
          <a:prstGeom prst="rect">
            <a:avLst/>
          </a:prstGeom>
          <a:noFill/>
        </p:spPr>
        <p:txBody>
          <a:bodyPr wrap="none" rtlCol="0" anchor="t">
            <a:spAutoFit/>
          </a:bodyPr>
          <a:lstStyle/>
          <a:p>
            <a:pPr algn="l"/>
            <a:r>
              <a:rPr sz="3600" b="1" dirty="0">
                <a:solidFill>
                  <a:prstClr val="black">
                    <a:lumMod val="75000"/>
                    <a:lumOff val="25000"/>
                  </a:prstClr>
                </a:solidFill>
                <a:latin typeface="Arial" panose="020B0604020202020204" pitchFamily="34" charset="0"/>
                <a:ea typeface="+mj-ea"/>
                <a:cs typeface="Arial" panose="020B0604020202020204" pitchFamily="34" charset="0"/>
                <a:sym typeface="+mn-ea"/>
              </a:rPr>
              <a:t>6.5 序列（或容器类）相关的函数</a:t>
            </a:r>
          </a:p>
        </p:txBody>
      </p:sp>
      <p:sp>
        <p:nvSpPr>
          <p:cNvPr id="11" name="文本框 10"/>
          <p:cNvSpPr txBox="1"/>
          <p:nvPr/>
        </p:nvSpPr>
        <p:spPr>
          <a:xfrm>
            <a:off x="2193290" y="751840"/>
            <a:ext cx="6303010" cy="368300"/>
          </a:xfrm>
          <a:prstGeom prst="rect">
            <a:avLst/>
          </a:prstGeom>
          <a:noFill/>
        </p:spPr>
        <p:txBody>
          <a:bodyPr wrap="square" rtlCol="0" anchor="t">
            <a:spAutoFit/>
          </a:bodyPr>
          <a:lstStyle/>
          <a:p>
            <a:r>
              <a:rPr lang="zh-CN" altLang="en-US" b="1"/>
              <a:t>6.5.3 reduce()函数</a:t>
            </a:r>
          </a:p>
        </p:txBody>
      </p:sp>
      <p:sp>
        <p:nvSpPr>
          <p:cNvPr id="5" name="文本框 4"/>
          <p:cNvSpPr txBox="1"/>
          <p:nvPr/>
        </p:nvSpPr>
        <p:spPr>
          <a:xfrm>
            <a:off x="2193290" y="1305560"/>
            <a:ext cx="6303645" cy="2030095"/>
          </a:xfrm>
          <a:prstGeom prst="rect">
            <a:avLst/>
          </a:prstGeom>
          <a:noFill/>
        </p:spPr>
        <p:txBody>
          <a:bodyPr wrap="square" rtlCol="0" anchor="t">
            <a:spAutoFit/>
          </a:bodyPr>
          <a:lstStyle/>
          <a:p>
            <a:r>
              <a:rPr lang="zh-CN" altLang="en-US"/>
              <a:t>reduce()函数不是Python的内部函数，该函数在Python系统自带的functiontools模块中。reduce()功能是完成归并的处理，即一个序列用做累计处理。其使用语法：</a:t>
            </a:r>
          </a:p>
          <a:p>
            <a:pPr algn="ctr"/>
            <a:r>
              <a:rPr lang="zh-CN" altLang="en-US" b="1"/>
              <a:t>reduce(function, iterable，[, initial])</a:t>
            </a:r>
          </a:p>
          <a:p>
            <a:r>
              <a:rPr lang="zh-CN" altLang="en-US"/>
              <a:t>其中function是对序列处理归约函数，序列可以遍历的，如：list，tuple，set等</a:t>
            </a:r>
          </a:p>
          <a:p>
            <a:r>
              <a:rPr lang="zh-CN" altLang="en-US"/>
              <a:t>请看下列代码：</a:t>
            </a:r>
          </a:p>
        </p:txBody>
      </p:sp>
      <p:sp>
        <p:nvSpPr>
          <p:cNvPr id="6" name="文本框 5"/>
          <p:cNvSpPr txBox="1"/>
          <p:nvPr/>
        </p:nvSpPr>
        <p:spPr>
          <a:xfrm>
            <a:off x="2193290" y="3335655"/>
            <a:ext cx="4216400" cy="368300"/>
          </a:xfrm>
          <a:prstGeom prst="rect">
            <a:avLst/>
          </a:prstGeom>
          <a:noFill/>
        </p:spPr>
        <p:txBody>
          <a:bodyPr wrap="square" rtlCol="0" anchor="t">
            <a:spAutoFit/>
          </a:bodyPr>
          <a:lstStyle/>
          <a:p>
            <a:r>
              <a:rPr lang="zh-CN" altLang="en-US" b="1"/>
              <a:t>【例6-17】reduce</a:t>
            </a:r>
            <a:r>
              <a:rPr lang="en-US" altLang="zh-CN" b="1"/>
              <a:t>()</a:t>
            </a:r>
            <a:r>
              <a:rPr lang="zh-CN" altLang="en-US" b="1"/>
              <a:t>函数代码演示。</a:t>
            </a:r>
          </a:p>
        </p:txBody>
      </p:sp>
      <p:pic>
        <p:nvPicPr>
          <p:cNvPr id="7" name="图片 6"/>
          <p:cNvPicPr>
            <a:picLocks noChangeAspect="1"/>
          </p:cNvPicPr>
          <p:nvPr/>
        </p:nvPicPr>
        <p:blipFill>
          <a:blip r:embed="rId3"/>
          <a:stretch>
            <a:fillRect/>
          </a:stretch>
        </p:blipFill>
        <p:spPr>
          <a:xfrm>
            <a:off x="1657350" y="3703955"/>
            <a:ext cx="6772910" cy="1974215"/>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14"/>
          <p:cNvPicPr>
            <a:picLocks noChangeAspect="1"/>
          </p:cNvPicPr>
          <p:nvPr/>
        </p:nvPicPr>
        <p:blipFill>
          <a:blip r:embed="rId2" cstate="print">
            <a:extLst>
              <a:ext uri="{28A0092B-C50C-407E-A947-70E740481C1C}">
                <a14:useLocalDpi xmlns:a14="http://schemas.microsoft.com/office/drawing/2010/main" val="0"/>
              </a:ext>
            </a:extLst>
          </a:blip>
          <a:srcRect t="6458" b="6458"/>
          <a:stretch>
            <a:fillRect/>
          </a:stretch>
        </p:blipFill>
        <p:spPr>
          <a:xfrm>
            <a:off x="467544" y="4677145"/>
            <a:ext cx="576064" cy="1183655"/>
          </a:xfrm>
          <a:prstGeom prst="rect">
            <a:avLst/>
          </a:prstGeom>
        </p:spPr>
      </p:pic>
      <p:sp>
        <p:nvSpPr>
          <p:cNvPr id="2" name="文本框 1"/>
          <p:cNvSpPr txBox="1"/>
          <p:nvPr/>
        </p:nvSpPr>
        <p:spPr>
          <a:xfrm>
            <a:off x="1517015" y="0"/>
            <a:ext cx="6913245" cy="645160"/>
          </a:xfrm>
          <a:prstGeom prst="rect">
            <a:avLst/>
          </a:prstGeom>
          <a:noFill/>
        </p:spPr>
        <p:txBody>
          <a:bodyPr wrap="none" rtlCol="0" anchor="t">
            <a:spAutoFit/>
          </a:bodyPr>
          <a:lstStyle/>
          <a:p>
            <a:pPr algn="l"/>
            <a:r>
              <a:rPr sz="3600" b="1" dirty="0">
                <a:solidFill>
                  <a:prstClr val="black">
                    <a:lumMod val="75000"/>
                    <a:lumOff val="25000"/>
                  </a:prstClr>
                </a:solidFill>
                <a:latin typeface="Arial" panose="020B0604020202020204" pitchFamily="34" charset="0"/>
                <a:ea typeface="+mj-ea"/>
                <a:cs typeface="Arial" panose="020B0604020202020204" pitchFamily="34" charset="0"/>
                <a:sym typeface="+mn-ea"/>
              </a:rPr>
              <a:t>6.5 序列（或容器类）相关的函数</a:t>
            </a:r>
          </a:p>
        </p:txBody>
      </p:sp>
      <p:sp>
        <p:nvSpPr>
          <p:cNvPr id="4" name="文本框 3"/>
          <p:cNvSpPr txBox="1"/>
          <p:nvPr/>
        </p:nvSpPr>
        <p:spPr>
          <a:xfrm>
            <a:off x="2262505" y="701040"/>
            <a:ext cx="2540000" cy="368300"/>
          </a:xfrm>
          <a:prstGeom prst="rect">
            <a:avLst/>
          </a:prstGeom>
          <a:noFill/>
        </p:spPr>
        <p:txBody>
          <a:bodyPr wrap="square" rtlCol="0" anchor="t">
            <a:spAutoFit/>
          </a:bodyPr>
          <a:lstStyle/>
          <a:p>
            <a:r>
              <a:rPr lang="zh-CN" altLang="en-US"/>
              <a:t>运行结果：</a:t>
            </a:r>
          </a:p>
        </p:txBody>
      </p:sp>
      <p:pic>
        <p:nvPicPr>
          <p:cNvPr id="8" name="图片 7"/>
          <p:cNvPicPr>
            <a:picLocks noChangeAspect="1"/>
          </p:cNvPicPr>
          <p:nvPr/>
        </p:nvPicPr>
        <p:blipFill>
          <a:blip r:embed="rId3"/>
          <a:stretch>
            <a:fillRect/>
          </a:stretch>
        </p:blipFill>
        <p:spPr>
          <a:xfrm>
            <a:off x="1692910" y="1069340"/>
            <a:ext cx="6734175" cy="997585"/>
          </a:xfrm>
          <a:prstGeom prst="rect">
            <a:avLst/>
          </a:prstGeom>
        </p:spPr>
      </p:pic>
      <p:sp>
        <p:nvSpPr>
          <p:cNvPr id="9" name="文本框 8"/>
          <p:cNvSpPr txBox="1"/>
          <p:nvPr/>
        </p:nvSpPr>
        <p:spPr>
          <a:xfrm>
            <a:off x="2261870" y="2136775"/>
            <a:ext cx="6164580" cy="1198880"/>
          </a:xfrm>
          <a:prstGeom prst="rect">
            <a:avLst/>
          </a:prstGeom>
          <a:noFill/>
        </p:spPr>
        <p:txBody>
          <a:bodyPr wrap="square" rtlCol="0" anchor="t">
            <a:spAutoFit/>
          </a:bodyPr>
          <a:lstStyle/>
          <a:p>
            <a:r>
              <a:rPr lang="zh-CN" altLang="en-US"/>
              <a:t>解释：</a:t>
            </a:r>
          </a:p>
          <a:p>
            <a:r>
              <a:rPr lang="zh-CN" altLang="en-US"/>
              <a:t>reduce(add,[1,2,3,4,5])，使用初值x=0，y=1，传递给add函数，add将计算结果赋值给x，在从序列中取出2，赋值y=2，传递给add函数，以此类推，直至累计结束，返回累计值。</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14"/>
          <p:cNvPicPr>
            <a:picLocks noChangeAspect="1"/>
          </p:cNvPicPr>
          <p:nvPr/>
        </p:nvPicPr>
        <p:blipFill>
          <a:blip r:embed="rId2" cstate="print">
            <a:extLst>
              <a:ext uri="{28A0092B-C50C-407E-A947-70E740481C1C}">
                <a14:useLocalDpi xmlns:a14="http://schemas.microsoft.com/office/drawing/2010/main" val="0"/>
              </a:ext>
            </a:extLst>
          </a:blip>
          <a:srcRect t="6458" b="6458"/>
          <a:stretch>
            <a:fillRect/>
          </a:stretch>
        </p:blipFill>
        <p:spPr>
          <a:xfrm>
            <a:off x="467544" y="4677145"/>
            <a:ext cx="576064" cy="1183655"/>
          </a:xfrm>
          <a:prstGeom prst="rect">
            <a:avLst/>
          </a:prstGeom>
        </p:spPr>
      </p:pic>
      <p:sp>
        <p:nvSpPr>
          <p:cNvPr id="2" name="文本框 1"/>
          <p:cNvSpPr txBox="1"/>
          <p:nvPr/>
        </p:nvSpPr>
        <p:spPr>
          <a:xfrm>
            <a:off x="1517015" y="0"/>
            <a:ext cx="4158615" cy="645160"/>
          </a:xfrm>
          <a:prstGeom prst="rect">
            <a:avLst/>
          </a:prstGeom>
          <a:noFill/>
        </p:spPr>
        <p:txBody>
          <a:bodyPr wrap="none" rtlCol="0" anchor="t">
            <a:spAutoFit/>
          </a:bodyPr>
          <a:lstStyle/>
          <a:p>
            <a:pPr algn="l"/>
            <a:r>
              <a:rPr sz="3600" b="1" dirty="0">
                <a:solidFill>
                  <a:prstClr val="black">
                    <a:lumMod val="75000"/>
                    <a:lumOff val="25000"/>
                  </a:prstClr>
                </a:solidFill>
                <a:latin typeface="Arial" panose="020B0604020202020204" pitchFamily="34" charset="0"/>
                <a:ea typeface="+mj-ea"/>
                <a:cs typeface="Arial" panose="020B0604020202020204" pitchFamily="34" charset="0"/>
                <a:sym typeface="+mn-ea"/>
              </a:rPr>
              <a:t>6.6 函数的高级应用</a:t>
            </a:r>
          </a:p>
        </p:txBody>
      </p:sp>
      <p:sp>
        <p:nvSpPr>
          <p:cNvPr id="4" name="文本框 3"/>
          <p:cNvSpPr txBox="1"/>
          <p:nvPr/>
        </p:nvSpPr>
        <p:spPr>
          <a:xfrm>
            <a:off x="2262505" y="701040"/>
            <a:ext cx="3356610" cy="368300"/>
          </a:xfrm>
          <a:prstGeom prst="rect">
            <a:avLst/>
          </a:prstGeom>
          <a:noFill/>
        </p:spPr>
        <p:txBody>
          <a:bodyPr wrap="square" rtlCol="0" anchor="t">
            <a:spAutoFit/>
          </a:bodyPr>
          <a:lstStyle/>
          <a:p>
            <a:r>
              <a:rPr lang="zh-CN" altLang="en-US" b="1"/>
              <a:t>6.6.1 函数装饰器（Decorator）</a:t>
            </a:r>
          </a:p>
        </p:txBody>
      </p:sp>
      <p:sp>
        <p:nvSpPr>
          <p:cNvPr id="5" name="文本框 4"/>
          <p:cNvSpPr txBox="1"/>
          <p:nvPr/>
        </p:nvSpPr>
        <p:spPr>
          <a:xfrm>
            <a:off x="2339340" y="1069340"/>
            <a:ext cx="6252210" cy="3969385"/>
          </a:xfrm>
          <a:prstGeom prst="rect">
            <a:avLst/>
          </a:prstGeom>
          <a:noFill/>
        </p:spPr>
        <p:txBody>
          <a:bodyPr wrap="square" rtlCol="0" anchor="t">
            <a:spAutoFit/>
          </a:bodyPr>
          <a:lstStyle/>
          <a:p>
            <a:r>
              <a:rPr lang="zh-CN" altLang="en-US"/>
              <a:t>Python装饰器本质上是一个函数，装饰器函数的输入参数是要装饰的函数名（并非函数调用），返回值是装饰完的函数名（也非函数调用）。可以把装饰器理解为复合函数：y=d(g(x))，即：函数的函数。</a:t>
            </a:r>
          </a:p>
          <a:p>
            <a:r>
              <a:rPr lang="zh-CN" altLang="en-US"/>
              <a:t>这种机制可以让作为参赛的函数g(x)无需改动代码，而增加额外的功能，装饰器的返回值也是一个函数对象（函数的指针）。装饰器必须满足3个条件：</a:t>
            </a:r>
          </a:p>
          <a:p>
            <a:r>
              <a:rPr lang="zh-CN" altLang="en-US"/>
              <a:t>（1）不能改变原来函数的代码。</a:t>
            </a:r>
          </a:p>
          <a:p>
            <a:r>
              <a:rPr lang="zh-CN" altLang="en-US"/>
              <a:t>（2）不能改变函数的调用方式。</a:t>
            </a:r>
          </a:p>
          <a:p>
            <a:r>
              <a:rPr lang="zh-CN" altLang="en-US"/>
              <a:t>（3）为函数添加新的功能。</a:t>
            </a:r>
          </a:p>
          <a:p>
            <a:r>
              <a:rPr lang="zh-CN" altLang="en-US"/>
              <a:t>开发人员可将复用率高的代码写为装饰器函数，使用该装饰器，可以大大降低代码量并使得代码更加清晰。Python装饰器有很多经典的应用场景，比如：插入日志、性能测试、事务处理、权限校验等。</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14"/>
          <p:cNvPicPr>
            <a:picLocks noChangeAspect="1"/>
          </p:cNvPicPr>
          <p:nvPr/>
        </p:nvPicPr>
        <p:blipFill>
          <a:blip r:embed="rId2" cstate="print">
            <a:extLst>
              <a:ext uri="{28A0092B-C50C-407E-A947-70E740481C1C}">
                <a14:useLocalDpi xmlns:a14="http://schemas.microsoft.com/office/drawing/2010/main" val="0"/>
              </a:ext>
            </a:extLst>
          </a:blip>
          <a:srcRect t="6458" b="6458"/>
          <a:stretch>
            <a:fillRect/>
          </a:stretch>
        </p:blipFill>
        <p:spPr>
          <a:xfrm>
            <a:off x="467544" y="4677145"/>
            <a:ext cx="576064" cy="1183655"/>
          </a:xfrm>
          <a:prstGeom prst="rect">
            <a:avLst/>
          </a:prstGeom>
        </p:spPr>
      </p:pic>
      <p:sp>
        <p:nvSpPr>
          <p:cNvPr id="2" name="文本框 1"/>
          <p:cNvSpPr txBox="1"/>
          <p:nvPr/>
        </p:nvSpPr>
        <p:spPr>
          <a:xfrm>
            <a:off x="1517015" y="0"/>
            <a:ext cx="4158615" cy="645160"/>
          </a:xfrm>
          <a:prstGeom prst="rect">
            <a:avLst/>
          </a:prstGeom>
          <a:noFill/>
        </p:spPr>
        <p:txBody>
          <a:bodyPr wrap="none" rtlCol="0" anchor="t">
            <a:spAutoFit/>
          </a:bodyPr>
          <a:lstStyle/>
          <a:p>
            <a:pPr algn="l"/>
            <a:r>
              <a:rPr sz="3600" b="1" dirty="0">
                <a:solidFill>
                  <a:prstClr val="black">
                    <a:lumMod val="75000"/>
                    <a:lumOff val="25000"/>
                  </a:prstClr>
                </a:solidFill>
                <a:latin typeface="Arial" panose="020B0604020202020204" pitchFamily="34" charset="0"/>
                <a:ea typeface="+mj-ea"/>
                <a:cs typeface="Arial" panose="020B0604020202020204" pitchFamily="34" charset="0"/>
                <a:sym typeface="+mn-ea"/>
              </a:rPr>
              <a:t>6.6 函数的高级应用</a:t>
            </a:r>
          </a:p>
        </p:txBody>
      </p:sp>
      <p:sp>
        <p:nvSpPr>
          <p:cNvPr id="4" name="文本框 3"/>
          <p:cNvSpPr txBox="1"/>
          <p:nvPr/>
        </p:nvSpPr>
        <p:spPr>
          <a:xfrm>
            <a:off x="2262505" y="701040"/>
            <a:ext cx="3356610" cy="368300"/>
          </a:xfrm>
          <a:prstGeom prst="rect">
            <a:avLst/>
          </a:prstGeom>
          <a:noFill/>
        </p:spPr>
        <p:txBody>
          <a:bodyPr wrap="square" rtlCol="0" anchor="t">
            <a:spAutoFit/>
          </a:bodyPr>
          <a:lstStyle/>
          <a:p>
            <a:r>
              <a:rPr lang="zh-CN" altLang="en-US" b="1"/>
              <a:t>6.6.1.1 装饰器函数模板：</a:t>
            </a:r>
          </a:p>
        </p:txBody>
      </p:sp>
      <p:sp>
        <p:nvSpPr>
          <p:cNvPr id="5" name="文本框 4"/>
          <p:cNvSpPr txBox="1"/>
          <p:nvPr/>
        </p:nvSpPr>
        <p:spPr>
          <a:xfrm>
            <a:off x="2339340" y="1069340"/>
            <a:ext cx="6252210" cy="645160"/>
          </a:xfrm>
          <a:prstGeom prst="rect">
            <a:avLst/>
          </a:prstGeom>
          <a:noFill/>
        </p:spPr>
        <p:txBody>
          <a:bodyPr wrap="square" rtlCol="0" anchor="t">
            <a:spAutoFit/>
          </a:bodyPr>
          <a:lstStyle/>
          <a:p>
            <a:r>
              <a:rPr lang="zh-CN" altLang="en-US"/>
              <a:t>装饰器的代码格式基本固定，以下是典型的装饰器模板，只要补充装饰器外围函数代码即可。</a:t>
            </a:r>
          </a:p>
        </p:txBody>
      </p:sp>
      <p:sp>
        <p:nvSpPr>
          <p:cNvPr id="6" name="文本框 5"/>
          <p:cNvSpPr txBox="1"/>
          <p:nvPr/>
        </p:nvSpPr>
        <p:spPr>
          <a:xfrm>
            <a:off x="2339340" y="1792605"/>
            <a:ext cx="2540000" cy="368300"/>
          </a:xfrm>
          <a:prstGeom prst="rect">
            <a:avLst/>
          </a:prstGeom>
          <a:noFill/>
        </p:spPr>
        <p:txBody>
          <a:bodyPr wrap="square" rtlCol="0" anchor="t">
            <a:spAutoFit/>
          </a:bodyPr>
          <a:lstStyle/>
          <a:p>
            <a:r>
              <a:rPr lang="zh-CN" altLang="en-US" b="1"/>
              <a:t>装饰器代码模板。</a:t>
            </a:r>
          </a:p>
        </p:txBody>
      </p:sp>
      <p:pic>
        <p:nvPicPr>
          <p:cNvPr id="7" name="图片 6"/>
          <p:cNvPicPr>
            <a:picLocks noChangeAspect="1"/>
          </p:cNvPicPr>
          <p:nvPr/>
        </p:nvPicPr>
        <p:blipFill>
          <a:blip r:embed="rId3"/>
          <a:stretch>
            <a:fillRect/>
          </a:stretch>
        </p:blipFill>
        <p:spPr>
          <a:xfrm>
            <a:off x="1778000" y="2160905"/>
            <a:ext cx="6813550" cy="1369060"/>
          </a:xfrm>
          <a:prstGeom prst="rect">
            <a:avLst/>
          </a:prstGeom>
        </p:spPr>
      </p:pic>
      <p:sp>
        <p:nvSpPr>
          <p:cNvPr id="8" name="文本框 7"/>
          <p:cNvSpPr txBox="1"/>
          <p:nvPr/>
        </p:nvSpPr>
        <p:spPr>
          <a:xfrm>
            <a:off x="2262505" y="3529965"/>
            <a:ext cx="6251575" cy="368300"/>
          </a:xfrm>
          <a:prstGeom prst="rect">
            <a:avLst/>
          </a:prstGeom>
          <a:noFill/>
        </p:spPr>
        <p:txBody>
          <a:bodyPr wrap="square" rtlCol="0" anchor="t">
            <a:spAutoFit/>
          </a:bodyPr>
          <a:lstStyle/>
          <a:p>
            <a:r>
              <a:rPr lang="zh-CN" altLang="en-US"/>
              <a:t>如：定义一个能打印调用函数运行时间的装饰器：</a:t>
            </a:r>
          </a:p>
        </p:txBody>
      </p:sp>
      <p:pic>
        <p:nvPicPr>
          <p:cNvPr id="9" name="图片 8"/>
          <p:cNvPicPr>
            <a:picLocks noChangeAspect="1"/>
          </p:cNvPicPr>
          <p:nvPr/>
        </p:nvPicPr>
        <p:blipFill>
          <a:blip r:embed="rId4"/>
          <a:stretch>
            <a:fillRect/>
          </a:stretch>
        </p:blipFill>
        <p:spPr>
          <a:xfrm>
            <a:off x="1778000" y="3956685"/>
            <a:ext cx="6876415" cy="2435860"/>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14"/>
          <p:cNvPicPr>
            <a:picLocks noChangeAspect="1"/>
          </p:cNvPicPr>
          <p:nvPr/>
        </p:nvPicPr>
        <p:blipFill>
          <a:blip r:embed="rId2" cstate="print">
            <a:extLst>
              <a:ext uri="{28A0092B-C50C-407E-A947-70E740481C1C}">
                <a14:useLocalDpi xmlns:a14="http://schemas.microsoft.com/office/drawing/2010/main" val="0"/>
              </a:ext>
            </a:extLst>
          </a:blip>
          <a:srcRect t="6458" b="6458"/>
          <a:stretch>
            <a:fillRect/>
          </a:stretch>
        </p:blipFill>
        <p:spPr>
          <a:xfrm>
            <a:off x="467544" y="4677145"/>
            <a:ext cx="576064" cy="1183655"/>
          </a:xfrm>
          <a:prstGeom prst="rect">
            <a:avLst/>
          </a:prstGeom>
        </p:spPr>
      </p:pic>
      <p:sp>
        <p:nvSpPr>
          <p:cNvPr id="2" name="文本框 1"/>
          <p:cNvSpPr txBox="1"/>
          <p:nvPr/>
        </p:nvSpPr>
        <p:spPr>
          <a:xfrm>
            <a:off x="1517015" y="0"/>
            <a:ext cx="4158615" cy="645160"/>
          </a:xfrm>
          <a:prstGeom prst="rect">
            <a:avLst/>
          </a:prstGeom>
          <a:noFill/>
        </p:spPr>
        <p:txBody>
          <a:bodyPr wrap="none" rtlCol="0" anchor="t">
            <a:spAutoFit/>
          </a:bodyPr>
          <a:lstStyle/>
          <a:p>
            <a:pPr algn="l"/>
            <a:r>
              <a:rPr sz="3600" b="1" dirty="0">
                <a:solidFill>
                  <a:prstClr val="black">
                    <a:lumMod val="75000"/>
                    <a:lumOff val="25000"/>
                  </a:prstClr>
                </a:solidFill>
                <a:latin typeface="Arial" panose="020B0604020202020204" pitchFamily="34" charset="0"/>
                <a:ea typeface="+mj-ea"/>
                <a:cs typeface="Arial" panose="020B0604020202020204" pitchFamily="34" charset="0"/>
                <a:sym typeface="+mn-ea"/>
              </a:rPr>
              <a:t>6.6 函数的高级应用</a:t>
            </a:r>
          </a:p>
        </p:txBody>
      </p:sp>
      <p:sp>
        <p:nvSpPr>
          <p:cNvPr id="4" name="文本框 3"/>
          <p:cNvSpPr txBox="1"/>
          <p:nvPr/>
        </p:nvSpPr>
        <p:spPr>
          <a:xfrm>
            <a:off x="2262505" y="701040"/>
            <a:ext cx="3356610" cy="368300"/>
          </a:xfrm>
          <a:prstGeom prst="rect">
            <a:avLst/>
          </a:prstGeom>
          <a:noFill/>
        </p:spPr>
        <p:txBody>
          <a:bodyPr wrap="square" rtlCol="0" anchor="t">
            <a:spAutoFit/>
          </a:bodyPr>
          <a:lstStyle/>
          <a:p>
            <a:r>
              <a:rPr lang="zh-CN" altLang="en-US" b="1"/>
              <a:t>6.6.1.2 装饰器应用：</a:t>
            </a:r>
          </a:p>
        </p:txBody>
      </p:sp>
      <p:sp>
        <p:nvSpPr>
          <p:cNvPr id="5" name="文本框 4"/>
          <p:cNvSpPr txBox="1"/>
          <p:nvPr/>
        </p:nvSpPr>
        <p:spPr>
          <a:xfrm>
            <a:off x="2339340" y="1069340"/>
            <a:ext cx="6252210" cy="922020"/>
          </a:xfrm>
          <a:prstGeom prst="rect">
            <a:avLst/>
          </a:prstGeom>
          <a:noFill/>
        </p:spPr>
        <p:txBody>
          <a:bodyPr wrap="square" rtlCol="0" anchor="t">
            <a:spAutoFit/>
          </a:bodyPr>
          <a:lstStyle/>
          <a:p>
            <a:r>
              <a:rPr lang="zh-CN" altLang="en-US"/>
              <a:t>装饰器的使用非常简单，只需在需要被装饰的函数前面，增加@装饰器函数名，即可使得函数具有装饰器函数的功能！以下演示，装饰器show_run_time()的使用，</a:t>
            </a:r>
          </a:p>
        </p:txBody>
      </p:sp>
      <p:pic>
        <p:nvPicPr>
          <p:cNvPr id="10" name="图片 9"/>
          <p:cNvPicPr>
            <a:picLocks noChangeAspect="1"/>
          </p:cNvPicPr>
          <p:nvPr/>
        </p:nvPicPr>
        <p:blipFill>
          <a:blip r:embed="rId3"/>
          <a:stretch>
            <a:fillRect/>
          </a:stretch>
        </p:blipFill>
        <p:spPr>
          <a:xfrm>
            <a:off x="1830705" y="2505075"/>
            <a:ext cx="6760845" cy="2372360"/>
          </a:xfrm>
          <a:prstGeom prst="rect">
            <a:avLst/>
          </a:prstGeom>
        </p:spPr>
      </p:pic>
      <p:sp>
        <p:nvSpPr>
          <p:cNvPr id="11" name="文本框 10"/>
          <p:cNvSpPr txBox="1"/>
          <p:nvPr/>
        </p:nvSpPr>
        <p:spPr>
          <a:xfrm>
            <a:off x="2339340" y="1991360"/>
            <a:ext cx="5899150" cy="368300"/>
          </a:xfrm>
          <a:prstGeom prst="rect">
            <a:avLst/>
          </a:prstGeom>
          <a:noFill/>
        </p:spPr>
        <p:txBody>
          <a:bodyPr wrap="square" rtlCol="0" anchor="t">
            <a:spAutoFit/>
          </a:bodyPr>
          <a:lstStyle/>
          <a:p>
            <a:r>
              <a:rPr lang="zh-CN" altLang="en-US" b="1"/>
              <a:t>【例6-18】以下演示，装饰器show_run_time()的使用。</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14"/>
          <p:cNvPicPr>
            <a:picLocks noChangeAspect="1"/>
          </p:cNvPicPr>
          <p:nvPr/>
        </p:nvPicPr>
        <p:blipFill>
          <a:blip r:embed="rId2" cstate="print">
            <a:extLst>
              <a:ext uri="{28A0092B-C50C-407E-A947-70E740481C1C}">
                <a14:useLocalDpi xmlns:a14="http://schemas.microsoft.com/office/drawing/2010/main" val="0"/>
              </a:ext>
            </a:extLst>
          </a:blip>
          <a:srcRect t="6458" b="6458"/>
          <a:stretch>
            <a:fillRect/>
          </a:stretch>
        </p:blipFill>
        <p:spPr>
          <a:xfrm>
            <a:off x="467544" y="4677145"/>
            <a:ext cx="576064" cy="1183655"/>
          </a:xfrm>
          <a:prstGeom prst="rect">
            <a:avLst/>
          </a:prstGeom>
        </p:spPr>
      </p:pic>
      <p:sp>
        <p:nvSpPr>
          <p:cNvPr id="2" name="文本框 1"/>
          <p:cNvSpPr txBox="1"/>
          <p:nvPr/>
        </p:nvSpPr>
        <p:spPr>
          <a:xfrm>
            <a:off x="1517015" y="0"/>
            <a:ext cx="4158615" cy="645160"/>
          </a:xfrm>
          <a:prstGeom prst="rect">
            <a:avLst/>
          </a:prstGeom>
          <a:noFill/>
        </p:spPr>
        <p:txBody>
          <a:bodyPr wrap="none" rtlCol="0" anchor="t">
            <a:spAutoFit/>
          </a:bodyPr>
          <a:lstStyle/>
          <a:p>
            <a:pPr algn="l"/>
            <a:r>
              <a:rPr sz="3600" b="1" dirty="0">
                <a:solidFill>
                  <a:prstClr val="black">
                    <a:lumMod val="75000"/>
                    <a:lumOff val="25000"/>
                  </a:prstClr>
                </a:solidFill>
                <a:latin typeface="Arial" panose="020B0604020202020204" pitchFamily="34" charset="0"/>
                <a:ea typeface="+mj-ea"/>
                <a:cs typeface="Arial" panose="020B0604020202020204" pitchFamily="34" charset="0"/>
                <a:sym typeface="+mn-ea"/>
              </a:rPr>
              <a:t>6.6 函数的高级应用</a:t>
            </a:r>
          </a:p>
        </p:txBody>
      </p:sp>
      <p:sp>
        <p:nvSpPr>
          <p:cNvPr id="4" name="文本框 3"/>
          <p:cNvSpPr txBox="1"/>
          <p:nvPr/>
        </p:nvSpPr>
        <p:spPr>
          <a:xfrm>
            <a:off x="2262505" y="701040"/>
            <a:ext cx="3356610" cy="368300"/>
          </a:xfrm>
          <a:prstGeom prst="rect">
            <a:avLst/>
          </a:prstGeom>
          <a:noFill/>
        </p:spPr>
        <p:txBody>
          <a:bodyPr wrap="square" rtlCol="0" anchor="t">
            <a:spAutoFit/>
          </a:bodyPr>
          <a:lstStyle/>
          <a:p>
            <a:r>
              <a:rPr lang="zh-CN" altLang="en-US" b="1"/>
              <a:t>6.6.2 函数闭包（Closure）</a:t>
            </a:r>
          </a:p>
        </p:txBody>
      </p:sp>
      <p:sp>
        <p:nvSpPr>
          <p:cNvPr id="5" name="文本框 4"/>
          <p:cNvSpPr txBox="1"/>
          <p:nvPr/>
        </p:nvSpPr>
        <p:spPr>
          <a:xfrm>
            <a:off x="2339340" y="1069340"/>
            <a:ext cx="6252210" cy="1476375"/>
          </a:xfrm>
          <a:prstGeom prst="rect">
            <a:avLst/>
          </a:prstGeom>
          <a:noFill/>
        </p:spPr>
        <p:txBody>
          <a:bodyPr wrap="square" rtlCol="0" anchor="t">
            <a:spAutoFit/>
          </a:bodyPr>
          <a:lstStyle/>
          <a:p>
            <a:r>
              <a:rPr lang="zh-CN" altLang="en-US"/>
              <a:t>闭包就是内层函数, 对外层函数(非全局)的变量的引用叫函数闭包。Python中闭包从表现形式上看，如果在一个内部函数里，对在外部作用域（但不是在全局作用域）的变量进行引用，那么内部函数就被认为是闭包(closure)。函数闭包本质是函数的嵌套和高阶函数。</a:t>
            </a:r>
          </a:p>
        </p:txBody>
      </p:sp>
      <p:pic>
        <p:nvPicPr>
          <p:cNvPr id="6" name="图片 5"/>
          <p:cNvPicPr>
            <a:picLocks noChangeAspect="1"/>
          </p:cNvPicPr>
          <p:nvPr/>
        </p:nvPicPr>
        <p:blipFill>
          <a:blip r:embed="rId3"/>
          <a:stretch>
            <a:fillRect/>
          </a:stretch>
        </p:blipFill>
        <p:spPr>
          <a:xfrm>
            <a:off x="4512945" y="2545715"/>
            <a:ext cx="1905000" cy="2638425"/>
          </a:xfrm>
          <a:prstGeom prst="rect">
            <a:avLst/>
          </a:prstGeom>
        </p:spPr>
      </p:pic>
      <p:sp>
        <p:nvSpPr>
          <p:cNvPr id="7" name="文本框 6"/>
          <p:cNvSpPr txBox="1"/>
          <p:nvPr/>
        </p:nvSpPr>
        <p:spPr>
          <a:xfrm>
            <a:off x="4823460" y="5235575"/>
            <a:ext cx="1283335" cy="275590"/>
          </a:xfrm>
          <a:prstGeom prst="rect">
            <a:avLst/>
          </a:prstGeom>
          <a:noFill/>
        </p:spPr>
        <p:txBody>
          <a:bodyPr wrap="square" rtlCol="0" anchor="t">
            <a:spAutoFit/>
          </a:bodyPr>
          <a:lstStyle/>
          <a:p>
            <a:r>
              <a:rPr lang="zh-CN" altLang="en-US" sz="1200" b="1"/>
              <a:t>闭包函数示意图</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14"/>
          <p:cNvPicPr>
            <a:picLocks noChangeAspect="1"/>
          </p:cNvPicPr>
          <p:nvPr/>
        </p:nvPicPr>
        <p:blipFill>
          <a:blip r:embed="rId2" cstate="print">
            <a:extLst>
              <a:ext uri="{28A0092B-C50C-407E-A947-70E740481C1C}">
                <a14:useLocalDpi xmlns:a14="http://schemas.microsoft.com/office/drawing/2010/main" val="0"/>
              </a:ext>
            </a:extLst>
          </a:blip>
          <a:srcRect t="6458" b="6458"/>
          <a:stretch>
            <a:fillRect/>
          </a:stretch>
        </p:blipFill>
        <p:spPr>
          <a:xfrm>
            <a:off x="467544" y="4677145"/>
            <a:ext cx="576064" cy="1183655"/>
          </a:xfrm>
          <a:prstGeom prst="rect">
            <a:avLst/>
          </a:prstGeom>
        </p:spPr>
      </p:pic>
      <p:sp>
        <p:nvSpPr>
          <p:cNvPr id="2" name="文本框 1"/>
          <p:cNvSpPr txBox="1"/>
          <p:nvPr/>
        </p:nvSpPr>
        <p:spPr>
          <a:xfrm>
            <a:off x="1517015" y="0"/>
            <a:ext cx="4158615" cy="645160"/>
          </a:xfrm>
          <a:prstGeom prst="rect">
            <a:avLst/>
          </a:prstGeom>
          <a:noFill/>
        </p:spPr>
        <p:txBody>
          <a:bodyPr wrap="none" rtlCol="0" anchor="t">
            <a:spAutoFit/>
          </a:bodyPr>
          <a:lstStyle/>
          <a:p>
            <a:pPr algn="l"/>
            <a:r>
              <a:rPr sz="3600" b="1" dirty="0">
                <a:solidFill>
                  <a:prstClr val="black">
                    <a:lumMod val="75000"/>
                    <a:lumOff val="25000"/>
                  </a:prstClr>
                </a:solidFill>
                <a:latin typeface="Arial" panose="020B0604020202020204" pitchFamily="34" charset="0"/>
                <a:ea typeface="+mj-ea"/>
                <a:cs typeface="Arial" panose="020B0604020202020204" pitchFamily="34" charset="0"/>
                <a:sym typeface="+mn-ea"/>
              </a:rPr>
              <a:t>6.6 函数的高级应用</a:t>
            </a:r>
          </a:p>
        </p:txBody>
      </p:sp>
      <p:sp>
        <p:nvSpPr>
          <p:cNvPr id="4" name="文本框 3"/>
          <p:cNvSpPr txBox="1"/>
          <p:nvPr/>
        </p:nvSpPr>
        <p:spPr>
          <a:xfrm>
            <a:off x="2262505" y="701040"/>
            <a:ext cx="3356610" cy="368300"/>
          </a:xfrm>
          <a:prstGeom prst="rect">
            <a:avLst/>
          </a:prstGeom>
          <a:noFill/>
        </p:spPr>
        <p:txBody>
          <a:bodyPr wrap="square" rtlCol="0" anchor="t">
            <a:spAutoFit/>
          </a:bodyPr>
          <a:lstStyle/>
          <a:p>
            <a:r>
              <a:rPr lang="zh-CN" altLang="en-US" b="1"/>
              <a:t>6.6.2 函数闭包（Closure）</a:t>
            </a:r>
          </a:p>
        </p:txBody>
      </p:sp>
      <p:sp>
        <p:nvSpPr>
          <p:cNvPr id="5" name="文本框 4"/>
          <p:cNvSpPr txBox="1"/>
          <p:nvPr/>
        </p:nvSpPr>
        <p:spPr>
          <a:xfrm>
            <a:off x="2339340" y="1069340"/>
            <a:ext cx="6252210" cy="2306955"/>
          </a:xfrm>
          <a:prstGeom prst="rect">
            <a:avLst/>
          </a:prstGeom>
          <a:noFill/>
        </p:spPr>
        <p:txBody>
          <a:bodyPr wrap="square" rtlCol="0" anchor="t">
            <a:spAutoFit/>
          </a:bodyPr>
          <a:lstStyle/>
          <a:p>
            <a:r>
              <a:rPr lang="zh-CN" altLang="en-US"/>
              <a:t>Python实现函数闭包要满足3个条件：</a:t>
            </a:r>
          </a:p>
          <a:p>
            <a:r>
              <a:rPr lang="zh-CN" altLang="en-US"/>
              <a:t>（1）必须是嵌套函数。</a:t>
            </a:r>
          </a:p>
          <a:p>
            <a:r>
              <a:rPr lang="zh-CN" altLang="en-US"/>
              <a:t>（2）内嵌函数必须引用1个（或1个以上）定义在外部函数里的变量。</a:t>
            </a:r>
          </a:p>
          <a:p>
            <a:r>
              <a:rPr lang="zh-CN" altLang="en-US"/>
              <a:t>（3）外部函数必须返回内嵌函数——必须返回那个内嵌函数。</a:t>
            </a:r>
          </a:p>
          <a:p>
            <a:r>
              <a:rPr lang="zh-CN" altLang="en-US"/>
              <a:t>闭包简而言之“外返内，内引外”，即：外围函数返回值为内部函数，内部函数要引用外围函数的变量。</a:t>
            </a:r>
          </a:p>
          <a:p>
            <a:r>
              <a:rPr lang="zh-CN" altLang="en-US"/>
              <a:t>闭包的作用：保持程序上一次运行后的状态，然后继续执行。</a:t>
            </a:r>
          </a:p>
        </p:txBody>
      </p:sp>
      <p:sp>
        <p:nvSpPr>
          <p:cNvPr id="8" name="文本框 7"/>
          <p:cNvSpPr txBox="1"/>
          <p:nvPr/>
        </p:nvSpPr>
        <p:spPr>
          <a:xfrm>
            <a:off x="2339340" y="3322320"/>
            <a:ext cx="3502660" cy="368300"/>
          </a:xfrm>
          <a:prstGeom prst="rect">
            <a:avLst/>
          </a:prstGeom>
          <a:noFill/>
        </p:spPr>
        <p:txBody>
          <a:bodyPr wrap="square" rtlCol="0" anchor="t">
            <a:spAutoFit/>
          </a:bodyPr>
          <a:lstStyle/>
          <a:p>
            <a:r>
              <a:rPr lang="zh-CN" altLang="en-US" b="1"/>
              <a:t>【例6-19】函数的闭包代码演示。</a:t>
            </a:r>
          </a:p>
        </p:txBody>
      </p:sp>
      <p:pic>
        <p:nvPicPr>
          <p:cNvPr id="9" name="图片 8"/>
          <p:cNvPicPr>
            <a:picLocks noChangeAspect="1"/>
          </p:cNvPicPr>
          <p:nvPr/>
        </p:nvPicPr>
        <p:blipFill>
          <a:blip r:embed="rId3"/>
          <a:stretch>
            <a:fillRect/>
          </a:stretch>
        </p:blipFill>
        <p:spPr>
          <a:xfrm>
            <a:off x="1746885" y="3636010"/>
            <a:ext cx="6844665" cy="3084195"/>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14"/>
          <p:cNvPicPr>
            <a:picLocks noChangeAspect="1"/>
          </p:cNvPicPr>
          <p:nvPr/>
        </p:nvPicPr>
        <p:blipFill>
          <a:blip r:embed="rId2" cstate="print">
            <a:extLst>
              <a:ext uri="{28A0092B-C50C-407E-A947-70E740481C1C}">
                <a14:useLocalDpi xmlns:a14="http://schemas.microsoft.com/office/drawing/2010/main" val="0"/>
              </a:ext>
            </a:extLst>
          </a:blip>
          <a:srcRect t="6458" b="6458"/>
          <a:stretch>
            <a:fillRect/>
          </a:stretch>
        </p:blipFill>
        <p:spPr>
          <a:xfrm>
            <a:off x="467544" y="4677145"/>
            <a:ext cx="576064" cy="1183655"/>
          </a:xfrm>
          <a:prstGeom prst="rect">
            <a:avLst/>
          </a:prstGeom>
        </p:spPr>
      </p:pic>
      <p:sp>
        <p:nvSpPr>
          <p:cNvPr id="2" name="文本框 1"/>
          <p:cNvSpPr txBox="1"/>
          <p:nvPr/>
        </p:nvSpPr>
        <p:spPr>
          <a:xfrm>
            <a:off x="1517015" y="0"/>
            <a:ext cx="4158615" cy="645160"/>
          </a:xfrm>
          <a:prstGeom prst="rect">
            <a:avLst/>
          </a:prstGeom>
          <a:noFill/>
        </p:spPr>
        <p:txBody>
          <a:bodyPr wrap="none" rtlCol="0" anchor="t">
            <a:spAutoFit/>
          </a:bodyPr>
          <a:lstStyle/>
          <a:p>
            <a:pPr algn="l"/>
            <a:r>
              <a:rPr sz="3600" b="1" dirty="0">
                <a:solidFill>
                  <a:prstClr val="black">
                    <a:lumMod val="75000"/>
                    <a:lumOff val="25000"/>
                  </a:prstClr>
                </a:solidFill>
                <a:latin typeface="Arial" panose="020B0604020202020204" pitchFamily="34" charset="0"/>
                <a:ea typeface="+mj-ea"/>
                <a:cs typeface="Arial" panose="020B0604020202020204" pitchFamily="34" charset="0"/>
                <a:sym typeface="+mn-ea"/>
              </a:rPr>
              <a:t>6.6 函数的高级应用</a:t>
            </a:r>
          </a:p>
        </p:txBody>
      </p:sp>
      <p:sp>
        <p:nvSpPr>
          <p:cNvPr id="5" name="文本框 4"/>
          <p:cNvSpPr txBox="1"/>
          <p:nvPr/>
        </p:nvSpPr>
        <p:spPr>
          <a:xfrm>
            <a:off x="2304415" y="725805"/>
            <a:ext cx="6252210" cy="645160"/>
          </a:xfrm>
          <a:prstGeom prst="rect">
            <a:avLst/>
          </a:prstGeom>
          <a:noFill/>
        </p:spPr>
        <p:txBody>
          <a:bodyPr wrap="square" rtlCol="0" anchor="t">
            <a:spAutoFit/>
          </a:bodyPr>
          <a:lstStyle/>
          <a:p>
            <a:r>
              <a:rPr lang="zh-CN" altLang="en-US"/>
              <a:t>可以看到，每次调用闭包函数，都会在上一次的结果上继续计算。运行结果如下：</a:t>
            </a:r>
          </a:p>
        </p:txBody>
      </p:sp>
      <p:pic>
        <p:nvPicPr>
          <p:cNvPr id="6" name="图片 5"/>
          <p:cNvPicPr>
            <a:picLocks noChangeAspect="1"/>
          </p:cNvPicPr>
          <p:nvPr/>
        </p:nvPicPr>
        <p:blipFill>
          <a:blip r:embed="rId3"/>
          <a:stretch>
            <a:fillRect/>
          </a:stretch>
        </p:blipFill>
        <p:spPr>
          <a:xfrm>
            <a:off x="1744345" y="1312545"/>
            <a:ext cx="6856095" cy="1257935"/>
          </a:xfrm>
          <a:prstGeom prst="rect">
            <a:avLst/>
          </a:prstGeom>
        </p:spPr>
      </p:pic>
      <p:sp>
        <p:nvSpPr>
          <p:cNvPr id="7" name="文本框 6"/>
          <p:cNvSpPr txBox="1"/>
          <p:nvPr/>
        </p:nvSpPr>
        <p:spPr>
          <a:xfrm>
            <a:off x="2304415" y="2570480"/>
            <a:ext cx="6251575" cy="922020"/>
          </a:xfrm>
          <a:prstGeom prst="rect">
            <a:avLst/>
          </a:prstGeom>
          <a:noFill/>
        </p:spPr>
        <p:txBody>
          <a:bodyPr wrap="square" rtlCol="0" anchor="t">
            <a:spAutoFit/>
          </a:bodyPr>
          <a:lstStyle/>
          <a:p>
            <a:r>
              <a:rPr lang="zh-CN" altLang="en-US"/>
              <a:t>其中__closure__属性检测函数是否闭包. 使用函数名.__closure__，若是闭包函数，则返回&lt;cell  ........&gt;，否则返回，返回None。</a:t>
            </a:r>
          </a:p>
        </p:txBody>
      </p:sp>
      <p:sp>
        <p:nvSpPr>
          <p:cNvPr id="10" name="文本框 9"/>
          <p:cNvSpPr txBox="1"/>
          <p:nvPr/>
        </p:nvSpPr>
        <p:spPr>
          <a:xfrm>
            <a:off x="2303145" y="3429635"/>
            <a:ext cx="6252845" cy="645160"/>
          </a:xfrm>
          <a:prstGeom prst="rect">
            <a:avLst/>
          </a:prstGeom>
          <a:noFill/>
        </p:spPr>
        <p:txBody>
          <a:bodyPr wrap="square" rtlCol="0" anchor="t">
            <a:spAutoFit/>
          </a:bodyPr>
          <a:lstStyle/>
          <a:p>
            <a:r>
              <a:rPr lang="zh-CN" altLang="en-US"/>
              <a:t>另外，还可以利用函数闭包来实现一个函数的装饰器，以下是闭包函数来实现装饰器的演示代码：</a:t>
            </a:r>
          </a:p>
        </p:txBody>
      </p:sp>
      <p:pic>
        <p:nvPicPr>
          <p:cNvPr id="11" name="图片 10"/>
          <p:cNvPicPr>
            <a:picLocks noChangeAspect="1"/>
          </p:cNvPicPr>
          <p:nvPr/>
        </p:nvPicPr>
        <p:blipFill>
          <a:blip r:embed="rId4"/>
          <a:stretch>
            <a:fillRect/>
          </a:stretch>
        </p:blipFill>
        <p:spPr>
          <a:xfrm>
            <a:off x="1744345" y="4070350"/>
            <a:ext cx="6856730" cy="1790700"/>
          </a:xfrm>
          <a:prstGeom prst="rect">
            <a:avLst/>
          </a:prstGeom>
        </p:spPr>
      </p:pic>
      <p:pic>
        <p:nvPicPr>
          <p:cNvPr id="12" name="图片 11"/>
          <p:cNvPicPr>
            <a:picLocks noChangeAspect="1"/>
          </p:cNvPicPr>
          <p:nvPr/>
        </p:nvPicPr>
        <p:blipFill>
          <a:blip r:embed="rId5"/>
          <a:stretch>
            <a:fillRect/>
          </a:stretch>
        </p:blipFill>
        <p:spPr>
          <a:xfrm>
            <a:off x="1744980" y="6159500"/>
            <a:ext cx="6856095" cy="503555"/>
          </a:xfrm>
          <a:prstGeom prst="rect">
            <a:avLst/>
          </a:prstGeom>
        </p:spPr>
      </p:pic>
      <p:sp>
        <p:nvSpPr>
          <p:cNvPr id="13" name="文本框 12"/>
          <p:cNvSpPr txBox="1"/>
          <p:nvPr/>
        </p:nvSpPr>
        <p:spPr>
          <a:xfrm>
            <a:off x="2326640" y="5861050"/>
            <a:ext cx="2540000" cy="368300"/>
          </a:xfrm>
          <a:prstGeom prst="rect">
            <a:avLst/>
          </a:prstGeom>
          <a:noFill/>
        </p:spPr>
        <p:txBody>
          <a:bodyPr wrap="square" rtlCol="0" anchor="t">
            <a:spAutoFit/>
          </a:bodyPr>
          <a:lstStyle/>
          <a:p>
            <a:r>
              <a:rPr lang="zh-CN" altLang="en-US"/>
              <a:t>运行结果：</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14"/>
          <p:cNvPicPr>
            <a:picLocks noChangeAspect="1"/>
          </p:cNvPicPr>
          <p:nvPr/>
        </p:nvPicPr>
        <p:blipFill>
          <a:blip r:embed="rId2" cstate="print">
            <a:extLst>
              <a:ext uri="{28A0092B-C50C-407E-A947-70E740481C1C}">
                <a14:useLocalDpi xmlns:a14="http://schemas.microsoft.com/office/drawing/2010/main" val="0"/>
              </a:ext>
            </a:extLst>
          </a:blip>
          <a:srcRect t="6458" b="6458"/>
          <a:stretch>
            <a:fillRect/>
          </a:stretch>
        </p:blipFill>
        <p:spPr>
          <a:xfrm>
            <a:off x="467544" y="4677145"/>
            <a:ext cx="576064" cy="1183655"/>
          </a:xfrm>
          <a:prstGeom prst="rect">
            <a:avLst/>
          </a:prstGeom>
        </p:spPr>
      </p:pic>
      <p:sp>
        <p:nvSpPr>
          <p:cNvPr id="2" name="文本框 1"/>
          <p:cNvSpPr txBox="1"/>
          <p:nvPr/>
        </p:nvSpPr>
        <p:spPr>
          <a:xfrm>
            <a:off x="1517015" y="0"/>
            <a:ext cx="4158615" cy="645160"/>
          </a:xfrm>
          <a:prstGeom prst="rect">
            <a:avLst/>
          </a:prstGeom>
          <a:noFill/>
        </p:spPr>
        <p:txBody>
          <a:bodyPr wrap="none" rtlCol="0" anchor="t">
            <a:spAutoFit/>
          </a:bodyPr>
          <a:lstStyle/>
          <a:p>
            <a:pPr algn="l"/>
            <a:r>
              <a:rPr sz="3600" b="1" dirty="0">
                <a:solidFill>
                  <a:prstClr val="black">
                    <a:lumMod val="75000"/>
                    <a:lumOff val="25000"/>
                  </a:prstClr>
                </a:solidFill>
                <a:latin typeface="Arial" panose="020B0604020202020204" pitchFamily="34" charset="0"/>
                <a:ea typeface="+mj-ea"/>
                <a:cs typeface="Arial" panose="020B0604020202020204" pitchFamily="34" charset="0"/>
                <a:sym typeface="+mn-ea"/>
              </a:rPr>
              <a:t>6.6 函数的高级应用</a:t>
            </a:r>
          </a:p>
        </p:txBody>
      </p:sp>
      <p:sp>
        <p:nvSpPr>
          <p:cNvPr id="5" name="文本框 4"/>
          <p:cNvSpPr txBox="1"/>
          <p:nvPr/>
        </p:nvSpPr>
        <p:spPr>
          <a:xfrm>
            <a:off x="2218055" y="811530"/>
            <a:ext cx="6252210" cy="368300"/>
          </a:xfrm>
          <a:prstGeom prst="rect">
            <a:avLst/>
          </a:prstGeom>
          <a:noFill/>
        </p:spPr>
        <p:txBody>
          <a:bodyPr wrap="square" rtlCol="0" anchor="t">
            <a:spAutoFit/>
          </a:bodyPr>
          <a:lstStyle/>
          <a:p>
            <a:r>
              <a:rPr lang="zh-CN" altLang="en-US" b="1"/>
              <a:t>6.6.3 迭代器（Iterator）</a:t>
            </a:r>
          </a:p>
        </p:txBody>
      </p:sp>
      <p:sp>
        <p:nvSpPr>
          <p:cNvPr id="4" name="文本框 3"/>
          <p:cNvSpPr txBox="1"/>
          <p:nvPr/>
        </p:nvSpPr>
        <p:spPr>
          <a:xfrm>
            <a:off x="2218055" y="2174240"/>
            <a:ext cx="6097905" cy="2030095"/>
          </a:xfrm>
          <a:prstGeom prst="rect">
            <a:avLst/>
          </a:prstGeom>
          <a:noFill/>
        </p:spPr>
        <p:txBody>
          <a:bodyPr wrap="square" rtlCol="0" anchor="t">
            <a:spAutoFit/>
          </a:bodyPr>
          <a:lstStyle/>
          <a:p>
            <a:r>
              <a:rPr lang="zh-CN" altLang="en-US"/>
              <a:t>Python的迭代器（iterator是指类的内部同时包含__iter__() 和__next__()函数就是可迭代的。迭代器的特点: 节省内存、惰性机制、按序访问。Python提供了许多可迭代对象，可以for语句来循环访问。如：str、 tuple、 list、 set、dict 、range等。这些可迭代对象都有一个标准的系统函数__iter__()，可以使用dir（）查看上述对象是否具备这些函数。</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14"/>
          <p:cNvPicPr>
            <a:picLocks noChangeAspect="1"/>
          </p:cNvPicPr>
          <p:nvPr/>
        </p:nvPicPr>
        <p:blipFill>
          <a:blip r:embed="rId2" cstate="print">
            <a:extLst>
              <a:ext uri="{28A0092B-C50C-407E-A947-70E740481C1C}">
                <a14:useLocalDpi xmlns:a14="http://schemas.microsoft.com/office/drawing/2010/main" val="0"/>
              </a:ext>
            </a:extLst>
          </a:blip>
          <a:srcRect t="6458" b="6458"/>
          <a:stretch>
            <a:fillRect/>
          </a:stretch>
        </p:blipFill>
        <p:spPr>
          <a:xfrm>
            <a:off x="467544" y="4677145"/>
            <a:ext cx="576064" cy="1183655"/>
          </a:xfrm>
          <a:prstGeom prst="rect">
            <a:avLst/>
          </a:prstGeom>
        </p:spPr>
      </p:pic>
      <p:sp>
        <p:nvSpPr>
          <p:cNvPr id="2" name="文本框 1"/>
          <p:cNvSpPr txBox="1"/>
          <p:nvPr/>
        </p:nvSpPr>
        <p:spPr>
          <a:xfrm>
            <a:off x="1517015" y="0"/>
            <a:ext cx="1863090" cy="645160"/>
          </a:xfrm>
          <a:prstGeom prst="rect">
            <a:avLst/>
          </a:prstGeom>
          <a:noFill/>
        </p:spPr>
        <p:txBody>
          <a:bodyPr wrap="none" rtlCol="0" anchor="t">
            <a:spAutoFit/>
          </a:bodyPr>
          <a:lstStyle/>
          <a:p>
            <a:r>
              <a:rPr sz="3600" b="1" dirty="0">
                <a:solidFill>
                  <a:prstClr val="black">
                    <a:lumMod val="75000"/>
                    <a:lumOff val="25000"/>
                  </a:prstClr>
                </a:solidFill>
                <a:latin typeface="Arial" panose="020B0604020202020204" pitchFamily="34" charset="0"/>
                <a:ea typeface="+mj-ea"/>
                <a:cs typeface="Arial" panose="020B0604020202020204" pitchFamily="34" charset="0"/>
                <a:sym typeface="+mn-ea"/>
              </a:rPr>
              <a:t>6.1 函数</a:t>
            </a:r>
          </a:p>
        </p:txBody>
      </p:sp>
      <p:sp>
        <p:nvSpPr>
          <p:cNvPr id="5" name="文本框 4"/>
          <p:cNvSpPr txBox="1"/>
          <p:nvPr/>
        </p:nvSpPr>
        <p:spPr>
          <a:xfrm>
            <a:off x="2080895" y="645160"/>
            <a:ext cx="6597650" cy="1198880"/>
          </a:xfrm>
          <a:prstGeom prst="rect">
            <a:avLst/>
          </a:prstGeom>
          <a:noFill/>
        </p:spPr>
        <p:txBody>
          <a:bodyPr wrap="square" rtlCol="0" anchor="t">
            <a:spAutoFit/>
          </a:bodyPr>
          <a:lstStyle/>
          <a:p>
            <a:r>
              <a:rPr lang="zh-CN" altLang="en-US"/>
              <a:t>Python系统已经提供了许多内置函数，如：help()、print()、len()等。函数（Functions）是实现某一逻辑功能的代码段，这段代码块的名字就是函数名。函数可以提高代码复用性和可读性。用户可以创建自定义函数。</a:t>
            </a:r>
          </a:p>
        </p:txBody>
      </p:sp>
      <p:sp>
        <p:nvSpPr>
          <p:cNvPr id="4" name="文本框 3"/>
          <p:cNvSpPr txBox="1"/>
          <p:nvPr/>
        </p:nvSpPr>
        <p:spPr>
          <a:xfrm>
            <a:off x="2080895" y="1844040"/>
            <a:ext cx="2540000" cy="368300"/>
          </a:xfrm>
          <a:prstGeom prst="rect">
            <a:avLst/>
          </a:prstGeom>
          <a:noFill/>
        </p:spPr>
        <p:txBody>
          <a:bodyPr wrap="square" rtlCol="0" anchor="t">
            <a:spAutoFit/>
          </a:bodyPr>
          <a:lstStyle/>
          <a:p>
            <a:r>
              <a:rPr lang="zh-CN" altLang="en-US" b="1"/>
              <a:t>6.1.1 函数的定义</a:t>
            </a:r>
          </a:p>
        </p:txBody>
      </p:sp>
      <p:sp>
        <p:nvSpPr>
          <p:cNvPr id="10" name="文本框 9"/>
          <p:cNvSpPr txBox="1"/>
          <p:nvPr/>
        </p:nvSpPr>
        <p:spPr>
          <a:xfrm>
            <a:off x="2080260" y="2212340"/>
            <a:ext cx="6598285" cy="3138170"/>
          </a:xfrm>
          <a:prstGeom prst="rect">
            <a:avLst/>
          </a:prstGeom>
          <a:noFill/>
        </p:spPr>
        <p:txBody>
          <a:bodyPr wrap="square" rtlCol="0" anchor="t">
            <a:spAutoFit/>
          </a:bodyPr>
          <a:lstStyle/>
          <a:p>
            <a:r>
              <a:rPr lang="zh-CN" altLang="en-US"/>
              <a:t>即：用户自定义函数（见表</a:t>
            </a:r>
            <a:r>
              <a:rPr lang="en-US" altLang="zh-CN"/>
              <a:t>6.1</a:t>
            </a:r>
            <a:r>
              <a:rPr lang="zh-CN" altLang="en-US"/>
              <a:t>）。其格式为：</a:t>
            </a:r>
          </a:p>
          <a:p>
            <a:r>
              <a:rPr lang="zh-CN" altLang="en-US"/>
              <a:t>def 函数名（参数列表）:</a:t>
            </a:r>
          </a:p>
          <a:p>
            <a:pPr lvl="1"/>
            <a:r>
              <a:rPr lang="zh-CN" altLang="en-US"/>
              <a:t>"""</a:t>
            </a:r>
          </a:p>
          <a:p>
            <a:pPr lvl="1"/>
            <a:r>
              <a:rPr lang="zh-CN" altLang="en-US"/>
              <a:t>函数功能和参数说明</a:t>
            </a:r>
          </a:p>
          <a:p>
            <a:pPr lvl="1"/>
            <a:r>
              <a:rPr lang="zh-CN" altLang="en-US"/>
              <a:t>"""</a:t>
            </a:r>
          </a:p>
          <a:p>
            <a:pPr lvl="1"/>
            <a:r>
              <a:rPr lang="zh-CN" altLang="en-US"/>
              <a:t>函数体代码</a:t>
            </a:r>
          </a:p>
          <a:p>
            <a:pPr lvl="1"/>
            <a:r>
              <a:rPr lang="zh-CN" altLang="en-US"/>
              <a:t>return 返回值</a:t>
            </a:r>
          </a:p>
          <a:p>
            <a:endParaRPr lang="zh-CN" altLang="en-US"/>
          </a:p>
          <a:p>
            <a:endParaRPr lang="zh-CN" altLang="en-US"/>
          </a:p>
          <a:p>
            <a:r>
              <a:rPr lang="zh-CN" altLang="en-US"/>
              <a:t>一个完整函数由函数名及参数列表、函数说明、函数体代码、函数返回值4部分组成。</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14"/>
          <p:cNvPicPr>
            <a:picLocks noChangeAspect="1"/>
          </p:cNvPicPr>
          <p:nvPr/>
        </p:nvPicPr>
        <p:blipFill>
          <a:blip r:embed="rId2" cstate="print">
            <a:extLst>
              <a:ext uri="{28A0092B-C50C-407E-A947-70E740481C1C}">
                <a14:useLocalDpi xmlns:a14="http://schemas.microsoft.com/office/drawing/2010/main" val="0"/>
              </a:ext>
            </a:extLst>
          </a:blip>
          <a:srcRect t="6458" b="6458"/>
          <a:stretch>
            <a:fillRect/>
          </a:stretch>
        </p:blipFill>
        <p:spPr>
          <a:xfrm>
            <a:off x="467544" y="4677145"/>
            <a:ext cx="576064" cy="1183655"/>
          </a:xfrm>
          <a:prstGeom prst="rect">
            <a:avLst/>
          </a:prstGeom>
        </p:spPr>
      </p:pic>
      <p:sp>
        <p:nvSpPr>
          <p:cNvPr id="2" name="文本框 1"/>
          <p:cNvSpPr txBox="1"/>
          <p:nvPr/>
        </p:nvSpPr>
        <p:spPr>
          <a:xfrm>
            <a:off x="1517015" y="0"/>
            <a:ext cx="4158615" cy="645160"/>
          </a:xfrm>
          <a:prstGeom prst="rect">
            <a:avLst/>
          </a:prstGeom>
          <a:noFill/>
        </p:spPr>
        <p:txBody>
          <a:bodyPr wrap="none" rtlCol="0" anchor="t">
            <a:spAutoFit/>
          </a:bodyPr>
          <a:lstStyle/>
          <a:p>
            <a:pPr algn="l"/>
            <a:r>
              <a:rPr sz="3600" b="1" dirty="0">
                <a:solidFill>
                  <a:prstClr val="black">
                    <a:lumMod val="75000"/>
                    <a:lumOff val="25000"/>
                  </a:prstClr>
                </a:solidFill>
                <a:latin typeface="Arial" panose="020B0604020202020204" pitchFamily="34" charset="0"/>
                <a:ea typeface="+mj-ea"/>
                <a:cs typeface="Arial" panose="020B0604020202020204" pitchFamily="34" charset="0"/>
                <a:sym typeface="+mn-ea"/>
              </a:rPr>
              <a:t>6.6 函数的高级应用</a:t>
            </a:r>
          </a:p>
        </p:txBody>
      </p:sp>
      <p:sp>
        <p:nvSpPr>
          <p:cNvPr id="5" name="文本框 4"/>
          <p:cNvSpPr txBox="1"/>
          <p:nvPr/>
        </p:nvSpPr>
        <p:spPr>
          <a:xfrm>
            <a:off x="2218055" y="811530"/>
            <a:ext cx="6252210" cy="368300"/>
          </a:xfrm>
          <a:prstGeom prst="rect">
            <a:avLst/>
          </a:prstGeom>
          <a:noFill/>
        </p:spPr>
        <p:txBody>
          <a:bodyPr wrap="square" rtlCol="0" anchor="t">
            <a:spAutoFit/>
          </a:bodyPr>
          <a:lstStyle/>
          <a:p>
            <a:r>
              <a:rPr lang="zh-CN" altLang="en-US" b="1"/>
              <a:t>6.6.4 生成器（Generator）</a:t>
            </a:r>
          </a:p>
        </p:txBody>
      </p:sp>
      <p:sp>
        <p:nvSpPr>
          <p:cNvPr id="4" name="文本框 3"/>
          <p:cNvSpPr txBox="1"/>
          <p:nvPr/>
        </p:nvSpPr>
        <p:spPr>
          <a:xfrm>
            <a:off x="2218055" y="1375410"/>
            <a:ext cx="6097905" cy="1753235"/>
          </a:xfrm>
          <a:prstGeom prst="rect">
            <a:avLst/>
          </a:prstGeom>
          <a:noFill/>
        </p:spPr>
        <p:txBody>
          <a:bodyPr wrap="square" rtlCol="0" anchor="t">
            <a:spAutoFit/>
          </a:bodyPr>
          <a:lstStyle/>
          <a:p>
            <a:r>
              <a:rPr lang="zh-CN" altLang="en-US"/>
              <a:t>生成器实质就是迭代器的一种，Python中有三种方式来获取⽣成器:</a:t>
            </a:r>
          </a:p>
          <a:p>
            <a:r>
              <a:rPr lang="zh-CN" altLang="en-US"/>
              <a:t>1. 通过生成器函数；</a:t>
            </a:r>
          </a:p>
          <a:p>
            <a:r>
              <a:rPr lang="zh-CN" altLang="en-US"/>
              <a:t>2. 通过各种推导式来实现生成器； </a:t>
            </a:r>
          </a:p>
          <a:p>
            <a:r>
              <a:rPr lang="zh-CN" altLang="en-US"/>
              <a:t>3. 通过数据的转换也可以获取⽣成器。将函数中的return换成yield就是生成器</a:t>
            </a:r>
          </a:p>
        </p:txBody>
      </p:sp>
      <p:pic>
        <p:nvPicPr>
          <p:cNvPr id="6" name="图片 5"/>
          <p:cNvPicPr>
            <a:picLocks noChangeAspect="1"/>
          </p:cNvPicPr>
          <p:nvPr/>
        </p:nvPicPr>
        <p:blipFill>
          <a:blip r:embed="rId3"/>
          <a:stretch>
            <a:fillRect/>
          </a:stretch>
        </p:blipFill>
        <p:spPr>
          <a:xfrm>
            <a:off x="1710690" y="3498215"/>
            <a:ext cx="6649085" cy="2705735"/>
          </a:xfrm>
          <a:prstGeom prst="rect">
            <a:avLst/>
          </a:prstGeom>
        </p:spPr>
      </p:pic>
      <p:sp>
        <p:nvSpPr>
          <p:cNvPr id="7" name="文本框 6"/>
          <p:cNvSpPr txBox="1"/>
          <p:nvPr/>
        </p:nvSpPr>
        <p:spPr>
          <a:xfrm>
            <a:off x="2391410" y="3128645"/>
            <a:ext cx="3450590" cy="368300"/>
          </a:xfrm>
          <a:prstGeom prst="rect">
            <a:avLst/>
          </a:prstGeom>
          <a:noFill/>
        </p:spPr>
        <p:txBody>
          <a:bodyPr wrap="square" rtlCol="0" anchor="t">
            <a:spAutoFit/>
          </a:bodyPr>
          <a:lstStyle/>
          <a:p>
            <a:r>
              <a:rPr lang="zh-CN" altLang="en-US" b="1"/>
              <a:t>【例6-</a:t>
            </a:r>
            <a:r>
              <a:rPr lang="en-US" altLang="zh-CN" b="1"/>
              <a:t>20</a:t>
            </a:r>
            <a:r>
              <a:rPr lang="zh-CN" altLang="en-US" b="1"/>
              <a:t>】生成器代码演示。</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14"/>
          <p:cNvPicPr>
            <a:picLocks noChangeAspect="1"/>
          </p:cNvPicPr>
          <p:nvPr/>
        </p:nvPicPr>
        <p:blipFill>
          <a:blip r:embed="rId2" cstate="print">
            <a:extLst>
              <a:ext uri="{28A0092B-C50C-407E-A947-70E740481C1C}">
                <a14:useLocalDpi xmlns:a14="http://schemas.microsoft.com/office/drawing/2010/main" val="0"/>
              </a:ext>
            </a:extLst>
          </a:blip>
          <a:srcRect t="6458" b="6458"/>
          <a:stretch>
            <a:fillRect/>
          </a:stretch>
        </p:blipFill>
        <p:spPr>
          <a:xfrm>
            <a:off x="467544" y="4677145"/>
            <a:ext cx="576064" cy="1183655"/>
          </a:xfrm>
          <a:prstGeom prst="rect">
            <a:avLst/>
          </a:prstGeom>
        </p:spPr>
      </p:pic>
      <p:sp>
        <p:nvSpPr>
          <p:cNvPr id="2" name="文本框 1"/>
          <p:cNvSpPr txBox="1"/>
          <p:nvPr/>
        </p:nvSpPr>
        <p:spPr>
          <a:xfrm>
            <a:off x="1517015" y="0"/>
            <a:ext cx="4158615" cy="645160"/>
          </a:xfrm>
          <a:prstGeom prst="rect">
            <a:avLst/>
          </a:prstGeom>
          <a:noFill/>
        </p:spPr>
        <p:txBody>
          <a:bodyPr wrap="none" rtlCol="0" anchor="t">
            <a:spAutoFit/>
          </a:bodyPr>
          <a:lstStyle/>
          <a:p>
            <a:pPr algn="l"/>
            <a:r>
              <a:rPr sz="3600" b="1" dirty="0">
                <a:solidFill>
                  <a:prstClr val="black">
                    <a:lumMod val="75000"/>
                    <a:lumOff val="25000"/>
                  </a:prstClr>
                </a:solidFill>
                <a:latin typeface="Arial" panose="020B0604020202020204" pitchFamily="34" charset="0"/>
                <a:ea typeface="+mj-ea"/>
                <a:cs typeface="Arial" panose="020B0604020202020204" pitchFamily="34" charset="0"/>
                <a:sym typeface="+mn-ea"/>
              </a:rPr>
              <a:t>6.6 函数的高级应用</a:t>
            </a:r>
          </a:p>
        </p:txBody>
      </p:sp>
      <p:sp>
        <p:nvSpPr>
          <p:cNvPr id="8" name="文本框 7"/>
          <p:cNvSpPr txBox="1"/>
          <p:nvPr/>
        </p:nvSpPr>
        <p:spPr>
          <a:xfrm>
            <a:off x="2326640" y="645160"/>
            <a:ext cx="2540000" cy="368300"/>
          </a:xfrm>
          <a:prstGeom prst="rect">
            <a:avLst/>
          </a:prstGeom>
          <a:noFill/>
        </p:spPr>
        <p:txBody>
          <a:bodyPr wrap="square" rtlCol="0" anchor="t">
            <a:spAutoFit/>
          </a:bodyPr>
          <a:lstStyle/>
          <a:p>
            <a:r>
              <a:rPr lang="zh-CN" altLang="en-US"/>
              <a:t>运行结果：</a:t>
            </a:r>
          </a:p>
        </p:txBody>
      </p:sp>
      <p:pic>
        <p:nvPicPr>
          <p:cNvPr id="9" name="图片 8"/>
          <p:cNvPicPr>
            <a:picLocks noChangeAspect="1"/>
          </p:cNvPicPr>
          <p:nvPr/>
        </p:nvPicPr>
        <p:blipFill>
          <a:blip r:embed="rId3"/>
          <a:stretch>
            <a:fillRect/>
          </a:stretch>
        </p:blipFill>
        <p:spPr>
          <a:xfrm>
            <a:off x="1745615" y="1013460"/>
            <a:ext cx="6645275" cy="1032510"/>
          </a:xfrm>
          <a:prstGeom prst="rect">
            <a:avLst/>
          </a:prstGeom>
        </p:spPr>
      </p:pic>
      <p:sp>
        <p:nvSpPr>
          <p:cNvPr id="10" name="文本框 9"/>
          <p:cNvSpPr txBox="1"/>
          <p:nvPr/>
        </p:nvSpPr>
        <p:spPr>
          <a:xfrm>
            <a:off x="2326640" y="2275205"/>
            <a:ext cx="6064250" cy="922020"/>
          </a:xfrm>
          <a:prstGeom prst="rect">
            <a:avLst/>
          </a:prstGeom>
          <a:noFill/>
        </p:spPr>
        <p:txBody>
          <a:bodyPr wrap="square" rtlCol="0" anchor="t">
            <a:spAutoFit/>
          </a:bodyPr>
          <a:lstStyle/>
          <a:p>
            <a:r>
              <a:rPr lang="zh-CN" altLang="en-US"/>
              <a:t>生成式的使用可以通过调用.next__(),或者.send()函数调用，可以把send（string）理解为 string对生成器调用的一个记录，即：标记为string的请求获取的结果。</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14"/>
          <p:cNvPicPr>
            <a:picLocks noChangeAspect="1"/>
          </p:cNvPicPr>
          <p:nvPr/>
        </p:nvPicPr>
        <p:blipFill>
          <a:blip r:embed="rId2" cstate="print">
            <a:extLst>
              <a:ext uri="{28A0092B-C50C-407E-A947-70E740481C1C}">
                <a14:useLocalDpi xmlns:a14="http://schemas.microsoft.com/office/drawing/2010/main" val="0"/>
              </a:ext>
            </a:extLst>
          </a:blip>
          <a:srcRect t="6458" b="6458"/>
          <a:stretch>
            <a:fillRect/>
          </a:stretch>
        </p:blipFill>
        <p:spPr>
          <a:xfrm>
            <a:off x="467544" y="4677145"/>
            <a:ext cx="576064" cy="1183655"/>
          </a:xfrm>
          <a:prstGeom prst="rect">
            <a:avLst/>
          </a:prstGeom>
        </p:spPr>
      </p:pic>
      <p:sp>
        <p:nvSpPr>
          <p:cNvPr id="2" name="文本框 1"/>
          <p:cNvSpPr txBox="1"/>
          <p:nvPr/>
        </p:nvSpPr>
        <p:spPr>
          <a:xfrm>
            <a:off x="1517015" y="0"/>
            <a:ext cx="4158615" cy="645160"/>
          </a:xfrm>
          <a:prstGeom prst="rect">
            <a:avLst/>
          </a:prstGeom>
          <a:noFill/>
        </p:spPr>
        <p:txBody>
          <a:bodyPr wrap="none" rtlCol="0" anchor="t">
            <a:spAutoFit/>
          </a:bodyPr>
          <a:lstStyle/>
          <a:p>
            <a:pPr algn="l"/>
            <a:r>
              <a:rPr sz="3600" b="1" dirty="0">
                <a:solidFill>
                  <a:prstClr val="black">
                    <a:lumMod val="75000"/>
                    <a:lumOff val="25000"/>
                  </a:prstClr>
                </a:solidFill>
                <a:latin typeface="Arial" panose="020B0604020202020204" pitchFamily="34" charset="0"/>
                <a:ea typeface="+mj-ea"/>
                <a:cs typeface="Arial" panose="020B0604020202020204" pitchFamily="34" charset="0"/>
                <a:sym typeface="+mn-ea"/>
              </a:rPr>
              <a:t>6.6 函数的高级应用</a:t>
            </a:r>
          </a:p>
        </p:txBody>
      </p:sp>
      <p:sp>
        <p:nvSpPr>
          <p:cNvPr id="8" name="文本框 7"/>
          <p:cNvSpPr txBox="1"/>
          <p:nvPr/>
        </p:nvSpPr>
        <p:spPr>
          <a:xfrm>
            <a:off x="2326640" y="645160"/>
            <a:ext cx="2540000" cy="368300"/>
          </a:xfrm>
          <a:prstGeom prst="rect">
            <a:avLst/>
          </a:prstGeom>
          <a:noFill/>
        </p:spPr>
        <p:txBody>
          <a:bodyPr wrap="square" rtlCol="0" anchor="t">
            <a:spAutoFit/>
          </a:bodyPr>
          <a:lstStyle/>
          <a:p>
            <a:r>
              <a:rPr lang="zh-CN" altLang="en-US" b="1"/>
              <a:t>6.7 eval() 函数</a:t>
            </a:r>
          </a:p>
        </p:txBody>
      </p:sp>
      <p:sp>
        <p:nvSpPr>
          <p:cNvPr id="4" name="文本框 3"/>
          <p:cNvSpPr txBox="1"/>
          <p:nvPr/>
        </p:nvSpPr>
        <p:spPr>
          <a:xfrm>
            <a:off x="2383155" y="1013460"/>
            <a:ext cx="5881370" cy="2584450"/>
          </a:xfrm>
          <a:prstGeom prst="rect">
            <a:avLst/>
          </a:prstGeom>
          <a:noFill/>
        </p:spPr>
        <p:txBody>
          <a:bodyPr wrap="square" rtlCol="0" anchor="t">
            <a:spAutoFit/>
          </a:bodyPr>
          <a:lstStyle/>
          <a:p>
            <a:r>
              <a:rPr lang="zh-CN" altLang="en-US"/>
              <a:t>有时候，需要将Python源程序表达式字符串解析运行，可以使用Python中的eval() 是内置函数。eval()函数的语法：</a:t>
            </a:r>
          </a:p>
          <a:p>
            <a:pPr marL="285750" indent="-285750">
              <a:buFont typeface="Wingdings" panose="05000000000000000000" charset="0"/>
              <a:buChar char="Ø"/>
            </a:pPr>
            <a:r>
              <a:rPr lang="zh-CN" altLang="en-US" b="1"/>
              <a:t>eval （expression，globals = None，locals = None ）</a:t>
            </a:r>
          </a:p>
          <a:p>
            <a:pPr marL="285750" indent="-285750">
              <a:buFont typeface="Arial" panose="020B0604020202020204" pitchFamily="34" charset="0"/>
              <a:buChar char="•"/>
            </a:pPr>
            <a:r>
              <a:rPr lang="zh-CN" altLang="en-US"/>
              <a:t>expression只能是一个字符串Python 表达式；</a:t>
            </a:r>
          </a:p>
          <a:p>
            <a:pPr marL="285750" indent="-285750">
              <a:buFont typeface="Arial" panose="020B0604020202020204" pitchFamily="34" charset="0"/>
              <a:buChar char="•"/>
            </a:pPr>
            <a:r>
              <a:rPr lang="zh-CN" altLang="en-US"/>
              <a:t>globals 和 locals可选。</a:t>
            </a:r>
          </a:p>
          <a:p>
            <a:pPr marL="285750" indent="-285750">
              <a:buFont typeface="Arial" panose="020B0604020202020204" pitchFamily="34" charset="0"/>
              <a:buChar char="•"/>
            </a:pPr>
            <a:r>
              <a:rPr lang="zh-CN" altLang="en-US"/>
              <a:t>globals 实参必须是一个字典。locals 可以是任何映射对象。用以限定表达式的作用范围。</a:t>
            </a:r>
          </a:p>
          <a:p>
            <a:pPr marL="285750" indent="-285750">
              <a:buFont typeface="Arial" panose="020B0604020202020204" pitchFamily="34" charset="0"/>
              <a:buChar char="•"/>
            </a:pPr>
            <a:r>
              <a:rPr lang="zh-CN" altLang="en-US"/>
              <a:t>返回值就是表达式的求值结果。 若字符串有语法错误，则抛出异常。</a:t>
            </a:r>
          </a:p>
        </p:txBody>
      </p:sp>
      <p:sp>
        <p:nvSpPr>
          <p:cNvPr id="5" name="文本框 4"/>
          <p:cNvSpPr txBox="1"/>
          <p:nvPr/>
        </p:nvSpPr>
        <p:spPr>
          <a:xfrm>
            <a:off x="2383155" y="3508375"/>
            <a:ext cx="4559300" cy="368300"/>
          </a:xfrm>
          <a:prstGeom prst="rect">
            <a:avLst/>
          </a:prstGeom>
          <a:noFill/>
        </p:spPr>
        <p:txBody>
          <a:bodyPr wrap="square" rtlCol="0" anchor="t">
            <a:spAutoFit/>
          </a:bodyPr>
          <a:lstStyle/>
          <a:p>
            <a:r>
              <a:rPr lang="zh-CN" altLang="en-US" b="1"/>
              <a:t>【例6-2</a:t>
            </a:r>
            <a:r>
              <a:rPr lang="en-US" altLang="zh-CN" b="1"/>
              <a:t>1</a:t>
            </a:r>
            <a:r>
              <a:rPr lang="zh-CN" altLang="en-US" b="1"/>
              <a:t>】eval</a:t>
            </a:r>
            <a:r>
              <a:rPr lang="en-US" altLang="zh-CN" b="1"/>
              <a:t>()</a:t>
            </a:r>
            <a:r>
              <a:rPr lang="zh-CN" altLang="en-US" b="1"/>
              <a:t>函数代码演示。</a:t>
            </a:r>
          </a:p>
        </p:txBody>
      </p:sp>
      <p:pic>
        <p:nvPicPr>
          <p:cNvPr id="6" name="图片 5"/>
          <p:cNvPicPr>
            <a:picLocks noChangeAspect="1"/>
          </p:cNvPicPr>
          <p:nvPr/>
        </p:nvPicPr>
        <p:blipFill>
          <a:blip r:embed="rId3"/>
          <a:stretch>
            <a:fillRect/>
          </a:stretch>
        </p:blipFill>
        <p:spPr>
          <a:xfrm>
            <a:off x="1912620" y="3876675"/>
            <a:ext cx="6351905" cy="2981325"/>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14"/>
          <p:cNvPicPr>
            <a:picLocks noChangeAspect="1"/>
          </p:cNvPicPr>
          <p:nvPr/>
        </p:nvPicPr>
        <p:blipFill>
          <a:blip r:embed="rId2" cstate="print">
            <a:extLst>
              <a:ext uri="{28A0092B-C50C-407E-A947-70E740481C1C}">
                <a14:useLocalDpi xmlns:a14="http://schemas.microsoft.com/office/drawing/2010/main" val="0"/>
              </a:ext>
            </a:extLst>
          </a:blip>
          <a:srcRect t="6458" b="6458"/>
          <a:stretch>
            <a:fillRect/>
          </a:stretch>
        </p:blipFill>
        <p:spPr>
          <a:xfrm>
            <a:off x="467544" y="4677145"/>
            <a:ext cx="576064" cy="1183655"/>
          </a:xfrm>
          <a:prstGeom prst="rect">
            <a:avLst/>
          </a:prstGeom>
        </p:spPr>
      </p:pic>
      <p:sp>
        <p:nvSpPr>
          <p:cNvPr id="2" name="文本框 1"/>
          <p:cNvSpPr txBox="1"/>
          <p:nvPr/>
        </p:nvSpPr>
        <p:spPr>
          <a:xfrm>
            <a:off x="1517015" y="0"/>
            <a:ext cx="4158615" cy="645160"/>
          </a:xfrm>
          <a:prstGeom prst="rect">
            <a:avLst/>
          </a:prstGeom>
          <a:noFill/>
        </p:spPr>
        <p:txBody>
          <a:bodyPr wrap="none" rtlCol="0" anchor="t">
            <a:spAutoFit/>
          </a:bodyPr>
          <a:lstStyle/>
          <a:p>
            <a:pPr algn="l"/>
            <a:r>
              <a:rPr sz="3600" b="1" dirty="0">
                <a:solidFill>
                  <a:prstClr val="black">
                    <a:lumMod val="75000"/>
                    <a:lumOff val="25000"/>
                  </a:prstClr>
                </a:solidFill>
                <a:latin typeface="Arial" panose="020B0604020202020204" pitchFamily="34" charset="0"/>
                <a:ea typeface="+mj-ea"/>
                <a:cs typeface="Arial" panose="020B0604020202020204" pitchFamily="34" charset="0"/>
                <a:sym typeface="+mn-ea"/>
              </a:rPr>
              <a:t>6.6 函数的高级应用</a:t>
            </a:r>
          </a:p>
        </p:txBody>
      </p:sp>
      <p:sp>
        <p:nvSpPr>
          <p:cNvPr id="8" name="文本框 7"/>
          <p:cNvSpPr txBox="1"/>
          <p:nvPr/>
        </p:nvSpPr>
        <p:spPr>
          <a:xfrm>
            <a:off x="2326640" y="645160"/>
            <a:ext cx="2540000" cy="368300"/>
          </a:xfrm>
          <a:prstGeom prst="rect">
            <a:avLst/>
          </a:prstGeom>
          <a:noFill/>
        </p:spPr>
        <p:txBody>
          <a:bodyPr wrap="square" rtlCol="0" anchor="t">
            <a:spAutoFit/>
          </a:bodyPr>
          <a:lstStyle/>
          <a:p>
            <a:r>
              <a:rPr lang="zh-CN" altLang="en-US" b="1"/>
              <a:t>6.8 exec()函数</a:t>
            </a:r>
          </a:p>
        </p:txBody>
      </p:sp>
      <p:sp>
        <p:nvSpPr>
          <p:cNvPr id="4" name="文本框 3"/>
          <p:cNvSpPr txBox="1"/>
          <p:nvPr/>
        </p:nvSpPr>
        <p:spPr>
          <a:xfrm>
            <a:off x="2383155" y="1013460"/>
            <a:ext cx="5881370" cy="1753235"/>
          </a:xfrm>
          <a:prstGeom prst="rect">
            <a:avLst/>
          </a:prstGeom>
          <a:noFill/>
        </p:spPr>
        <p:txBody>
          <a:bodyPr wrap="square" rtlCol="0" anchor="t">
            <a:spAutoFit/>
          </a:bodyPr>
          <a:lstStyle/>
          <a:p>
            <a:r>
              <a:rPr lang="zh-CN" altLang="en-US"/>
              <a:t>如果需要动态执行Python源程序，可使用Python中的exec()是内置函数，其语法为：</a:t>
            </a:r>
          </a:p>
          <a:p>
            <a:pPr marL="285750" indent="-285750">
              <a:buFont typeface="Wingdings" panose="05000000000000000000" charset="0"/>
              <a:buChar char="Ø"/>
            </a:pPr>
            <a:r>
              <a:rPr lang="zh-CN" altLang="en-US" b="1"/>
              <a:t>exec(object[, globals[, locals]])</a:t>
            </a:r>
            <a:endParaRPr lang="zh-CN" altLang="en-US"/>
          </a:p>
          <a:p>
            <a:pPr marL="285750" indent="-285750">
              <a:buFont typeface="Arial" panose="020B0604020202020204" pitchFamily="34" charset="0"/>
              <a:buChar char="•"/>
            </a:pPr>
            <a:r>
              <a:rPr lang="zh-CN" altLang="en-US"/>
              <a:t>这个函数支持动态执行 Python 代码。object 必须是字符串或者代码对象。如果是字符串，那么该字符串将被解析为一系列 Python 语句并执行。</a:t>
            </a:r>
          </a:p>
        </p:txBody>
      </p:sp>
      <p:sp>
        <p:nvSpPr>
          <p:cNvPr id="5" name="文本框 4"/>
          <p:cNvSpPr txBox="1"/>
          <p:nvPr/>
        </p:nvSpPr>
        <p:spPr>
          <a:xfrm>
            <a:off x="2383155" y="2700020"/>
            <a:ext cx="4559300" cy="368300"/>
          </a:xfrm>
          <a:prstGeom prst="rect">
            <a:avLst/>
          </a:prstGeom>
          <a:noFill/>
        </p:spPr>
        <p:txBody>
          <a:bodyPr wrap="square" rtlCol="0" anchor="t">
            <a:spAutoFit/>
          </a:bodyPr>
          <a:lstStyle/>
          <a:p>
            <a:r>
              <a:rPr b="1"/>
              <a:t>【例6-22】exec()函数代码演示。</a:t>
            </a:r>
          </a:p>
        </p:txBody>
      </p:sp>
      <p:pic>
        <p:nvPicPr>
          <p:cNvPr id="7" name="图片 6"/>
          <p:cNvPicPr>
            <a:picLocks noChangeAspect="1"/>
          </p:cNvPicPr>
          <p:nvPr/>
        </p:nvPicPr>
        <p:blipFill>
          <a:blip r:embed="rId3"/>
          <a:stretch>
            <a:fillRect/>
          </a:stretch>
        </p:blipFill>
        <p:spPr>
          <a:xfrm>
            <a:off x="1890395" y="3068320"/>
            <a:ext cx="6374130" cy="1264920"/>
          </a:xfrm>
          <a:prstGeom prst="rect">
            <a:avLst/>
          </a:prstGeom>
        </p:spPr>
      </p:pic>
      <p:sp>
        <p:nvSpPr>
          <p:cNvPr id="9" name="文本框 8"/>
          <p:cNvSpPr txBox="1"/>
          <p:nvPr/>
        </p:nvSpPr>
        <p:spPr>
          <a:xfrm>
            <a:off x="2510790" y="4333240"/>
            <a:ext cx="2540000" cy="368300"/>
          </a:xfrm>
          <a:prstGeom prst="rect">
            <a:avLst/>
          </a:prstGeom>
          <a:noFill/>
        </p:spPr>
        <p:txBody>
          <a:bodyPr wrap="square" rtlCol="0" anchor="t">
            <a:spAutoFit/>
          </a:bodyPr>
          <a:lstStyle/>
          <a:p>
            <a:pPr marL="285750" indent="-285750">
              <a:buFont typeface="Wingdings" panose="05000000000000000000" charset="0"/>
              <a:buChar char="Ø"/>
            </a:pPr>
            <a:r>
              <a:rPr lang="zh-CN" altLang="en-US"/>
              <a:t>exec()与 eval()的区别:</a:t>
            </a:r>
          </a:p>
        </p:txBody>
      </p:sp>
      <p:sp>
        <p:nvSpPr>
          <p:cNvPr id="10" name="文本框 9"/>
          <p:cNvSpPr txBox="1"/>
          <p:nvPr/>
        </p:nvSpPr>
        <p:spPr>
          <a:xfrm>
            <a:off x="2383155" y="4677410"/>
            <a:ext cx="5881370" cy="368300"/>
          </a:xfrm>
          <a:prstGeom prst="rect">
            <a:avLst/>
          </a:prstGeom>
          <a:noFill/>
        </p:spPr>
        <p:txBody>
          <a:bodyPr wrap="square" rtlCol="0" anchor="t">
            <a:spAutoFit/>
          </a:bodyPr>
          <a:lstStyle/>
          <a:p>
            <a:r>
              <a:rPr lang="zh-CN" altLang="en-US"/>
              <a:t>exec()是执行对象或Python语句eval()是用来求表达式的值</a:t>
            </a:r>
          </a:p>
        </p:txBody>
      </p:sp>
      <p:pic>
        <p:nvPicPr>
          <p:cNvPr id="12" name="图片 11"/>
          <p:cNvPicPr>
            <a:picLocks noChangeAspect="1"/>
          </p:cNvPicPr>
          <p:nvPr/>
        </p:nvPicPr>
        <p:blipFill>
          <a:blip r:embed="rId4"/>
          <a:stretch>
            <a:fillRect/>
          </a:stretch>
        </p:blipFill>
        <p:spPr>
          <a:xfrm>
            <a:off x="1891030" y="5045710"/>
            <a:ext cx="6372860" cy="318770"/>
          </a:xfrm>
          <a:prstGeom prst="rect">
            <a:avLst/>
          </a:prstGeom>
        </p:spPr>
      </p:pic>
      <p:sp>
        <p:nvSpPr>
          <p:cNvPr id="13" name="文本框 12"/>
          <p:cNvSpPr txBox="1"/>
          <p:nvPr/>
        </p:nvSpPr>
        <p:spPr>
          <a:xfrm>
            <a:off x="2383155" y="5364480"/>
            <a:ext cx="5882005" cy="368300"/>
          </a:xfrm>
          <a:prstGeom prst="rect">
            <a:avLst/>
          </a:prstGeom>
          <a:noFill/>
        </p:spPr>
        <p:txBody>
          <a:bodyPr wrap="square" rtlCol="0" anchor="t">
            <a:spAutoFit/>
          </a:bodyPr>
          <a:lstStyle/>
          <a:p>
            <a:r>
              <a:rPr lang="zh-CN" altLang="en-US"/>
              <a:t>Nothing happens! We must use Python eval instead:</a:t>
            </a:r>
          </a:p>
        </p:txBody>
      </p:sp>
      <p:pic>
        <p:nvPicPr>
          <p:cNvPr id="15" name="图片 14"/>
          <p:cNvPicPr>
            <a:picLocks noChangeAspect="1"/>
          </p:cNvPicPr>
          <p:nvPr/>
        </p:nvPicPr>
        <p:blipFill>
          <a:blip r:embed="rId5"/>
          <a:stretch>
            <a:fillRect/>
          </a:stretch>
        </p:blipFill>
        <p:spPr>
          <a:xfrm>
            <a:off x="1890395" y="5784215"/>
            <a:ext cx="6373495" cy="285115"/>
          </a:xfrm>
          <a:prstGeom prst="rect">
            <a:avLst/>
          </a:prstGeom>
        </p:spPr>
      </p:pic>
      <p:sp>
        <p:nvSpPr>
          <p:cNvPr id="16" name="文本框 15"/>
          <p:cNvSpPr txBox="1"/>
          <p:nvPr/>
        </p:nvSpPr>
        <p:spPr>
          <a:xfrm>
            <a:off x="2459355" y="6069330"/>
            <a:ext cx="2540000" cy="368300"/>
          </a:xfrm>
          <a:prstGeom prst="rect">
            <a:avLst/>
          </a:prstGeom>
          <a:noFill/>
        </p:spPr>
        <p:txBody>
          <a:bodyPr wrap="square" rtlCol="0" anchor="t">
            <a:spAutoFit/>
          </a:bodyPr>
          <a:lstStyle/>
          <a:p>
            <a:r>
              <a:rPr lang="zh-CN" altLang="en-US"/>
              <a:t>运行结果：</a:t>
            </a:r>
          </a:p>
        </p:txBody>
      </p:sp>
      <p:pic>
        <p:nvPicPr>
          <p:cNvPr id="17" name="图片 16"/>
          <p:cNvPicPr>
            <a:picLocks noChangeAspect="1"/>
          </p:cNvPicPr>
          <p:nvPr/>
        </p:nvPicPr>
        <p:blipFill>
          <a:blip r:embed="rId6"/>
          <a:stretch>
            <a:fillRect/>
          </a:stretch>
        </p:blipFill>
        <p:spPr>
          <a:xfrm>
            <a:off x="1890395" y="6437630"/>
            <a:ext cx="6375400" cy="294005"/>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dirty="0"/>
              <a:t>6.9 本章小结</a:t>
            </a:r>
            <a:r>
              <a:rPr lang="zh-CN" altLang="en-US" dirty="0"/>
              <a:t>：</a:t>
            </a:r>
            <a:endParaRPr lang="en-US" dirty="0"/>
          </a:p>
        </p:txBody>
      </p:sp>
      <p:pic>
        <p:nvPicPr>
          <p:cNvPr id="7" name="图片占位符 14"/>
          <p:cNvPicPr>
            <a:picLocks noChangeAspect="1"/>
          </p:cNvPicPr>
          <p:nvPr/>
        </p:nvPicPr>
        <p:blipFill>
          <a:blip r:embed="rId2" cstate="print">
            <a:extLst>
              <a:ext uri="{28A0092B-C50C-407E-A947-70E740481C1C}">
                <a14:useLocalDpi xmlns:a14="http://schemas.microsoft.com/office/drawing/2010/main" val="0"/>
              </a:ext>
            </a:extLst>
          </a:blip>
          <a:srcRect t="6458" b="6458"/>
          <a:stretch>
            <a:fillRect/>
          </a:stretch>
        </p:blipFill>
        <p:spPr>
          <a:xfrm>
            <a:off x="8460432" y="5349217"/>
            <a:ext cx="411360" cy="845233"/>
          </a:xfrm>
          <a:prstGeom prst="rect">
            <a:avLst/>
          </a:prstGeom>
        </p:spPr>
      </p:pic>
      <p:sp>
        <p:nvSpPr>
          <p:cNvPr id="12" name="文本框 11"/>
          <p:cNvSpPr txBox="1"/>
          <p:nvPr/>
        </p:nvSpPr>
        <p:spPr bwMode="auto">
          <a:xfrm>
            <a:off x="521772" y="1421668"/>
            <a:ext cx="7704856" cy="1337945"/>
          </a:xfrm>
          <a:prstGeom prst="rect">
            <a:avLst/>
          </a:prstGeom>
          <a:noFill/>
          <a:ln w="9525">
            <a:noFill/>
            <a:miter lim="800000"/>
          </a:ln>
        </p:spPr>
        <p:txBody>
          <a:bodyPr wrap="square" rtlCol="0">
            <a:spAutoFit/>
          </a:bodyPr>
          <a:lstStyle/>
          <a:p>
            <a:pPr indent="200025" latinLnBrk="1">
              <a:lnSpc>
                <a:spcPct val="150000"/>
              </a:lnSpc>
              <a:spcBef>
                <a:spcPts val="375"/>
              </a:spcBef>
            </a:pPr>
            <a:r>
              <a:rPr kern="1000" dirty="0">
                <a:solidFill>
                  <a:srgbClr val="000000"/>
                </a:solidFill>
                <a:latin typeface="Times New Roman" panose="02020603050405020304" pitchFamily="18" charset="0"/>
              </a:rPr>
              <a:t>通过本章的学习，我们已经掌握了Python函数的定义与使用、函数的形参定义，函数中的变量的作用域、嵌套函数、装饰器、函数的闭包、生成器，以及eval()和exec()函数的使用。</a:t>
            </a:r>
          </a:p>
        </p:txBody>
      </p:sp>
      <p:pic>
        <p:nvPicPr>
          <p:cNvPr id="5" name="图片 4"/>
          <p:cNvPicPr>
            <a:picLocks noChangeAspect="1"/>
          </p:cNvPicPr>
          <p:nvPr/>
        </p:nvPicPr>
        <p:blipFill rotWithShape="1">
          <a:blip r:embed="rId3" cstate="print">
            <a:extLst>
              <a:ext uri="{28A0092B-C50C-407E-A947-70E740481C1C}">
                <a14:useLocalDpi xmlns:a14="http://schemas.microsoft.com/office/drawing/2010/main" val="0"/>
              </a:ext>
            </a:extLst>
          </a:blip>
          <a:srcRect t="18303" b="18748"/>
          <a:stretch>
            <a:fillRect/>
          </a:stretch>
        </p:blipFill>
        <p:spPr>
          <a:xfrm rot="-660000">
            <a:off x="4933500" y="3452449"/>
            <a:ext cx="2859782" cy="2400267"/>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6.10 习题与课外阅读</a:t>
            </a:r>
          </a:p>
        </p:txBody>
      </p:sp>
      <p:pic>
        <p:nvPicPr>
          <p:cNvPr id="7" name="图片占位符 14"/>
          <p:cNvPicPr>
            <a:picLocks noChangeAspect="1"/>
          </p:cNvPicPr>
          <p:nvPr/>
        </p:nvPicPr>
        <p:blipFill>
          <a:blip r:embed="rId2" cstate="print">
            <a:extLst>
              <a:ext uri="{28A0092B-C50C-407E-A947-70E740481C1C}">
                <a14:useLocalDpi xmlns:a14="http://schemas.microsoft.com/office/drawing/2010/main" val="0"/>
              </a:ext>
            </a:extLst>
          </a:blip>
          <a:srcRect t="6458" b="6458"/>
          <a:stretch>
            <a:fillRect/>
          </a:stretch>
        </p:blipFill>
        <p:spPr>
          <a:xfrm>
            <a:off x="8460432" y="5349217"/>
            <a:ext cx="411360" cy="845233"/>
          </a:xfrm>
          <a:prstGeom prst="rect">
            <a:avLst/>
          </a:prstGeom>
        </p:spPr>
      </p:pic>
      <p:sp>
        <p:nvSpPr>
          <p:cNvPr id="12" name="文本框 11"/>
          <p:cNvSpPr txBox="1"/>
          <p:nvPr/>
        </p:nvSpPr>
        <p:spPr bwMode="auto">
          <a:xfrm>
            <a:off x="521772" y="1421668"/>
            <a:ext cx="7704856" cy="506730"/>
          </a:xfrm>
          <a:prstGeom prst="rect">
            <a:avLst/>
          </a:prstGeom>
          <a:noFill/>
          <a:ln w="9525">
            <a:noFill/>
            <a:miter lim="800000"/>
          </a:ln>
        </p:spPr>
        <p:txBody>
          <a:bodyPr wrap="square" rtlCol="0">
            <a:spAutoFit/>
          </a:bodyPr>
          <a:lstStyle/>
          <a:p>
            <a:pPr indent="200025" latinLnBrk="1">
              <a:lnSpc>
                <a:spcPct val="150000"/>
              </a:lnSpc>
              <a:spcBef>
                <a:spcPts val="375"/>
              </a:spcBef>
            </a:pPr>
            <a:r>
              <a:rPr kern="1000" dirty="0">
                <a:solidFill>
                  <a:srgbClr val="000000"/>
                </a:solidFill>
                <a:latin typeface="Times New Roman" panose="02020603050405020304" pitchFamily="18" charset="0"/>
              </a:rPr>
              <a:t>6.10.1 习题</a:t>
            </a:r>
          </a:p>
        </p:txBody>
      </p:sp>
      <p:pic>
        <p:nvPicPr>
          <p:cNvPr id="5" name="图片 4"/>
          <p:cNvPicPr>
            <a:picLocks noChangeAspect="1"/>
          </p:cNvPicPr>
          <p:nvPr/>
        </p:nvPicPr>
        <p:blipFill rotWithShape="1">
          <a:blip r:embed="rId3" cstate="print">
            <a:extLst>
              <a:ext uri="{28A0092B-C50C-407E-A947-70E740481C1C}">
                <a14:useLocalDpi xmlns:a14="http://schemas.microsoft.com/office/drawing/2010/main" val="0"/>
              </a:ext>
            </a:extLst>
          </a:blip>
          <a:srcRect t="18303" b="18748"/>
          <a:stretch>
            <a:fillRect/>
          </a:stretch>
        </p:blipFill>
        <p:spPr>
          <a:xfrm rot="-660000">
            <a:off x="4933500" y="3452449"/>
            <a:ext cx="2859782" cy="2400267"/>
          </a:xfrm>
          <a:prstGeom prst="rect">
            <a:avLst/>
          </a:prstGeom>
        </p:spPr>
      </p:pic>
      <p:sp>
        <p:nvSpPr>
          <p:cNvPr id="2" name="文本框 1"/>
          <p:cNvSpPr txBox="1"/>
          <p:nvPr/>
        </p:nvSpPr>
        <p:spPr>
          <a:xfrm>
            <a:off x="1041400" y="1928495"/>
            <a:ext cx="6699250" cy="1198880"/>
          </a:xfrm>
          <a:prstGeom prst="rect">
            <a:avLst/>
          </a:prstGeom>
          <a:noFill/>
          <a:ln w="9525">
            <a:noFill/>
            <a:miter lim="800000"/>
          </a:ln>
        </p:spPr>
        <p:txBody>
          <a:bodyPr wrap="square" anchor="t">
            <a:spAutoFit/>
          </a:bodyPr>
          <a:lstStyle/>
          <a:p>
            <a:r>
              <a:rPr dirty="0" smtClean="0">
                <a:solidFill>
                  <a:schemeClr val="tx1">
                    <a:lumMod val="75000"/>
                    <a:lumOff val="25000"/>
                  </a:schemeClr>
                </a:solidFill>
                <a:latin typeface="Arial" panose="020B0604020202020204" pitchFamily="34" charset="0"/>
                <a:ea typeface="Malgun Gothic" panose="020B0503020000020004" pitchFamily="50" charset="-127"/>
                <a:cs typeface="Arial" panose="020B0604020202020204" pitchFamily="34" charset="0"/>
              </a:rPr>
              <a:t>（1）使用函数将完成的第5章的习题1代码重构。</a:t>
            </a:r>
          </a:p>
          <a:p>
            <a:r>
              <a:rPr dirty="0" smtClean="0">
                <a:solidFill>
                  <a:schemeClr val="tx1">
                    <a:lumMod val="75000"/>
                    <a:lumOff val="25000"/>
                  </a:schemeClr>
                </a:solidFill>
                <a:latin typeface="Arial" panose="020B0604020202020204" pitchFamily="34" charset="0"/>
                <a:ea typeface="Malgun Gothic" panose="020B0503020000020004" pitchFamily="50" charset="-127"/>
                <a:cs typeface="Arial" panose="020B0604020202020204" pitchFamily="34" charset="0"/>
              </a:rPr>
              <a:t>（2）使用函数将完成的第5章的习题2代码重构。</a:t>
            </a:r>
          </a:p>
          <a:p>
            <a:r>
              <a:rPr dirty="0" smtClean="0">
                <a:solidFill>
                  <a:schemeClr val="tx1">
                    <a:lumMod val="75000"/>
                    <a:lumOff val="25000"/>
                  </a:schemeClr>
                </a:solidFill>
                <a:latin typeface="Arial" panose="020B0604020202020204" pitchFamily="34" charset="0"/>
                <a:ea typeface="Malgun Gothic" panose="020B0503020000020004" pitchFamily="50" charset="-127"/>
                <a:cs typeface="Arial" panose="020B0604020202020204" pitchFamily="34" charset="0"/>
              </a:rPr>
              <a:t>（3）设计一个装饰器，实现对程序的日志记录。</a:t>
            </a:r>
          </a:p>
          <a:p>
            <a:r>
              <a:rPr dirty="0" smtClean="0">
                <a:solidFill>
                  <a:schemeClr val="tx1">
                    <a:lumMod val="75000"/>
                    <a:lumOff val="25000"/>
                  </a:schemeClr>
                </a:solidFill>
                <a:latin typeface="Arial" panose="020B0604020202020204" pitchFamily="34" charset="0"/>
                <a:ea typeface="Malgun Gothic" panose="020B0503020000020004" pitchFamily="50" charset="-127"/>
                <a:cs typeface="Arial" panose="020B0604020202020204" pitchFamily="34" charset="0"/>
              </a:rPr>
              <a:t>（4）设计一个生成器，请求一次，生成一个随机数。</a:t>
            </a:r>
          </a:p>
        </p:txBody>
      </p:sp>
      <p:sp>
        <p:nvSpPr>
          <p:cNvPr id="6" name="文本框 5"/>
          <p:cNvSpPr txBox="1"/>
          <p:nvPr/>
        </p:nvSpPr>
        <p:spPr>
          <a:xfrm>
            <a:off x="521970" y="3526790"/>
            <a:ext cx="2540000" cy="506730"/>
          </a:xfrm>
          <a:prstGeom prst="rect">
            <a:avLst/>
          </a:prstGeom>
          <a:noFill/>
          <a:ln w="9525">
            <a:noFill/>
            <a:miter lim="800000"/>
          </a:ln>
        </p:spPr>
        <p:txBody>
          <a:bodyPr wrap="square" anchor="t">
            <a:spAutoFit/>
          </a:bodyPr>
          <a:lstStyle/>
          <a:p>
            <a:pPr indent="200025" latinLnBrk="1">
              <a:lnSpc>
                <a:spcPct val="150000"/>
              </a:lnSpc>
              <a:spcBef>
                <a:spcPts val="375"/>
              </a:spcBef>
              <a:buClrTx/>
              <a:buSzTx/>
              <a:buFontTx/>
            </a:pPr>
            <a:r>
              <a:rPr kern="1000" dirty="0">
                <a:solidFill>
                  <a:srgbClr val="000000"/>
                </a:solidFill>
                <a:latin typeface="Times New Roman" panose="02020603050405020304" pitchFamily="18" charset="0"/>
              </a:rPr>
              <a:t>6.10.2 课外阅读</a:t>
            </a:r>
          </a:p>
        </p:txBody>
      </p:sp>
      <p:sp>
        <p:nvSpPr>
          <p:cNvPr id="100" name="文本框 99"/>
          <p:cNvSpPr txBox="1"/>
          <p:nvPr/>
        </p:nvSpPr>
        <p:spPr>
          <a:xfrm>
            <a:off x="1041400" y="4116070"/>
            <a:ext cx="5621020" cy="645160"/>
          </a:xfrm>
          <a:prstGeom prst="rect">
            <a:avLst/>
          </a:prstGeom>
          <a:noFill/>
          <a:ln w="9525">
            <a:noFill/>
          </a:ln>
        </p:spPr>
        <p:txBody>
          <a:bodyPr wrap="square">
            <a:spAutoFit/>
          </a:bodyPr>
          <a:lstStyle/>
          <a:p>
            <a:pPr indent="0" fontAlgn="auto"/>
            <a:r>
              <a:rPr lang="zh-CN" altLang="en-US" sz="1800" b="0" dirty="0" smtClean="0">
                <a:solidFill>
                  <a:schemeClr val="tx1">
                    <a:lumMod val="75000"/>
                    <a:lumOff val="25000"/>
                  </a:schemeClr>
                </a:solidFill>
                <a:latin typeface="Arial" panose="020B0604020202020204" pitchFamily="34" charset="0"/>
                <a:ea typeface="Malgun Gothic" panose="020B0503020000020004" pitchFamily="50" charset="-127"/>
                <a:cs typeface="Arial" panose="020B0604020202020204" pitchFamily="34" charset="0"/>
              </a:rPr>
              <a:t>（1）阅读python官方网站，Tutorials，文档</a:t>
            </a:r>
          </a:p>
          <a:p>
            <a:pPr indent="0" fontAlgn="auto"/>
            <a:r>
              <a:rPr lang="zh-CN" altLang="en-US" sz="1800" b="0" dirty="0" smtClean="0">
                <a:solidFill>
                  <a:schemeClr val="tx1">
                    <a:lumMod val="75000"/>
                    <a:lumOff val="25000"/>
                  </a:schemeClr>
                </a:solidFill>
                <a:latin typeface="Arial" panose="020B0604020202020204" pitchFamily="34" charset="0"/>
                <a:ea typeface="Malgun Gothic" panose="020B0503020000020004" pitchFamily="50" charset="-127"/>
                <a:cs typeface="Arial" panose="020B0604020202020204" pitchFamily="34" charset="0"/>
                <a:hlinkClick r:id="rId4" action="ppaction://hlinkfile"/>
              </a:rPr>
              <a:t> http://www.python.org</a:t>
            </a:r>
            <a:r>
              <a:rPr lang="zh-CN" altLang="en-US" sz="1800" b="0" dirty="0" smtClean="0">
                <a:solidFill>
                  <a:schemeClr val="tx1">
                    <a:lumMod val="75000"/>
                    <a:lumOff val="25000"/>
                  </a:schemeClr>
                </a:solidFill>
                <a:latin typeface="Arial" panose="020B0604020202020204" pitchFamily="34" charset="0"/>
                <a:ea typeface="Malgun Gothic" panose="020B0503020000020004" pitchFamily="50" charset="-127"/>
                <a:cs typeface="Arial" panose="020B0604020202020204" pitchFamily="34" charset="0"/>
              </a:rPr>
              <a:t>；</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3635897" y="1412777"/>
            <a:ext cx="2143125" cy="2857500"/>
          </a:xfrm>
          <a:prstGeom prst="ellipse">
            <a:avLst/>
          </a:prstGeom>
          <a:ln>
            <a:noFill/>
          </a:ln>
          <a:effectLst>
            <a:softEdge rad="112500"/>
          </a:effectLst>
        </p:spPr>
      </p:pic>
      <p:pic>
        <p:nvPicPr>
          <p:cNvPr id="7" name="图片 6"/>
          <p:cNvPicPr>
            <a:picLocks noChangeAspect="1"/>
          </p:cNvPicPr>
          <p:nvPr/>
        </p:nvPicPr>
        <p:blipFill>
          <a:blip r:embed="rId3"/>
          <a:stretch>
            <a:fillRect/>
          </a:stretch>
        </p:blipFill>
        <p:spPr>
          <a:xfrm rot="20009283">
            <a:off x="5713123" y="4167849"/>
            <a:ext cx="2013664" cy="996920"/>
          </a:xfrm>
          <a:prstGeom prst="rect">
            <a:avLst/>
          </a:prstGeom>
        </p:spPr>
      </p:pic>
      <p:pic>
        <p:nvPicPr>
          <p:cNvPr id="4" name="图片占位符 14"/>
          <p:cNvPicPr>
            <a:picLocks noChangeAspect="1"/>
          </p:cNvPicPr>
          <p:nvPr/>
        </p:nvPicPr>
        <p:blipFill>
          <a:blip r:embed="rId4" cstate="print">
            <a:extLst>
              <a:ext uri="{28A0092B-C50C-407E-A947-70E740481C1C}">
                <a14:useLocalDpi xmlns:a14="http://schemas.microsoft.com/office/drawing/2010/main" val="0"/>
              </a:ext>
            </a:extLst>
          </a:blip>
          <a:srcRect t="6458" b="6458"/>
          <a:stretch>
            <a:fillRect/>
          </a:stretch>
        </p:blipFill>
        <p:spPr>
          <a:xfrm>
            <a:off x="467544" y="4677139"/>
            <a:ext cx="576064" cy="118365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14"/>
          <p:cNvPicPr>
            <a:picLocks noChangeAspect="1"/>
          </p:cNvPicPr>
          <p:nvPr/>
        </p:nvPicPr>
        <p:blipFill>
          <a:blip r:embed="rId3" cstate="print">
            <a:extLst>
              <a:ext uri="{28A0092B-C50C-407E-A947-70E740481C1C}">
                <a14:useLocalDpi xmlns:a14="http://schemas.microsoft.com/office/drawing/2010/main" val="0"/>
              </a:ext>
            </a:extLst>
          </a:blip>
          <a:srcRect t="6458" b="6458"/>
          <a:stretch>
            <a:fillRect/>
          </a:stretch>
        </p:blipFill>
        <p:spPr>
          <a:xfrm>
            <a:off x="467544" y="4677145"/>
            <a:ext cx="576064" cy="1183655"/>
          </a:xfrm>
          <a:prstGeom prst="rect">
            <a:avLst/>
          </a:prstGeom>
        </p:spPr>
      </p:pic>
      <p:sp>
        <p:nvSpPr>
          <p:cNvPr id="2" name="文本框 1"/>
          <p:cNvSpPr txBox="1"/>
          <p:nvPr/>
        </p:nvSpPr>
        <p:spPr>
          <a:xfrm>
            <a:off x="1517015" y="0"/>
            <a:ext cx="1863090" cy="645160"/>
          </a:xfrm>
          <a:prstGeom prst="rect">
            <a:avLst/>
          </a:prstGeom>
          <a:noFill/>
        </p:spPr>
        <p:txBody>
          <a:bodyPr wrap="none" rtlCol="0" anchor="t">
            <a:spAutoFit/>
          </a:bodyPr>
          <a:lstStyle/>
          <a:p>
            <a:r>
              <a:rPr sz="3600" b="1" dirty="0">
                <a:solidFill>
                  <a:prstClr val="black">
                    <a:lumMod val="75000"/>
                    <a:lumOff val="25000"/>
                  </a:prstClr>
                </a:solidFill>
                <a:latin typeface="Arial" panose="020B0604020202020204" pitchFamily="34" charset="0"/>
                <a:ea typeface="+mj-ea"/>
                <a:cs typeface="Arial" panose="020B0604020202020204" pitchFamily="34" charset="0"/>
                <a:sym typeface="+mn-ea"/>
              </a:rPr>
              <a:t>6.1 函数</a:t>
            </a:r>
          </a:p>
        </p:txBody>
      </p:sp>
      <p:sp>
        <p:nvSpPr>
          <p:cNvPr id="11" name="文本框 10"/>
          <p:cNvSpPr txBox="1"/>
          <p:nvPr/>
        </p:nvSpPr>
        <p:spPr>
          <a:xfrm>
            <a:off x="2072005" y="645160"/>
            <a:ext cx="2540000" cy="368300"/>
          </a:xfrm>
          <a:prstGeom prst="rect">
            <a:avLst/>
          </a:prstGeom>
          <a:noFill/>
        </p:spPr>
        <p:txBody>
          <a:bodyPr wrap="square" rtlCol="0" anchor="t">
            <a:spAutoFit/>
          </a:bodyPr>
          <a:lstStyle/>
          <a:p>
            <a:r>
              <a:rPr lang="zh-CN" altLang="en-US" b="1"/>
              <a:t>表6.1函数的组成</a:t>
            </a:r>
          </a:p>
        </p:txBody>
      </p:sp>
      <p:graphicFrame>
        <p:nvGraphicFramePr>
          <p:cNvPr id="13" name="表格 12"/>
          <p:cNvGraphicFramePr/>
          <p:nvPr>
            <p:custDataLst>
              <p:tags r:id="rId1"/>
            </p:custDataLst>
          </p:nvPr>
        </p:nvGraphicFramePr>
        <p:xfrm>
          <a:off x="2072005" y="1129030"/>
          <a:ext cx="6526530" cy="1978025"/>
        </p:xfrm>
        <a:graphic>
          <a:graphicData uri="http://schemas.openxmlformats.org/drawingml/2006/table">
            <a:tbl>
              <a:tblPr firstRow="1" bandRow="1">
                <a:tableStyleId>{5940675A-B579-460E-94D1-54222C63F5DA}</a:tableStyleId>
              </a:tblPr>
              <a:tblGrid>
                <a:gridCol w="949325"/>
                <a:gridCol w="3367405"/>
                <a:gridCol w="2209800"/>
              </a:tblGrid>
              <a:tr h="247015">
                <a:tc>
                  <a:txBody>
                    <a:bodyPr/>
                    <a:lstStyle/>
                    <a:p>
                      <a:pPr indent="0" algn="ctr">
                        <a:buNone/>
                      </a:pPr>
                      <a:r>
                        <a:rPr lang="en-US" sz="700" b="1">
                          <a:solidFill>
                            <a:srgbClr val="000000"/>
                          </a:solidFill>
                          <a:latin typeface="宋体" panose="02010600030101010101" pitchFamily="2" charset="-122"/>
                          <a:ea typeface="宋体" panose="02010600030101010101" pitchFamily="2" charset="-122"/>
                          <a:cs typeface="宋体" panose="02010600030101010101" pitchFamily="2" charset="-122"/>
                        </a:rPr>
                        <a:t>名称</a:t>
                      </a:r>
                      <a:endParaRPr lang="en-US" altLang="en-US" sz="7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a:noFill/>
                    </a:lnL>
                    <a:lnR w="1270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700" b="1">
                          <a:solidFill>
                            <a:srgbClr val="000000"/>
                          </a:solidFill>
                          <a:latin typeface="宋体" panose="02010600030101010101" pitchFamily="2" charset="-122"/>
                          <a:ea typeface="宋体" panose="02010600030101010101" pitchFamily="2" charset="-122"/>
                          <a:cs typeface="宋体" panose="02010600030101010101" pitchFamily="2" charset="-122"/>
                        </a:rPr>
                        <a:t>功能介绍</a:t>
                      </a:r>
                      <a:endParaRPr lang="en-US" altLang="en-US" sz="7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700" b="1">
                          <a:solidFill>
                            <a:srgbClr val="000000"/>
                          </a:solidFill>
                          <a:latin typeface="宋体" panose="02010600030101010101" pitchFamily="2" charset="-122"/>
                          <a:ea typeface="宋体" panose="02010600030101010101" pitchFamily="2" charset="-122"/>
                          <a:cs typeface="宋体" panose="02010600030101010101" pitchFamily="2" charset="-122"/>
                        </a:rPr>
                        <a:t>示例</a:t>
                      </a:r>
                      <a:endParaRPr lang="en-US" altLang="en-US" sz="7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cap="flat">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4665">
                <a:tc>
                  <a:txBody>
                    <a:bodyPr/>
                    <a:lstStyle/>
                    <a:p>
                      <a:pPr indent="0">
                        <a:buNone/>
                      </a:pPr>
                      <a:r>
                        <a:rPr lang="en-US" sz="700" b="1">
                          <a:solidFill>
                            <a:srgbClr val="000000"/>
                          </a:solidFill>
                          <a:latin typeface="宋体" panose="02010600030101010101" pitchFamily="2" charset="-122"/>
                          <a:ea typeface="宋体" panose="02010600030101010101" pitchFamily="2" charset="-122"/>
                          <a:cs typeface="宋体" panose="02010600030101010101" pitchFamily="2" charset="-122"/>
                        </a:rPr>
                        <a:t>函数名及参数</a:t>
                      </a:r>
                      <a:endParaRPr lang="en-US" altLang="en-US" sz="7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700" b="1">
                          <a:solidFill>
                            <a:srgbClr val="000000"/>
                          </a:solidFill>
                          <a:latin typeface="宋体" panose="02010600030101010101" pitchFamily="2" charset="-122"/>
                          <a:ea typeface="宋体" panose="02010600030101010101" pitchFamily="2" charset="-122"/>
                          <a:cs typeface="宋体" panose="02010600030101010101" pitchFamily="2" charset="-122"/>
                        </a:rPr>
                        <a:t>def 是定义函数关键词开头，后接函数标识符名称和传给函数的参数的圆括号 (参数列表)和“：”</a:t>
                      </a:r>
                      <a:endParaRPr lang="en-US" altLang="en-US" sz="7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4">
                  <a:txBody>
                    <a:bodyPr/>
                    <a:lstStyle/>
                    <a:p>
                      <a:pPr indent="0">
                        <a:buNone/>
                      </a:pPr>
                      <a:r>
                        <a:rPr lang="en-US" sz="700" b="1">
                          <a:solidFill>
                            <a:srgbClr val="000000"/>
                          </a:solidFill>
                          <a:latin typeface="Times New Roman" panose="02020603050405020304" pitchFamily="18" charset="0"/>
                          <a:cs typeface="Times New Roman" panose="02020603050405020304" pitchFamily="18" charset="0"/>
                        </a:rPr>
                        <a:t>def func_demo(r):'''</a:t>
                      </a:r>
                      <a:r>
                        <a:rPr lang="en-US" sz="700" b="1">
                          <a:solidFill>
                            <a:srgbClr val="000000"/>
                          </a:solidFill>
                          <a:latin typeface="宋体" panose="02010600030101010101" pitchFamily="2" charset="-122"/>
                          <a:ea typeface="宋体" panose="02010600030101010101" pitchFamily="2" charset="-122"/>
                          <a:cs typeface="宋体" panose="02010600030101010101" pitchFamily="2" charset="-122"/>
                        </a:rPr>
                        <a:t>输入为圆的半径r，返回圆的周长和面积</a:t>
                      </a:r>
                      <a:r>
                        <a:rPr lang="en-US" sz="700" b="1">
                          <a:solidFill>
                            <a:srgbClr val="000000"/>
                          </a:solidFill>
                          <a:latin typeface="Times New Roman" panose="02020603050405020304" pitchFamily="18" charset="0"/>
                          <a:cs typeface="Times New Roman" panose="02020603050405020304" pitchFamily="18" charset="0"/>
                        </a:rPr>
                        <a:t>'''pi = 3.14p</a:t>
                      </a:r>
                      <a:r>
                        <a:rPr lang="en-US" sz="700" b="1">
                          <a:solidFill>
                            <a:srgbClr val="000000"/>
                          </a:solidFill>
                          <a:latin typeface="宋体" panose="02010600030101010101" pitchFamily="2" charset="-122"/>
                          <a:ea typeface="宋体" panose="02010600030101010101" pitchFamily="2" charset="-122"/>
                          <a:cs typeface="宋体" panose="02010600030101010101" pitchFamily="2" charset="-122"/>
                        </a:rPr>
                        <a:t>,a</a:t>
                      </a:r>
                      <a:r>
                        <a:rPr lang="en-US" sz="700" b="1">
                          <a:solidFill>
                            <a:srgbClr val="000000"/>
                          </a:solidFill>
                          <a:latin typeface="Times New Roman" panose="02020603050405020304" pitchFamily="18" charset="0"/>
                          <a:cs typeface="Times New Roman" panose="02020603050405020304" pitchFamily="18" charset="0"/>
                        </a:rPr>
                        <a:t> = 2 * pi * r, pi * r * rreturn p, a</a:t>
                      </a:r>
                      <a:endParaRPr lang="en-US" altLang="en-US" sz="7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4665">
                <a:tc>
                  <a:txBody>
                    <a:bodyPr/>
                    <a:lstStyle/>
                    <a:p>
                      <a:pPr indent="0">
                        <a:buNone/>
                      </a:pPr>
                      <a:r>
                        <a:rPr lang="en-US" sz="700" b="1">
                          <a:solidFill>
                            <a:srgbClr val="000000"/>
                          </a:solidFill>
                          <a:latin typeface="宋体" panose="02010600030101010101" pitchFamily="2" charset="-122"/>
                          <a:ea typeface="宋体" panose="02010600030101010101" pitchFamily="2" charset="-122"/>
                          <a:cs typeface="宋体" panose="02010600030101010101" pitchFamily="2" charset="-122"/>
                        </a:rPr>
                        <a:t>函数说明文档</a:t>
                      </a:r>
                      <a:endParaRPr lang="en-US" altLang="en-US" sz="7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700" b="1">
                          <a:solidFill>
                            <a:srgbClr val="000000"/>
                          </a:solidFill>
                          <a:latin typeface="宋体" panose="02010600030101010101" pitchFamily="2" charset="-122"/>
                          <a:ea typeface="宋体" panose="02010600030101010101" pitchFamily="2" charset="-122"/>
                          <a:cs typeface="宋体" panose="02010600030101010101" pitchFamily="2" charset="-122"/>
                        </a:rPr>
                        <a:t>通常函数的第一行语句建议使用文档字符串注释说明函数的用法。该信息可以用help（函数名）显示出来。</a:t>
                      </a:r>
                      <a:endParaRPr lang="en-US" altLang="en-US" sz="7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a:lnL w="12700" cap="flat" cmpd="sng">
                      <a:solidFill>
                        <a:srgbClr val="080000"/>
                      </a:solidFill>
                      <a:prstDash val="solid"/>
                      <a:headEnd type="none" w="med" len="med"/>
                      <a:tailEnd type="none" w="med" len="med"/>
                    </a:lnL>
                    <a:lnR cap="flat">
                      <a:noFill/>
                    </a:lnR>
                  </a:tcPr>
                </a:tc>
              </a:tr>
              <a:tr h="247015">
                <a:tc>
                  <a:txBody>
                    <a:bodyPr/>
                    <a:lstStyle/>
                    <a:p>
                      <a:pPr indent="0">
                        <a:buNone/>
                      </a:pPr>
                      <a:r>
                        <a:rPr lang="en-US" sz="700" b="1">
                          <a:solidFill>
                            <a:srgbClr val="000000"/>
                          </a:solidFill>
                          <a:latin typeface="宋体" panose="02010600030101010101" pitchFamily="2" charset="-122"/>
                          <a:ea typeface="宋体" panose="02010600030101010101" pitchFamily="2" charset="-122"/>
                          <a:cs typeface="宋体" panose="02010600030101010101" pitchFamily="2" charset="-122"/>
                        </a:rPr>
                        <a:t>函数体</a:t>
                      </a:r>
                      <a:endParaRPr lang="en-US" altLang="en-US" sz="7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700" b="1">
                          <a:solidFill>
                            <a:srgbClr val="000000"/>
                          </a:solidFill>
                          <a:latin typeface="宋体" panose="02010600030101010101" pitchFamily="2" charset="-122"/>
                          <a:ea typeface="宋体" panose="02010600030101010101" pitchFamily="2" charset="-122"/>
                          <a:cs typeface="宋体" panose="02010600030101010101" pitchFamily="2" charset="-122"/>
                        </a:rPr>
                        <a:t>紧接着缩进内容是该函数的逻辑代码。</a:t>
                      </a:r>
                      <a:endParaRPr lang="en-US" altLang="en-US" sz="7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a:lnL w="12700" cap="flat" cmpd="sng">
                      <a:solidFill>
                        <a:srgbClr val="080000"/>
                      </a:solidFill>
                      <a:prstDash val="solid"/>
                      <a:headEnd type="none" w="med" len="med"/>
                      <a:tailEnd type="none" w="med" len="med"/>
                    </a:lnL>
                    <a:lnR cap="flat">
                      <a:noFill/>
                    </a:lnR>
                  </a:tcPr>
                </a:tc>
              </a:tr>
              <a:tr h="494665">
                <a:tc>
                  <a:txBody>
                    <a:bodyPr/>
                    <a:lstStyle/>
                    <a:p>
                      <a:pPr indent="0">
                        <a:buNone/>
                      </a:pPr>
                      <a:r>
                        <a:rPr lang="en-US" sz="700" b="1">
                          <a:solidFill>
                            <a:srgbClr val="000000"/>
                          </a:solidFill>
                          <a:latin typeface="宋体" panose="02010600030101010101" pitchFamily="2" charset="-122"/>
                          <a:ea typeface="宋体" panose="02010600030101010101" pitchFamily="2" charset="-122"/>
                          <a:cs typeface="宋体" panose="02010600030101010101" pitchFamily="2" charset="-122"/>
                        </a:rPr>
                        <a:t>返回值</a:t>
                      </a:r>
                      <a:endParaRPr lang="en-US" altLang="en-US" sz="7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700" b="1">
                          <a:solidFill>
                            <a:srgbClr val="000000"/>
                          </a:solidFill>
                          <a:latin typeface="宋体" panose="02010600030101010101" pitchFamily="2" charset="-122"/>
                          <a:ea typeface="宋体" panose="02010600030101010101" pitchFamily="2" charset="-122"/>
                          <a:cs typeface="宋体" panose="02010600030101010101" pitchFamily="2" charset="-122"/>
                        </a:rPr>
                        <a:t>使用return [返回值] 结束并返回值给调用方。返回值是一个元组（返回值</a:t>
                      </a:r>
                      <a:r>
                        <a:rPr lang="en-US" sz="700" b="1">
                          <a:solidFill>
                            <a:srgbClr val="000000"/>
                          </a:solidFill>
                          <a:latin typeface="Times New Roman" panose="02020603050405020304" pitchFamily="18" charset="0"/>
                          <a:cs typeface="Times New Roman" panose="02020603050405020304" pitchFamily="18" charset="0"/>
                        </a:rPr>
                        <a:t>的个数不限</a:t>
                      </a:r>
                      <a:r>
                        <a:rPr lang="en-US" sz="700" b="1">
                          <a:solidFill>
                            <a:srgbClr val="000000"/>
                          </a:solidFill>
                          <a:latin typeface="宋体" panose="02010600030101010101" pitchFamily="2" charset="-122"/>
                          <a:ea typeface="宋体" panose="02010600030101010101" pitchFamily="2" charset="-122"/>
                          <a:cs typeface="宋体" panose="02010600030101010101" pitchFamily="2" charset="-122"/>
                        </a:rPr>
                        <a:t>），若无返回值或return则返回None。</a:t>
                      </a:r>
                      <a:endParaRPr lang="en-US" altLang="en-US" sz="7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a:lnL w="12700" cap="flat" cmpd="sng">
                      <a:solidFill>
                        <a:srgbClr val="080000"/>
                      </a:solidFill>
                      <a:prstDash val="solid"/>
                      <a:headEnd type="none" w="med" len="med"/>
                      <a:tailEnd type="none" w="med" len="med"/>
                    </a:lnL>
                    <a:lnR cap="flat">
                      <a:noFill/>
                    </a:lnR>
                    <a:lnB w="12700" cap="flat" cmpd="sng">
                      <a:solidFill>
                        <a:srgbClr val="080000"/>
                      </a:solidFill>
                      <a:prstDash val="solid"/>
                      <a:headEnd type="none" w="med" len="med"/>
                      <a:tailEnd type="none" w="med" len="med"/>
                    </a:lnB>
                  </a:tcPr>
                </a:tc>
              </a:tr>
            </a:tbl>
          </a:graphicData>
        </a:graphic>
      </p:graphicFrame>
      <p:sp>
        <p:nvSpPr>
          <p:cNvPr id="6" name="文本框 5"/>
          <p:cNvSpPr txBox="1"/>
          <p:nvPr/>
        </p:nvSpPr>
        <p:spPr>
          <a:xfrm>
            <a:off x="2072640" y="4090670"/>
            <a:ext cx="6525895" cy="1476375"/>
          </a:xfrm>
          <a:prstGeom prst="rect">
            <a:avLst/>
          </a:prstGeom>
          <a:noFill/>
        </p:spPr>
        <p:txBody>
          <a:bodyPr wrap="square" rtlCol="0" anchor="t">
            <a:spAutoFit/>
          </a:bodyPr>
          <a:lstStyle/>
          <a:p>
            <a:endParaRPr lang="zh-CN" altLang="en-US"/>
          </a:p>
          <a:p>
            <a:endParaRPr lang="zh-CN" altLang="en-US"/>
          </a:p>
          <a:p>
            <a:r>
              <a:rPr lang="zh-CN" altLang="en-US"/>
              <a:t>函数的使用遵循“先定义后使用”的原则。即：函数的定义必须出现在调用函数的语句之前，调用函数使用函数名和函数对应参数即可。</a:t>
            </a:r>
          </a:p>
        </p:txBody>
      </p:sp>
      <p:sp>
        <p:nvSpPr>
          <p:cNvPr id="7" name="文本框 6"/>
          <p:cNvSpPr txBox="1"/>
          <p:nvPr/>
        </p:nvSpPr>
        <p:spPr>
          <a:xfrm>
            <a:off x="4764405" y="3236595"/>
            <a:ext cx="1141095" cy="245110"/>
          </a:xfrm>
          <a:prstGeom prst="rect">
            <a:avLst/>
          </a:prstGeom>
          <a:noFill/>
        </p:spPr>
        <p:txBody>
          <a:bodyPr wrap="none" rtlCol="0" anchor="t">
            <a:spAutoFit/>
          </a:bodyPr>
          <a:lstStyle/>
          <a:p>
            <a:r>
              <a:rPr lang="zh-CN" altLang="en-US" sz="1000" b="1">
                <a:latin typeface="+mn-ea"/>
                <a:cs typeface="+mn-ea"/>
                <a:sym typeface="+mn-ea"/>
              </a:rPr>
              <a:t>表6.1函数的组成</a:t>
            </a:r>
            <a:endParaRPr lang="zh-CN" altLang="en-US" sz="1000">
              <a:latin typeface="+mn-ea"/>
              <a:cs typeface="+mn-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14"/>
          <p:cNvPicPr>
            <a:picLocks noChangeAspect="1"/>
          </p:cNvPicPr>
          <p:nvPr/>
        </p:nvPicPr>
        <p:blipFill>
          <a:blip r:embed="rId2" cstate="print">
            <a:extLst>
              <a:ext uri="{28A0092B-C50C-407E-A947-70E740481C1C}">
                <a14:useLocalDpi xmlns:a14="http://schemas.microsoft.com/office/drawing/2010/main" val="0"/>
              </a:ext>
            </a:extLst>
          </a:blip>
          <a:srcRect t="6458" b="6458"/>
          <a:stretch>
            <a:fillRect/>
          </a:stretch>
        </p:blipFill>
        <p:spPr>
          <a:xfrm>
            <a:off x="467544" y="4677145"/>
            <a:ext cx="576064" cy="1183655"/>
          </a:xfrm>
          <a:prstGeom prst="rect">
            <a:avLst/>
          </a:prstGeom>
        </p:spPr>
      </p:pic>
      <p:sp>
        <p:nvSpPr>
          <p:cNvPr id="2" name="文本框 1"/>
          <p:cNvSpPr txBox="1"/>
          <p:nvPr/>
        </p:nvSpPr>
        <p:spPr>
          <a:xfrm>
            <a:off x="1517015" y="0"/>
            <a:ext cx="1863090" cy="645160"/>
          </a:xfrm>
          <a:prstGeom prst="rect">
            <a:avLst/>
          </a:prstGeom>
          <a:noFill/>
        </p:spPr>
        <p:txBody>
          <a:bodyPr wrap="none" rtlCol="0" anchor="t">
            <a:spAutoFit/>
          </a:bodyPr>
          <a:lstStyle/>
          <a:p>
            <a:r>
              <a:rPr sz="3600" b="1" dirty="0">
                <a:solidFill>
                  <a:prstClr val="black">
                    <a:lumMod val="75000"/>
                    <a:lumOff val="25000"/>
                  </a:prstClr>
                </a:solidFill>
                <a:latin typeface="Arial" panose="020B0604020202020204" pitchFamily="34" charset="0"/>
                <a:ea typeface="+mj-ea"/>
                <a:cs typeface="Arial" panose="020B0604020202020204" pitchFamily="34" charset="0"/>
                <a:sym typeface="+mn-ea"/>
              </a:rPr>
              <a:t>6.1 函数</a:t>
            </a:r>
          </a:p>
        </p:txBody>
      </p:sp>
      <p:sp>
        <p:nvSpPr>
          <p:cNvPr id="4" name="文本框 3"/>
          <p:cNvSpPr txBox="1"/>
          <p:nvPr/>
        </p:nvSpPr>
        <p:spPr>
          <a:xfrm>
            <a:off x="2124710" y="562610"/>
            <a:ext cx="4739640" cy="368300"/>
          </a:xfrm>
          <a:prstGeom prst="rect">
            <a:avLst/>
          </a:prstGeom>
          <a:noFill/>
        </p:spPr>
        <p:txBody>
          <a:bodyPr wrap="square" rtlCol="0" anchor="t">
            <a:spAutoFit/>
          </a:bodyPr>
          <a:lstStyle/>
          <a:p>
            <a:r>
              <a:rPr lang="zh-CN" altLang="en-US" b="1"/>
              <a:t>【例</a:t>
            </a:r>
            <a:r>
              <a:rPr lang="en-US" altLang="zh-CN" b="1"/>
              <a:t>6-1</a:t>
            </a:r>
            <a:r>
              <a:rPr lang="zh-CN" altLang="en-US" b="1"/>
              <a:t>】函数的的定义与使用演示。</a:t>
            </a:r>
          </a:p>
        </p:txBody>
      </p:sp>
      <p:pic>
        <p:nvPicPr>
          <p:cNvPr id="5" name="图片 4"/>
          <p:cNvPicPr>
            <a:picLocks noChangeAspect="1"/>
          </p:cNvPicPr>
          <p:nvPr/>
        </p:nvPicPr>
        <p:blipFill>
          <a:blip r:embed="rId3"/>
          <a:stretch>
            <a:fillRect/>
          </a:stretch>
        </p:blipFill>
        <p:spPr>
          <a:xfrm>
            <a:off x="1642110" y="1104265"/>
            <a:ext cx="6737350" cy="443166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14"/>
          <p:cNvPicPr>
            <a:picLocks noChangeAspect="1"/>
          </p:cNvPicPr>
          <p:nvPr/>
        </p:nvPicPr>
        <p:blipFill>
          <a:blip r:embed="rId2" cstate="print">
            <a:extLst>
              <a:ext uri="{28A0092B-C50C-407E-A947-70E740481C1C}">
                <a14:useLocalDpi xmlns:a14="http://schemas.microsoft.com/office/drawing/2010/main" val="0"/>
              </a:ext>
            </a:extLst>
          </a:blip>
          <a:srcRect t="6458" b="6458"/>
          <a:stretch>
            <a:fillRect/>
          </a:stretch>
        </p:blipFill>
        <p:spPr>
          <a:xfrm>
            <a:off x="467544" y="4677145"/>
            <a:ext cx="576064" cy="1183655"/>
          </a:xfrm>
          <a:prstGeom prst="rect">
            <a:avLst/>
          </a:prstGeom>
        </p:spPr>
      </p:pic>
      <p:sp>
        <p:nvSpPr>
          <p:cNvPr id="2" name="文本框 1"/>
          <p:cNvSpPr txBox="1"/>
          <p:nvPr/>
        </p:nvSpPr>
        <p:spPr>
          <a:xfrm>
            <a:off x="1517015" y="0"/>
            <a:ext cx="1863090" cy="645160"/>
          </a:xfrm>
          <a:prstGeom prst="rect">
            <a:avLst/>
          </a:prstGeom>
          <a:noFill/>
        </p:spPr>
        <p:txBody>
          <a:bodyPr wrap="none" rtlCol="0" anchor="t">
            <a:spAutoFit/>
          </a:bodyPr>
          <a:lstStyle/>
          <a:p>
            <a:r>
              <a:rPr sz="3600" b="1" dirty="0">
                <a:solidFill>
                  <a:prstClr val="black">
                    <a:lumMod val="75000"/>
                    <a:lumOff val="25000"/>
                  </a:prstClr>
                </a:solidFill>
                <a:latin typeface="Arial" panose="020B0604020202020204" pitchFamily="34" charset="0"/>
                <a:ea typeface="+mj-ea"/>
                <a:cs typeface="Arial" panose="020B0604020202020204" pitchFamily="34" charset="0"/>
                <a:sym typeface="+mn-ea"/>
              </a:rPr>
              <a:t>6.1 函数</a:t>
            </a:r>
          </a:p>
        </p:txBody>
      </p:sp>
      <p:sp>
        <p:nvSpPr>
          <p:cNvPr id="4" name="文本框 3"/>
          <p:cNvSpPr txBox="1"/>
          <p:nvPr/>
        </p:nvSpPr>
        <p:spPr>
          <a:xfrm>
            <a:off x="2124710" y="554355"/>
            <a:ext cx="4739640" cy="368300"/>
          </a:xfrm>
          <a:prstGeom prst="rect">
            <a:avLst/>
          </a:prstGeom>
          <a:noFill/>
        </p:spPr>
        <p:txBody>
          <a:bodyPr wrap="square" rtlCol="0" anchor="t">
            <a:spAutoFit/>
          </a:bodyPr>
          <a:lstStyle/>
          <a:p>
            <a:r>
              <a:rPr lang="zh-CN" altLang="en-US" b="1"/>
              <a:t>【例</a:t>
            </a:r>
            <a:r>
              <a:rPr lang="en-US" altLang="zh-CN" b="1"/>
              <a:t>6-1</a:t>
            </a:r>
            <a:r>
              <a:rPr lang="zh-CN" altLang="en-US" b="1"/>
              <a:t>】函数的的定义与使用演示。</a:t>
            </a:r>
          </a:p>
        </p:txBody>
      </p:sp>
      <p:sp>
        <p:nvSpPr>
          <p:cNvPr id="6" name="文本框 5"/>
          <p:cNvSpPr txBox="1"/>
          <p:nvPr/>
        </p:nvSpPr>
        <p:spPr>
          <a:xfrm>
            <a:off x="2124710" y="1027430"/>
            <a:ext cx="2540000" cy="368300"/>
          </a:xfrm>
          <a:prstGeom prst="rect">
            <a:avLst/>
          </a:prstGeom>
          <a:noFill/>
        </p:spPr>
        <p:txBody>
          <a:bodyPr wrap="square" rtlCol="0" anchor="t">
            <a:spAutoFit/>
          </a:bodyPr>
          <a:lstStyle/>
          <a:p>
            <a:r>
              <a:rPr lang="zh-CN" altLang="en-US"/>
              <a:t>程序运行结果：</a:t>
            </a:r>
          </a:p>
        </p:txBody>
      </p:sp>
      <p:pic>
        <p:nvPicPr>
          <p:cNvPr id="7" name="图片 6"/>
          <p:cNvPicPr>
            <a:picLocks noChangeAspect="1"/>
          </p:cNvPicPr>
          <p:nvPr/>
        </p:nvPicPr>
        <p:blipFill>
          <a:blip r:embed="rId3"/>
          <a:stretch>
            <a:fillRect/>
          </a:stretch>
        </p:blipFill>
        <p:spPr>
          <a:xfrm>
            <a:off x="1517015" y="1482090"/>
            <a:ext cx="6990715" cy="1577340"/>
          </a:xfrm>
          <a:prstGeom prst="rect">
            <a:avLst/>
          </a:prstGeom>
        </p:spPr>
      </p:pic>
      <p:sp>
        <p:nvSpPr>
          <p:cNvPr id="8" name="文本框 7"/>
          <p:cNvSpPr txBox="1"/>
          <p:nvPr/>
        </p:nvSpPr>
        <p:spPr>
          <a:xfrm>
            <a:off x="2124710" y="3184525"/>
            <a:ext cx="2540000" cy="368300"/>
          </a:xfrm>
          <a:prstGeom prst="rect">
            <a:avLst/>
          </a:prstGeom>
          <a:noFill/>
        </p:spPr>
        <p:txBody>
          <a:bodyPr wrap="square" rtlCol="0" anchor="t">
            <a:spAutoFit/>
          </a:bodyPr>
          <a:lstStyle/>
          <a:p>
            <a:r>
              <a:rPr lang="zh-CN" altLang="en-US"/>
              <a:t>解释：</a:t>
            </a:r>
          </a:p>
        </p:txBody>
      </p:sp>
      <p:sp>
        <p:nvSpPr>
          <p:cNvPr id="9" name="文本框 8"/>
          <p:cNvSpPr txBox="1"/>
          <p:nvPr/>
        </p:nvSpPr>
        <p:spPr>
          <a:xfrm>
            <a:off x="2270760" y="3552825"/>
            <a:ext cx="6236970" cy="1476375"/>
          </a:xfrm>
          <a:prstGeom prst="rect">
            <a:avLst/>
          </a:prstGeom>
          <a:noFill/>
        </p:spPr>
        <p:txBody>
          <a:bodyPr wrap="square" rtlCol="0" anchor="t">
            <a:spAutoFit/>
          </a:bodyPr>
          <a:lstStyle/>
          <a:p>
            <a:pPr marL="285750" indent="-285750">
              <a:buFont typeface="Wingdings" panose="05000000000000000000" charset="0"/>
              <a:buChar char="l"/>
            </a:pPr>
            <a:r>
              <a:rPr lang="zh-CN" altLang="en-US"/>
              <a:t>help(func_demo)系统函数打印func_demo ()函数的帮助信息；</a:t>
            </a:r>
          </a:p>
          <a:p>
            <a:pPr marL="285750" indent="-285750">
              <a:buFont typeface="Wingdings" panose="05000000000000000000" charset="0"/>
              <a:buChar char="l"/>
            </a:pPr>
            <a:r>
              <a:rPr lang="zh-CN" altLang="en-US"/>
              <a:t>函数的返回值为一个元组（周长，面积）。该元组的元素个数可以是0~n个；</a:t>
            </a:r>
          </a:p>
          <a:p>
            <a:pPr marL="285750" indent="-285750">
              <a:buFont typeface="Wingdings" panose="05000000000000000000" charset="0"/>
              <a:buChar char="l"/>
            </a:pPr>
            <a:r>
              <a:rPr lang="zh-CN" altLang="en-US"/>
              <a:t>无return关键词或返回值，函数一律返回None。</a:t>
            </a:r>
          </a:p>
        </p:txBody>
      </p:sp>
      <p:sp>
        <p:nvSpPr>
          <p:cNvPr id="10" name="文本框 9"/>
          <p:cNvSpPr txBox="1"/>
          <p:nvPr/>
        </p:nvSpPr>
        <p:spPr>
          <a:xfrm>
            <a:off x="2270760" y="5170170"/>
            <a:ext cx="6236970" cy="1198880"/>
          </a:xfrm>
          <a:prstGeom prst="rect">
            <a:avLst/>
          </a:prstGeom>
          <a:noFill/>
        </p:spPr>
        <p:txBody>
          <a:bodyPr wrap="square" rtlCol="0" anchor="t">
            <a:spAutoFit/>
          </a:bodyPr>
          <a:lstStyle/>
          <a:p>
            <a:r>
              <a:rPr lang="zh-CN" altLang="en-US"/>
              <a:t>如果从系统级进一步理解函数内部的调用过程，可以使用Python自带的反汇编（</a:t>
            </a:r>
            <a:r>
              <a:rPr lang="zh-CN" altLang="en-US">
                <a:hlinkClick r:id="rId4" action="ppaction://hlinkfile"/>
              </a:rPr>
              <a:t>https://docs.python.org/3/library/dis.html</a:t>
            </a:r>
            <a:r>
              <a:rPr lang="zh-CN" altLang="en-US"/>
              <a:t>）工具，来分析上述函数的调用过程。代码非常简单：</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14"/>
          <p:cNvPicPr>
            <a:picLocks noChangeAspect="1"/>
          </p:cNvPicPr>
          <p:nvPr/>
        </p:nvPicPr>
        <p:blipFill>
          <a:blip r:embed="rId2" cstate="print">
            <a:extLst>
              <a:ext uri="{28A0092B-C50C-407E-A947-70E740481C1C}">
                <a14:useLocalDpi xmlns:a14="http://schemas.microsoft.com/office/drawing/2010/main" val="0"/>
              </a:ext>
            </a:extLst>
          </a:blip>
          <a:srcRect t="6458" b="6458"/>
          <a:stretch>
            <a:fillRect/>
          </a:stretch>
        </p:blipFill>
        <p:spPr>
          <a:xfrm>
            <a:off x="467544" y="4677145"/>
            <a:ext cx="576064" cy="1183655"/>
          </a:xfrm>
          <a:prstGeom prst="rect">
            <a:avLst/>
          </a:prstGeom>
        </p:spPr>
      </p:pic>
      <p:sp>
        <p:nvSpPr>
          <p:cNvPr id="2" name="文本框 1"/>
          <p:cNvSpPr txBox="1"/>
          <p:nvPr/>
        </p:nvSpPr>
        <p:spPr>
          <a:xfrm>
            <a:off x="1517015" y="0"/>
            <a:ext cx="1863090" cy="645160"/>
          </a:xfrm>
          <a:prstGeom prst="rect">
            <a:avLst/>
          </a:prstGeom>
          <a:noFill/>
        </p:spPr>
        <p:txBody>
          <a:bodyPr wrap="none" rtlCol="0" anchor="t">
            <a:spAutoFit/>
          </a:bodyPr>
          <a:lstStyle/>
          <a:p>
            <a:r>
              <a:rPr sz="3600" b="1" dirty="0">
                <a:solidFill>
                  <a:prstClr val="black">
                    <a:lumMod val="75000"/>
                    <a:lumOff val="25000"/>
                  </a:prstClr>
                </a:solidFill>
                <a:latin typeface="Arial" panose="020B0604020202020204" pitchFamily="34" charset="0"/>
                <a:ea typeface="+mj-ea"/>
                <a:cs typeface="Arial" panose="020B0604020202020204" pitchFamily="34" charset="0"/>
                <a:sym typeface="+mn-ea"/>
              </a:rPr>
              <a:t>6.1 函数</a:t>
            </a:r>
          </a:p>
        </p:txBody>
      </p:sp>
      <p:sp>
        <p:nvSpPr>
          <p:cNvPr id="4" name="文本框 3"/>
          <p:cNvSpPr txBox="1"/>
          <p:nvPr/>
        </p:nvSpPr>
        <p:spPr>
          <a:xfrm>
            <a:off x="2124710" y="554355"/>
            <a:ext cx="4739640" cy="368300"/>
          </a:xfrm>
          <a:prstGeom prst="rect">
            <a:avLst/>
          </a:prstGeom>
          <a:noFill/>
        </p:spPr>
        <p:txBody>
          <a:bodyPr wrap="square" rtlCol="0" anchor="t">
            <a:spAutoFit/>
          </a:bodyPr>
          <a:lstStyle/>
          <a:p>
            <a:r>
              <a:rPr b="1"/>
              <a:t>【例6-2】函数的反汇编dis模块的使用演示。</a:t>
            </a:r>
          </a:p>
        </p:txBody>
      </p:sp>
      <p:pic>
        <p:nvPicPr>
          <p:cNvPr id="5" name="图片 4"/>
          <p:cNvPicPr>
            <a:picLocks noChangeAspect="1"/>
          </p:cNvPicPr>
          <p:nvPr/>
        </p:nvPicPr>
        <p:blipFill>
          <a:blip r:embed="rId3"/>
          <a:stretch>
            <a:fillRect/>
          </a:stretch>
        </p:blipFill>
        <p:spPr>
          <a:xfrm>
            <a:off x="1641475" y="922655"/>
            <a:ext cx="6896100" cy="511810"/>
          </a:xfrm>
          <a:prstGeom prst="rect">
            <a:avLst/>
          </a:prstGeom>
        </p:spPr>
      </p:pic>
      <p:pic>
        <p:nvPicPr>
          <p:cNvPr id="11" name="图片 10"/>
          <p:cNvPicPr>
            <a:picLocks noChangeAspect="1"/>
          </p:cNvPicPr>
          <p:nvPr/>
        </p:nvPicPr>
        <p:blipFill>
          <a:blip r:embed="rId4"/>
          <a:stretch>
            <a:fillRect/>
          </a:stretch>
        </p:blipFill>
        <p:spPr>
          <a:xfrm>
            <a:off x="1641475" y="1754505"/>
            <a:ext cx="6896735" cy="4182110"/>
          </a:xfrm>
          <a:prstGeom prst="rect">
            <a:avLst/>
          </a:prstGeom>
        </p:spPr>
      </p:pic>
      <p:sp>
        <p:nvSpPr>
          <p:cNvPr id="12" name="文本框 11"/>
          <p:cNvSpPr txBox="1"/>
          <p:nvPr/>
        </p:nvSpPr>
        <p:spPr>
          <a:xfrm>
            <a:off x="2252345" y="1434465"/>
            <a:ext cx="2540000" cy="368300"/>
          </a:xfrm>
          <a:prstGeom prst="rect">
            <a:avLst/>
          </a:prstGeom>
          <a:noFill/>
        </p:spPr>
        <p:txBody>
          <a:bodyPr wrap="square" rtlCol="0" anchor="t">
            <a:spAutoFit/>
          </a:bodyPr>
          <a:lstStyle/>
          <a:p>
            <a:r>
              <a:rPr lang="zh-CN" altLang="en-US"/>
              <a:t>得到如下反汇编信息：</a:t>
            </a:r>
          </a:p>
        </p:txBody>
      </p:sp>
      <p:sp>
        <p:nvSpPr>
          <p:cNvPr id="13" name="文本框 12"/>
          <p:cNvSpPr txBox="1"/>
          <p:nvPr/>
        </p:nvSpPr>
        <p:spPr>
          <a:xfrm>
            <a:off x="2252345" y="5935980"/>
            <a:ext cx="6285230" cy="922020"/>
          </a:xfrm>
          <a:prstGeom prst="rect">
            <a:avLst/>
          </a:prstGeom>
          <a:noFill/>
        </p:spPr>
        <p:txBody>
          <a:bodyPr wrap="square" rtlCol="0" anchor="t">
            <a:spAutoFit/>
          </a:bodyPr>
          <a:lstStyle/>
          <a:p>
            <a:r>
              <a:rPr lang="zh-CN" altLang="en-US"/>
              <a:t>由上面反汇编信息可以看出，函数的调用时先加载常量LOAD_CONST，赋值STORE_FAST，运算BINARY_MULTIPLY，其中标号32为构造一个Tuple类型数据，34行是函数的返回值。</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14"/>
          <p:cNvPicPr>
            <a:picLocks noChangeAspect="1"/>
          </p:cNvPicPr>
          <p:nvPr/>
        </p:nvPicPr>
        <p:blipFill>
          <a:blip r:embed="rId2" cstate="print">
            <a:extLst>
              <a:ext uri="{28A0092B-C50C-407E-A947-70E740481C1C}">
                <a14:useLocalDpi xmlns:a14="http://schemas.microsoft.com/office/drawing/2010/main" val="0"/>
              </a:ext>
            </a:extLst>
          </a:blip>
          <a:srcRect t="6458" b="6458"/>
          <a:stretch>
            <a:fillRect/>
          </a:stretch>
        </p:blipFill>
        <p:spPr>
          <a:xfrm>
            <a:off x="467544" y="4677145"/>
            <a:ext cx="576064" cy="1183655"/>
          </a:xfrm>
          <a:prstGeom prst="rect">
            <a:avLst/>
          </a:prstGeom>
        </p:spPr>
      </p:pic>
      <p:sp>
        <p:nvSpPr>
          <p:cNvPr id="2" name="文本框 1"/>
          <p:cNvSpPr txBox="1"/>
          <p:nvPr/>
        </p:nvSpPr>
        <p:spPr>
          <a:xfrm>
            <a:off x="1517015" y="0"/>
            <a:ext cx="1863090" cy="645160"/>
          </a:xfrm>
          <a:prstGeom prst="rect">
            <a:avLst/>
          </a:prstGeom>
          <a:noFill/>
        </p:spPr>
        <p:txBody>
          <a:bodyPr wrap="none" rtlCol="0" anchor="t">
            <a:spAutoFit/>
          </a:bodyPr>
          <a:lstStyle/>
          <a:p>
            <a:r>
              <a:rPr sz="3600" b="1" dirty="0">
                <a:solidFill>
                  <a:prstClr val="black">
                    <a:lumMod val="75000"/>
                    <a:lumOff val="25000"/>
                  </a:prstClr>
                </a:solidFill>
                <a:latin typeface="Arial" panose="020B0604020202020204" pitchFamily="34" charset="0"/>
                <a:ea typeface="+mj-ea"/>
                <a:cs typeface="Arial" panose="020B0604020202020204" pitchFamily="34" charset="0"/>
                <a:sym typeface="+mn-ea"/>
              </a:rPr>
              <a:t>6.1 函数</a:t>
            </a:r>
          </a:p>
        </p:txBody>
      </p:sp>
      <p:sp>
        <p:nvSpPr>
          <p:cNvPr id="4" name="文本框 3"/>
          <p:cNvSpPr txBox="1"/>
          <p:nvPr/>
        </p:nvSpPr>
        <p:spPr>
          <a:xfrm>
            <a:off x="2124710" y="554355"/>
            <a:ext cx="4739640" cy="368300"/>
          </a:xfrm>
          <a:prstGeom prst="rect">
            <a:avLst/>
          </a:prstGeom>
          <a:noFill/>
        </p:spPr>
        <p:txBody>
          <a:bodyPr wrap="square" rtlCol="0" anchor="t">
            <a:spAutoFit/>
          </a:bodyPr>
          <a:lstStyle/>
          <a:p>
            <a:r>
              <a:rPr b="1"/>
              <a:t>6.1.2 函数的docsString</a:t>
            </a:r>
          </a:p>
        </p:txBody>
      </p:sp>
      <p:sp>
        <p:nvSpPr>
          <p:cNvPr id="14" name="文本框 13"/>
          <p:cNvSpPr txBox="1"/>
          <p:nvPr/>
        </p:nvSpPr>
        <p:spPr>
          <a:xfrm>
            <a:off x="2125345" y="856615"/>
            <a:ext cx="6345555" cy="1753235"/>
          </a:xfrm>
          <a:prstGeom prst="rect">
            <a:avLst/>
          </a:prstGeom>
          <a:noFill/>
        </p:spPr>
        <p:txBody>
          <a:bodyPr wrap="square" rtlCol="0" anchor="t">
            <a:spAutoFit/>
          </a:bodyPr>
          <a:lstStyle/>
          <a:p>
            <a:r>
              <a:rPr lang="zh-CN" altLang="en-US"/>
              <a:t>Python 程序在运行时，可以将源程序的相关注释信息（Documentation Strings 简称：docsString），提取出来，保存在变量obj.__doc__，Python帮助系统help(obj)调用该信息。这样可以程序员在撰写代码和注释的同时自动完成帮助文档的编写。相关docsString的撰写规范在PEP257（https://www.python.org/dev/peps/pep-0257/）有详细介绍。</a:t>
            </a:r>
          </a:p>
        </p:txBody>
      </p:sp>
      <p:sp>
        <p:nvSpPr>
          <p:cNvPr id="15" name="文本框 14"/>
          <p:cNvSpPr txBox="1"/>
          <p:nvPr/>
        </p:nvSpPr>
        <p:spPr>
          <a:xfrm>
            <a:off x="2125345" y="2530475"/>
            <a:ext cx="5332095" cy="368300"/>
          </a:xfrm>
          <a:prstGeom prst="rect">
            <a:avLst/>
          </a:prstGeom>
          <a:noFill/>
        </p:spPr>
        <p:txBody>
          <a:bodyPr wrap="square" rtlCol="0" anchor="t">
            <a:spAutoFit/>
          </a:bodyPr>
          <a:lstStyle/>
          <a:p>
            <a:r>
              <a:rPr lang="zh-CN" altLang="en-US" b="1"/>
              <a:t>【例6-3】函数的docsString的定义与使用演示。</a:t>
            </a:r>
          </a:p>
        </p:txBody>
      </p:sp>
      <p:pic>
        <p:nvPicPr>
          <p:cNvPr id="16" name="图片 15"/>
          <p:cNvPicPr>
            <a:picLocks noChangeAspect="1"/>
          </p:cNvPicPr>
          <p:nvPr/>
        </p:nvPicPr>
        <p:blipFill>
          <a:blip r:embed="rId3"/>
          <a:stretch>
            <a:fillRect/>
          </a:stretch>
        </p:blipFill>
        <p:spPr>
          <a:xfrm>
            <a:off x="1684020" y="2826385"/>
            <a:ext cx="6786880" cy="3971925"/>
          </a:xfrm>
          <a:prstGeom prst="rect">
            <a:avLst/>
          </a:prstGeom>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006259e2-0de4-463d-a0dc-da123d7d1237}"/>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15c00d39-3be1-4dec-8f05-83c08f26f3b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w="9525">
          <a:noFill/>
          <a:miter lim="800000"/>
        </a:ln>
      </a:spPr>
      <a:bodyPr wrap="square">
        <a:spAutoFit/>
      </a:bodyPr>
      <a:lstStyle>
        <a:defPPr algn="r">
          <a:defRPr sz="3200" b="1" dirty="0" smtClean="0">
            <a:solidFill>
              <a:schemeClr val="tx1">
                <a:lumMod val="75000"/>
                <a:lumOff val="25000"/>
              </a:schemeClr>
            </a:solidFill>
            <a:latin typeface="Arial" panose="020B0604020202020204" pitchFamily="34" charset="0"/>
            <a:ea typeface="Malgun Gothic" panose="020B0503020000020004" pitchFamily="50" charset="-127"/>
            <a:cs typeface="Arial" panose="020B0604020202020204" pitchFamily="34" charset="0"/>
          </a:defRPr>
        </a:defPPr>
      </a:lst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3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w="9525">
          <a:noFill/>
          <a:miter lim="800000"/>
        </a:ln>
      </a:spPr>
      <a:bodyPr wrap="square">
        <a:spAutoFit/>
      </a:bodyPr>
      <a:lstStyle>
        <a:defPPr algn="r">
          <a:defRPr sz="3200" b="1" dirty="0" smtClean="0">
            <a:solidFill>
              <a:schemeClr val="tx1">
                <a:lumMod val="75000"/>
                <a:lumOff val="25000"/>
              </a:schemeClr>
            </a:solidFill>
            <a:latin typeface="Arial" panose="020B0604020202020204" pitchFamily="34" charset="0"/>
            <a:ea typeface="Malgun Gothic" panose="020B0503020000020004" pitchFamily="50" charset="-127"/>
            <a:cs typeface="Arial" panose="020B0604020202020204" pitchFamily="34" charset="0"/>
          </a:defRPr>
        </a:defPPr>
      </a:lst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4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w="9525">
          <a:noFill/>
          <a:miter lim="800000"/>
        </a:ln>
      </a:spPr>
      <a:bodyPr wrap="square">
        <a:spAutoFit/>
      </a:bodyPr>
      <a:lstStyle>
        <a:defPPr algn="r">
          <a:defRPr sz="3200" b="1" dirty="0" smtClean="0">
            <a:solidFill>
              <a:schemeClr val="tx1">
                <a:lumMod val="75000"/>
                <a:lumOff val="25000"/>
              </a:schemeClr>
            </a:solidFill>
            <a:latin typeface="Arial" panose="020B0604020202020204" pitchFamily="34" charset="0"/>
            <a:ea typeface="Malgun Gothic" panose="020B0503020000020004" pitchFamily="50" charset="-127"/>
            <a:cs typeface="Arial" panose="020B0604020202020204" pitchFamily="34" charset="0"/>
          </a:defRPr>
        </a:defPPr>
      </a:lst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5098</Words>
  <Application>Microsoft Office PowerPoint</Application>
  <PresentationFormat>全屏显示(4:3)</PresentationFormat>
  <Paragraphs>292</Paragraphs>
  <Slides>46</Slides>
  <Notes>0</Notes>
  <HiddenSlides>0</HiddenSlides>
  <MMClips>0</MMClips>
  <ScaleCrop>false</ScaleCrop>
  <HeadingPairs>
    <vt:vector size="4" baseType="variant">
      <vt:variant>
        <vt:lpstr>主题</vt:lpstr>
      </vt:variant>
      <vt:variant>
        <vt:i4>4</vt:i4>
      </vt:variant>
      <vt:variant>
        <vt:lpstr>幻灯片标题</vt:lpstr>
      </vt:variant>
      <vt:variant>
        <vt:i4>46</vt:i4>
      </vt:variant>
    </vt:vector>
  </HeadingPairs>
  <TitlesOfParts>
    <vt:vector size="50" baseType="lpstr">
      <vt:lpstr>Office 主题</vt:lpstr>
      <vt:lpstr>2_Office 主题</vt:lpstr>
      <vt:lpstr>3_Office 主题</vt:lpstr>
      <vt:lpstr>4_Office 主题</vt:lpstr>
      <vt:lpstr>PowerPoint 演示文稿</vt:lpstr>
      <vt:lpstr>简介：</vt:lpstr>
      <vt:lpstr>本章内容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6.9 本章小结：</vt:lpstr>
      <vt:lpstr>6.10 习题与课外阅读</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xb21cn</cp:lastModifiedBy>
  <cp:revision>118</cp:revision>
  <dcterms:created xsi:type="dcterms:W3CDTF">2020-09-14T08:51:00Z</dcterms:created>
  <dcterms:modified xsi:type="dcterms:W3CDTF">2020-11-17T12:45:01Z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