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64" r:id="rId3"/>
    <p:sldMasterId id="2147483668" r:id="rId4"/>
  </p:sldMasterIdLst>
  <p:sldIdLst>
    <p:sldId id="303" r:id="rId5"/>
    <p:sldId id="304" r:id="rId6"/>
    <p:sldId id="305" r:id="rId7"/>
    <p:sldId id="257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7" r:id="rId21"/>
    <p:sldId id="438" r:id="rId22"/>
    <p:sldId id="439" r:id="rId23"/>
    <p:sldId id="440" r:id="rId24"/>
    <p:sldId id="441" r:id="rId25"/>
    <p:sldId id="442" r:id="rId26"/>
    <p:sldId id="443" r:id="rId27"/>
    <p:sldId id="444" r:id="rId28"/>
    <p:sldId id="445" r:id="rId29"/>
    <p:sldId id="446" r:id="rId30"/>
    <p:sldId id="447" r:id="rId31"/>
    <p:sldId id="448" r:id="rId32"/>
    <p:sldId id="449" r:id="rId33"/>
    <p:sldId id="450" r:id="rId34"/>
    <p:sldId id="451" r:id="rId35"/>
    <p:sldId id="452" r:id="rId36"/>
    <p:sldId id="453" r:id="rId37"/>
    <p:sldId id="454" r:id="rId38"/>
    <p:sldId id="455" r:id="rId39"/>
    <p:sldId id="456" r:id="rId40"/>
    <p:sldId id="457" r:id="rId41"/>
    <p:sldId id="458" r:id="rId42"/>
    <p:sldId id="306" r:id="rId43"/>
    <p:sldId id="377" r:id="rId44"/>
    <p:sldId id="307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mes LI" initials="J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074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8-01T13:31:54.939" idx="2">
    <p:pos x="5238" y="2063"/>
    <p:text/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03F7-6E5D-45C1-A6BF-8F200A3F328E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C6C8-5FEA-4BEA-90A9-8C5580C525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03F7-6E5D-45C1-A6BF-8F200A3F328E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C6C8-5FEA-4BEA-90A9-8C5580C525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03F7-6E5D-45C1-A6BF-8F200A3F328E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C6C8-5FEA-4BEA-90A9-8C5580C525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225726" y="1306608"/>
            <a:ext cx="1416441" cy="2910397"/>
          </a:xfrm>
          <a:custGeom>
            <a:avLst/>
            <a:gdLst>
              <a:gd name="connsiteX0" fmla="*/ 0 w 2376561"/>
              <a:gd name="connsiteY0" fmla="*/ 0 h 2447974"/>
              <a:gd name="connsiteX1" fmla="*/ 2376561 w 2376561"/>
              <a:gd name="connsiteY1" fmla="*/ 0 h 2447974"/>
              <a:gd name="connsiteX2" fmla="*/ 2376561 w 2376561"/>
              <a:gd name="connsiteY2" fmla="*/ 2447974 h 2447974"/>
              <a:gd name="connsiteX3" fmla="*/ 0 w 2376561"/>
              <a:gd name="connsiteY3" fmla="*/ 2447974 h 2447974"/>
              <a:gd name="connsiteX4" fmla="*/ 0 w 2376561"/>
              <a:gd name="connsiteY4" fmla="*/ 0 h 2447974"/>
              <a:gd name="connsiteX0-1" fmla="*/ 0 w 2376561"/>
              <a:gd name="connsiteY0-2" fmla="*/ 0 h 2447974"/>
              <a:gd name="connsiteX1-3" fmla="*/ 1599321 w 2376561"/>
              <a:gd name="connsiteY1-4" fmla="*/ 91440 h 2447974"/>
              <a:gd name="connsiteX2-5" fmla="*/ 2376561 w 2376561"/>
              <a:gd name="connsiteY2-6" fmla="*/ 2447974 h 2447974"/>
              <a:gd name="connsiteX3-7" fmla="*/ 0 w 2376561"/>
              <a:gd name="connsiteY3-8" fmla="*/ 2447974 h 2447974"/>
              <a:gd name="connsiteX4-9" fmla="*/ 0 w 2376561"/>
              <a:gd name="connsiteY4-10" fmla="*/ 0 h 2447974"/>
              <a:gd name="connsiteX0-11" fmla="*/ 0 w 2376561"/>
              <a:gd name="connsiteY0-12" fmla="*/ 9144 h 2457118"/>
              <a:gd name="connsiteX1-13" fmla="*/ 1709049 w 2376561"/>
              <a:gd name="connsiteY1-14" fmla="*/ 0 h 2457118"/>
              <a:gd name="connsiteX2-15" fmla="*/ 2376561 w 2376561"/>
              <a:gd name="connsiteY2-16" fmla="*/ 2457118 h 2457118"/>
              <a:gd name="connsiteX3-17" fmla="*/ 0 w 2376561"/>
              <a:gd name="connsiteY3-18" fmla="*/ 2457118 h 2457118"/>
              <a:gd name="connsiteX4-19" fmla="*/ 0 w 2376561"/>
              <a:gd name="connsiteY4-20" fmla="*/ 9144 h 2457118"/>
              <a:gd name="connsiteX0-21" fmla="*/ 45720 w 2422281"/>
              <a:gd name="connsiteY0-22" fmla="*/ 9144 h 2777158"/>
              <a:gd name="connsiteX1-23" fmla="*/ 1754769 w 2422281"/>
              <a:gd name="connsiteY1-24" fmla="*/ 0 h 2777158"/>
              <a:gd name="connsiteX2-25" fmla="*/ 2422281 w 2422281"/>
              <a:gd name="connsiteY2-26" fmla="*/ 2457118 h 2777158"/>
              <a:gd name="connsiteX3-27" fmla="*/ 0 w 2422281"/>
              <a:gd name="connsiteY3-28" fmla="*/ 2777158 h 2777158"/>
              <a:gd name="connsiteX4-29" fmla="*/ 45720 w 2422281"/>
              <a:gd name="connsiteY4-30" fmla="*/ 9144 h 2777158"/>
              <a:gd name="connsiteX0-31" fmla="*/ 45720 w 1754769"/>
              <a:gd name="connsiteY0-32" fmla="*/ 9144 h 2777158"/>
              <a:gd name="connsiteX1-33" fmla="*/ 1754769 w 1754769"/>
              <a:gd name="connsiteY1-34" fmla="*/ 0 h 2777158"/>
              <a:gd name="connsiteX2-35" fmla="*/ 1526169 w 1754769"/>
              <a:gd name="connsiteY2-36" fmla="*/ 2566846 h 2777158"/>
              <a:gd name="connsiteX3-37" fmla="*/ 0 w 1754769"/>
              <a:gd name="connsiteY3-38" fmla="*/ 2777158 h 2777158"/>
              <a:gd name="connsiteX4-39" fmla="*/ 45720 w 1754769"/>
              <a:gd name="connsiteY4-40" fmla="*/ 9144 h 2777158"/>
              <a:gd name="connsiteX0-41" fmla="*/ 45720 w 1782201"/>
              <a:gd name="connsiteY0-42" fmla="*/ 9144 h 2777158"/>
              <a:gd name="connsiteX1-43" fmla="*/ 1754769 w 1782201"/>
              <a:gd name="connsiteY1-44" fmla="*/ 0 h 2777158"/>
              <a:gd name="connsiteX2-45" fmla="*/ 1782201 w 1782201"/>
              <a:gd name="connsiteY2-46" fmla="*/ 2768014 h 2777158"/>
              <a:gd name="connsiteX3-47" fmla="*/ 0 w 1782201"/>
              <a:gd name="connsiteY3-48" fmla="*/ 2777158 h 2777158"/>
              <a:gd name="connsiteX4-49" fmla="*/ 45720 w 1782201"/>
              <a:gd name="connsiteY4-50" fmla="*/ 9144 h 2777158"/>
              <a:gd name="connsiteX0-51" fmla="*/ 45720 w 1782201"/>
              <a:gd name="connsiteY0-52" fmla="*/ 0 h 2768014"/>
              <a:gd name="connsiteX1-53" fmla="*/ 985149 w 1782201"/>
              <a:gd name="connsiteY1-54" fmla="*/ 280416 h 2768014"/>
              <a:gd name="connsiteX2-55" fmla="*/ 1782201 w 1782201"/>
              <a:gd name="connsiteY2-56" fmla="*/ 2758870 h 2768014"/>
              <a:gd name="connsiteX3-57" fmla="*/ 0 w 1782201"/>
              <a:gd name="connsiteY3-58" fmla="*/ 2768014 h 2768014"/>
              <a:gd name="connsiteX4-59" fmla="*/ 45720 w 1782201"/>
              <a:gd name="connsiteY4-60" fmla="*/ 0 h 2768014"/>
              <a:gd name="connsiteX0-61" fmla="*/ 45720 w 1782201"/>
              <a:gd name="connsiteY0-62" fmla="*/ 16764 h 2784778"/>
              <a:gd name="connsiteX1-63" fmla="*/ 1427109 w 1782201"/>
              <a:gd name="connsiteY1-64" fmla="*/ 0 h 2784778"/>
              <a:gd name="connsiteX2-65" fmla="*/ 1782201 w 1782201"/>
              <a:gd name="connsiteY2-66" fmla="*/ 2775634 h 2784778"/>
              <a:gd name="connsiteX3-67" fmla="*/ 0 w 1782201"/>
              <a:gd name="connsiteY3-68" fmla="*/ 2784778 h 2784778"/>
              <a:gd name="connsiteX4-69" fmla="*/ 45720 w 1782201"/>
              <a:gd name="connsiteY4-70" fmla="*/ 16764 h 2784778"/>
              <a:gd name="connsiteX0-71" fmla="*/ 45720 w 1427109"/>
              <a:gd name="connsiteY0-72" fmla="*/ 16764 h 2784778"/>
              <a:gd name="connsiteX1-73" fmla="*/ 1427109 w 1427109"/>
              <a:gd name="connsiteY1-74" fmla="*/ 0 h 2784778"/>
              <a:gd name="connsiteX2-75" fmla="*/ 768741 w 1427109"/>
              <a:gd name="connsiteY2-76" fmla="*/ 1952674 h 2784778"/>
              <a:gd name="connsiteX3-77" fmla="*/ 0 w 1427109"/>
              <a:gd name="connsiteY3-78" fmla="*/ 2784778 h 2784778"/>
              <a:gd name="connsiteX4-79" fmla="*/ 45720 w 1427109"/>
              <a:gd name="connsiteY4-80" fmla="*/ 16764 h 2784778"/>
              <a:gd name="connsiteX0-81" fmla="*/ 45720 w 1454541"/>
              <a:gd name="connsiteY0-82" fmla="*/ 16764 h 2784778"/>
              <a:gd name="connsiteX1-83" fmla="*/ 1427109 w 1454541"/>
              <a:gd name="connsiteY1-84" fmla="*/ 0 h 2784778"/>
              <a:gd name="connsiteX2-85" fmla="*/ 1454541 w 1454541"/>
              <a:gd name="connsiteY2-86" fmla="*/ 2173654 h 2784778"/>
              <a:gd name="connsiteX3-87" fmla="*/ 0 w 1454541"/>
              <a:gd name="connsiteY3-88" fmla="*/ 2784778 h 2784778"/>
              <a:gd name="connsiteX4-89" fmla="*/ 45720 w 1454541"/>
              <a:gd name="connsiteY4-90" fmla="*/ 16764 h 2784778"/>
              <a:gd name="connsiteX0-91" fmla="*/ 0 w 1408821"/>
              <a:gd name="connsiteY0-92" fmla="*/ 16764 h 2173654"/>
              <a:gd name="connsiteX1-93" fmla="*/ 1381389 w 1408821"/>
              <a:gd name="connsiteY1-94" fmla="*/ 0 h 2173654"/>
              <a:gd name="connsiteX2-95" fmla="*/ 1408821 w 1408821"/>
              <a:gd name="connsiteY2-96" fmla="*/ 2173654 h 2173654"/>
              <a:gd name="connsiteX3-97" fmla="*/ 312420 w 1408821"/>
              <a:gd name="connsiteY3-98" fmla="*/ 2076118 h 2173654"/>
              <a:gd name="connsiteX4-99" fmla="*/ 0 w 1408821"/>
              <a:gd name="connsiteY4-100" fmla="*/ 16764 h 2173654"/>
              <a:gd name="connsiteX0-101" fmla="*/ 7620 w 1416441"/>
              <a:gd name="connsiteY0-102" fmla="*/ 16764 h 2182798"/>
              <a:gd name="connsiteX1-103" fmla="*/ 1389009 w 1416441"/>
              <a:gd name="connsiteY1-104" fmla="*/ 0 h 2182798"/>
              <a:gd name="connsiteX2-105" fmla="*/ 1416441 w 1416441"/>
              <a:gd name="connsiteY2-106" fmla="*/ 2173654 h 2182798"/>
              <a:gd name="connsiteX3-107" fmla="*/ 0 w 1416441"/>
              <a:gd name="connsiteY3-108" fmla="*/ 2182798 h 2182798"/>
              <a:gd name="connsiteX4-109" fmla="*/ 7620 w 1416441"/>
              <a:gd name="connsiteY4-110" fmla="*/ 16764 h 21827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16441" h="2182798">
                <a:moveTo>
                  <a:pt x="7620" y="16764"/>
                </a:moveTo>
                <a:lnTo>
                  <a:pt x="1389009" y="0"/>
                </a:lnTo>
                <a:lnTo>
                  <a:pt x="1416441" y="2173654"/>
                </a:lnTo>
                <a:lnTo>
                  <a:pt x="0" y="2182798"/>
                </a:lnTo>
                <a:lnTo>
                  <a:pt x="7620" y="1676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508788"/>
            <a:ext cx="849694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2411015"/>
            <a:ext cx="849694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1316768"/>
            <a:ext cx="6912768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2218995"/>
            <a:ext cx="6912768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225726" y="1306608"/>
            <a:ext cx="1416441" cy="2910397"/>
          </a:xfrm>
          <a:custGeom>
            <a:avLst/>
            <a:gdLst>
              <a:gd name="connsiteX0" fmla="*/ 0 w 2376561"/>
              <a:gd name="connsiteY0" fmla="*/ 0 h 2447974"/>
              <a:gd name="connsiteX1" fmla="*/ 2376561 w 2376561"/>
              <a:gd name="connsiteY1" fmla="*/ 0 h 2447974"/>
              <a:gd name="connsiteX2" fmla="*/ 2376561 w 2376561"/>
              <a:gd name="connsiteY2" fmla="*/ 2447974 h 2447974"/>
              <a:gd name="connsiteX3" fmla="*/ 0 w 2376561"/>
              <a:gd name="connsiteY3" fmla="*/ 2447974 h 2447974"/>
              <a:gd name="connsiteX4" fmla="*/ 0 w 2376561"/>
              <a:gd name="connsiteY4" fmla="*/ 0 h 2447974"/>
              <a:gd name="connsiteX0-1" fmla="*/ 0 w 2376561"/>
              <a:gd name="connsiteY0-2" fmla="*/ 0 h 2447974"/>
              <a:gd name="connsiteX1-3" fmla="*/ 1599321 w 2376561"/>
              <a:gd name="connsiteY1-4" fmla="*/ 91440 h 2447974"/>
              <a:gd name="connsiteX2-5" fmla="*/ 2376561 w 2376561"/>
              <a:gd name="connsiteY2-6" fmla="*/ 2447974 h 2447974"/>
              <a:gd name="connsiteX3-7" fmla="*/ 0 w 2376561"/>
              <a:gd name="connsiteY3-8" fmla="*/ 2447974 h 2447974"/>
              <a:gd name="connsiteX4-9" fmla="*/ 0 w 2376561"/>
              <a:gd name="connsiteY4-10" fmla="*/ 0 h 2447974"/>
              <a:gd name="connsiteX0-11" fmla="*/ 0 w 2376561"/>
              <a:gd name="connsiteY0-12" fmla="*/ 9144 h 2457118"/>
              <a:gd name="connsiteX1-13" fmla="*/ 1709049 w 2376561"/>
              <a:gd name="connsiteY1-14" fmla="*/ 0 h 2457118"/>
              <a:gd name="connsiteX2-15" fmla="*/ 2376561 w 2376561"/>
              <a:gd name="connsiteY2-16" fmla="*/ 2457118 h 2457118"/>
              <a:gd name="connsiteX3-17" fmla="*/ 0 w 2376561"/>
              <a:gd name="connsiteY3-18" fmla="*/ 2457118 h 2457118"/>
              <a:gd name="connsiteX4-19" fmla="*/ 0 w 2376561"/>
              <a:gd name="connsiteY4-20" fmla="*/ 9144 h 2457118"/>
              <a:gd name="connsiteX0-21" fmla="*/ 45720 w 2422281"/>
              <a:gd name="connsiteY0-22" fmla="*/ 9144 h 2777158"/>
              <a:gd name="connsiteX1-23" fmla="*/ 1754769 w 2422281"/>
              <a:gd name="connsiteY1-24" fmla="*/ 0 h 2777158"/>
              <a:gd name="connsiteX2-25" fmla="*/ 2422281 w 2422281"/>
              <a:gd name="connsiteY2-26" fmla="*/ 2457118 h 2777158"/>
              <a:gd name="connsiteX3-27" fmla="*/ 0 w 2422281"/>
              <a:gd name="connsiteY3-28" fmla="*/ 2777158 h 2777158"/>
              <a:gd name="connsiteX4-29" fmla="*/ 45720 w 2422281"/>
              <a:gd name="connsiteY4-30" fmla="*/ 9144 h 2777158"/>
              <a:gd name="connsiteX0-31" fmla="*/ 45720 w 1754769"/>
              <a:gd name="connsiteY0-32" fmla="*/ 9144 h 2777158"/>
              <a:gd name="connsiteX1-33" fmla="*/ 1754769 w 1754769"/>
              <a:gd name="connsiteY1-34" fmla="*/ 0 h 2777158"/>
              <a:gd name="connsiteX2-35" fmla="*/ 1526169 w 1754769"/>
              <a:gd name="connsiteY2-36" fmla="*/ 2566846 h 2777158"/>
              <a:gd name="connsiteX3-37" fmla="*/ 0 w 1754769"/>
              <a:gd name="connsiteY3-38" fmla="*/ 2777158 h 2777158"/>
              <a:gd name="connsiteX4-39" fmla="*/ 45720 w 1754769"/>
              <a:gd name="connsiteY4-40" fmla="*/ 9144 h 2777158"/>
              <a:gd name="connsiteX0-41" fmla="*/ 45720 w 1782201"/>
              <a:gd name="connsiteY0-42" fmla="*/ 9144 h 2777158"/>
              <a:gd name="connsiteX1-43" fmla="*/ 1754769 w 1782201"/>
              <a:gd name="connsiteY1-44" fmla="*/ 0 h 2777158"/>
              <a:gd name="connsiteX2-45" fmla="*/ 1782201 w 1782201"/>
              <a:gd name="connsiteY2-46" fmla="*/ 2768014 h 2777158"/>
              <a:gd name="connsiteX3-47" fmla="*/ 0 w 1782201"/>
              <a:gd name="connsiteY3-48" fmla="*/ 2777158 h 2777158"/>
              <a:gd name="connsiteX4-49" fmla="*/ 45720 w 1782201"/>
              <a:gd name="connsiteY4-50" fmla="*/ 9144 h 2777158"/>
              <a:gd name="connsiteX0-51" fmla="*/ 45720 w 1782201"/>
              <a:gd name="connsiteY0-52" fmla="*/ 0 h 2768014"/>
              <a:gd name="connsiteX1-53" fmla="*/ 985149 w 1782201"/>
              <a:gd name="connsiteY1-54" fmla="*/ 280416 h 2768014"/>
              <a:gd name="connsiteX2-55" fmla="*/ 1782201 w 1782201"/>
              <a:gd name="connsiteY2-56" fmla="*/ 2758870 h 2768014"/>
              <a:gd name="connsiteX3-57" fmla="*/ 0 w 1782201"/>
              <a:gd name="connsiteY3-58" fmla="*/ 2768014 h 2768014"/>
              <a:gd name="connsiteX4-59" fmla="*/ 45720 w 1782201"/>
              <a:gd name="connsiteY4-60" fmla="*/ 0 h 2768014"/>
              <a:gd name="connsiteX0-61" fmla="*/ 45720 w 1782201"/>
              <a:gd name="connsiteY0-62" fmla="*/ 16764 h 2784778"/>
              <a:gd name="connsiteX1-63" fmla="*/ 1427109 w 1782201"/>
              <a:gd name="connsiteY1-64" fmla="*/ 0 h 2784778"/>
              <a:gd name="connsiteX2-65" fmla="*/ 1782201 w 1782201"/>
              <a:gd name="connsiteY2-66" fmla="*/ 2775634 h 2784778"/>
              <a:gd name="connsiteX3-67" fmla="*/ 0 w 1782201"/>
              <a:gd name="connsiteY3-68" fmla="*/ 2784778 h 2784778"/>
              <a:gd name="connsiteX4-69" fmla="*/ 45720 w 1782201"/>
              <a:gd name="connsiteY4-70" fmla="*/ 16764 h 2784778"/>
              <a:gd name="connsiteX0-71" fmla="*/ 45720 w 1427109"/>
              <a:gd name="connsiteY0-72" fmla="*/ 16764 h 2784778"/>
              <a:gd name="connsiteX1-73" fmla="*/ 1427109 w 1427109"/>
              <a:gd name="connsiteY1-74" fmla="*/ 0 h 2784778"/>
              <a:gd name="connsiteX2-75" fmla="*/ 768741 w 1427109"/>
              <a:gd name="connsiteY2-76" fmla="*/ 1952674 h 2784778"/>
              <a:gd name="connsiteX3-77" fmla="*/ 0 w 1427109"/>
              <a:gd name="connsiteY3-78" fmla="*/ 2784778 h 2784778"/>
              <a:gd name="connsiteX4-79" fmla="*/ 45720 w 1427109"/>
              <a:gd name="connsiteY4-80" fmla="*/ 16764 h 2784778"/>
              <a:gd name="connsiteX0-81" fmla="*/ 45720 w 1454541"/>
              <a:gd name="connsiteY0-82" fmla="*/ 16764 h 2784778"/>
              <a:gd name="connsiteX1-83" fmla="*/ 1427109 w 1454541"/>
              <a:gd name="connsiteY1-84" fmla="*/ 0 h 2784778"/>
              <a:gd name="connsiteX2-85" fmla="*/ 1454541 w 1454541"/>
              <a:gd name="connsiteY2-86" fmla="*/ 2173654 h 2784778"/>
              <a:gd name="connsiteX3-87" fmla="*/ 0 w 1454541"/>
              <a:gd name="connsiteY3-88" fmla="*/ 2784778 h 2784778"/>
              <a:gd name="connsiteX4-89" fmla="*/ 45720 w 1454541"/>
              <a:gd name="connsiteY4-90" fmla="*/ 16764 h 2784778"/>
              <a:gd name="connsiteX0-91" fmla="*/ 0 w 1408821"/>
              <a:gd name="connsiteY0-92" fmla="*/ 16764 h 2173654"/>
              <a:gd name="connsiteX1-93" fmla="*/ 1381389 w 1408821"/>
              <a:gd name="connsiteY1-94" fmla="*/ 0 h 2173654"/>
              <a:gd name="connsiteX2-95" fmla="*/ 1408821 w 1408821"/>
              <a:gd name="connsiteY2-96" fmla="*/ 2173654 h 2173654"/>
              <a:gd name="connsiteX3-97" fmla="*/ 312420 w 1408821"/>
              <a:gd name="connsiteY3-98" fmla="*/ 2076118 h 2173654"/>
              <a:gd name="connsiteX4-99" fmla="*/ 0 w 1408821"/>
              <a:gd name="connsiteY4-100" fmla="*/ 16764 h 2173654"/>
              <a:gd name="connsiteX0-101" fmla="*/ 7620 w 1416441"/>
              <a:gd name="connsiteY0-102" fmla="*/ 16764 h 2182798"/>
              <a:gd name="connsiteX1-103" fmla="*/ 1389009 w 1416441"/>
              <a:gd name="connsiteY1-104" fmla="*/ 0 h 2182798"/>
              <a:gd name="connsiteX2-105" fmla="*/ 1416441 w 1416441"/>
              <a:gd name="connsiteY2-106" fmla="*/ 2173654 h 2182798"/>
              <a:gd name="connsiteX3-107" fmla="*/ 0 w 1416441"/>
              <a:gd name="connsiteY3-108" fmla="*/ 2182798 h 2182798"/>
              <a:gd name="connsiteX4-109" fmla="*/ 7620 w 1416441"/>
              <a:gd name="connsiteY4-110" fmla="*/ 16764 h 21827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16441" h="2182798">
                <a:moveTo>
                  <a:pt x="7620" y="16764"/>
                </a:moveTo>
                <a:lnTo>
                  <a:pt x="1389009" y="0"/>
                </a:lnTo>
                <a:lnTo>
                  <a:pt x="1416441" y="2173654"/>
                </a:lnTo>
                <a:lnTo>
                  <a:pt x="0" y="2182798"/>
                </a:lnTo>
                <a:lnTo>
                  <a:pt x="7620" y="1676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altLang="ko-KR" dirty="0" smtClean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508788"/>
            <a:ext cx="849694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2411015"/>
            <a:ext cx="849694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1316768"/>
            <a:ext cx="6912768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2218995"/>
            <a:ext cx="6912768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225726" y="1306607"/>
            <a:ext cx="1416441" cy="2910397"/>
          </a:xfrm>
          <a:custGeom>
            <a:avLst/>
            <a:gdLst>
              <a:gd name="connsiteX0" fmla="*/ 0 w 2376561"/>
              <a:gd name="connsiteY0" fmla="*/ 0 h 2447974"/>
              <a:gd name="connsiteX1" fmla="*/ 2376561 w 2376561"/>
              <a:gd name="connsiteY1" fmla="*/ 0 h 2447974"/>
              <a:gd name="connsiteX2" fmla="*/ 2376561 w 2376561"/>
              <a:gd name="connsiteY2" fmla="*/ 2447974 h 2447974"/>
              <a:gd name="connsiteX3" fmla="*/ 0 w 2376561"/>
              <a:gd name="connsiteY3" fmla="*/ 2447974 h 2447974"/>
              <a:gd name="connsiteX4" fmla="*/ 0 w 2376561"/>
              <a:gd name="connsiteY4" fmla="*/ 0 h 2447974"/>
              <a:gd name="connsiteX0-1" fmla="*/ 0 w 2376561"/>
              <a:gd name="connsiteY0-2" fmla="*/ 0 h 2447974"/>
              <a:gd name="connsiteX1-3" fmla="*/ 1599321 w 2376561"/>
              <a:gd name="connsiteY1-4" fmla="*/ 91440 h 2447974"/>
              <a:gd name="connsiteX2-5" fmla="*/ 2376561 w 2376561"/>
              <a:gd name="connsiteY2-6" fmla="*/ 2447974 h 2447974"/>
              <a:gd name="connsiteX3-7" fmla="*/ 0 w 2376561"/>
              <a:gd name="connsiteY3-8" fmla="*/ 2447974 h 2447974"/>
              <a:gd name="connsiteX4-9" fmla="*/ 0 w 2376561"/>
              <a:gd name="connsiteY4-10" fmla="*/ 0 h 2447974"/>
              <a:gd name="connsiteX0-11" fmla="*/ 0 w 2376561"/>
              <a:gd name="connsiteY0-12" fmla="*/ 9144 h 2457118"/>
              <a:gd name="connsiteX1-13" fmla="*/ 1709049 w 2376561"/>
              <a:gd name="connsiteY1-14" fmla="*/ 0 h 2457118"/>
              <a:gd name="connsiteX2-15" fmla="*/ 2376561 w 2376561"/>
              <a:gd name="connsiteY2-16" fmla="*/ 2457118 h 2457118"/>
              <a:gd name="connsiteX3-17" fmla="*/ 0 w 2376561"/>
              <a:gd name="connsiteY3-18" fmla="*/ 2457118 h 2457118"/>
              <a:gd name="connsiteX4-19" fmla="*/ 0 w 2376561"/>
              <a:gd name="connsiteY4-20" fmla="*/ 9144 h 2457118"/>
              <a:gd name="connsiteX0-21" fmla="*/ 45720 w 2422281"/>
              <a:gd name="connsiteY0-22" fmla="*/ 9144 h 2777158"/>
              <a:gd name="connsiteX1-23" fmla="*/ 1754769 w 2422281"/>
              <a:gd name="connsiteY1-24" fmla="*/ 0 h 2777158"/>
              <a:gd name="connsiteX2-25" fmla="*/ 2422281 w 2422281"/>
              <a:gd name="connsiteY2-26" fmla="*/ 2457118 h 2777158"/>
              <a:gd name="connsiteX3-27" fmla="*/ 0 w 2422281"/>
              <a:gd name="connsiteY3-28" fmla="*/ 2777158 h 2777158"/>
              <a:gd name="connsiteX4-29" fmla="*/ 45720 w 2422281"/>
              <a:gd name="connsiteY4-30" fmla="*/ 9144 h 2777158"/>
              <a:gd name="connsiteX0-31" fmla="*/ 45720 w 1754769"/>
              <a:gd name="connsiteY0-32" fmla="*/ 9144 h 2777158"/>
              <a:gd name="connsiteX1-33" fmla="*/ 1754769 w 1754769"/>
              <a:gd name="connsiteY1-34" fmla="*/ 0 h 2777158"/>
              <a:gd name="connsiteX2-35" fmla="*/ 1526169 w 1754769"/>
              <a:gd name="connsiteY2-36" fmla="*/ 2566846 h 2777158"/>
              <a:gd name="connsiteX3-37" fmla="*/ 0 w 1754769"/>
              <a:gd name="connsiteY3-38" fmla="*/ 2777158 h 2777158"/>
              <a:gd name="connsiteX4-39" fmla="*/ 45720 w 1754769"/>
              <a:gd name="connsiteY4-40" fmla="*/ 9144 h 2777158"/>
              <a:gd name="connsiteX0-41" fmla="*/ 45720 w 1782201"/>
              <a:gd name="connsiteY0-42" fmla="*/ 9144 h 2777158"/>
              <a:gd name="connsiteX1-43" fmla="*/ 1754769 w 1782201"/>
              <a:gd name="connsiteY1-44" fmla="*/ 0 h 2777158"/>
              <a:gd name="connsiteX2-45" fmla="*/ 1782201 w 1782201"/>
              <a:gd name="connsiteY2-46" fmla="*/ 2768014 h 2777158"/>
              <a:gd name="connsiteX3-47" fmla="*/ 0 w 1782201"/>
              <a:gd name="connsiteY3-48" fmla="*/ 2777158 h 2777158"/>
              <a:gd name="connsiteX4-49" fmla="*/ 45720 w 1782201"/>
              <a:gd name="connsiteY4-50" fmla="*/ 9144 h 2777158"/>
              <a:gd name="connsiteX0-51" fmla="*/ 45720 w 1782201"/>
              <a:gd name="connsiteY0-52" fmla="*/ 0 h 2768014"/>
              <a:gd name="connsiteX1-53" fmla="*/ 985149 w 1782201"/>
              <a:gd name="connsiteY1-54" fmla="*/ 280416 h 2768014"/>
              <a:gd name="connsiteX2-55" fmla="*/ 1782201 w 1782201"/>
              <a:gd name="connsiteY2-56" fmla="*/ 2758870 h 2768014"/>
              <a:gd name="connsiteX3-57" fmla="*/ 0 w 1782201"/>
              <a:gd name="connsiteY3-58" fmla="*/ 2768014 h 2768014"/>
              <a:gd name="connsiteX4-59" fmla="*/ 45720 w 1782201"/>
              <a:gd name="connsiteY4-60" fmla="*/ 0 h 2768014"/>
              <a:gd name="connsiteX0-61" fmla="*/ 45720 w 1782201"/>
              <a:gd name="connsiteY0-62" fmla="*/ 16764 h 2784778"/>
              <a:gd name="connsiteX1-63" fmla="*/ 1427109 w 1782201"/>
              <a:gd name="connsiteY1-64" fmla="*/ 0 h 2784778"/>
              <a:gd name="connsiteX2-65" fmla="*/ 1782201 w 1782201"/>
              <a:gd name="connsiteY2-66" fmla="*/ 2775634 h 2784778"/>
              <a:gd name="connsiteX3-67" fmla="*/ 0 w 1782201"/>
              <a:gd name="connsiteY3-68" fmla="*/ 2784778 h 2784778"/>
              <a:gd name="connsiteX4-69" fmla="*/ 45720 w 1782201"/>
              <a:gd name="connsiteY4-70" fmla="*/ 16764 h 2784778"/>
              <a:gd name="connsiteX0-71" fmla="*/ 45720 w 1427109"/>
              <a:gd name="connsiteY0-72" fmla="*/ 16764 h 2784778"/>
              <a:gd name="connsiteX1-73" fmla="*/ 1427109 w 1427109"/>
              <a:gd name="connsiteY1-74" fmla="*/ 0 h 2784778"/>
              <a:gd name="connsiteX2-75" fmla="*/ 768741 w 1427109"/>
              <a:gd name="connsiteY2-76" fmla="*/ 1952674 h 2784778"/>
              <a:gd name="connsiteX3-77" fmla="*/ 0 w 1427109"/>
              <a:gd name="connsiteY3-78" fmla="*/ 2784778 h 2784778"/>
              <a:gd name="connsiteX4-79" fmla="*/ 45720 w 1427109"/>
              <a:gd name="connsiteY4-80" fmla="*/ 16764 h 2784778"/>
              <a:gd name="connsiteX0-81" fmla="*/ 45720 w 1454541"/>
              <a:gd name="connsiteY0-82" fmla="*/ 16764 h 2784778"/>
              <a:gd name="connsiteX1-83" fmla="*/ 1427109 w 1454541"/>
              <a:gd name="connsiteY1-84" fmla="*/ 0 h 2784778"/>
              <a:gd name="connsiteX2-85" fmla="*/ 1454541 w 1454541"/>
              <a:gd name="connsiteY2-86" fmla="*/ 2173654 h 2784778"/>
              <a:gd name="connsiteX3-87" fmla="*/ 0 w 1454541"/>
              <a:gd name="connsiteY3-88" fmla="*/ 2784778 h 2784778"/>
              <a:gd name="connsiteX4-89" fmla="*/ 45720 w 1454541"/>
              <a:gd name="connsiteY4-90" fmla="*/ 16764 h 2784778"/>
              <a:gd name="connsiteX0-91" fmla="*/ 0 w 1408821"/>
              <a:gd name="connsiteY0-92" fmla="*/ 16764 h 2173654"/>
              <a:gd name="connsiteX1-93" fmla="*/ 1381389 w 1408821"/>
              <a:gd name="connsiteY1-94" fmla="*/ 0 h 2173654"/>
              <a:gd name="connsiteX2-95" fmla="*/ 1408821 w 1408821"/>
              <a:gd name="connsiteY2-96" fmla="*/ 2173654 h 2173654"/>
              <a:gd name="connsiteX3-97" fmla="*/ 312420 w 1408821"/>
              <a:gd name="connsiteY3-98" fmla="*/ 2076118 h 2173654"/>
              <a:gd name="connsiteX4-99" fmla="*/ 0 w 1408821"/>
              <a:gd name="connsiteY4-100" fmla="*/ 16764 h 2173654"/>
              <a:gd name="connsiteX0-101" fmla="*/ 7620 w 1416441"/>
              <a:gd name="connsiteY0-102" fmla="*/ 16764 h 2182798"/>
              <a:gd name="connsiteX1-103" fmla="*/ 1389009 w 1416441"/>
              <a:gd name="connsiteY1-104" fmla="*/ 0 h 2182798"/>
              <a:gd name="connsiteX2-105" fmla="*/ 1416441 w 1416441"/>
              <a:gd name="connsiteY2-106" fmla="*/ 2173654 h 2182798"/>
              <a:gd name="connsiteX3-107" fmla="*/ 0 w 1416441"/>
              <a:gd name="connsiteY3-108" fmla="*/ 2182798 h 2182798"/>
              <a:gd name="connsiteX4-109" fmla="*/ 7620 w 1416441"/>
              <a:gd name="connsiteY4-110" fmla="*/ 16764 h 21827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16441" h="2182798">
                <a:moveTo>
                  <a:pt x="7620" y="16764"/>
                </a:moveTo>
                <a:lnTo>
                  <a:pt x="1389009" y="0"/>
                </a:lnTo>
                <a:lnTo>
                  <a:pt x="1416441" y="2173654"/>
                </a:lnTo>
                <a:lnTo>
                  <a:pt x="0" y="2182798"/>
                </a:lnTo>
                <a:lnTo>
                  <a:pt x="7620" y="1676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508788"/>
            <a:ext cx="849694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2411015"/>
            <a:ext cx="849694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03F7-6E5D-45C1-A6BF-8F200A3F328E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C6C8-5FEA-4BEA-90A9-8C5580C525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1316767"/>
            <a:ext cx="6912768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2218995"/>
            <a:ext cx="6912768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03F7-6E5D-45C1-A6BF-8F200A3F328E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C6C8-5FEA-4BEA-90A9-8C5580C525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03F7-6E5D-45C1-A6BF-8F200A3F328E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C6C8-5FEA-4BEA-90A9-8C5580C525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03F7-6E5D-45C1-A6BF-8F200A3F328E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C6C8-5FEA-4BEA-90A9-8C5580C525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03F7-6E5D-45C1-A6BF-8F200A3F328E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C6C8-5FEA-4BEA-90A9-8C5580C525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03F7-6E5D-45C1-A6BF-8F200A3F328E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C6C8-5FEA-4BEA-90A9-8C5580C525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4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03F7-6E5D-45C1-A6BF-8F200A3F328E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C6C8-5FEA-4BEA-90A9-8C5580C525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6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03F7-6E5D-45C1-A6BF-8F200A3F328E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C6C8-5FEA-4BEA-90A9-8C5580C525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803F7-6E5D-45C1-A6BF-8F200A3F328E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BC6C8-5FEA-4BEA-90A9-8C5580C525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comments" Target="../comments/comment1.xm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3183471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1">
              <a:defRPr/>
            </a:pPr>
            <a:r>
              <a:rPr lang="zh-CN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计算机科学与技术系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latinLnBrk="1">
              <a:defRPr/>
            </a:pPr>
            <a:r>
              <a:rPr lang="zh-CN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上海师范大学信息与机电学院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75856" y="1882668"/>
            <a:ext cx="5508104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 latinLnBrk="1"/>
            <a:r>
              <a:rPr sz="3200" b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  <a:sym typeface="+mn-ea"/>
              </a:rPr>
              <a:t>第</a:t>
            </a:r>
            <a:r>
              <a:rPr lang="en-US" sz="3200" b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  <a:sym typeface="+mn-ea"/>
              </a:rPr>
              <a:t>7</a:t>
            </a:r>
            <a:r>
              <a:rPr sz="3200" b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  <a:sym typeface="+mn-ea"/>
              </a:rPr>
              <a:t>章 </a:t>
            </a:r>
            <a:r>
              <a:rPr lang="zh-CN" sz="3200" b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文件与输入输出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5004048" y="4366133"/>
            <a:ext cx="33113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zh-CN" alt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李鲁群 （教授）</a:t>
            </a:r>
            <a:endParaRPr lang="en-US" altLang="zh-CN" sz="2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latinLnBrk="1"/>
            <a:r>
              <a:rPr lang="en-US" altLang="ko-KR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success@shnu.edu.cn</a:t>
            </a:r>
            <a:endParaRPr lang="ko-KR" altLang="en-US" sz="11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Android, Devices, Laptop, Mob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61" y="5158024"/>
            <a:ext cx="1452761" cy="163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6307528"/>
            <a:ext cx="1697872" cy="4874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 bwMode="auto">
          <a:xfrm>
            <a:off x="1115616" y="3009054"/>
            <a:ext cx="792088" cy="2616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 latinLnBrk="1"/>
            <a:r>
              <a:rPr lang="zh-CN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第</a:t>
            </a:r>
            <a:r>
              <a:rPr lang="en-US" altLang="zh-CN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1</a:t>
            </a:r>
            <a:r>
              <a:rPr lang="zh-CN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章</a:t>
            </a:r>
          </a:p>
        </p:txBody>
      </p:sp>
      <p:sp>
        <p:nvSpPr>
          <p:cNvPr id="9" name="矩形 8"/>
          <p:cNvSpPr/>
          <p:nvPr/>
        </p:nvSpPr>
        <p:spPr>
          <a:xfrm>
            <a:off x="1290534" y="3454264"/>
            <a:ext cx="14205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sz="1000" dirty="0">
                <a:solidFill>
                  <a:prstClr val="black"/>
                </a:solidFill>
              </a:rPr>
              <a:t>Android</a:t>
            </a:r>
            <a:r>
              <a:rPr lang="zh-CN" altLang="en-US" sz="1000" dirty="0">
                <a:solidFill>
                  <a:prstClr val="black"/>
                </a:solidFill>
              </a:rPr>
              <a:t>操作系统概述</a:t>
            </a:r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/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0" b="26610"/>
          <a:stretch>
            <a:fillRect/>
          </a:stretch>
        </p:blipFill>
        <p:spPr>
          <a:xfrm>
            <a:off x="6521455" y="198251"/>
            <a:ext cx="2592288" cy="115212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 bwMode="auto">
          <a:xfrm>
            <a:off x="7509424" y="922248"/>
            <a:ext cx="864096" cy="30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 latinLnBrk="1"/>
            <a:r>
              <a:rPr lang="zh-CN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第</a:t>
            </a:r>
            <a:r>
              <a:rPr lang="en-US" altLang="zh-CN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7</a:t>
            </a:r>
            <a:r>
              <a:rPr lang="zh-CN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章</a:t>
            </a:r>
            <a:endParaRPr lang="zh-CN" alt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478980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7.2 Python文件的操作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405380" y="645160"/>
            <a:ext cx="6091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b="1"/>
              <a:t>7.2.2 文件操作异常捕获与处理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405380" y="1013460"/>
            <a:ext cx="609092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由于文件涉及的输入 、输出操作环境非常复杂（如：当前用户没有打开或创建文件的权限、文件不存在、硬盘存储空间已满等等），通常对所有涉及文件的操作代码，要进行异常捕获，确保无论是否出错都能正确地关闭文件。在Python语言中，可以有两种方法来捕获文件操作异常。</a:t>
            </a:r>
          </a:p>
        </p:txBody>
      </p:sp>
      <p:graphicFrame>
        <p:nvGraphicFramePr>
          <p:cNvPr id="5" name="对象 -2147482580"/>
          <p:cNvGraphicFramePr>
            <a:graphicFrameLocks noChangeAspect="1"/>
          </p:cNvGraphicFramePr>
          <p:nvPr/>
        </p:nvGraphicFramePr>
        <p:xfrm>
          <a:off x="2405380" y="2946400"/>
          <a:ext cx="5821680" cy="1979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4" imgW="10486390" imgH="3534410" progId="MindMapper.Document">
                  <p:embed/>
                </p:oleObj>
              </mc:Choice>
              <mc:Fallback>
                <p:oleObj r:id="rId4" imgW="10486390" imgH="3534410" progId="MindMapper.Document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05380" y="2946400"/>
                        <a:ext cx="5821680" cy="1979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2911475" y="5382260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6700" algn="ctr"/>
            <a:r>
              <a:rPr lang="zh-CN" sz="105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sz="105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05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7.2</a:t>
            </a:r>
            <a:r>
              <a:rPr lang="en-US" sz="9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Python</a:t>
            </a:r>
            <a:r>
              <a:rPr lang="zh-CN" sz="9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文件异常捕获的两种方法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478980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7.2 Python文件的操作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405380" y="645160"/>
            <a:ext cx="6091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b="1"/>
              <a:t>7.2.2 文件操作异常捕获与处理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405380" y="1013460"/>
            <a:ext cx="4653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Python文件异常捕获的两种方法：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405380" y="1438275"/>
            <a:ext cx="60909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b="1"/>
              <a:t>方法一：使用 try...finally 语句来捕获异常</a:t>
            </a:r>
            <a:r>
              <a:rPr lang="zh-CN" altLang="en-US"/>
              <a:t>：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540" y="1806575"/>
            <a:ext cx="6607175" cy="14655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405380" y="3423285"/>
            <a:ext cx="60909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b="1"/>
              <a:t>方法二：使用with语句进行文件的上下文管理：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175" y="3848100"/>
            <a:ext cx="6606540" cy="155956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519680" y="5596255"/>
            <a:ext cx="59950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with语句执行完自动关闭文件，无需再调用close()函数关闭文件。这样可避免忘记关闭文件而导致资源的占用。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478980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7.2 Python文件的操作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405380" y="645160"/>
            <a:ext cx="6091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b="1"/>
              <a:t>7.2.3    文件操作函数</a:t>
            </a:r>
          </a:p>
        </p:txBody>
      </p:sp>
      <p:graphicFrame>
        <p:nvGraphicFramePr>
          <p:cNvPr id="5" name="对象 -2147482579"/>
          <p:cNvGraphicFramePr>
            <a:graphicFrameLocks noChangeAspect="1"/>
          </p:cNvGraphicFramePr>
          <p:nvPr/>
        </p:nvGraphicFramePr>
        <p:xfrm>
          <a:off x="2439670" y="1013460"/>
          <a:ext cx="6057265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4" imgW="10202545" imgH="5695315" progId="MindMapper.Document">
                  <p:embed/>
                </p:oleObj>
              </mc:Choice>
              <mc:Fallback>
                <p:oleObj r:id="rId4" imgW="10202545" imgH="5695315" progId="MindMapper.Document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9670" y="1013460"/>
                        <a:ext cx="6057265" cy="339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2872105" y="4291330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6700" algn="ctr"/>
            <a:r>
              <a:rPr lang="zh-CN" sz="105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sz="105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05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7.3</a:t>
            </a:r>
            <a:r>
              <a:rPr lang="en-US" sz="9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Python</a:t>
            </a:r>
            <a:r>
              <a:rPr lang="zh-CN" sz="9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文件读、写与定位函数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05380" y="4551045"/>
            <a:ext cx="601408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b="1"/>
              <a:t>文件读写标尺位置的定位。</a:t>
            </a:r>
          </a:p>
          <a:p>
            <a:r>
              <a:rPr lang="zh-CN" altLang="en-US" b="1"/>
              <a:t>文件是由一系列的字符或字节组成，也可以看为一维坐标轴，对文件的读写获取文件指针标尺位置（可以理解为坐标位置）；文件的指针标尺的位置相关函数：</a:t>
            </a: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zh-CN" altLang="en-US" b="1"/>
              <a:t>file.seek(offset[, whence])</a:t>
            </a:r>
            <a:endParaRPr lang="zh-CN" altLang="en-US"/>
          </a:p>
          <a:p>
            <a:r>
              <a:rPr lang="zh-CN" altLang="en-US"/>
              <a:t>                             ◎移动文件读取指针到指定位置</a:t>
            </a: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zh-CN" altLang="en-US" b="1"/>
              <a:t>file.tell()</a:t>
            </a:r>
          </a:p>
          <a:p>
            <a:r>
              <a:rPr lang="zh-CN" altLang="en-US"/>
              <a:t>                             ◎返回文件当前位置。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478980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7.2 Python文件的操作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405380" y="645160"/>
            <a:ext cx="6091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b="1"/>
              <a:t>7.2.3    文件操作函数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405380" y="1028700"/>
            <a:ext cx="609155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b="1"/>
              <a:t>对文件的读可以按照缓冲区或行读入</a:t>
            </a:r>
            <a:r>
              <a:rPr lang="zh-CN" altLang="en-US"/>
              <a:t>，文件读操作的相关函数：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/>
              <a:t>file.read([size])</a:t>
            </a:r>
            <a:endParaRPr lang="zh-CN" altLang="en-US"/>
          </a:p>
          <a:p>
            <a:r>
              <a:rPr lang="zh-CN" altLang="en-US"/>
              <a:t>◎从文件读取指定的字节数，如果未给定或为负则读取所有。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/>
              <a:t>file.readline([size])</a:t>
            </a:r>
          </a:p>
          <a:p>
            <a:r>
              <a:rPr lang="zh-CN" altLang="en-US"/>
              <a:t>◎读取整行，包括 "\n" 字符。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/>
              <a:t>file.readlines([sizeint])</a:t>
            </a:r>
          </a:p>
          <a:p>
            <a:r>
              <a:rPr lang="zh-CN" altLang="en-US"/>
              <a:t>◎读取所有行并返回列表，若给定sizeint&gt;0，返回总和大约为sizeint字节的行, 实际读取值可能比 sizeint 较大, 因为需要填充缓冲区。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478980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7.2 Python文件的操作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405380" y="645160"/>
            <a:ext cx="6091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b="1"/>
              <a:t>7.2.3    文件操作函数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406015" y="1147445"/>
            <a:ext cx="609092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文件“写”相关的操作函数：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/>
              <a:t>file.write(str)</a:t>
            </a:r>
          </a:p>
          <a:p>
            <a:r>
              <a:rPr lang="zh-CN" altLang="en-US"/>
              <a:t>◎将字符串写入文件，返回的是写入的字符长度。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/>
              <a:t>file.writelines(sequence)</a:t>
            </a:r>
          </a:p>
          <a:p>
            <a:r>
              <a:rPr lang="zh-CN" altLang="en-US"/>
              <a:t>◎向文件写入一个序列字符串列表，如果需要换行则要自己加入每行的换行符。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/>
              <a:t>file.truncate([size])</a:t>
            </a:r>
          </a:p>
          <a:p>
            <a:r>
              <a:rPr lang="zh-CN" altLang="en-US"/>
              <a:t>◎从文件的首行首字符开始截断，截断文件为 size 个字符，无 size 表示从当前位置截断；截断之后后面的所有字符被删除，其中 Widnows 系统下的换行代表2个字符大小。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/>
              <a:t>file.flush()</a:t>
            </a:r>
          </a:p>
          <a:p>
            <a:r>
              <a:rPr lang="zh-CN" altLang="en-US"/>
              <a:t>◎刷新文件内部缓冲，直接把内部缓冲区的数据立刻写入文件, 而不是被动的等待输出缓冲区写入。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05380" y="4839970"/>
            <a:ext cx="60909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b="1"/>
              <a:t>文件关闭函数。文件读写结束后需要关闭，否则文件或文件内容会丢失。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/>
              <a:t>file.close()</a:t>
            </a:r>
          </a:p>
          <a:p>
            <a:r>
              <a:rPr lang="zh-CN" altLang="en-US"/>
              <a:t>◎关闭文件。关闭后文件不能再进行读写操作。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478980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7.2 Python文件的操作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30450" y="58928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7.2.4 文件操作案例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99665" y="854075"/>
            <a:ext cx="58483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【例7-</a:t>
            </a:r>
            <a:r>
              <a:rPr lang="en-US" altLang="zh-CN" b="1"/>
              <a:t>3</a:t>
            </a:r>
            <a:r>
              <a:rPr lang="zh-CN" altLang="en-US" b="1"/>
              <a:t>】文件的创建，写操作、读操作、追加操作代码示例。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740" y="1421765"/>
            <a:ext cx="6391275" cy="34296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33575" y="5107305"/>
            <a:ext cx="2971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运行结果：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740" y="4920615"/>
            <a:ext cx="6391275" cy="1885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558101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7.3 shelve对象数据的存取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77415" y="768350"/>
            <a:ext cx="633730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Python的shelve模块提供了相关函数可以将对象按照（key，value）对应关系保存到文件里面，key要求必须是字符串，value则可以是任意合法的Python数据类型，缺省（即默认）的数据存储文件是二进制的。Shelve可以作为一个简单的数据存储方案。主要函数如下：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/>
              <a:t>shelve.open(filename, flag='c', protocol=None, writeback=False)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创建或打开一个shelve对象。shelve默认打开方式支持同时读写操作。</a:t>
            </a:r>
          </a:p>
          <a:p>
            <a:r>
              <a:rPr lang="zh-CN" altLang="en-US"/>
              <a:t>◎filename是关联的文件路径。</a:t>
            </a:r>
          </a:p>
          <a:p>
            <a:r>
              <a:rPr lang="zh-CN" altLang="en-US"/>
              <a:t>◎可选参数flag，默认为‘c’，如果数据文件不存在，就创建文件 ；‘r’为只读；‘w’为可读写; ‘n’为每次调用open()都重新创建一个空的文件，可读写。</a:t>
            </a:r>
          </a:p>
          <a:p>
            <a:r>
              <a:rPr lang="zh-CN" altLang="en-US"/>
              <a:t>◎protocol：是序列化模式，默认值为None。</a:t>
            </a:r>
          </a:p>
          <a:p>
            <a:r>
              <a:rPr lang="zh-CN" altLang="en-US"/>
              <a:t>◎writeback：默认为False。当设置为True以后，shelf将会将所有从DB中读取的对象存放到一个内存缓存。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77415" y="52914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/>
              <a:t>shelve.close()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77415" y="5605145"/>
            <a:ext cx="63373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◎同步并关闭持久化 dict 对象。 对已关闭 Shelve 的操作将失败并引发 ValueError。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558101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7.3 shelve对象数据的存取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219325" y="697865"/>
            <a:ext cx="61315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【例7-4】实现一个简单的类似数据库，并实现增、删、改、查、遍历功能。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745" y="1343025"/>
            <a:ext cx="6579235" cy="3111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219325" y="165417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保存数据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745" y="2022475"/>
            <a:ext cx="6581775" cy="7200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219325" y="28841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查找数据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0380" y="3326765"/>
            <a:ext cx="6581140" cy="6762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219325" y="4086225"/>
            <a:ext cx="29864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删除、插入、更新数据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0380" y="4515485"/>
            <a:ext cx="6579235" cy="81724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219325" y="53930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遍历数据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0380" y="5761355"/>
            <a:ext cx="6591300" cy="737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545401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7.4 pickle对象数据的存取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96795" y="719455"/>
            <a:ext cx="606298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Python 的pickle模块实现了对一个 Python 对象的二进制序列化和反序列化。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二进制序列化称为“封存 (pickling)”是将 Python 对象及其所拥有的层次结构转化为一个字节流的过程；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反序列化称为“解封 (unpickling)”是相反的操作，会将字节流转化回一个对象层次结构。</a:t>
            </a:r>
          </a:p>
          <a:p>
            <a:r>
              <a:rPr lang="zh-CN" altLang="en-US"/>
              <a:t>也就是说，pickle 可以实现 Python 对象的存储及恢复。Python的pickle 模块提供了以下 4 个函数；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dumps() 和 loads()实现基于的内存（字符串） Python 对象序列化与反序列化互转；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dump() 和 load()实现基于文件的 Python 对象与二进制序列化与反序列化互转。（见表</a:t>
            </a:r>
            <a:r>
              <a:rPr lang="en-US" altLang="zh-CN"/>
              <a:t>7.3</a:t>
            </a:r>
            <a:r>
              <a:rPr lang="zh-CN" altLang="en-US"/>
              <a:t>）</a:t>
            </a: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296795" y="4246245"/>
          <a:ext cx="606298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935"/>
                <a:gridCol w="967105"/>
                <a:gridCol w="4218940"/>
              </a:tblGrid>
              <a:tr h="3486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序列化的位置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函数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说明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内存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pickle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.dumps()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 Python 中的对象序列化成二进制对象，并返回。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pickle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.loads()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读取给定的二进制对象数据，并将其转换为 Python 对象。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965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文件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pickle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.dump()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 Python 中的对象序列化成二进制对象，并写入文件。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pickle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.load()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读取指定的序列化数据文件，并返回对象。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2788285" y="6235700"/>
            <a:ext cx="5080000" cy="2298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66700" indent="-266700" algn="ctr"/>
            <a:r>
              <a:rPr lang="zh-CN" sz="900" b="1">
                <a:solidFill>
                  <a:srgbClr val="000000"/>
                </a:solidFill>
                <a:latin typeface="Calibri Light" panose="020F0302020204030204" charset="0"/>
                <a:ea typeface="黑体" panose="02010609060101010101" charset="-122"/>
              </a:rPr>
              <a:t>表</a:t>
            </a:r>
            <a:r>
              <a:rPr lang="en-US" sz="900" b="1">
                <a:solidFill>
                  <a:srgbClr val="000000"/>
                </a:solidFill>
                <a:latin typeface="Calibri Light" panose="020F0302020204030204" charset="0"/>
                <a:ea typeface="黑体" panose="02010609060101010101" charset="-122"/>
                <a:cs typeface="Times New Roman" panose="02020603050405020304" pitchFamily="18" charset="0"/>
              </a:rPr>
              <a:t> 7.3 pickle</a:t>
            </a:r>
            <a:r>
              <a:rPr lang="zh-CN" sz="900" b="1">
                <a:solidFill>
                  <a:srgbClr val="000000"/>
                </a:solidFill>
                <a:latin typeface="Calibri Light" panose="020F0302020204030204" charset="0"/>
                <a:ea typeface="黑体" panose="02010609060101010101" charset="-122"/>
              </a:rPr>
              <a:t>常用的函数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545401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7.4 pickle对象数据的存取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39340" y="7099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7.4.1 pickle.dumps()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26335" y="1078230"/>
            <a:ext cx="588137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此函数用于将 Python 对象转为二进制内存对象（字符串），其语法格式如下：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/>
              <a:t>dumps(obj, protocol=None, *, fix_imports=True)</a:t>
            </a:r>
          </a:p>
          <a:p>
            <a:r>
              <a:rPr lang="zh-CN" altLang="en-US"/>
              <a:t>◎obj：要转换的 Python 对象；</a:t>
            </a:r>
          </a:p>
          <a:p>
            <a:r>
              <a:rPr lang="zh-CN" altLang="en-US"/>
              <a:t>◎protocol：pickle 的转码协议，取值为 0、1、2、3、4，其中 0、1、2 对应 Python 早期的版本，3 和 4 则对应 Python 3.x 版本及之后的版本。未指定情况下，默认为 3。</a:t>
            </a:r>
          </a:p>
          <a:p>
            <a:r>
              <a:rPr lang="zh-CN" altLang="en-US"/>
              <a:t>◎其它参数：为了兼容 Python 2.x 版本而保留的参数，Python 3.x 中可以忽略。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426335" y="3662680"/>
            <a:ext cx="58813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【例7-5】Pickle 模块中dumps（）与loads（）代码演示。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810" y="4030980"/>
            <a:ext cx="6398895" cy="2613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480000">
            <a:off x="5158016" y="3532529"/>
            <a:ext cx="2766085" cy="228791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sz="1800" dirty="0" smtClean="0"/>
              <a:t>本章主要介绍Python文件的读写方法，以及使用os模块实现文件相关的查找、拷贝、删除、目录的创建遍历等操作。</a:t>
            </a:r>
          </a:p>
          <a:p>
            <a:r>
              <a:rPr lang="zh-CN" altLang="en-US" sz="1800" dirty="0" smtClean="0"/>
              <a:t>本章的学习目标：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800" dirty="0" smtClean="0"/>
              <a:t>掌握Python文件的读写方法；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800" dirty="0" smtClean="0"/>
              <a:t>掌握shelve、pickle、JSON对象的序列化与反序列化方法；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800" dirty="0" smtClean="0"/>
              <a:t>掌握os模块完成常见的文件、目录操作。</a:t>
            </a: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5349224"/>
            <a:ext cx="411360" cy="845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545401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7.4 pickle对象数据的存取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271395" y="729615"/>
            <a:ext cx="58813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【例7-5】Pickle 模块中dumps（）与loads（）代码演示。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331720" y="118173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运行结果：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490" y="1659255"/>
            <a:ext cx="6727190" cy="8909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331720" y="299529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7.4.2 pickle.loads()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331720" y="3445510"/>
            <a:ext cx="61575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此函数用于将二进制对象转换成 Python 对象，其基本格式如下：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/>
              <a:t>loads(data, *, fix_imports=True, encoding='ASCII', errors='strict')</a:t>
            </a:r>
          </a:p>
          <a:p>
            <a:r>
              <a:rPr lang="zh-CN" altLang="en-US"/>
              <a:t>◎其中，data 参数表示要转换的二进制对象，其它参数只是为了兼容 Python 2.x 版本而保留的，可以忽略。</a:t>
            </a:r>
          </a:p>
          <a:p>
            <a:r>
              <a:rPr lang="zh-CN" altLang="en-US"/>
              <a:t> 将上面序列化对象将 p1，p2 对象反序列化为 Python 对象。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545401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7.4 pickle对象数据的存取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322830" y="565785"/>
            <a:ext cx="58813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【例7-6】Pickle 模块中dump（）与load（）代码演示。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595" y="903605"/>
            <a:ext cx="6313170" cy="34556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22830" y="435927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运行结果为：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595" y="4677410"/>
            <a:ext cx="6313170" cy="6375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322830" y="5314950"/>
            <a:ext cx="58813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注意：dumps()与loads()函数通常成对使用。在使用 loads() 函数将二进制对象反序列化成 Python 对象时，会自动识别转码协议，所以不需要将转码协议当作参数传入。并且，当待转换的二进制对象的字节数超过 pickle 的 Python 对象时，多余的字节将被忽略。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545401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7.4 pickle对象数据的存取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322830" y="565785"/>
            <a:ext cx="58813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7.4.3 pickle.dump()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322830" y="934085"/>
            <a:ext cx="60109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此函数用于将 Python 对象转换成二进制文件，其基本语法格式为：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/>
              <a:t>dump (obj, file,protocol=None, *, fix mports=True)</a:t>
            </a:r>
          </a:p>
          <a:p>
            <a:r>
              <a:rPr lang="zh-CN" altLang="en-US"/>
              <a:t>其中各个参数的具体含义如下：</a:t>
            </a:r>
          </a:p>
          <a:p>
            <a:r>
              <a:rPr lang="zh-CN" altLang="en-US"/>
              <a:t>◎obj：要转换的 Python 对象。</a:t>
            </a:r>
          </a:p>
          <a:p>
            <a:r>
              <a:rPr lang="zh-CN" altLang="en-US"/>
              <a:t>◎file：转换到指定的二进制文件中，要求该文件必须是以"wb"的打开方式进行操作。</a:t>
            </a:r>
          </a:p>
          <a:p>
            <a:r>
              <a:rPr lang="zh-CN" altLang="en-US"/>
              <a:t>◎protocol：和 dumps() 函数中 protocol 参数的含义完全相同，因此这里不再重复描述。</a:t>
            </a:r>
          </a:p>
          <a:p>
            <a:r>
              <a:rPr lang="zh-CN" altLang="en-US"/>
              <a:t>◎其他参数：为了兼容以前 Python 2.x版本而保留的参数，可以忽略。</a:t>
            </a:r>
          </a:p>
          <a:p>
            <a:r>
              <a:rPr lang="zh-CN" altLang="en-US"/>
              <a:t>将 tup1元组和函数hi()转换成二进制对象文件。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545401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7.4 pickle对象数据的存取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322830" y="565785"/>
            <a:ext cx="58813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7.4.3 pickle.dump()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322830" y="934085"/>
            <a:ext cx="57277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【例7-7】Pickle 模块中dump（）代码演示。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740" y="1302385"/>
            <a:ext cx="6378575" cy="26600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22830" y="4185285"/>
            <a:ext cx="59118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运行完此程序后，会在该程序文件同级目录中，生成 a.txt 文件，但由于其内容为二进制数据，因此直接打开会看到乱码。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545401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7.4 pickle对象数据的存取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322830" y="565785"/>
            <a:ext cx="58813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7.4.4 pickle.load()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322830" y="934085"/>
            <a:ext cx="588137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此函数和 dump() 函数相对应，用于将二进制对象文件转换成 Python 对象。该函数的基本语法格式为：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/>
              <a:t>load(file, *, fix_imports=True, encoding='ASCII', errors='strict')</a:t>
            </a:r>
          </a:p>
          <a:p>
            <a:r>
              <a:rPr lang="zh-CN" altLang="en-US"/>
              <a:t>◎其中，file 参数表示要转换的二进制对象文件（必须以 "rb" 的打开方式操作文件），其它参数只是为了兼容 Python 2.x 版本而保留的参数，可以忽略。</a:t>
            </a:r>
          </a:p>
          <a:p>
            <a:r>
              <a:rPr lang="zh-CN" altLang="en-US"/>
              <a:t>将上面例题中产生的二进制文件转换为 Python 对象，并显示数据调用函数。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322830" y="3518535"/>
            <a:ext cx="58140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【例7-8】Pickle 模块中load（）代码演示。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995" y="3886835"/>
            <a:ext cx="6339205" cy="2817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545401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7.4 pickle对象数据的存取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322830" y="565785"/>
            <a:ext cx="58813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7.4.4 pickle.load()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322830" y="1017270"/>
            <a:ext cx="58140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【例7-8】Pickle 模块中load（）代码演示。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405" y="1885950"/>
            <a:ext cx="7094220" cy="9156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22830" y="15176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运行结果为：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553021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7.5 JSON 对象数据的存取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322830" y="565785"/>
            <a:ext cx="58813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2390775" y="934085"/>
            <a:ext cx="586549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JSON（JavaScript Object Notation，JavaScript对象表示法）是一种由Douglas Crockford设计的轻量级的数据交换语言（RFC 7159），文件扩展名是 .json。该语言易于人阅读和编写，同时也易于机器解析和生成，常用来传输由属性值或者序列性的值组成的数据对象（参见https://www.json.org/json-en.html）。尽管JSON是JavaScript的一个子集，但JSON是独立于语言的文本格式。JSON建立在两种结构上：</a:t>
            </a:r>
          </a:p>
          <a:p>
            <a:r>
              <a:rPr lang="zh-CN" altLang="en-US"/>
              <a:t>（1）</a:t>
            </a:r>
            <a:r>
              <a:rPr lang="zh-CN" altLang="en-US" b="1"/>
              <a:t>key/value对的集合。</a:t>
            </a:r>
            <a:r>
              <a:rPr lang="zh-CN" altLang="en-US"/>
              <a:t>在各种计算机语言中，这是作为对象，记录，结构，字典，哈希表，键列表或关联数组实现的。</a:t>
            </a:r>
          </a:p>
          <a:p>
            <a:r>
              <a:rPr lang="zh-CN" altLang="en-US"/>
              <a:t>（2）</a:t>
            </a:r>
            <a:r>
              <a:rPr lang="zh-CN" altLang="en-US" b="1"/>
              <a:t>值的有序列表。</a:t>
            </a:r>
            <a:r>
              <a:rPr lang="zh-CN" altLang="en-US"/>
              <a:t>在大多数计算机语言中，这是通过数组，向量，列表或序列实现的。</a:t>
            </a:r>
          </a:p>
          <a:p>
            <a:r>
              <a:rPr lang="zh-CN" altLang="en-US"/>
              <a:t>这两种结构都是通用的数据结构。目前很多编程语言都支持 JSON 格式数据的编码和解析，编程语言互换的数据格式基于这些结构。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553021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7.5 JSON 对象数据的存取</a:t>
            </a: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073275" y="733425"/>
          <a:ext cx="6192520" cy="1732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6535"/>
                <a:gridCol w="3435985"/>
              </a:tblGrid>
              <a:tr h="2165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Python数据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类型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JSON数据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类型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5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5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list, tuple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array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5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5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int, float, int- &amp; float-derived Enums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5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5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5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2629535" y="246570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 7.4 Python与JSON数据类型对应关系表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73275" y="3165475"/>
            <a:ext cx="619252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可以看到Python数据类型与JSON的数据类型高度相似：</a:t>
            </a:r>
          </a:p>
          <a:p>
            <a:r>
              <a:rPr lang="zh-CN" altLang="en-US"/>
              <a:t>（1）数字类型、字符串都是完全一样的。</a:t>
            </a:r>
          </a:p>
          <a:p>
            <a:r>
              <a:rPr lang="zh-CN" altLang="en-US"/>
              <a:t>（2）Python的True、False、None对应于JSON的小写true、false、null</a:t>
            </a:r>
          </a:p>
          <a:p>
            <a:r>
              <a:rPr lang="zh-CN" altLang="en-US"/>
              <a:t>（3）Python的list、tuple对应于JSON的[]</a:t>
            </a:r>
          </a:p>
          <a:p>
            <a:r>
              <a:rPr lang="zh-CN" altLang="en-US"/>
              <a:t>（4）Python的dict对应于JSON的对象。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553021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7.5 JSON 对象数据的存取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2351405" y="3233420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 7.5 Python与JSON数据操作函数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073275" y="1290320"/>
          <a:ext cx="5636260" cy="1837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/>
                <a:gridCol w="897890"/>
                <a:gridCol w="3922395"/>
              </a:tblGrid>
              <a:tr h="3740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序列化的位置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函数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说明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54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内存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json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.dumps()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 Python 中的对象序列化成JSON格式字符串，并返回。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90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json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.loads()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读取给定JSON格式数据，并将其转换为 Python 对象。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54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文件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json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.dump()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 Python 中的对象序列化成JSON格式字符串，并写入文件。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json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.load()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读取指定的JSON格式数据文件，并返回对象。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073275" y="645160"/>
            <a:ext cx="56362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Python的json模块提供了如下函数可以完成数据格式的转换：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073275" y="36055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7.5.1 json.dumps()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073275" y="4188460"/>
            <a:ext cx="56356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可以将Python 对象使用 json.dumps() 方法，将其转换为 JSON 字符串。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553021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7.5 JSON 对象数据的存取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73275" y="645160"/>
            <a:ext cx="56356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【例7-9】把 Python对象转换为JSON数据格式（字符串）。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380" y="1290320"/>
            <a:ext cx="6191885" cy="27139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073275" y="413829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结果是 JSON 字符串：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015" y="4620895"/>
            <a:ext cx="6191885" cy="622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授课内容：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/>
              <a:t>python</a:t>
            </a:r>
            <a:r>
              <a:rPr lang="zh-CN" altLang="en-US" sz="2000" dirty="0" smtClean="0"/>
              <a:t>的输入输出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python</a:t>
            </a:r>
            <a:r>
              <a:rPr lang="zh-CN" altLang="en-US" sz="2000" dirty="0"/>
              <a:t>文件的操作</a:t>
            </a:r>
          </a:p>
          <a:p>
            <a:pPr marL="342900" indent="-342900">
              <a:buFont typeface="+mj-lt"/>
              <a:buAutoNum type="arabicPeriod"/>
            </a:pPr>
            <a:r>
              <a:rPr sz="2000" dirty="0"/>
              <a:t>shelve对象数据的存取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pickle对象数据的存取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JSON 对象数据的存取</a:t>
            </a:r>
          </a:p>
          <a:p>
            <a:pPr marL="342900" indent="-342900">
              <a:buFont typeface="+mj-lt"/>
              <a:buAutoNum type="arabicPeriod"/>
            </a:pPr>
            <a:r>
              <a:rPr sz="2000" dirty="0"/>
              <a:t>操作系统相关文件操作</a:t>
            </a:r>
          </a:p>
          <a:p>
            <a:pPr marL="342900" indent="-342900">
              <a:buFont typeface="+mj-lt"/>
              <a:buAutoNum type="arabicPeriod"/>
            </a:pPr>
            <a:endParaRPr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en-US" dirty="0"/>
          </a:p>
        </p:txBody>
      </p:sp>
      <p:pic>
        <p:nvPicPr>
          <p:cNvPr id="7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5349222"/>
            <a:ext cx="411360" cy="8452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7079"/>
          <a:stretch>
            <a:fillRect/>
          </a:stretch>
        </p:blipFill>
        <p:spPr>
          <a:xfrm>
            <a:off x="4499992" y="2766501"/>
            <a:ext cx="3320642" cy="25827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553021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7.5 JSON 对象数据的存取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73275" y="645160"/>
            <a:ext cx="56356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7.5.2 json.loads()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73275" y="1013460"/>
            <a:ext cx="56356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若有 JSON 字符串，则可以使用 json.loads() 方法对其进行解析，得到Python对象。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073275" y="1658620"/>
            <a:ext cx="56349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【例7-10】把JSON数据（字符串）转换为Python对象。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2078355"/>
            <a:ext cx="6128385" cy="21856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73275" y="43624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运行结果：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515" y="4827270"/>
            <a:ext cx="6136005" cy="563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553021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7.5 JSON 对象数据的存取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73275" y="645160"/>
            <a:ext cx="56356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7.5.3  json.dump()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73275" y="1013460"/>
            <a:ext cx="56356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通常情况JSON格式的数据保存着文本文件中，下列代码演示，将Python数据转化为JSON数据格式，然后写入文件。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785" y="2496185"/>
            <a:ext cx="6127115" cy="23609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73275" y="1876425"/>
            <a:ext cx="56356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【例7-11】把 Python对象转换为JSON数据格式保存到文件。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073275" y="4939030"/>
            <a:ext cx="56356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运行结束，可以得到record.json格式的数据文件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553021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7.5 JSON 对象数据的存取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73275" y="645160"/>
            <a:ext cx="56356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7.5.4 json.load()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73275" y="1013460"/>
            <a:ext cx="56356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将上述得到JSON格式的文件，还原成Python对象。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073275" y="1472565"/>
            <a:ext cx="56356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【例7-12】把JSON数据格式文件转换为Python对象。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510" y="1840865"/>
            <a:ext cx="6102985" cy="12395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073275" y="316738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运行结果：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945" y="3693160"/>
            <a:ext cx="6051550" cy="562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55359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7.6 操作系统相关文件操作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73275" y="1013460"/>
            <a:ext cx="563562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Python语言自带的os, globe，pathlib，shutil等几个模块中，可以实现文件复制、转换、重命名文件，以及创建、删除、重命名、复制、遍历、转换工作目录等常见的操作。相关由于功能函数实在太多，以下仅举几个常用的函数。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73275" y="2607945"/>
            <a:ext cx="5134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7.6.1.1 遍历文件夹内的文件与目录。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073275" y="29762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方法一：</a:t>
            </a:r>
            <a:r>
              <a:rPr lang="zh-CN" altLang="en-US" b="1"/>
              <a:t>os.listdir()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405" y="3438525"/>
            <a:ext cx="6017260" cy="7200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073275" y="4158615"/>
            <a:ext cx="566039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['file1.py', 'file2.csv', 'file3.txt'…..]</a:t>
            </a:r>
          </a:p>
          <a:p>
            <a:r>
              <a:rPr lang="zh-CN" altLang="en-US"/>
              <a:t>os.listdir() 返回一个Python列表，其中包含path参数所指目录的文件和子目录的名称，注意返回的list内的文件名和子目录名均是字符串，无法直接获取文件名，分辨出哪些是文件、哪些是子目录等详细信息。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55359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7.6 操作系统相关文件操作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73275" y="820420"/>
            <a:ext cx="5134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7.6.1.1 遍历文件夹内的文件与目录。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073275" y="1317625"/>
            <a:ext cx="36048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方法二：</a:t>
            </a:r>
            <a:r>
              <a:rPr lang="zh-CN" altLang="en-US" b="1"/>
              <a:t>os.scandir()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73275" y="1816735"/>
            <a:ext cx="59861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使用 os.scandir()同样可以获取上述信息，还可以区分出文件和子目录。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555" y="2407285"/>
            <a:ext cx="6412865" cy="15538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73275" y="4032250"/>
            <a:ext cx="59861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方法三：用</a:t>
            </a:r>
            <a:r>
              <a:rPr lang="zh-CN" altLang="en-US" b="1"/>
              <a:t>pathlib </a:t>
            </a:r>
            <a:r>
              <a:rPr lang="zh-CN" altLang="en-US"/>
              <a:t>模块获取目录和文件列表。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190" y="4573905"/>
            <a:ext cx="6412230" cy="156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55359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7.6 操作系统相关文件操作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73275" y="820420"/>
            <a:ext cx="5134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7.6.1.1 遍历文件夹内的文件与目录。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073275" y="1317625"/>
            <a:ext cx="59855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方法四：</a:t>
            </a:r>
            <a:r>
              <a:rPr lang="zh-CN" altLang="en-US" b="1"/>
              <a:t>os.walk() </a:t>
            </a:r>
            <a:r>
              <a:rPr lang="zh-CN" altLang="en-US"/>
              <a:t>列出目录树中的所有文件和目录。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73275" y="1816735"/>
            <a:ext cx="598614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os.walk(top, topdown=True, onerror=None, followlinks=False)</a:t>
            </a:r>
          </a:p>
          <a:p>
            <a:r>
              <a:rPr lang="zh-CN" altLang="en-US"/>
              <a:t>生成目录树中的文件名，方式是按上-&gt;下或下-&gt;上顺序浏览目录树。对于以 top 为根的目录树中的每个目录（包括 top 本身），它都会生成一个三元组 (dirpath, dirnames, filenames)。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380" y="3293745"/>
            <a:ext cx="6601460" cy="12706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73275" y="4730750"/>
            <a:ext cx="49796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可以遍历指定目录下的所有文件。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55359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7.6 操作系统相关文件操作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73275" y="820420"/>
            <a:ext cx="5134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7.6.1.2 创建目录os.makedirs()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015" y="1188720"/>
            <a:ext cx="6342380" cy="7175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73275" y="200723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创建多级目录：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015" y="2375535"/>
            <a:ext cx="6342380" cy="62357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073910" y="3106420"/>
            <a:ext cx="37680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7.6.1.3 删除文件os.remove()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073910" y="3474720"/>
            <a:ext cx="50399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要删除单个文件， os.remove()。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7015" y="3843020"/>
            <a:ext cx="6264910" cy="7112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073275" y="4677410"/>
            <a:ext cx="57092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7.6.1.4 重命名文件和目录os.rename()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073910" y="5045710"/>
            <a:ext cx="57092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重命名文件和目录的 os.rename(src，dst)：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0040" y="5461000"/>
            <a:ext cx="6135370" cy="597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55359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7.6 操作系统相关文件操作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73275" y="820420"/>
            <a:ext cx="5134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7.6.1.5 文件通配符查找glob.glob()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073910" y="2204085"/>
            <a:ext cx="37680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7.6.1.6 复制文件和目录shutil.copy()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073275" y="2572385"/>
            <a:ext cx="50399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shutil.copy() 只复制单个文件：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73275" y="118872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可以使用 glob 模块: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380" y="1557020"/>
            <a:ext cx="6208395" cy="5118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040" y="2940685"/>
            <a:ext cx="6136005" cy="8648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73910" y="3898265"/>
            <a:ext cx="565213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shutil.copytree() 可以复制整个目录及文件。 shutil.copytree(src，dest) 接收两个参数：源目录和将文件和文件夹复制到的目标目录。</a:t>
            </a:r>
          </a:p>
          <a:p>
            <a:r>
              <a:rPr lang="zh-CN" altLang="en-US"/>
              <a:t>以下是如何将一个文件夹的内容复制到其他位置的示例：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9405" y="5374640"/>
            <a:ext cx="6135370" cy="71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55359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7.6 操作系统相关文件操作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73275" y="820420"/>
            <a:ext cx="5134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7.6.1.7 移动文件和目录shutil.move(src，dst)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73275" y="1188720"/>
            <a:ext cx="62515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要将文件或目录移动到其他位置，可使用 shutil.move(src，dst) 。src 是要移动的文件或目录，dst 是目标：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015" y="1968500"/>
            <a:ext cx="6136640" cy="848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7.7 本章小结</a:t>
            </a:r>
            <a:r>
              <a:rPr lang="zh-CN" altLang="en-US" dirty="0"/>
              <a:t>：</a:t>
            </a:r>
            <a:endParaRPr lang="en-US" dirty="0"/>
          </a:p>
        </p:txBody>
      </p:sp>
      <p:pic>
        <p:nvPicPr>
          <p:cNvPr id="7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5349217"/>
            <a:ext cx="411360" cy="84523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 bwMode="auto">
          <a:xfrm>
            <a:off x="521772" y="1421668"/>
            <a:ext cx="7704856" cy="1337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indent="200025" latinLnBrk="1">
              <a:lnSpc>
                <a:spcPct val="150000"/>
              </a:lnSpc>
              <a:spcBef>
                <a:spcPts val="375"/>
              </a:spcBef>
            </a:pPr>
            <a:r>
              <a:rPr kern="1000" dirty="0">
                <a:solidFill>
                  <a:srgbClr val="000000"/>
                </a:solidFill>
                <a:latin typeface="Times New Roman" panose="02020603050405020304" pitchFamily="18" charset="0"/>
              </a:rPr>
              <a:t>本章主要介绍Python文件的读写方法，以及Python调用与操作系统相关的模块完成常见的文件的查找、拷贝、删除、目录的创建遍历、压缩文件的读写等操作。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03" b="18748"/>
          <a:stretch>
            <a:fillRect/>
          </a:stretch>
        </p:blipFill>
        <p:spPr>
          <a:xfrm rot="-660000">
            <a:off x="4933500" y="3452449"/>
            <a:ext cx="2859782" cy="2400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504380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7.1  Python的输入/输出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80895" y="645160"/>
            <a:ext cx="659765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Python内置了三种标准的输入、输出流。这三种流定义在sys模块中，即：</a:t>
            </a:r>
          </a:p>
          <a:p>
            <a:r>
              <a:rPr lang="zh-CN" altLang="en-US"/>
              <a:t>（1）sys.stdin：标准输入流，sys.stdin.read() 类似input()函数；</a:t>
            </a:r>
          </a:p>
          <a:p>
            <a:r>
              <a:rPr lang="zh-CN" altLang="en-US"/>
              <a:t>（2）sys.stdout：标准输出流，sys.stdout.write()；</a:t>
            </a:r>
          </a:p>
          <a:p>
            <a:r>
              <a:rPr lang="zh-CN" altLang="en-US"/>
              <a:t>（3）sys.stderr：标准的出错输出流，信息将用红色字体警示。</a:t>
            </a:r>
          </a:p>
          <a:p>
            <a:r>
              <a:rPr lang="zh-CN" altLang="en-US"/>
              <a:t>Python程序启动这三种流自动与操作系统的Shell环境（如：windows 终端）中的标准输入、输出、出错流关联.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955" y="2858770"/>
            <a:ext cx="3350895" cy="125349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839085" y="403288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6700" algn="ctr"/>
            <a:r>
              <a:rPr lang="zh-CN" sz="105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sz="105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05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7.1</a:t>
            </a:r>
            <a:r>
              <a:rPr lang="en-US" sz="9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Python</a:t>
            </a:r>
            <a:r>
              <a:rPr lang="zh-CN" sz="9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标准的输入、输出流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01545" y="4285615"/>
            <a:ext cx="6172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ym typeface="+mn-ea"/>
              </a:rPr>
              <a:t>【例</a:t>
            </a:r>
            <a:r>
              <a:rPr lang="en-US" altLang="zh-CN" b="1">
                <a:sym typeface="+mn-ea"/>
              </a:rPr>
              <a:t>7-1</a:t>
            </a:r>
            <a:r>
              <a:rPr lang="zh-CN" altLang="en-US" b="1">
                <a:sym typeface="+mn-ea"/>
              </a:rPr>
              <a:t>】</a:t>
            </a:r>
            <a:r>
              <a:rPr lang="zh-CN" altLang="en-US" b="1"/>
              <a:t>Python内置三种标准的输入、输出流代码示例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435" y="4677410"/>
            <a:ext cx="6671310" cy="2065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7.8 习题与课外阅读</a:t>
            </a:r>
          </a:p>
        </p:txBody>
      </p:sp>
      <p:pic>
        <p:nvPicPr>
          <p:cNvPr id="7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5349217"/>
            <a:ext cx="411360" cy="84523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 bwMode="auto">
          <a:xfrm>
            <a:off x="521772" y="1421668"/>
            <a:ext cx="7704856" cy="506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indent="200025" latinLnBrk="1">
              <a:lnSpc>
                <a:spcPct val="150000"/>
              </a:lnSpc>
              <a:spcBef>
                <a:spcPts val="375"/>
              </a:spcBef>
            </a:pPr>
            <a:r>
              <a:rPr kern="1000" dirty="0">
                <a:solidFill>
                  <a:srgbClr val="000000"/>
                </a:solidFill>
                <a:latin typeface="Times New Roman" panose="02020603050405020304" pitchFamily="18" charset="0"/>
              </a:rPr>
              <a:t>7.8.1 习题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03" b="18748"/>
          <a:stretch>
            <a:fillRect/>
          </a:stretch>
        </p:blipFill>
        <p:spPr>
          <a:xfrm rot="-660000">
            <a:off x="4933500" y="3452449"/>
            <a:ext cx="2859782" cy="240026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41400" y="1928495"/>
            <a:ext cx="6699250" cy="922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t">
            <a:spAutoFit/>
          </a:bodyPr>
          <a:lstStyle/>
          <a:p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（1）编写一个函数，将该函数使用pickle模块存储到文件，然后再用pickle读取该文件，提取出该函数，并调用该函数。</a:t>
            </a:r>
          </a:p>
          <a:p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（2）编写一个遍历查找硬盘上某个文件的程序。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21970" y="3526790"/>
            <a:ext cx="2540000" cy="506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t">
            <a:spAutoFit/>
          </a:bodyPr>
          <a:lstStyle/>
          <a:p>
            <a:pPr indent="200025" latinLnBrk="1">
              <a:lnSpc>
                <a:spcPct val="150000"/>
              </a:lnSpc>
              <a:spcBef>
                <a:spcPts val="375"/>
              </a:spcBef>
              <a:buClrTx/>
              <a:buSzTx/>
              <a:buFontTx/>
            </a:pPr>
            <a:r>
              <a:rPr kern="1000" dirty="0">
                <a:solidFill>
                  <a:srgbClr val="000000"/>
                </a:solidFill>
                <a:latin typeface="Times New Roman" panose="02020603050405020304" pitchFamily="18" charset="0"/>
              </a:rPr>
              <a:t>7.8.2 课外阅读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041400" y="4116070"/>
            <a:ext cx="562102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/>
            <a:r>
              <a:rPr lang="zh-CN" alt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（1）pickle、shelve相关文档</a:t>
            </a:r>
          </a:p>
          <a:p>
            <a:pPr indent="0" fontAlgn="auto"/>
            <a:r>
              <a:rPr lang="zh-CN" alt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 https://docs.python.org/zh-cn/3/library/pickle.html</a:t>
            </a:r>
          </a:p>
          <a:p>
            <a:pPr indent="0" fontAlgn="auto"/>
            <a:r>
              <a:rPr lang="zh-CN" alt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（2）阅读os 模块文档。</a:t>
            </a:r>
          </a:p>
          <a:p>
            <a:pPr indent="0" fontAlgn="auto"/>
            <a:r>
              <a:rPr lang="zh-CN" alt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https://docs.python.org/zh-cn/3/library/os.html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7" y="1412777"/>
            <a:ext cx="2143125" cy="2857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09283">
            <a:off x="5713123" y="4167849"/>
            <a:ext cx="2013664" cy="996920"/>
          </a:xfrm>
          <a:prstGeom prst="rect">
            <a:avLst/>
          </a:prstGeom>
        </p:spPr>
      </p:pic>
      <p:pic>
        <p:nvPicPr>
          <p:cNvPr id="4" name="图片占位符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39"/>
            <a:ext cx="576064" cy="1183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504380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7.1  Python的输入/输出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45360" y="1202055"/>
            <a:ext cx="62350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这三种流是可以重定向的。如：可以将输出流重新定向到文件。以下代码演示，利用Python系统的help()函数，提取sys模块的帮助信息到文本文件help.txt。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305" y="2681605"/>
            <a:ext cx="6802120" cy="789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478980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7.2 Python文件的操作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45360" y="651510"/>
            <a:ext cx="623506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文件是操作系统中的一个重要概念。在操作系统运行时，计算机以进程为基本单位进行资源的调度和分配；而在用户进行的输入、输出中，则以文件为基本单位。文件是以计算机外部存储设备为载体保存的数据。文件类型可以是文本文档、图片、视频、声音、程序等等。Python语言中提供了对文件操作相关的模块，利用这些模块可以完成文件的输入、输出、目录的创建、删除、文件查找等操作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373630" y="2681605"/>
            <a:ext cx="2943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7.2.1 文件的打开与关闭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73630" y="3115945"/>
            <a:ext cx="61080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对任何文件的处理必须先打开（或创建）文件，才可以对文件进行读写操作。Python提供了内置函数open() 函数来打开（创建）文件， 该函数提供了模式（mode）选项来选择文件的访问方式。open() 函数的语法是：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74265" y="4381500"/>
            <a:ext cx="61067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open(file, mode='r', buffering=-1, encoding=None, errors=None, newline=None, closefd=True, opener=None)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374265" y="508508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函数的参数说明：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374265" y="5453380"/>
            <a:ext cx="61055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name :文件名。文件名为字符串值。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mode：打开模式。可以为：读，写入，追加等。默认为只读(r)。（见表</a:t>
            </a:r>
            <a:r>
              <a:rPr lang="en-US" altLang="zh-CN"/>
              <a:t>7.1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478980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7.2 Python文件的操作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2385695" y="1066165"/>
          <a:ext cx="6094095" cy="2645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435"/>
                <a:gridCol w="5280660"/>
              </a:tblGrid>
              <a:tr h="3130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访问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模式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说明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"r"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读取。默认值。打开文件进行读取，如果文件不存在则报错。-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30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"a"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追加。打开供追加的文件，如果不存在则创建该文件。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30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"w"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写入。打开文件进行写入，如果文件不存在则创建该文件。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30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"x"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创建。创建指定的文件，如果文件存在则返回错误。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"t"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文本模式。默认值。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30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"b"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二进制模式文件（如：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声音、视频、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图像文件）。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Wingdings" panose="05000000000000000000" charset="0"/>
                        <a:ea typeface="Wingdings" panose="05000000000000000000" charset="0"/>
                        <a:cs typeface="Wingdings" panose="05000000000000000000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6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"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"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更新模式。文件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的读取与写入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。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Wingdings" panose="05000000000000000000" charset="0"/>
                        <a:ea typeface="Wingdings" panose="05000000000000000000" charset="0"/>
                        <a:cs typeface="Wingdings" panose="05000000000000000000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413000" y="3719830"/>
            <a:ext cx="60928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buffering：文件缓存区。若 buffering=0不使用缓存。若buffering &gt; 1 的整数，为寄存区的缓冲大小。若 buffering=1使用默认缓存。若buffering &lt;0值，寄存区的缓冲大小则为系统默认。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encoding: 文件的编码系统。默认UTF-8编码。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errors： 是一个可选的字符串参数，用于指定如何处理编码和解码错误。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newline： 控制 universal newlines 模式如何生效（它仅适用于文本模式）。它可以是 None，''，'\n'，'\r' 和 '\r\n'</a:t>
            </a:r>
          </a:p>
          <a:p>
            <a:pPr marL="285750" indent="-285750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2893060" y="645160"/>
            <a:ext cx="5080000" cy="2298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ctr"/>
            <a:r>
              <a:rPr lang="zh-CN" sz="9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en-US" sz="9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9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7.1</a:t>
            </a:r>
            <a:r>
              <a:rPr lang="zh-CN" sz="9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文件</a:t>
            </a:r>
            <a:r>
              <a:rPr lang="zh-CN" sz="900" b="1">
                <a:solidFill>
                  <a:srgbClr val="000000"/>
                </a:solidFill>
                <a:ea typeface="宋体" panose="02010600030101010101" pitchFamily="2" charset="-122"/>
              </a:rPr>
              <a:t>打开模式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478980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7.2 Python文件的操作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404745" y="645160"/>
            <a:ext cx="60928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closefd：布尔值。如果给出文件名则 closefd 必须为 True （默认值），否则将引发错误。如果False并且给出了文件描述符而不是文件名，那么当文件关闭时，底层文件描述符将保持打开状态。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opener 来使用自定义开启器。然后通过使用参数（ file，flags ）调用 opener 获得文件对象的基础文件描述符。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404745" y="2479040"/>
            <a:ext cx="50882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另外，文件访问模式可以组合应用，见表</a:t>
            </a:r>
            <a:r>
              <a:rPr lang="en-US" altLang="zh-CN"/>
              <a:t>7.2</a:t>
            </a:r>
            <a:r>
              <a:rPr lang="zh-CN" altLang="en-US"/>
              <a:t>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2911475" y="2901950"/>
            <a:ext cx="5080000" cy="2298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66700" indent="-266700" algn="ctr"/>
            <a:r>
              <a:rPr lang="en-US" sz="900" b="1">
                <a:solidFill>
                  <a:srgbClr val="000000"/>
                </a:solidFill>
                <a:latin typeface="Symbol" panose="05050102010706020507" charset="0"/>
                <a:ea typeface="黑体" panose="02010609060101010101" charset="-122"/>
              </a:rPr>
              <a:t>· </a:t>
            </a:r>
            <a:r>
              <a:rPr lang="zh-CN" sz="900" b="1">
                <a:solidFill>
                  <a:srgbClr val="000000"/>
                </a:solidFill>
                <a:latin typeface="Calibri Light" panose="020F0302020204030204" charset="0"/>
                <a:ea typeface="黑体" panose="02010609060101010101" charset="-122"/>
              </a:rPr>
              <a:t>表</a:t>
            </a:r>
            <a:r>
              <a:rPr lang="en-US" sz="900" b="1">
                <a:solidFill>
                  <a:srgbClr val="000000"/>
                </a:solidFill>
                <a:latin typeface="Calibri Light" panose="020F0302020204030204" charset="0"/>
                <a:ea typeface="黑体" panose="02010609060101010101" charset="-122"/>
                <a:cs typeface="Times New Roman" panose="02020603050405020304" pitchFamily="18" charset="0"/>
              </a:rPr>
              <a:t> 7.2 Python</a:t>
            </a:r>
            <a:r>
              <a:rPr lang="zh-CN" sz="900" b="1">
                <a:solidFill>
                  <a:srgbClr val="000000"/>
                </a:solidFill>
                <a:latin typeface="Calibri Light" panose="020F0302020204030204" charset="0"/>
                <a:ea typeface="黑体" panose="02010609060101010101" charset="-122"/>
              </a:rPr>
              <a:t>常见</a:t>
            </a:r>
            <a:r>
              <a:rPr lang="zh-CN" sz="900" b="1">
                <a:solidFill>
                  <a:srgbClr val="000000"/>
                </a:solidFill>
                <a:ea typeface="黑体" panose="02010609060101010101" charset="-122"/>
              </a:rPr>
              <a:t>的文件访问</a:t>
            </a:r>
            <a:r>
              <a:rPr lang="zh-CN" sz="900" b="1">
                <a:solidFill>
                  <a:srgbClr val="000000"/>
                </a:solidFill>
                <a:latin typeface="Calibri Light" panose="020F0302020204030204" charset="0"/>
                <a:ea typeface="黑体" panose="02010609060101010101" charset="-122"/>
              </a:rPr>
              <a:t>组合模式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378075" y="3199130"/>
          <a:ext cx="6119495" cy="312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2340"/>
                <a:gridCol w="5177155"/>
              </a:tblGrid>
              <a:tr h="1879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访问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模式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说明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9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r+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打开一个文件用于读写。文件指针将会放在文件的开头。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9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rb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以二进制格式打开一个文件用于只读。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9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rb+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以二进制格式打开一个文件用于读写。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9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w+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打开一个文件用于读写。如果该文件已存在，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则被覆盖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。如果该文件不存在，创建新文件。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wb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以二进制格式打开一个文件只用于写入。如果该文件已存在，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则被覆盖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。如果该文件不存在，创建新文件。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wb+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以二进制格式打开一个文件用于读写。如果该文件已存在，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则被覆盖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。如果该文件不存在，创建新文件。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a+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打开一个文件用于读写。如果该文件已存在，文件指针将会放在文件的结尾。文件打开时会是追加模式。如果该文件不存在，创建新文件用于读写。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ab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以二进制格式打开一个文件用于追加。如果该文件已存在，文件指针将会放在文件的结尾。新的内容将会被写入到已有内容之后。如果该文件不存在，创建新文件进行写入。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ab+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以二进制格式打开一个文件用于追加。如果该文件已存在，文件指针将会放在文件的结尾。如果该文件不存在，创建新文件用于读写。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478980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7.2 Python文件的操作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404745" y="645160"/>
            <a:ext cx="6092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以下举个例子，将“hello world”写入一个文件中。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105" y="1631950"/>
            <a:ext cx="6640830" cy="11779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05380" y="2948940"/>
            <a:ext cx="609219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上述程序运行结束后，虽然 Python 解释器不报错，但打开my_file.txt 文件会发现文件内容为空，没有数据写入该文件。其原因是Python 对文件的处理出于输入输出操作时会先将数据临时存储到缓冲区中，只有缓冲区满了才会将数据写入文件。因此，在完成文件相关输入、输出作业后，要保证文件数据的安全，需要将其关闭，此时才会将缓冲区中的数据真正写入文件中。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关闭文件语法格式：</a:t>
            </a:r>
            <a:r>
              <a:rPr lang="zh-CN" altLang="en-US" b="1"/>
              <a:t>file.close()</a:t>
            </a:r>
            <a:endParaRPr lang="zh-CN" altLang="en-US"/>
          </a:p>
          <a:p>
            <a:r>
              <a:rPr lang="zh-CN" altLang="en-US"/>
              <a:t>因此，需要在上面程序的最后添加如下代码：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520" y="5861050"/>
            <a:ext cx="6622415" cy="3803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405380" y="1173480"/>
            <a:ext cx="6091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【例7-</a:t>
            </a:r>
            <a:r>
              <a:rPr lang="en-US" altLang="zh-CN" b="1"/>
              <a:t>2</a:t>
            </a:r>
            <a:r>
              <a:rPr lang="zh-CN" altLang="en-US" b="1"/>
              <a:t>】将</a:t>
            </a:r>
            <a:r>
              <a:rPr lang="en-US" altLang="zh-CN" b="1"/>
              <a:t>“hello world”</a:t>
            </a:r>
            <a:r>
              <a:rPr lang="zh-CN" altLang="en-US" b="1"/>
              <a:t>写入文件。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1c28c18-7c9f-442d-9a5e-046c207f5ae2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40b9768-e446-420f-8870-9cf19bbd67e1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3cd1be0-057c-4542-a040-a928ccecd2df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f7e9c65-68e7-4f73-a038-ce5cab28317c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9def843-c84c-4873-8fa4-98e2bb776091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</a:ln>
      </a:spPr>
      <a:bodyPr wrap="square">
        <a:spAutoFit/>
      </a:bodyPr>
      <a:lstStyle>
        <a:defPPr algn="r">
          <a:defRPr sz="3200" b="1" dirty="0" smtClean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ea typeface="Malgun Gothic" panose="020B0503020000020004" pitchFamily="50" charset="-127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</a:ln>
      </a:spPr>
      <a:bodyPr wrap="square">
        <a:spAutoFit/>
      </a:bodyPr>
      <a:lstStyle>
        <a:defPPr algn="r">
          <a:defRPr sz="3200" b="1" dirty="0" smtClean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ea typeface="Malgun Gothic" panose="020B0503020000020004" pitchFamily="50" charset="-127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</a:ln>
      </a:spPr>
      <a:bodyPr wrap="square">
        <a:spAutoFit/>
      </a:bodyPr>
      <a:lstStyle>
        <a:defPPr algn="r">
          <a:defRPr sz="3200" b="1" dirty="0" smtClean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ea typeface="Malgun Gothic" panose="020B0503020000020004" pitchFamily="50" charset="-127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4773</Words>
  <Application>Microsoft Office PowerPoint</Application>
  <PresentationFormat>全屏显示(4:3)</PresentationFormat>
  <Paragraphs>330</Paragraphs>
  <Slides>41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6" baseType="lpstr">
      <vt:lpstr>Office 主题</vt:lpstr>
      <vt:lpstr>2_Office 主题</vt:lpstr>
      <vt:lpstr>3_Office 主题</vt:lpstr>
      <vt:lpstr>4_Office 主题</vt:lpstr>
      <vt:lpstr>MindMapper.Document</vt:lpstr>
      <vt:lpstr>PowerPoint 演示文稿</vt:lpstr>
      <vt:lpstr>简介：</vt:lpstr>
      <vt:lpstr>本章内容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7.7 本章小结：</vt:lpstr>
      <vt:lpstr>7.8 习题与课外阅读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xb21cn</cp:lastModifiedBy>
  <cp:revision>130</cp:revision>
  <dcterms:created xsi:type="dcterms:W3CDTF">2020-09-14T08:51:00Z</dcterms:created>
  <dcterms:modified xsi:type="dcterms:W3CDTF">2020-11-17T12:46:26Z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