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15"/>
  </p:notesMasterIdLst>
  <p:handoutMasterIdLst>
    <p:handoutMasterId r:id="rId33"/>
  </p:handoutMasterIdLst>
  <p:sldIdLst>
    <p:sldId id="256" r:id="rId4"/>
    <p:sldId id="260" r:id="rId5"/>
    <p:sldId id="257" r:id="rId6"/>
    <p:sldId id="259" r:id="rId7"/>
    <p:sldId id="493" r:id="rId8"/>
    <p:sldId id="494" r:id="rId9"/>
    <p:sldId id="524" r:id="rId10"/>
    <p:sldId id="497" r:id="rId11"/>
    <p:sldId id="496" r:id="rId12"/>
    <p:sldId id="525" r:id="rId13"/>
    <p:sldId id="499" r:id="rId14"/>
    <p:sldId id="508" r:id="rId16"/>
    <p:sldId id="501" r:id="rId17"/>
    <p:sldId id="502" r:id="rId18"/>
    <p:sldId id="526" r:id="rId19"/>
    <p:sldId id="506" r:id="rId20"/>
    <p:sldId id="507" r:id="rId21"/>
    <p:sldId id="527" r:id="rId22"/>
    <p:sldId id="509" r:id="rId23"/>
    <p:sldId id="510" r:id="rId24"/>
    <p:sldId id="516" r:id="rId25"/>
    <p:sldId id="517" r:id="rId26"/>
    <p:sldId id="518" r:id="rId27"/>
    <p:sldId id="519" r:id="rId28"/>
    <p:sldId id="520" r:id="rId29"/>
    <p:sldId id="521" r:id="rId30"/>
    <p:sldId id="545" r:id="rId31"/>
    <p:sldId id="523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98" d="100"/>
          <a:sy n="98" d="100"/>
        </p:scale>
        <p:origin x="558" y="78"/>
      </p:cViewPr>
      <p:guideLst>
        <p:guide orient="horz" pos="1613"/>
        <p:guide pos="2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3:31:54.939" idx="1">
    <p:pos x="5238" y="2063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-1" fmla="*/ 0 w 2376561"/>
              <a:gd name="connsiteY0-2" fmla="*/ 0 h 2447974"/>
              <a:gd name="connsiteX1-3" fmla="*/ 1599321 w 2376561"/>
              <a:gd name="connsiteY1-4" fmla="*/ 91440 h 2447974"/>
              <a:gd name="connsiteX2-5" fmla="*/ 2376561 w 2376561"/>
              <a:gd name="connsiteY2-6" fmla="*/ 2447974 h 2447974"/>
              <a:gd name="connsiteX3-7" fmla="*/ 0 w 2376561"/>
              <a:gd name="connsiteY3-8" fmla="*/ 2447974 h 2447974"/>
              <a:gd name="connsiteX4-9" fmla="*/ 0 w 2376561"/>
              <a:gd name="connsiteY4-10" fmla="*/ 0 h 2447974"/>
              <a:gd name="connsiteX0-11" fmla="*/ 0 w 2376561"/>
              <a:gd name="connsiteY0-12" fmla="*/ 9144 h 2457118"/>
              <a:gd name="connsiteX1-13" fmla="*/ 1709049 w 2376561"/>
              <a:gd name="connsiteY1-14" fmla="*/ 0 h 2457118"/>
              <a:gd name="connsiteX2-15" fmla="*/ 2376561 w 2376561"/>
              <a:gd name="connsiteY2-16" fmla="*/ 2457118 h 2457118"/>
              <a:gd name="connsiteX3-17" fmla="*/ 0 w 2376561"/>
              <a:gd name="connsiteY3-18" fmla="*/ 2457118 h 2457118"/>
              <a:gd name="connsiteX4-19" fmla="*/ 0 w 2376561"/>
              <a:gd name="connsiteY4-20" fmla="*/ 9144 h 2457118"/>
              <a:gd name="connsiteX0-21" fmla="*/ 45720 w 2422281"/>
              <a:gd name="connsiteY0-22" fmla="*/ 9144 h 2777158"/>
              <a:gd name="connsiteX1-23" fmla="*/ 1754769 w 2422281"/>
              <a:gd name="connsiteY1-24" fmla="*/ 0 h 2777158"/>
              <a:gd name="connsiteX2-25" fmla="*/ 2422281 w 2422281"/>
              <a:gd name="connsiteY2-26" fmla="*/ 2457118 h 2777158"/>
              <a:gd name="connsiteX3-27" fmla="*/ 0 w 2422281"/>
              <a:gd name="connsiteY3-28" fmla="*/ 2777158 h 2777158"/>
              <a:gd name="connsiteX4-29" fmla="*/ 45720 w 2422281"/>
              <a:gd name="connsiteY4-30" fmla="*/ 9144 h 2777158"/>
              <a:gd name="connsiteX0-31" fmla="*/ 45720 w 1754769"/>
              <a:gd name="connsiteY0-32" fmla="*/ 9144 h 2777158"/>
              <a:gd name="connsiteX1-33" fmla="*/ 1754769 w 1754769"/>
              <a:gd name="connsiteY1-34" fmla="*/ 0 h 2777158"/>
              <a:gd name="connsiteX2-35" fmla="*/ 1526169 w 1754769"/>
              <a:gd name="connsiteY2-36" fmla="*/ 2566846 h 2777158"/>
              <a:gd name="connsiteX3-37" fmla="*/ 0 w 1754769"/>
              <a:gd name="connsiteY3-38" fmla="*/ 2777158 h 2777158"/>
              <a:gd name="connsiteX4-39" fmla="*/ 45720 w 1754769"/>
              <a:gd name="connsiteY4-40" fmla="*/ 9144 h 2777158"/>
              <a:gd name="connsiteX0-41" fmla="*/ 45720 w 1782201"/>
              <a:gd name="connsiteY0-42" fmla="*/ 9144 h 2777158"/>
              <a:gd name="connsiteX1-43" fmla="*/ 1754769 w 1782201"/>
              <a:gd name="connsiteY1-44" fmla="*/ 0 h 2777158"/>
              <a:gd name="connsiteX2-45" fmla="*/ 1782201 w 1782201"/>
              <a:gd name="connsiteY2-46" fmla="*/ 2768014 h 2777158"/>
              <a:gd name="connsiteX3-47" fmla="*/ 0 w 1782201"/>
              <a:gd name="connsiteY3-48" fmla="*/ 2777158 h 2777158"/>
              <a:gd name="connsiteX4-49" fmla="*/ 45720 w 1782201"/>
              <a:gd name="connsiteY4-50" fmla="*/ 9144 h 2777158"/>
              <a:gd name="connsiteX0-51" fmla="*/ 45720 w 1782201"/>
              <a:gd name="connsiteY0-52" fmla="*/ 0 h 2768014"/>
              <a:gd name="connsiteX1-53" fmla="*/ 985149 w 1782201"/>
              <a:gd name="connsiteY1-54" fmla="*/ 280416 h 2768014"/>
              <a:gd name="connsiteX2-55" fmla="*/ 1782201 w 1782201"/>
              <a:gd name="connsiteY2-56" fmla="*/ 2758870 h 2768014"/>
              <a:gd name="connsiteX3-57" fmla="*/ 0 w 1782201"/>
              <a:gd name="connsiteY3-58" fmla="*/ 2768014 h 2768014"/>
              <a:gd name="connsiteX4-59" fmla="*/ 45720 w 1782201"/>
              <a:gd name="connsiteY4-60" fmla="*/ 0 h 2768014"/>
              <a:gd name="connsiteX0-61" fmla="*/ 45720 w 1782201"/>
              <a:gd name="connsiteY0-62" fmla="*/ 16764 h 2784778"/>
              <a:gd name="connsiteX1-63" fmla="*/ 1427109 w 1782201"/>
              <a:gd name="connsiteY1-64" fmla="*/ 0 h 2784778"/>
              <a:gd name="connsiteX2-65" fmla="*/ 1782201 w 1782201"/>
              <a:gd name="connsiteY2-66" fmla="*/ 2775634 h 2784778"/>
              <a:gd name="connsiteX3-67" fmla="*/ 0 w 1782201"/>
              <a:gd name="connsiteY3-68" fmla="*/ 2784778 h 2784778"/>
              <a:gd name="connsiteX4-69" fmla="*/ 45720 w 1782201"/>
              <a:gd name="connsiteY4-70" fmla="*/ 16764 h 2784778"/>
              <a:gd name="connsiteX0-71" fmla="*/ 45720 w 1427109"/>
              <a:gd name="connsiteY0-72" fmla="*/ 16764 h 2784778"/>
              <a:gd name="connsiteX1-73" fmla="*/ 1427109 w 1427109"/>
              <a:gd name="connsiteY1-74" fmla="*/ 0 h 2784778"/>
              <a:gd name="connsiteX2-75" fmla="*/ 768741 w 1427109"/>
              <a:gd name="connsiteY2-76" fmla="*/ 1952674 h 2784778"/>
              <a:gd name="connsiteX3-77" fmla="*/ 0 w 1427109"/>
              <a:gd name="connsiteY3-78" fmla="*/ 2784778 h 2784778"/>
              <a:gd name="connsiteX4-79" fmla="*/ 45720 w 1427109"/>
              <a:gd name="connsiteY4-80" fmla="*/ 16764 h 2784778"/>
              <a:gd name="connsiteX0-81" fmla="*/ 45720 w 1454541"/>
              <a:gd name="connsiteY0-82" fmla="*/ 16764 h 2784778"/>
              <a:gd name="connsiteX1-83" fmla="*/ 1427109 w 1454541"/>
              <a:gd name="connsiteY1-84" fmla="*/ 0 h 2784778"/>
              <a:gd name="connsiteX2-85" fmla="*/ 1454541 w 1454541"/>
              <a:gd name="connsiteY2-86" fmla="*/ 2173654 h 2784778"/>
              <a:gd name="connsiteX3-87" fmla="*/ 0 w 1454541"/>
              <a:gd name="connsiteY3-88" fmla="*/ 2784778 h 2784778"/>
              <a:gd name="connsiteX4-89" fmla="*/ 45720 w 1454541"/>
              <a:gd name="connsiteY4-90" fmla="*/ 16764 h 2784778"/>
              <a:gd name="connsiteX0-91" fmla="*/ 0 w 1408821"/>
              <a:gd name="connsiteY0-92" fmla="*/ 16764 h 2173654"/>
              <a:gd name="connsiteX1-93" fmla="*/ 1381389 w 1408821"/>
              <a:gd name="connsiteY1-94" fmla="*/ 0 h 2173654"/>
              <a:gd name="connsiteX2-95" fmla="*/ 1408821 w 1408821"/>
              <a:gd name="connsiteY2-96" fmla="*/ 2173654 h 2173654"/>
              <a:gd name="connsiteX3-97" fmla="*/ 312420 w 1408821"/>
              <a:gd name="connsiteY3-98" fmla="*/ 2076118 h 2173654"/>
              <a:gd name="connsiteX4-99" fmla="*/ 0 w 1408821"/>
              <a:gd name="connsiteY4-100" fmla="*/ 16764 h 2173654"/>
              <a:gd name="connsiteX0-101" fmla="*/ 7620 w 1416441"/>
              <a:gd name="connsiteY0-102" fmla="*/ 16764 h 2182798"/>
              <a:gd name="connsiteX1-103" fmla="*/ 1389009 w 1416441"/>
              <a:gd name="connsiteY1-104" fmla="*/ 0 h 2182798"/>
              <a:gd name="connsiteX2-105" fmla="*/ 1416441 w 1416441"/>
              <a:gd name="connsiteY2-106" fmla="*/ 2173654 h 2182798"/>
              <a:gd name="connsiteX3-107" fmla="*/ 0 w 1416441"/>
              <a:gd name="connsiteY3-108" fmla="*/ 2182798 h 2182798"/>
              <a:gd name="connsiteX4-109" fmla="*/ 7620 w 1416441"/>
              <a:gd name="connsiteY4-110" fmla="*/ 16764 h 21827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://www.free-powerpoint-templates-design.com/free-powerpoint-templates-desig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://service.shmetro.com/axlcz01/index.htm" TargetMode="Externa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jpe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计算机科学与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技术系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上海师范大学信息与机电学院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zh-CN" altLang="zh-CN" sz="3200" b="1" kern="2200" dirty="0">
                <a:effectLst/>
                <a:latin typeface="Calibri" panose="020F050202020403020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网站数据获取</a:t>
            </a:r>
            <a:endParaRPr lang="zh-CN" altLang="zh-CN" sz="3200" b="1" kern="2200" dirty="0">
              <a:effectLst/>
              <a:latin typeface="Calibri" panose="020F050202020403020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TextBox 6">
            <a:hlinkClick r:id="rId1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李鲁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群 （教授）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  <a:endParaRPr lang="zh-CN" altLang="en-US" sz="1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  <a:endParaRPr lang="zh-CN" altLang="en-US" sz="1000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/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0" b="26610"/>
          <a:stretch>
            <a:fillRect/>
          </a:stretch>
        </p:blipFill>
        <p:spPr>
          <a:xfrm>
            <a:off x="6521455" y="148688"/>
            <a:ext cx="2592288" cy="86409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 bwMode="auto">
          <a:xfrm>
            <a:off x="7509424" y="691677"/>
            <a:ext cx="864096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8.1 Requests-html简介</a:t>
            </a:r>
            <a:endParaRPr smtClean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25485" y="1231690"/>
            <a:ext cx="6912610" cy="33191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p>
            <a:r>
              <a:rPr>
                <a:sym typeface="+mn-ea"/>
              </a:rPr>
              <a:t>8.1.1 网页的获取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8235" y="1474470"/>
            <a:ext cx="4253865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【例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8-2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】</a:t>
            </a:r>
            <a:r>
              <a:rPr 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运行结果：</a:t>
            </a:r>
            <a:endParaRPr 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55" y="2000250"/>
            <a:ext cx="6586855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</a:t>
            </a:r>
            <a:r>
              <a:rPr lang="en-US" smtClean="0">
                <a:sym typeface="+mn-ea"/>
              </a:rPr>
              <a:t>1</a:t>
            </a:r>
            <a:r>
              <a:rPr smtClean="0">
                <a:sym typeface="+mn-ea"/>
              </a:rPr>
              <a:t> Requests-html简介</a:t>
            </a:r>
            <a:endParaRPr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64692"/>
            <a:ext cx="6912768" cy="460648"/>
          </a:xfrm>
        </p:spPr>
        <p:txBody>
          <a:bodyPr/>
          <a:p>
            <a:r>
              <a:rPr>
                <a:sym typeface="+mn-ea"/>
              </a:rPr>
              <a:t>8.1.2 网页的解析与元素查找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5320" y="1414780"/>
            <a:ext cx="6252210" cy="737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通过上述获取的response对象，即可获取到网页内容。而网页内容的解析与所需元素的查找可以使用html对象的find方法。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25320" y="2152015"/>
            <a:ext cx="7150100" cy="2676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find(selector: str = '*', *, containing: Union[str, List[str]] = None, 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clean: bool = False, first: bool = False, _encoding: str = None)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	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参数说明：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selector - css选择器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containing - 如果指定，则只会返回包含指定文本的Element对象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clean - 对找到的&lt;script&gt;和&lt;style&gt;是否进行处理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first - 是否只返回第一个结果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_encoding - 编码格式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</a:t>
            </a:r>
            <a:r>
              <a:rPr lang="en-US" smtClean="0">
                <a:sym typeface="+mn-ea"/>
              </a:rPr>
              <a:t>1</a:t>
            </a:r>
            <a:r>
              <a:rPr smtClean="0">
                <a:sym typeface="+mn-ea"/>
              </a:rPr>
              <a:t> Requests-html简介</a:t>
            </a:r>
            <a:endParaRPr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64692"/>
            <a:ext cx="6912768" cy="460648"/>
          </a:xfrm>
        </p:spPr>
        <p:txBody>
          <a:bodyPr/>
          <a:p>
            <a:r>
              <a:rPr>
                <a:sym typeface="+mn-ea"/>
              </a:rPr>
              <a:t>8.1.2 网页的解析与元素查找</a:t>
            </a:r>
            <a:endParaRPr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6105" y="1299845"/>
            <a:ext cx="2045970" cy="1706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CSS选择器示例：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 algn="l" fontAlgn="auto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a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 algn="l" fontAlgn="auto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a.someClass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 algn="l" fontAlgn="auto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a#someID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 algn="l" fontAlgn="auto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a[target=_blank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]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65" y="1224915"/>
            <a:ext cx="3763645" cy="375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8.2 网页爬虫案例</a:t>
            </a:r>
            <a:endParaRPr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64692"/>
            <a:ext cx="6912768" cy="460648"/>
          </a:xfrm>
        </p:spPr>
        <p:txBody>
          <a:bodyPr/>
          <a:p>
            <a:r>
              <a:rPr>
                <a:sym typeface="+mn-ea"/>
              </a:rPr>
              <a:t>8.2.1 爬取网页特定内容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8715" y="1224915"/>
            <a:ext cx="610489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【例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8-3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】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爬取上海师范大学主页http://www.shnu.edu.cn的公告栏目内容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90" y="2173605"/>
            <a:ext cx="7392035" cy="28498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25320" y="1482090"/>
            <a:ext cx="7064375" cy="737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step1: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打开Chrome选定目标文字，鼠标右键点击“检查”，打开chrome网页调试页面，查找与“通知公告”对应的CSS元素。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8.2 网页爬虫案例</a:t>
            </a:r>
            <a:endParaRPr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64692"/>
            <a:ext cx="6912768" cy="460648"/>
          </a:xfrm>
        </p:spPr>
        <p:txBody>
          <a:bodyPr/>
          <a:p>
            <a:r>
              <a:rPr>
                <a:sym typeface="+mn-ea"/>
              </a:rPr>
              <a:t>8.2.1 爬取网页特定内容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8715" y="1224915"/>
            <a:ext cx="610489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【例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8-3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】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爬取上海师范大学主页http://www.shnu.edu.cn的公告栏目内容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38655" y="1531620"/>
            <a:ext cx="7064375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step2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: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find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方法在返回的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response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对象中查找到我们所需要的元素。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4095" y="2012950"/>
            <a:ext cx="6859905" cy="2999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from requests_html import HTMLSession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session = HTMLSession()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site = session.get("http://www.shnu.edu.cn/")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public_notice_items = site.html.find('div#wp_news_w21')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# 根据id获取内容，使用 # 号连接，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  <a:sym typeface="+mn-ea"/>
              </a:rPr>
              <a:t>public_notice_items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是一个list 对象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for public_notice_item in public_notice_items: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public_notice_list = public_notice_item.find('a')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for item in public_notice_list: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    print(item.text)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8.2 网页爬虫案例</a:t>
            </a:r>
            <a:endParaRPr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64692"/>
            <a:ext cx="6912768" cy="460648"/>
          </a:xfrm>
        </p:spPr>
        <p:txBody>
          <a:bodyPr/>
          <a:p>
            <a:r>
              <a:rPr>
                <a:sym typeface="+mn-ea"/>
              </a:rPr>
              <a:t>8.2.1 爬取网页特定内容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8715" y="1224915"/>
            <a:ext cx="610489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【例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8-3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】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爬取上海师范大学主页http://www.shnu.edu.cn的公告栏目内容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38655" y="1531620"/>
            <a:ext cx="7064375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step2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: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运行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  <a:sym typeface="+mn-ea"/>
              </a:rPr>
              <a:t>结果：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290" y="2019300"/>
            <a:ext cx="5768340" cy="291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8.2 网页爬虫案例</a:t>
            </a:r>
            <a:endParaRPr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64692"/>
            <a:ext cx="6912768" cy="460648"/>
          </a:xfrm>
        </p:spPr>
        <p:txBody>
          <a:bodyPr/>
          <a:p>
            <a:r>
              <a:rPr>
                <a:sym typeface="+mn-ea"/>
              </a:rPr>
              <a:t>8.2.2 爬取百度热搜榜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8715" y="1224915"/>
            <a:ext cx="610489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【例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8-4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】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爬取百度热搜http://top.baidu.com/内容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25320" y="1482090"/>
            <a:ext cx="7064375" cy="737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step1: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打开网站，找到相应的模块，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鼠标右键点击“检查”，查找与“实时热点”对应的CSS元素。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" name="图片占位符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10" y="2219325"/>
            <a:ext cx="6590030" cy="28594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8.2 网页爬虫案例</a:t>
            </a:r>
            <a:endParaRPr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64692"/>
            <a:ext cx="6912768" cy="460648"/>
          </a:xfrm>
        </p:spPr>
        <p:txBody>
          <a:bodyPr/>
          <a:p>
            <a:r>
              <a:rPr>
                <a:sym typeface="+mn-ea"/>
              </a:rPr>
              <a:t>8.2.2 爬取百度热搜榜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8715" y="1224915"/>
            <a:ext cx="610489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【例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8-4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】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爬取百度热搜http://top.baidu.com/内容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25320" y="1482090"/>
            <a:ext cx="7064375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step2: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  <a:sym typeface="+mn-ea"/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  <a:sym typeface="+mn-ea"/>
              </a:rPr>
              <a:t>find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  <a:sym typeface="+mn-ea"/>
              </a:rPr>
              <a:t>方法在返回的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  <a:sym typeface="+mn-ea"/>
              </a:rPr>
              <a:t>response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  <a:sym typeface="+mn-ea"/>
              </a:rPr>
              <a:t>对象中查找到我们所需要的元素。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8870" y="1972310"/>
            <a:ext cx="6449060" cy="2999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from requests_html import HTMLSession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session = HTMLSession()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site = session.get("http://top.baidu.com/")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top_items = site.html.find('div.tab-box',first = True)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#根据class获取内容，使用 . 号连接，first = True 表示，如果第一个元素符合要求，则只返回第一个元素，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  <a:sym typeface="+mn-ea"/>
              </a:rPr>
              <a:t>top_items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是一个字符串类型的对象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top_list = top_items.find('a')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for item in top_list[::2]: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print(item.text) 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8.2 网页爬虫案例</a:t>
            </a:r>
            <a:endParaRPr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64692"/>
            <a:ext cx="6912768" cy="460648"/>
          </a:xfrm>
        </p:spPr>
        <p:txBody>
          <a:bodyPr/>
          <a:p>
            <a:r>
              <a:rPr>
                <a:sym typeface="+mn-ea"/>
              </a:rPr>
              <a:t>8.2.2 爬取百度热搜榜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8715" y="1224915"/>
            <a:ext cx="610489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【例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8-4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】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爬取百度热搜http://top.baidu.com/内容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25320" y="1482090"/>
            <a:ext cx="7064375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step2: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运行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  <a:sym typeface="+mn-ea"/>
              </a:rPr>
              <a:t>结果：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70" y="1998980"/>
            <a:ext cx="5039360" cy="2918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8.2 网页爬虫案例</a:t>
            </a:r>
            <a:endParaRPr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64692"/>
            <a:ext cx="6912768" cy="460648"/>
          </a:xfrm>
        </p:spPr>
        <p:txBody>
          <a:bodyPr/>
          <a:p>
            <a:r>
              <a:rPr>
                <a:sym typeface="+mn-ea"/>
              </a:rPr>
              <a:t>8.2.3 爬取有规律的系列数据</a:t>
            </a:r>
            <a:endParaRPr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134870" y="1270635"/>
            <a:ext cx="649478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目的：从 </a:t>
            </a:r>
            <a:r>
              <a:rPr lang="en-US" sz="1600" u="sng">
                <a:solidFill>
                  <a:srgbClr val="0000FF"/>
                </a:solidFill>
                <a:latin typeface="+mn-ea"/>
                <a:cs typeface="+mn-ea"/>
                <a:sym typeface="+mn-ea"/>
                <a:hlinkClick r:id="rId2"/>
              </a:rPr>
              <a:t>http://service.shmetro.com/axlcz01/index.htm</a:t>
            </a:r>
            <a:endParaRPr lang="en-US" altLang="en-US" sz="1600" b="0" u="sng">
              <a:solidFill>
                <a:srgbClr val="0000FF"/>
              </a:solidFill>
              <a:latin typeface="+mn-ea"/>
              <a:cs typeface="+mn-ea"/>
              <a:hlinkClick r:id="rId2"/>
            </a:endParaRPr>
          </a:p>
          <a:p>
            <a:pPr indent="0"/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中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爬取上海各个地铁线路的数据，写入到shanghai_subway_lines.xlsx文件中</a:t>
            </a:r>
            <a:endParaRPr lang="en-US" altLang="en-US" sz="1600" b="0" u="sng">
              <a:solidFill>
                <a:srgbClr val="0000FF"/>
              </a:solidFill>
              <a:latin typeface="+mn-ea"/>
              <a:cs typeface="+mn-ea"/>
              <a:hlinkClick r:id="rId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zh-CN" sz="1800" kern="0">
                <a:latin typeface="+mn-ea"/>
              </a:rPr>
              <a:t>本章</a:t>
            </a:r>
            <a:r>
              <a:rPr lang="zh-CN" altLang="en-US" sz="1800" kern="0">
                <a:latin typeface="+mn-ea"/>
              </a:rPr>
              <a:t>主</a:t>
            </a:r>
            <a:r>
              <a:rPr lang="zh-CN" altLang="en-US" sz="1800" kern="0" smtClean="0">
                <a:latin typeface="+mn-ea"/>
              </a:rPr>
              <a:t>要介绍通过最新的</a:t>
            </a:r>
            <a:r>
              <a:rPr lang="en-US" altLang="zh-CN" sz="1800" kern="0" smtClean="0">
                <a:latin typeface="+mn-ea"/>
              </a:rPr>
              <a:t>requests-html</a:t>
            </a:r>
            <a:r>
              <a:rPr lang="zh-CN" altLang="en-US" sz="1800" kern="0" smtClean="0">
                <a:latin typeface="+mn-ea"/>
              </a:rPr>
              <a:t>模块的使用，来进行网站数据的获取。</a:t>
            </a:r>
            <a:endParaRPr lang="zh-CN" altLang="en-US" sz="1800" kern="0" smtClean="0">
              <a:latin typeface="+mn-ea"/>
            </a:endParaRPr>
          </a:p>
          <a:p>
            <a:endParaRPr lang="zh-CN" altLang="zh-CN" sz="1800" dirty="0"/>
          </a:p>
          <a:p>
            <a:r>
              <a:rPr lang="zh-CN" altLang="zh-CN" sz="1800" dirty="0"/>
              <a:t>本章的学习目标：</a:t>
            </a:r>
            <a:endParaRPr lang="zh-CN" altLang="zh-CN" sz="1800" dirty="0"/>
          </a:p>
          <a:p>
            <a:endParaRPr lang="zh-CN" altLang="zh-CN" sz="1800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掌握requests-html模块获取网页与解析方法；</a:t>
            </a:r>
            <a:endParaRPr lang="zh-CN" altLang="zh-CN" sz="1800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能编写简单的网络爬虫。</a:t>
            </a:r>
            <a:endParaRPr lang="en-US" altLang="zh-CN" sz="1800"/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lvl="0"/>
            <a:endParaRPr lang="zh-CN" altLang="zh-CN" sz="1800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480000">
            <a:off x="5588532" y="2654159"/>
            <a:ext cx="2766085" cy="1715934"/>
          </a:xfrm>
          <a:prstGeom prst="rect">
            <a:avLst/>
          </a:prstGeom>
        </p:spPr>
      </p:pic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8.2 网页爬虫案例</a:t>
            </a:r>
            <a:endParaRPr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64692"/>
            <a:ext cx="6912768" cy="460648"/>
          </a:xfrm>
        </p:spPr>
        <p:txBody>
          <a:bodyPr/>
          <a:p>
            <a:r>
              <a:rPr>
                <a:sym typeface="+mn-ea"/>
              </a:rPr>
              <a:t>8.2.3 爬取有规律的系列数据</a:t>
            </a:r>
            <a:endParaRPr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40" y="1778635"/>
            <a:ext cx="7329170" cy="33648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79625" y="1094105"/>
            <a:ext cx="7064375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step1: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在网站上找到对应的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css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选择器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8.2 网页爬虫案例</a:t>
            </a:r>
            <a:endParaRPr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64692"/>
            <a:ext cx="6912768" cy="460648"/>
          </a:xfrm>
        </p:spPr>
        <p:txBody>
          <a:bodyPr/>
          <a:p>
            <a:r>
              <a:rPr>
                <a:sym typeface="+mn-ea"/>
              </a:rPr>
              <a:t>8.2.3 爬取有规律的系列数据</a:t>
            </a:r>
            <a:endParaRPr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18665" y="1224915"/>
            <a:ext cx="7064375" cy="737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step2: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构建地铁线路字典，对应保存线路名称和网站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url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地址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dict {‘线路'，URLstr'}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返回一个字典类型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3605" y="1901190"/>
            <a:ext cx="6754495" cy="2676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 fontAlgn="auto">
              <a:lnSpc>
                <a:spcPct val="100000"/>
              </a:lnSpc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#把所有的路线极其url保存为字典类型的。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def get_lines():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subway_number_list = list(range(1,14))+[16,17,41]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subway_number_str_list = list(map(lambda x:str(x).rjust(2,'0'),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                                  subway_number_list))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url_head = "http://service.shmetro.com/axlcz"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url_tail = "/index.htm"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subway_url_dict = dict(map(lambda x:(x,url_head + x + url_tail),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                           subway_number_str_list))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subway_url_dict['浦江线'] = subway_url_dict.pop('41')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return subway_url_dict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8.2 网页爬虫案例</a:t>
            </a:r>
            <a:endParaRPr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64692"/>
            <a:ext cx="6912768" cy="460648"/>
          </a:xfrm>
        </p:spPr>
        <p:txBody>
          <a:bodyPr/>
          <a:p>
            <a:r>
              <a:rPr>
                <a:sym typeface="+mn-ea"/>
              </a:rPr>
              <a:t>8.2.3 爬取有规律的系列数据</a:t>
            </a:r>
            <a:endParaRPr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18665" y="1224915"/>
            <a:ext cx="7064375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step3: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根据一个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url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地址，从网站上获取数据，返回一个列表类型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05050" y="1750695"/>
            <a:ext cx="5772150" cy="2999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#根据每一条线路的url，在网站上搜出对应的站点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def get_stations(line):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site = session.get(line) 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line_list = site.html.find('div.linehow',first = True)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station_list = line_list.find('a')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line = []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for station in station_list: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    line.append(station.text)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return line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8.2 网页爬虫案例</a:t>
            </a:r>
            <a:endParaRPr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64692"/>
            <a:ext cx="6912768" cy="460648"/>
          </a:xfrm>
        </p:spPr>
        <p:txBody>
          <a:bodyPr/>
          <a:p>
            <a:r>
              <a:rPr>
                <a:sym typeface="+mn-ea"/>
              </a:rPr>
              <a:t>8.2.3 爬取有规律的系列数据</a:t>
            </a:r>
            <a:endParaRPr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18665" y="1224915"/>
            <a:ext cx="7064375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step4: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定义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session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对象，通过函数拿到数据，将数据写入文件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79015" y="1948180"/>
            <a:ext cx="6388735" cy="2353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from requests_html import HTMLSession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session  = HTMLSession()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df = pd.DataFrame()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lines = get_lines()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for line in lines.keys():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df[line] = pd.Series(get_stations(lines[line]))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df.to_excel("C:\\Users\\28032\\Desktop\\shanghai_subway_lines.xlsx")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8.2 网页爬虫案例</a:t>
            </a:r>
            <a:endParaRPr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64692"/>
            <a:ext cx="6912768" cy="460648"/>
          </a:xfrm>
        </p:spPr>
        <p:txBody>
          <a:bodyPr/>
          <a:p>
            <a:r>
              <a:rPr>
                <a:sym typeface="+mn-ea"/>
              </a:rPr>
              <a:t>8.2.3 爬取有规律的系列数据</a:t>
            </a:r>
            <a:endParaRPr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18665" y="1224915"/>
            <a:ext cx="7064375" cy="414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运行结果如下：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65" y="1638935"/>
            <a:ext cx="6322695" cy="33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8.3 本章小结</a:t>
            </a:r>
            <a:r>
              <a:rPr lang="zh-CN" altLang="en-US" dirty="0" smtClean="0"/>
              <a:t>：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 bwMode="auto">
          <a:xfrm>
            <a:off x="516692" y="1303422"/>
            <a:ext cx="7704856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indent="304800">
              <a:lnSpc>
                <a:spcPct val="150000"/>
              </a:lnSpc>
            </a:pPr>
            <a:r>
              <a:rPr ker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通过本章的学习，我们已经掌握了requests和request-html模块的使用，</a:t>
            </a:r>
            <a:r>
              <a:rPr lang="zh-CN" ker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通过</a:t>
            </a:r>
            <a:r>
              <a:rPr lang="en-US" altLang="zh-CN" ker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css</a:t>
            </a:r>
            <a:r>
              <a:rPr lang="zh-CN" altLang="en-US" ker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选择器，解析网页内容。</a:t>
            </a:r>
            <a:endParaRPr lang="zh-CN" altLang="en-US" ker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3" b="18748"/>
          <a:stretch>
            <a:fillRect/>
          </a:stretch>
        </p:blipFill>
        <p:spPr>
          <a:xfrm rot="-660000">
            <a:off x="4933500" y="2589337"/>
            <a:ext cx="2859782" cy="1800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10845" y="1483995"/>
            <a:ext cx="8496935" cy="1200150"/>
          </a:xfrm>
        </p:spPr>
        <p:txBody>
          <a:bodyPr/>
          <a:lstStyle/>
          <a:p>
            <a:pPr lvl="0"/>
            <a:r>
              <a:rPr lang="zh-CN" altLang="en-US" sz="1800" smtClean="0"/>
              <a:t>（1）爬取http://news.sohu.com/主页新闻标题 。</a:t>
            </a:r>
            <a:endParaRPr lang="zh-CN" altLang="en-US" sz="1800" smtClean="0"/>
          </a:p>
          <a:p>
            <a:pPr lvl="0"/>
            <a:r>
              <a:rPr lang="zh-CN" altLang="en-US" sz="1800" smtClean="0"/>
              <a:t>（2）爬取http://www.shnu.edu.cn主页“学术园地”标题内容。</a:t>
            </a:r>
            <a:endParaRPr lang="zh-CN" altLang="en-US" sz="1800" smtClean="0"/>
          </a:p>
          <a:p>
            <a:pPr lvl="0"/>
            <a:r>
              <a:rPr lang="zh-CN" altLang="en-US" sz="1800" smtClean="0"/>
              <a:t>（3）分析下列上师大班车信息http://www.shnu.edu.cn/jgbc/list.htm 爬取代码。</a:t>
            </a:r>
            <a:endParaRPr lang="zh-CN" altLang="en-US" sz="1800" smtClean="0"/>
          </a:p>
          <a:p>
            <a:pPr lvl="0"/>
            <a:endParaRPr lang="zh-CN" altLang="en-US" sz="180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8.4 习题与课外阅读</a:t>
            </a:r>
            <a:endParaRPr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10727" y="1023036"/>
            <a:ext cx="8496944" cy="460648"/>
          </a:xfrm>
        </p:spPr>
        <p:txBody>
          <a:bodyPr/>
          <a:lstStyle/>
          <a:p>
            <a:r>
              <a:rPr lang="zh-CN" altLang="en-US" b="1"/>
              <a:t>习题：</a:t>
            </a:r>
            <a:endParaRPr lang="zh-CN" altLang="en-US" b="1"/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2" name="内容占位符 3"/>
          <p:cNvSpPr>
            <a:spLocks noGrp="1"/>
          </p:cNvSpPr>
          <p:nvPr/>
        </p:nvSpPr>
        <p:spPr>
          <a:xfrm>
            <a:off x="410727" y="2996616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阅读：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990600" y="3577590"/>
            <a:ext cx="7533640" cy="1023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lvl="0" algn="l">
              <a:spcBef>
                <a:spcPct val="20000"/>
              </a:spcBef>
              <a:buClrTx/>
              <a:buSzTx/>
              <a:buNone/>
            </a:pPr>
            <a:r>
              <a:rPr lang="zh-CN" altLang="en-US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https://requests.readthedocs.io/projects/requests-html/en/latest/。</a:t>
            </a:r>
            <a:endParaRPr lang="zh-CN" altLang="en-US" sz="18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spcBef>
                <a:spcPct val="20000"/>
              </a:spcBef>
              <a:buClrTx/>
              <a:buSzTx/>
              <a:buNone/>
            </a:pPr>
            <a:r>
              <a:rPr lang="zh-CN" altLang="en-US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https://www.cnblogs.com/mypath/articles/9994165.html</a:t>
            </a:r>
            <a:endParaRPr lang="zh-CN" altLang="en-US" sz="18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8.4 习题与课外阅读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89230" y="1367155"/>
            <a:ext cx="5316855" cy="4184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065" indent="-266065"/>
            <a:r>
              <a:rPr lang="en-US" sz="1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from requests_html import HTMLSessionimport pandas as pddef get_bus_info():    session = HTMLSession()    site = session.get('http://www.shnu.edu.cn/jgbc/list.htm')</a:t>
            </a:r>
            <a:r>
              <a:rPr lang="en-US" sz="1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    #</a:t>
            </a:r>
            <a:r>
              <a:rPr lang="zh-CN" sz="1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获取班车表格</a:t>
            </a:r>
            <a:r>
              <a:rPr lang="en-US" sz="1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    bus_table = site.html.find('#wp_content_w6_0 &gt; table &gt; tbody',first=True)</a:t>
            </a:r>
            <a:r>
              <a:rPr lang="en-US" sz="1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    #</a:t>
            </a:r>
            <a:r>
              <a:rPr lang="zh-CN" sz="1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获取班车表格中的每项数据列表</a:t>
            </a:r>
            <a:r>
              <a:rPr lang="en-US" sz="1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    bus_data=bus_table.find('td')</a:t>
            </a:r>
            <a:r>
              <a:rPr lang="en-US" sz="1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    #</a:t>
            </a:r>
            <a:r>
              <a:rPr lang="zh-CN" sz="1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获取数据名称</a:t>
            </a:r>
            <a:r>
              <a:rPr lang="en-US" sz="1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    x=[i.text for i in bus_data]</a:t>
            </a:r>
            <a:r>
              <a:rPr lang="en-US" sz="1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    #</a:t>
            </a:r>
            <a:r>
              <a:rPr lang="zh-CN" sz="1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过滤掉不需要的数据，仅保留发车时间，路线</a:t>
            </a:r>
            <a:r>
              <a:rPr lang="en-US" sz="1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    bus_info=[i for i in x if ':' in i and '</a:t>
            </a:r>
            <a:r>
              <a:rPr lang="zh-CN" sz="1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坐满即放</a:t>
            </a:r>
            <a:r>
              <a:rPr lang="en-US" sz="1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 not in i or '→' in i]    time1=bus_info[::2]    route=bus_info[1::2]    return time1,route </a:t>
            </a:r>
            <a:endParaRPr lang="en-US" altLang="en-US" sz="14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189032" y="808757"/>
            <a:ext cx="7704856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p>
            <a:pPr indent="304800">
              <a:lnSpc>
                <a:spcPct val="150000"/>
              </a:lnSpc>
            </a:pPr>
            <a:r>
              <a:rPr lang="zh-CN" altLang="en-US" ker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习题</a:t>
            </a:r>
            <a:r>
              <a:rPr lang="en-US" altLang="zh-CN" ker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3</a:t>
            </a:r>
            <a:r>
              <a:rPr lang="zh-CN" altLang="en-US" ker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代码：</a:t>
            </a:r>
            <a:endParaRPr lang="zh-CN" altLang="en-US" kern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7065" y="1367155"/>
            <a:ext cx="2588260" cy="1599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t">
            <a:spAutoFit/>
          </a:bodyPr>
          <a:p>
            <a:pPr marL="266065" indent="-266065"/>
            <a:r>
              <a:rPr lang="en-US"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 __name__== '__main__':    df=pd.DataFrame()    time1,route=get_bus_info()    df['time']=time1    df['route']=route    df.to_excel('bus.xlsx')    print(df)</a:t>
            </a:r>
            <a:endParaRPr lang="en-US" altLang="en-US" sz="140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  <p:pic>
        <p:nvPicPr>
          <p:cNvPr id="4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授课内容：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sz="2000" smtClean="0"/>
          </a:p>
          <a:p>
            <a:pPr marL="342900" indent="-342900">
              <a:buFont typeface="+mj-lt"/>
              <a:buAutoNum type="arabicPeriod"/>
            </a:pPr>
            <a:r>
              <a:rPr sz="2000" smtClean="0"/>
              <a:t>Requests-html简介</a:t>
            </a:r>
            <a:endParaRPr sz="2000" smtClean="0"/>
          </a:p>
          <a:p>
            <a:pPr marL="342900" indent="-342900">
              <a:buFont typeface="+mj-lt"/>
              <a:buAutoNum type="arabicPeriod"/>
            </a:pPr>
            <a:r>
              <a:rPr lang="zh-CN" sz="2000" smtClean="0"/>
              <a:t>网页爬虫案例</a:t>
            </a:r>
            <a:r>
              <a:rPr lang="en-US" altLang="zh-CN" sz="2000" smtClean="0"/>
              <a:t>	</a:t>
            </a:r>
            <a:endParaRPr lang="zh-CN" sz="200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smtClean="0"/>
              <a:t>本</a:t>
            </a:r>
            <a:r>
              <a:rPr lang="zh-CN" altLang="en-US" sz="2000" dirty="0" smtClean="0"/>
              <a:t>章小结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/>
              <a:t>练习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7079"/>
          <a:stretch>
            <a:fillRect/>
          </a:stretch>
        </p:blipFill>
        <p:spPr>
          <a:xfrm>
            <a:off x="4499992" y="2074869"/>
            <a:ext cx="3320642" cy="1937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8.1 Requests-html简介</a:t>
            </a:r>
            <a:endParaRPr smtClean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25485" y="1231690"/>
            <a:ext cx="6912610" cy="33191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>
                <a:latin typeface="+mn-ea"/>
                <a:sym typeface="+mn-ea"/>
              </a:rPr>
              <a:t>Kenneth Reitz基于现有的框架 PyQuery、Requests、lxml、beautifulsoup4等库二次封装，2019年初开发、并发布了requests_html模块</a:t>
            </a:r>
            <a:r>
              <a:rPr lang="en-US" altLang="zh-CN">
                <a:latin typeface="+mn-ea"/>
                <a:sym typeface="+mn-ea"/>
              </a:rPr>
              <a:t>,</a:t>
            </a:r>
            <a:r>
              <a:rPr lang="zh-CN" altLang="zh-CN">
                <a:latin typeface="+mn-ea"/>
                <a:sym typeface="+mn-ea"/>
              </a:rPr>
              <a:t>该模块集成网页下载、解析为一体。</a:t>
            </a:r>
            <a:endParaRPr lang="zh-CN" altLang="zh-CN">
              <a:latin typeface="+mn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>
                <a:latin typeface="+mn-ea"/>
                <a:sym typeface="+mn-ea"/>
              </a:rPr>
              <a:t>requests-html其实可以完全替代request模块来下载网页，对html文件解析功能也比BeautifulSoup4的功能更加强大，而且使用更为简洁（参见：https://requests.readthedocs.io/projects/requests-html/en/latest/）。</a:t>
            </a:r>
            <a:endParaRPr lang="zh-CN" altLang="zh-CN">
              <a:latin typeface="+mn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>
                <a:latin typeface="+mn-ea"/>
                <a:sym typeface="+mn-ea"/>
              </a:rPr>
              <a:t>requests-html 全面的支持JavaScript、CSS选择器、XPath选择器、可以模拟（user_agent）浏览器访问、自动跟随与重定向，支持连接池和cookie持久性，并提供了异步访问网站的支持。Requests-html的安装比较简单</a:t>
            </a:r>
            <a:r>
              <a:rPr lang="en-US" altLang="zh-CN">
                <a:latin typeface="+mn-ea"/>
                <a:sym typeface="+mn-ea"/>
              </a:rPr>
              <a:t>.</a:t>
            </a:r>
            <a:endParaRPr lang="zh-CN" altLang="zh-CN">
              <a:latin typeface="+mn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>
                <a:latin typeface="+mn-ea"/>
                <a:sym typeface="+mn-ea"/>
              </a:rPr>
              <a:t>使用如下命令安装： </a:t>
            </a:r>
            <a:r>
              <a:rPr lang="zh-CN" altLang="zh-CN" b="1">
                <a:latin typeface="+mn-ea"/>
                <a:sym typeface="+mn-ea"/>
              </a:rPr>
              <a:t>pip install –U requests-html</a:t>
            </a:r>
            <a:endParaRPr lang="zh-CN" altLang="zh-CN" b="1">
              <a:latin typeface="+mn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8.1 Requests-html简介</a:t>
            </a:r>
            <a:endParaRPr smtClean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25600" y="1231900"/>
            <a:ext cx="6912610" cy="70421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>
                <a:latin typeface="+mn-ea"/>
                <a:sym typeface="+mn-ea"/>
              </a:rPr>
              <a:t>requests-html支持Http协议get、post、head、put、delete等方法，它与http服务器交互状态，是通过构造一个HTMLSession对象来实现的，通过HTMLSession对象调用http协议相关命令请求，即可完成对网页的请求。</a:t>
            </a:r>
            <a:endParaRPr lang="zh-CN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mtClean="0"/>
          </a:p>
          <a:p>
            <a:endParaRPr lang="zh-CN" altLang="zh-CN">
              <a:latin typeface="+mn-ea"/>
            </a:endParaRPr>
          </a:p>
          <a:p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p>
            <a:r>
              <a:rPr>
                <a:sym typeface="+mn-ea"/>
              </a:rPr>
              <a:t>8.1.1 网页的获取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6090" y="2108200"/>
            <a:ext cx="183451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r"/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09470" y="2108200"/>
            <a:ext cx="3030855" cy="28917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1400" dirty="0">
                <a:sym typeface="+mn-ea"/>
              </a:rPr>
              <a:t>get(url, **kwargs)</a:t>
            </a:r>
            <a:r>
              <a:rPr lang="zh-CN" altLang="en-US" sz="1400" dirty="0">
                <a:sym typeface="+mn-ea"/>
              </a:rPr>
              <a:t>请求</a:t>
            </a:r>
            <a:endParaRPr lang="zh-CN" altLang="en-US" sz="1400" dirty="0">
              <a:sym typeface="+mn-ea"/>
            </a:endParaRPr>
          </a:p>
          <a:p>
            <a:endParaRPr lang="zh-CN" altLang="zh-CN" sz="1400" b="1" dirty="0">
              <a:sym typeface="+mn-ea"/>
            </a:endParaRPr>
          </a:p>
          <a:p>
            <a:r>
              <a:rPr lang="zh-CN" altLang="zh-CN" sz="1400" b="1" dirty="0">
                <a:sym typeface="+mn-ea"/>
              </a:rPr>
              <a:t>参数说明:</a:t>
            </a:r>
            <a:r>
              <a:rPr lang="zh-CN" altLang="zh-CN" sz="1400" dirty="0">
                <a:sym typeface="+mn-ea"/>
              </a:rPr>
              <a:t>	</a:t>
            </a:r>
            <a:endParaRPr lang="zh-CN" altLang="zh-CN" sz="1400" dirty="0"/>
          </a:p>
          <a:p>
            <a:r>
              <a:rPr lang="zh-CN" altLang="zh-CN" sz="1400" dirty="0">
                <a:sym typeface="+mn-ea"/>
              </a:rPr>
              <a:t>url - 新的请求对象的URL</a:t>
            </a:r>
            <a:endParaRPr lang="zh-CN" altLang="zh-CN" sz="1400" dirty="0"/>
          </a:p>
          <a:p>
            <a:r>
              <a:rPr lang="zh-CN" altLang="zh-CN" sz="1400" dirty="0">
                <a:sym typeface="+mn-ea"/>
              </a:rPr>
              <a:t>**kwargs - request携带的参数（可选）</a:t>
            </a:r>
            <a:endParaRPr lang="zh-CN" altLang="zh-CN" sz="1400" dirty="0"/>
          </a:p>
          <a:p>
            <a:r>
              <a:rPr lang="zh-CN" altLang="zh-CN" sz="1400" dirty="0">
                <a:sym typeface="+mn-ea"/>
              </a:rPr>
              <a:t>返回类型：requests.Response</a:t>
            </a:r>
            <a:endParaRPr lang="zh-CN" altLang="zh-CN" sz="1400" dirty="0"/>
          </a:p>
          <a:p>
            <a:r>
              <a:rPr lang="zh-CN" altLang="zh-CN" sz="1400" dirty="0">
                <a:sym typeface="+mn-ea"/>
              </a:rPr>
              <a:t>使用该函数下载网页非常简单，只需构造一个HTMLSession对象，用于构造http的请求，然后使用该对象的get方法与服务器交互，即可获取网页。</a:t>
            </a:r>
            <a:endParaRPr lang="zh-CN" altLang="zh-CN" sz="1400" dirty="0"/>
          </a:p>
          <a:p>
            <a:pPr algn="r"/>
            <a:endParaRPr lang="zh-CN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99735" y="2810510"/>
            <a:ext cx="3607435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ym typeface="+mn-ea"/>
              </a:rPr>
              <a:t>from requests_html import HTMLSession</a:t>
            </a:r>
            <a:endParaRPr lang="en-US" altLang="zh-CN" sz="1200" dirty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ym typeface="+mn-ea"/>
              </a:rPr>
              <a:t>session = HTMLSession()</a:t>
            </a:r>
            <a:endParaRPr lang="en-US" altLang="zh-CN" sz="1200" dirty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ym typeface="+mn-ea"/>
              </a:rPr>
              <a:t>data =  session.</a:t>
            </a:r>
            <a:r>
              <a:rPr lang="zh-CN" altLang="zh-CN" sz="1200" dirty="0">
                <a:sym typeface="+mn-ea"/>
              </a:rPr>
              <a:t>get(url, **kwargs)</a:t>
            </a:r>
            <a:endParaRPr lang="zh-CN" altLang="zh-CN" sz="1200" dirty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zh-CN" sz="1200" dirty="0">
                <a:sym typeface="+mn-ea"/>
              </a:rPr>
              <a:t>发送http的Get请求，返回Response对象.</a:t>
            </a:r>
            <a:endParaRPr lang="zh-CN" altLang="zh-CN" sz="1200" dirty="0"/>
          </a:p>
          <a:p>
            <a:pPr algn="r"/>
            <a:endParaRPr lang="zh-CN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40325" y="2336165"/>
            <a:ext cx="1306195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代码示例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：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8.1 Requests-html简介</a:t>
            </a:r>
            <a:endParaRPr smtClean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25485" y="1231690"/>
            <a:ext cx="6912610" cy="33191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p>
            <a:r>
              <a:rPr>
                <a:sym typeface="+mn-ea"/>
              </a:rPr>
              <a:t>8.1.1 网页的获取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8235" y="1474470"/>
            <a:ext cx="4253865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【例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8-1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】将百度首页下载打本地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a.html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文件中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2805" y="1981200"/>
            <a:ext cx="6905625" cy="2353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marL="269875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from requests_html import HTMLSession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9875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session = HTMLSession()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9875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url = "https://www.baidu.com/"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9875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fileName = 'C:\\Users\\28032\\Desktop\\a.html'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9875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with session.get(url) as r ,open(fileName,'w',encoding = 'utf') as f: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9875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f.write(r.text)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9875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print(r.text)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8.1 Requests-html简介</a:t>
            </a:r>
            <a:endParaRPr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p>
            <a:r>
              <a:rPr>
                <a:sym typeface="+mn-ea"/>
              </a:rPr>
              <a:t>8.1.1 网页的获取</a:t>
            </a:r>
            <a:endParaRPr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1836420"/>
            <a:ext cx="6822440" cy="2966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33650" y="1416050"/>
            <a:ext cx="4253865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【例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8-1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】运行结果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8.1 Requests-html简介</a:t>
            </a:r>
            <a:endParaRPr smtClean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p>
            <a:r>
              <a:rPr>
                <a:sym typeface="+mn-ea"/>
              </a:rPr>
              <a:t>8.1.1 网页的获取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6090" y="2108200"/>
            <a:ext cx="183451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r"/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86940" y="1339215"/>
            <a:ext cx="4916170" cy="3046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post(url, data=None, json=None, **kwargs)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   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发送一个Http协议的POST请求，返回一个Response对象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参数说明：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url - 新的请求对象的URL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data - 它被包含在请求对象中，它可以是字典、字节、文件（可选参数）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json - 它被包含在请求对象中，它是json（可选参数）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**kwargs - request携带的参数（可选）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返回类型：Response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8.1 Requests-html简介</a:t>
            </a:r>
            <a:endParaRPr smtClean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25485" y="1231690"/>
            <a:ext cx="6912610" cy="33191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p>
            <a:r>
              <a:rPr>
                <a:sym typeface="+mn-ea"/>
              </a:rPr>
              <a:t>8.1.1 网页的获取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8235" y="1474470"/>
            <a:ext cx="4253865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【例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8-2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】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获取网页中所有的链接列表或集合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2805" y="1981200"/>
            <a:ext cx="6905625" cy="2030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p>
            <a:pPr marL="269875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from requests_html import HTMLSession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9875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session = HTMLSession()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9875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r = session.post("http://www.shnu.edu.cn/")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9875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# print(r.html.links)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9875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for link in r.html.absolute_links: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9875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   print(link)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9525">
          <a:noFill/>
          <a:miter lim="800000"/>
        </a:ln>
      </a:spPr>
      <a:bodyPr wrap="square">
        <a:spAutoFit/>
      </a:bodyPr>
      <a:lstStyle>
        <a:defPPr algn="l" fontAlgn="auto">
          <a:lnSpc>
            <a:spcPct val="150000"/>
          </a:lnSpc>
          <a:defRPr lang="zh-CN" altLang="en-US" sz="1400" dirty="0" smtClean="0">
            <a:solidFill>
              <a:schemeClr val="tx1">
                <a:lumMod val="75000"/>
                <a:lumOff val="25000"/>
              </a:schemeClr>
            </a:solidFill>
            <a:latin typeface="+mn-ea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0</TotalTime>
  <Words>6101</Words>
  <Application>WPS 演示</Application>
  <PresentationFormat>全屏显示(16:9)</PresentationFormat>
  <Paragraphs>338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黑体</vt:lpstr>
      <vt:lpstr>Times New Roman</vt:lpstr>
      <vt:lpstr>Malgun Gothic</vt:lpstr>
      <vt:lpstr>微软雅黑</vt:lpstr>
      <vt:lpstr>Arial Unicode MS</vt:lpstr>
      <vt:lpstr>Office 主题</vt:lpstr>
      <vt:lpstr>Custom Design</vt:lpstr>
      <vt:lpstr>PowerPoint 演示文稿</vt:lpstr>
      <vt:lpstr>简介：</vt:lpstr>
      <vt:lpstr>本章内容</vt:lpstr>
      <vt:lpstr>8.1 Requests-html简介</vt:lpstr>
      <vt:lpstr>8.1 Requests-html简介</vt:lpstr>
      <vt:lpstr>8.1 Requests-html简介</vt:lpstr>
      <vt:lpstr>8.1 Requests-html简介</vt:lpstr>
      <vt:lpstr>8.1 Requests-html简介</vt:lpstr>
      <vt:lpstr>8.1 Requests-html简介</vt:lpstr>
      <vt:lpstr>8.1 Requests-html简介</vt:lpstr>
      <vt:lpstr>8.1 Requests-html简介</vt:lpstr>
      <vt:lpstr>8.1 Requests-html简介</vt:lpstr>
      <vt:lpstr>8.2 网页爬虫案例</vt:lpstr>
      <vt:lpstr>8.2 网页爬虫案例</vt:lpstr>
      <vt:lpstr>8.2 网页爬虫案例</vt:lpstr>
      <vt:lpstr>8.2 网页爬虫案例</vt:lpstr>
      <vt:lpstr>8.2 网页爬虫案例</vt:lpstr>
      <vt:lpstr>8.2 网页爬虫案例</vt:lpstr>
      <vt:lpstr>8.2 网页爬虫案例</vt:lpstr>
      <vt:lpstr>8.2 网页爬虫案例</vt:lpstr>
      <vt:lpstr>8.2 网页爬虫案例</vt:lpstr>
      <vt:lpstr>8.2 网页爬虫案例</vt:lpstr>
      <vt:lpstr>8.2 网页爬虫案例</vt:lpstr>
      <vt:lpstr>8.2 网页爬虫案例</vt:lpstr>
      <vt:lpstr>8.3 本章小结：</vt:lpstr>
      <vt:lpstr>8.4 习题与课外阅读</vt:lpstr>
      <vt:lpstr>8.3 本章小结：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oh。no</cp:lastModifiedBy>
  <cp:revision>248</cp:revision>
  <dcterms:created xsi:type="dcterms:W3CDTF">2016-08-01T05:33:00Z</dcterms:created>
  <dcterms:modified xsi:type="dcterms:W3CDTF">2020-11-16T04:52:31Z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