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66"/>
  </p:notesMasterIdLst>
  <p:handoutMasterIdLst>
    <p:handoutMasterId r:id="rId67"/>
  </p:handoutMasterIdLst>
  <p:sldIdLst>
    <p:sldId id="256" r:id="rId4"/>
    <p:sldId id="260" r:id="rId5"/>
    <p:sldId id="257" r:id="rId6"/>
    <p:sldId id="259" r:id="rId7"/>
    <p:sldId id="492" r:id="rId8"/>
    <p:sldId id="493" r:id="rId9"/>
    <p:sldId id="494" r:id="rId10"/>
    <p:sldId id="495" r:id="rId11"/>
    <p:sldId id="496" r:id="rId12"/>
    <p:sldId id="497" r:id="rId13"/>
    <p:sldId id="498" r:id="rId14"/>
    <p:sldId id="499" r:id="rId15"/>
    <p:sldId id="500" r:id="rId16"/>
    <p:sldId id="502" r:id="rId17"/>
    <p:sldId id="503" r:id="rId18"/>
    <p:sldId id="505" r:id="rId19"/>
    <p:sldId id="506" r:id="rId20"/>
    <p:sldId id="507" r:id="rId21"/>
    <p:sldId id="508" r:id="rId22"/>
    <p:sldId id="509" r:id="rId23"/>
    <p:sldId id="510" r:id="rId24"/>
    <p:sldId id="511" r:id="rId25"/>
    <p:sldId id="512" r:id="rId26"/>
    <p:sldId id="513" r:id="rId27"/>
    <p:sldId id="514" r:id="rId28"/>
    <p:sldId id="515" r:id="rId29"/>
    <p:sldId id="516" r:id="rId30"/>
    <p:sldId id="523" r:id="rId31"/>
    <p:sldId id="524" r:id="rId32"/>
    <p:sldId id="526" r:id="rId33"/>
    <p:sldId id="527" r:id="rId34"/>
    <p:sldId id="528" r:id="rId35"/>
    <p:sldId id="529" r:id="rId36"/>
    <p:sldId id="530" r:id="rId37"/>
    <p:sldId id="531" r:id="rId38"/>
    <p:sldId id="532" r:id="rId39"/>
    <p:sldId id="533" r:id="rId40"/>
    <p:sldId id="534" r:id="rId41"/>
    <p:sldId id="539" r:id="rId42"/>
    <p:sldId id="538" r:id="rId43"/>
    <p:sldId id="540" r:id="rId44"/>
    <p:sldId id="541" r:id="rId45"/>
    <p:sldId id="542" r:id="rId46"/>
    <p:sldId id="543" r:id="rId47"/>
    <p:sldId id="548" r:id="rId48"/>
    <p:sldId id="550" r:id="rId49"/>
    <p:sldId id="551" r:id="rId50"/>
    <p:sldId id="552" r:id="rId51"/>
    <p:sldId id="556" r:id="rId52"/>
    <p:sldId id="557" r:id="rId53"/>
    <p:sldId id="559" r:id="rId54"/>
    <p:sldId id="558" r:id="rId55"/>
    <p:sldId id="560" r:id="rId56"/>
    <p:sldId id="561" r:id="rId57"/>
    <p:sldId id="563" r:id="rId58"/>
    <p:sldId id="564" r:id="rId59"/>
    <p:sldId id="565" r:id="rId60"/>
    <p:sldId id="566" r:id="rId61"/>
    <p:sldId id="473" r:id="rId62"/>
    <p:sldId id="280" r:id="rId63"/>
    <p:sldId id="567" r:id="rId64"/>
    <p:sldId id="261" r:id="rId6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LI" initials="J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p:cViewPr varScale="1">
        <p:scale>
          <a:sx n="98" d="100"/>
          <a:sy n="98" d="100"/>
        </p:scale>
        <p:origin x="558" y="78"/>
      </p:cViewPr>
      <p:guideLst>
        <p:guide orient="horz" pos="177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commentAuthors" Target="commentAuthors.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notesMaster" Target="notesMasters/notes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01T13:31:54.939" idx="1">
    <p:pos x="5238" y="2063"/>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hasCustomPrompt="1"/>
          </p:nvPr>
        </p:nvSpPr>
        <p:spPr>
          <a:xfrm>
            <a:off x="1225724" y="979954"/>
            <a:ext cx="1416441" cy="2182798"/>
          </a:xfrm>
          <a:custGeom>
            <a:avLst/>
            <a:gdLst>
              <a:gd name="connsiteX0" fmla="*/ 0 w 2376561"/>
              <a:gd name="connsiteY0" fmla="*/ 0 h 2447974"/>
              <a:gd name="connsiteX1" fmla="*/ 2376561 w 2376561"/>
              <a:gd name="connsiteY1" fmla="*/ 0 h 2447974"/>
              <a:gd name="connsiteX2" fmla="*/ 2376561 w 2376561"/>
              <a:gd name="connsiteY2" fmla="*/ 2447974 h 2447974"/>
              <a:gd name="connsiteX3" fmla="*/ 0 w 2376561"/>
              <a:gd name="connsiteY3" fmla="*/ 2447974 h 2447974"/>
              <a:gd name="connsiteX4" fmla="*/ 0 w 2376561"/>
              <a:gd name="connsiteY4" fmla="*/ 0 h 2447974"/>
              <a:gd name="connsiteX0-1" fmla="*/ 0 w 2376561"/>
              <a:gd name="connsiteY0-2" fmla="*/ 0 h 2447974"/>
              <a:gd name="connsiteX1-3" fmla="*/ 1599321 w 2376561"/>
              <a:gd name="connsiteY1-4" fmla="*/ 91440 h 2447974"/>
              <a:gd name="connsiteX2-5" fmla="*/ 2376561 w 2376561"/>
              <a:gd name="connsiteY2-6" fmla="*/ 2447974 h 2447974"/>
              <a:gd name="connsiteX3-7" fmla="*/ 0 w 2376561"/>
              <a:gd name="connsiteY3-8" fmla="*/ 2447974 h 2447974"/>
              <a:gd name="connsiteX4-9" fmla="*/ 0 w 2376561"/>
              <a:gd name="connsiteY4-10" fmla="*/ 0 h 2447974"/>
              <a:gd name="connsiteX0-11" fmla="*/ 0 w 2376561"/>
              <a:gd name="connsiteY0-12" fmla="*/ 9144 h 2457118"/>
              <a:gd name="connsiteX1-13" fmla="*/ 1709049 w 2376561"/>
              <a:gd name="connsiteY1-14" fmla="*/ 0 h 2457118"/>
              <a:gd name="connsiteX2-15" fmla="*/ 2376561 w 2376561"/>
              <a:gd name="connsiteY2-16" fmla="*/ 2457118 h 2457118"/>
              <a:gd name="connsiteX3-17" fmla="*/ 0 w 2376561"/>
              <a:gd name="connsiteY3-18" fmla="*/ 2457118 h 2457118"/>
              <a:gd name="connsiteX4-19" fmla="*/ 0 w 2376561"/>
              <a:gd name="connsiteY4-20" fmla="*/ 9144 h 2457118"/>
              <a:gd name="connsiteX0-21" fmla="*/ 45720 w 2422281"/>
              <a:gd name="connsiteY0-22" fmla="*/ 9144 h 2777158"/>
              <a:gd name="connsiteX1-23" fmla="*/ 1754769 w 2422281"/>
              <a:gd name="connsiteY1-24" fmla="*/ 0 h 2777158"/>
              <a:gd name="connsiteX2-25" fmla="*/ 2422281 w 2422281"/>
              <a:gd name="connsiteY2-26" fmla="*/ 2457118 h 2777158"/>
              <a:gd name="connsiteX3-27" fmla="*/ 0 w 2422281"/>
              <a:gd name="connsiteY3-28" fmla="*/ 2777158 h 2777158"/>
              <a:gd name="connsiteX4-29" fmla="*/ 45720 w 2422281"/>
              <a:gd name="connsiteY4-30" fmla="*/ 9144 h 2777158"/>
              <a:gd name="connsiteX0-31" fmla="*/ 45720 w 1754769"/>
              <a:gd name="connsiteY0-32" fmla="*/ 9144 h 2777158"/>
              <a:gd name="connsiteX1-33" fmla="*/ 1754769 w 1754769"/>
              <a:gd name="connsiteY1-34" fmla="*/ 0 h 2777158"/>
              <a:gd name="connsiteX2-35" fmla="*/ 1526169 w 1754769"/>
              <a:gd name="connsiteY2-36" fmla="*/ 2566846 h 2777158"/>
              <a:gd name="connsiteX3-37" fmla="*/ 0 w 1754769"/>
              <a:gd name="connsiteY3-38" fmla="*/ 2777158 h 2777158"/>
              <a:gd name="connsiteX4-39" fmla="*/ 45720 w 1754769"/>
              <a:gd name="connsiteY4-40" fmla="*/ 9144 h 2777158"/>
              <a:gd name="connsiteX0-41" fmla="*/ 45720 w 1782201"/>
              <a:gd name="connsiteY0-42" fmla="*/ 9144 h 2777158"/>
              <a:gd name="connsiteX1-43" fmla="*/ 1754769 w 1782201"/>
              <a:gd name="connsiteY1-44" fmla="*/ 0 h 2777158"/>
              <a:gd name="connsiteX2-45" fmla="*/ 1782201 w 1782201"/>
              <a:gd name="connsiteY2-46" fmla="*/ 2768014 h 2777158"/>
              <a:gd name="connsiteX3-47" fmla="*/ 0 w 1782201"/>
              <a:gd name="connsiteY3-48" fmla="*/ 2777158 h 2777158"/>
              <a:gd name="connsiteX4-49" fmla="*/ 45720 w 1782201"/>
              <a:gd name="connsiteY4-50" fmla="*/ 9144 h 2777158"/>
              <a:gd name="connsiteX0-51" fmla="*/ 45720 w 1782201"/>
              <a:gd name="connsiteY0-52" fmla="*/ 0 h 2768014"/>
              <a:gd name="connsiteX1-53" fmla="*/ 985149 w 1782201"/>
              <a:gd name="connsiteY1-54" fmla="*/ 280416 h 2768014"/>
              <a:gd name="connsiteX2-55" fmla="*/ 1782201 w 1782201"/>
              <a:gd name="connsiteY2-56" fmla="*/ 2758870 h 2768014"/>
              <a:gd name="connsiteX3-57" fmla="*/ 0 w 1782201"/>
              <a:gd name="connsiteY3-58" fmla="*/ 2768014 h 2768014"/>
              <a:gd name="connsiteX4-59" fmla="*/ 45720 w 1782201"/>
              <a:gd name="connsiteY4-60" fmla="*/ 0 h 2768014"/>
              <a:gd name="connsiteX0-61" fmla="*/ 45720 w 1782201"/>
              <a:gd name="connsiteY0-62" fmla="*/ 16764 h 2784778"/>
              <a:gd name="connsiteX1-63" fmla="*/ 1427109 w 1782201"/>
              <a:gd name="connsiteY1-64" fmla="*/ 0 h 2784778"/>
              <a:gd name="connsiteX2-65" fmla="*/ 1782201 w 1782201"/>
              <a:gd name="connsiteY2-66" fmla="*/ 2775634 h 2784778"/>
              <a:gd name="connsiteX3-67" fmla="*/ 0 w 1782201"/>
              <a:gd name="connsiteY3-68" fmla="*/ 2784778 h 2784778"/>
              <a:gd name="connsiteX4-69" fmla="*/ 45720 w 1782201"/>
              <a:gd name="connsiteY4-70" fmla="*/ 16764 h 2784778"/>
              <a:gd name="connsiteX0-71" fmla="*/ 45720 w 1427109"/>
              <a:gd name="connsiteY0-72" fmla="*/ 16764 h 2784778"/>
              <a:gd name="connsiteX1-73" fmla="*/ 1427109 w 1427109"/>
              <a:gd name="connsiteY1-74" fmla="*/ 0 h 2784778"/>
              <a:gd name="connsiteX2-75" fmla="*/ 768741 w 1427109"/>
              <a:gd name="connsiteY2-76" fmla="*/ 1952674 h 2784778"/>
              <a:gd name="connsiteX3-77" fmla="*/ 0 w 1427109"/>
              <a:gd name="connsiteY3-78" fmla="*/ 2784778 h 2784778"/>
              <a:gd name="connsiteX4-79" fmla="*/ 45720 w 1427109"/>
              <a:gd name="connsiteY4-80" fmla="*/ 16764 h 2784778"/>
              <a:gd name="connsiteX0-81" fmla="*/ 45720 w 1454541"/>
              <a:gd name="connsiteY0-82" fmla="*/ 16764 h 2784778"/>
              <a:gd name="connsiteX1-83" fmla="*/ 1427109 w 1454541"/>
              <a:gd name="connsiteY1-84" fmla="*/ 0 h 2784778"/>
              <a:gd name="connsiteX2-85" fmla="*/ 1454541 w 1454541"/>
              <a:gd name="connsiteY2-86" fmla="*/ 2173654 h 2784778"/>
              <a:gd name="connsiteX3-87" fmla="*/ 0 w 1454541"/>
              <a:gd name="connsiteY3-88" fmla="*/ 2784778 h 2784778"/>
              <a:gd name="connsiteX4-89" fmla="*/ 45720 w 1454541"/>
              <a:gd name="connsiteY4-90" fmla="*/ 16764 h 2784778"/>
              <a:gd name="connsiteX0-91" fmla="*/ 0 w 1408821"/>
              <a:gd name="connsiteY0-92" fmla="*/ 16764 h 2173654"/>
              <a:gd name="connsiteX1-93" fmla="*/ 1381389 w 1408821"/>
              <a:gd name="connsiteY1-94" fmla="*/ 0 h 2173654"/>
              <a:gd name="connsiteX2-95" fmla="*/ 1408821 w 1408821"/>
              <a:gd name="connsiteY2-96" fmla="*/ 2173654 h 2173654"/>
              <a:gd name="connsiteX3-97" fmla="*/ 312420 w 1408821"/>
              <a:gd name="connsiteY3-98" fmla="*/ 2076118 h 2173654"/>
              <a:gd name="connsiteX4-99" fmla="*/ 0 w 1408821"/>
              <a:gd name="connsiteY4-100" fmla="*/ 16764 h 2173654"/>
              <a:gd name="connsiteX0-101" fmla="*/ 7620 w 1416441"/>
              <a:gd name="connsiteY0-102" fmla="*/ 16764 h 2182798"/>
              <a:gd name="connsiteX1-103" fmla="*/ 1389009 w 1416441"/>
              <a:gd name="connsiteY1-104" fmla="*/ 0 h 2182798"/>
              <a:gd name="connsiteX2-105" fmla="*/ 1416441 w 1416441"/>
              <a:gd name="connsiteY2-106" fmla="*/ 2173654 h 2182798"/>
              <a:gd name="connsiteX3-107" fmla="*/ 0 w 1416441"/>
              <a:gd name="connsiteY3-108" fmla="*/ 2182798 h 2182798"/>
              <a:gd name="connsiteX4-109" fmla="*/ 7620 w 1416441"/>
              <a:gd name="connsiteY4-110" fmla="*/ 16764 h 2182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16441" h="2182798">
                <a:moveTo>
                  <a:pt x="7620" y="16764"/>
                </a:moveTo>
                <a:lnTo>
                  <a:pt x="1389009" y="0"/>
                </a:lnTo>
                <a:lnTo>
                  <a:pt x="1416441" y="2173654"/>
                </a:lnTo>
                <a:lnTo>
                  <a:pt x="0" y="2182798"/>
                </a:lnTo>
                <a:lnTo>
                  <a:pt x="7620" y="16764"/>
                </a:lnTo>
                <a:close/>
              </a:path>
            </a:pathLst>
          </a:custGeom>
          <a:solidFill>
            <a:schemeClr val="tx2">
              <a:lumMod val="20000"/>
              <a:lumOff val="80000"/>
            </a:schemeClr>
          </a:solidFill>
        </p:spPr>
        <p:txBody>
          <a:bodyPr/>
          <a:lstStyle>
            <a:lvl1pPr marL="0" indent="0" algn="ctr">
              <a:buNone/>
              <a:defRPr sz="1600" baseline="0"/>
            </a:lvl1pPr>
          </a:lstStyle>
          <a:p>
            <a:r>
              <a:rPr lang="en-US" altLang="ko-KR" dirty="0" smtClean="0"/>
              <a:t>Insert Your Image</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937D59-5EDB-4C39-B697-625748F703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937D59-5EDB-4C39-B697-625748F703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zh-CN" altLang="en-US" smtClean="0"/>
              <a:t>单击此处编辑母版文本样式</a:t>
            </a:r>
            <a:endParaRPr lang="zh-CN" altLang="en-US" smtClean="0"/>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anose="020B0604020202020204" pitchFamily="34" charset="0"/>
                <a:cs typeface="Arial" panose="020B0604020202020204" pitchFamily="34" charset="0"/>
              </a:defRPr>
            </a:lvl1pPr>
          </a:lstStyle>
          <a:p>
            <a:pPr lvl="0"/>
            <a:r>
              <a:rPr lang="zh-CN" altLang="en-US" smtClean="0"/>
              <a:t>单击此处编辑母版文本样式</a:t>
            </a:r>
            <a:endParaRPr lang="zh-CN" alt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anose="020B0604020202020204" pitchFamily="34" charset="0"/>
                <a:cs typeface="Arial" panose="020B0604020202020204" pitchFamily="34" charset="0"/>
              </a:defRPr>
            </a:lvl1pPr>
          </a:lstStyle>
          <a:p>
            <a:pPr lvl="0"/>
            <a:r>
              <a:rPr lang="zh-CN" altLang="en-US" smtClean="0"/>
              <a:t>单击此处编辑母版文本样式</a:t>
            </a:r>
            <a:endParaRPr lang="zh-CN" altLang="en-US" smtClean="0"/>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anose="020B0604020202020204" pitchFamily="34" charset="0"/>
                <a:cs typeface="Arial" panose="020B0604020202020204" pitchFamily="34" charset="0"/>
              </a:defRPr>
            </a:lvl1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937D59-5EDB-4C39-B697-625748F703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1" hangingPunct="1">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comments" Target="../comments/comment1.xml"/><Relationship Id="rId6"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www.free-powerpoint-templates-design.com/free-powerpoint-templates-design"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www.pyregex.com/" TargetMode="Externa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image" Target="../media/image11.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jpeg"/><Relationship Id="rId1" Type="http://schemas.openxmlformats.org/officeDocument/2006/relationships/image" Target="../media/image11.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jpeg"/><Relationship Id="rId1" Type="http://schemas.openxmlformats.org/officeDocument/2006/relationships/image" Target="../media/image11.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1.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github.com/isnowfy/snownlp" TargetMode="External"/><Relationship Id="rId1" Type="http://schemas.openxmlformats.org/officeDocument/2006/relationships/image" Target="../media/image11.jpe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jpeg"/><Relationship Id="rId2" Type="http://schemas.openxmlformats.org/officeDocument/2006/relationships/image" Target="../media/image20.pn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9" y="2387595"/>
            <a:ext cx="4860030" cy="461665"/>
          </a:xfrm>
          <a:prstGeom prst="rect">
            <a:avLst/>
          </a:prstGeom>
          <a:noFill/>
        </p:spPr>
        <p:txBody>
          <a:bodyPr wrap="square">
            <a:spAutoFit/>
          </a:bodyPr>
          <a:lstStyle/>
          <a:p>
            <a:pPr algn="r" fontAlgn="auto">
              <a:spcBef>
                <a:spcPts val="0"/>
              </a:spcBef>
              <a:spcAft>
                <a:spcPts val="0"/>
              </a:spcAft>
              <a:defRPr/>
            </a:pPr>
            <a:r>
              <a:rPr lang="zh-CN" altLang="en-US" sz="1200" b="1" dirty="0">
                <a:solidFill>
                  <a:schemeClr val="tx1">
                    <a:lumMod val="75000"/>
                    <a:lumOff val="25000"/>
                  </a:schemeClr>
                </a:solidFill>
                <a:latin typeface="Arial" panose="020B0604020202020204" pitchFamily="34" charset="0"/>
                <a:cs typeface="Arial" panose="020B0604020202020204" pitchFamily="34" charset="0"/>
              </a:rPr>
              <a:t>计算机科学与</a:t>
            </a:r>
            <a:r>
              <a:rPr lang="zh-CN" altLang="en-US" sz="1200" b="1" dirty="0" smtClean="0">
                <a:solidFill>
                  <a:schemeClr val="tx1">
                    <a:lumMod val="75000"/>
                    <a:lumOff val="25000"/>
                  </a:schemeClr>
                </a:solidFill>
                <a:latin typeface="Arial" panose="020B0604020202020204" pitchFamily="34" charset="0"/>
                <a:cs typeface="Arial" panose="020B0604020202020204" pitchFamily="34" charset="0"/>
              </a:rPr>
              <a:t>技术系</a:t>
            </a:r>
            <a:endParaRPr kumimoji="0" lang="en-US" altLang="ko-KR" sz="1200" b="1" dirty="0" smtClean="0">
              <a:solidFill>
                <a:schemeClr val="tx1">
                  <a:lumMod val="75000"/>
                  <a:lumOff val="25000"/>
                </a:schemeClr>
              </a:solidFill>
              <a:latin typeface="Arial" panose="020B0604020202020204" pitchFamily="34" charset="0"/>
              <a:cs typeface="Arial" panose="020B0604020202020204" pitchFamily="34" charset="0"/>
            </a:endParaRPr>
          </a:p>
          <a:p>
            <a:pPr algn="r" fontAlgn="auto">
              <a:spcBef>
                <a:spcPts val="0"/>
              </a:spcBef>
              <a:spcAft>
                <a:spcPts val="0"/>
              </a:spcAft>
              <a:defRPr/>
            </a:pPr>
            <a:r>
              <a:rPr kumimoji="0" lang="zh-CN" altLang="en-US" sz="1200" b="1" dirty="0" smtClean="0">
                <a:solidFill>
                  <a:schemeClr val="tx1">
                    <a:lumMod val="75000"/>
                    <a:lumOff val="25000"/>
                  </a:schemeClr>
                </a:solidFill>
                <a:latin typeface="Arial" panose="020B0604020202020204" pitchFamily="34" charset="0"/>
                <a:cs typeface="Arial" panose="020B0604020202020204" pitchFamily="34" charset="0"/>
              </a:rPr>
              <a:t>上海师范大学信息与机电学院</a:t>
            </a:r>
            <a:r>
              <a:rPr kumimoji="0" lang="en-US" altLang="ko-KR" sz="1200" b="1" dirty="0" smtClean="0">
                <a:solidFill>
                  <a:schemeClr val="tx1">
                    <a:lumMod val="75000"/>
                    <a:lumOff val="25000"/>
                  </a:schemeClr>
                </a:solidFill>
                <a:latin typeface="Arial" panose="020B0604020202020204" pitchFamily="34" charset="0"/>
                <a:cs typeface="Arial" panose="020B0604020202020204" pitchFamily="34" charset="0"/>
              </a:rPr>
              <a:t>    </a:t>
            </a:r>
            <a:endParaRPr kumimoji="0" lang="en-US" altLang="ko-KR" sz="12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 name="TextBox 1"/>
          <p:cNvSpPr txBox="1">
            <a:spLocks noChangeArrowheads="1"/>
          </p:cNvSpPr>
          <p:nvPr/>
        </p:nvSpPr>
        <p:spPr bwMode="auto">
          <a:xfrm>
            <a:off x="3923928" y="1412002"/>
            <a:ext cx="4860032" cy="583565"/>
          </a:xfrm>
          <a:prstGeom prst="rect">
            <a:avLst/>
          </a:prstGeom>
          <a:noFill/>
          <a:ln w="9525">
            <a:noFill/>
            <a:miter lim="800000"/>
          </a:ln>
        </p:spPr>
        <p:txBody>
          <a:bodyPr wrap="square">
            <a:spAutoFit/>
          </a:bodyPr>
          <a:lstStyle/>
          <a:p>
            <a:pPr algn="r"/>
            <a:r>
              <a:rPr lang="zh-CN" altLang="zh-CN" sz="3200" b="1" kern="2200" dirty="0">
                <a:effectLst/>
                <a:latin typeface="Calibri" panose="020F0502020204030204" charset="0"/>
                <a:ea typeface="黑体" panose="02010609060101010101" pitchFamily="49" charset="-122"/>
                <a:cs typeface="Times New Roman" panose="02020603050405020304" pitchFamily="18" charset="0"/>
                <a:sym typeface="+mn-ea"/>
              </a:rPr>
              <a:t> </a:t>
            </a:r>
            <a:r>
              <a:rPr altLang="zh-CN" sz="3200" b="1" dirty="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sym typeface="+mn-ea"/>
              </a:rPr>
              <a:t>文本数据的处理</a:t>
            </a:r>
            <a:endParaRPr altLang="zh-CN" sz="3200" b="1" dirty="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sym typeface="+mn-ea"/>
            </a:endParaRPr>
          </a:p>
        </p:txBody>
      </p:sp>
      <p:sp>
        <p:nvSpPr>
          <p:cNvPr id="7" name="TextBox 6">
            <a:hlinkClick r:id="rId1"/>
          </p:cNvPr>
          <p:cNvSpPr txBox="1"/>
          <p:nvPr/>
        </p:nvSpPr>
        <p:spPr>
          <a:xfrm>
            <a:off x="5004048" y="3274600"/>
            <a:ext cx="3311352" cy="630942"/>
          </a:xfrm>
          <a:prstGeom prst="rect">
            <a:avLst/>
          </a:prstGeom>
          <a:noFill/>
        </p:spPr>
        <p:txBody>
          <a:bodyPr wrap="square" rtlCol="0">
            <a:spAutoFit/>
          </a:bodyPr>
          <a:lstStyle/>
          <a:p>
            <a:pPr algn="ctr"/>
            <a:r>
              <a:rPr lang="zh-CN" altLang="en-US" sz="2400" dirty="0">
                <a:solidFill>
                  <a:schemeClr val="bg1"/>
                </a:solidFill>
                <a:latin typeface="Arial" panose="020B0604020202020204" pitchFamily="34" charset="0"/>
                <a:cs typeface="Arial" panose="020B0604020202020204" pitchFamily="34" charset="0"/>
              </a:rPr>
              <a:t>李鲁</a:t>
            </a:r>
            <a:r>
              <a:rPr lang="zh-CN" altLang="en-US" sz="2400" dirty="0" smtClean="0">
                <a:solidFill>
                  <a:schemeClr val="bg1"/>
                </a:solidFill>
                <a:latin typeface="Arial" panose="020B0604020202020204" pitchFamily="34" charset="0"/>
                <a:cs typeface="Arial" panose="020B0604020202020204" pitchFamily="34" charset="0"/>
              </a:rPr>
              <a:t>群 （教授）</a:t>
            </a:r>
            <a:endParaRPr lang="en-US" altLang="zh-CN" sz="2400" dirty="0" smtClean="0">
              <a:solidFill>
                <a:schemeClr val="bg1"/>
              </a:solidFill>
              <a:latin typeface="Arial" panose="020B0604020202020204" pitchFamily="34" charset="0"/>
              <a:cs typeface="Arial" panose="020B0604020202020204" pitchFamily="34" charset="0"/>
            </a:endParaRPr>
          </a:p>
          <a:p>
            <a:pPr algn="ctr"/>
            <a:r>
              <a:rPr lang="en-US" altLang="ko-KR" sz="1100" dirty="0" smtClean="0">
                <a:solidFill>
                  <a:schemeClr val="bg1"/>
                </a:solidFill>
                <a:latin typeface="Arial" panose="020B0604020202020204" pitchFamily="34" charset="0"/>
                <a:cs typeface="Arial" panose="020B0604020202020204" pitchFamily="34" charset="0"/>
              </a:rPr>
              <a:t>success@shnu.edu.cn</a:t>
            </a:r>
            <a:endParaRPr lang="ko-KR" altLang="en-US" sz="1100" dirty="0">
              <a:solidFill>
                <a:schemeClr val="bg1"/>
              </a:solidFill>
              <a:latin typeface="Arial" panose="020B0604020202020204" pitchFamily="34" charset="0"/>
              <a:cs typeface="Arial" panose="020B0604020202020204" pitchFamily="34" charset="0"/>
            </a:endParaRPr>
          </a:p>
        </p:txBody>
      </p:sp>
      <p:pic>
        <p:nvPicPr>
          <p:cNvPr id="1026" name="Picture 2" descr="Android, Devices, Laptop, Mob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344" y="3868509"/>
            <a:ext cx="1452761" cy="122768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4730637"/>
            <a:ext cx="1697872" cy="365557"/>
          </a:xfrm>
          <a:prstGeom prst="rect">
            <a:avLst/>
          </a:prstGeom>
        </p:spPr>
      </p:pic>
      <p:sp>
        <p:nvSpPr>
          <p:cNvPr id="8" name="文本框 7"/>
          <p:cNvSpPr txBox="1"/>
          <p:nvPr/>
        </p:nvSpPr>
        <p:spPr bwMode="auto">
          <a:xfrm>
            <a:off x="1115616" y="2256790"/>
            <a:ext cx="792088" cy="261610"/>
          </a:xfrm>
          <a:prstGeom prst="rect">
            <a:avLst/>
          </a:prstGeom>
          <a:noFill/>
          <a:ln w="9525">
            <a:noFill/>
            <a:miter lim="800000"/>
          </a:ln>
        </p:spPr>
        <p:txBody>
          <a:bodyPr wrap="square" rtlCol="0">
            <a:spAutoFit/>
          </a:bodyPr>
          <a:lstStyle/>
          <a:p>
            <a:pPr algn="r"/>
            <a:r>
              <a:rPr lang="zh-CN" altLang="en-US" sz="11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第</a:t>
            </a:r>
            <a:r>
              <a:rPr lang="en-US" altLang="zh-CN" sz="11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1</a:t>
            </a:r>
            <a:r>
              <a:rPr lang="zh-CN" altLang="en-US" sz="11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章</a:t>
            </a:r>
            <a:endParaRPr lang="zh-CN" altLang="en-US" sz="11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endParaRPr>
          </a:p>
        </p:txBody>
      </p:sp>
      <p:sp>
        <p:nvSpPr>
          <p:cNvPr id="9" name="矩形 8"/>
          <p:cNvSpPr/>
          <p:nvPr/>
        </p:nvSpPr>
        <p:spPr>
          <a:xfrm>
            <a:off x="1290534" y="2590695"/>
            <a:ext cx="1420582" cy="246221"/>
          </a:xfrm>
          <a:prstGeom prst="rect">
            <a:avLst/>
          </a:prstGeom>
        </p:spPr>
        <p:txBody>
          <a:bodyPr wrap="none">
            <a:spAutoFit/>
          </a:bodyPr>
          <a:lstStyle/>
          <a:p>
            <a:r>
              <a:rPr lang="en-US" altLang="zh-CN" sz="1000" dirty="0"/>
              <a:t>Android</a:t>
            </a:r>
            <a:r>
              <a:rPr lang="zh-CN" altLang="en-US" sz="1000" dirty="0"/>
              <a:t>操作系统概述</a:t>
            </a:r>
            <a:endParaRPr lang="zh-CN" altLang="en-US" sz="1000" dirty="0"/>
          </a:p>
        </p:txBody>
      </p:sp>
      <p:pic>
        <p:nvPicPr>
          <p:cNvPr id="15" name="图片占位符 14"/>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6458" b="6458"/>
          <a:stretch>
            <a:fillRect/>
          </a:stretch>
        </p:blipFill>
        <p:spPr/>
      </p:pic>
      <p:pic>
        <p:nvPicPr>
          <p:cNvPr id="11" name="图片 10"/>
          <p:cNvPicPr>
            <a:picLocks noChangeAspect="1"/>
          </p:cNvPicPr>
          <p:nvPr/>
        </p:nvPicPr>
        <p:blipFill rotWithShape="1">
          <a:blip r:embed="rId5">
            <a:extLst>
              <a:ext uri="{28A0092B-C50C-407E-A947-70E740481C1C}">
                <a14:useLocalDpi xmlns:a14="http://schemas.microsoft.com/office/drawing/2010/main" val="0"/>
              </a:ext>
            </a:extLst>
          </a:blip>
          <a:srcRect t="26210" b="26610"/>
          <a:stretch>
            <a:fillRect/>
          </a:stretch>
        </p:blipFill>
        <p:spPr>
          <a:xfrm>
            <a:off x="6521455" y="148688"/>
            <a:ext cx="2592288" cy="864096"/>
          </a:xfrm>
          <a:prstGeom prst="rect">
            <a:avLst/>
          </a:prstGeom>
        </p:spPr>
      </p:pic>
      <p:sp>
        <p:nvSpPr>
          <p:cNvPr id="17" name="文本框 16"/>
          <p:cNvSpPr txBox="1"/>
          <p:nvPr/>
        </p:nvSpPr>
        <p:spPr bwMode="auto">
          <a:xfrm>
            <a:off x="7509424" y="691677"/>
            <a:ext cx="864096" cy="306705"/>
          </a:xfrm>
          <a:prstGeom prst="rect">
            <a:avLst/>
          </a:prstGeom>
          <a:noFill/>
          <a:ln w="9525">
            <a:noFill/>
            <a:miter lim="800000"/>
          </a:ln>
        </p:spPr>
        <p:txBody>
          <a:bodyPr wrap="square" rtlCol="0">
            <a:spAutoFit/>
          </a:bodyPr>
          <a:lstStyle/>
          <a:p>
            <a:pPr algn="r"/>
            <a:r>
              <a:rPr lang="zh-CN" altLang="en-US" sz="14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第</a:t>
            </a:r>
            <a:r>
              <a:rPr lang="en-US" altLang="zh-CN" sz="14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9</a:t>
            </a:r>
            <a:r>
              <a:rPr lang="zh-CN" altLang="en-US" sz="14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rPr>
              <a:t>章</a:t>
            </a:r>
            <a:endParaRPr lang="zh-CN" altLang="en-US" sz="1400" b="1" dirty="0" smtClean="0">
              <a:solidFill>
                <a:schemeClr val="tx1">
                  <a:lumMod val="75000"/>
                  <a:lumOff val="25000"/>
                </a:schemeClr>
              </a:solidFill>
              <a:latin typeface="Arial" panose="020B0604020202020204" pitchFamily="34" charset="0"/>
              <a:ea typeface="Malgun Gothic"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9.2 正则表达式的组成</a:t>
            </a:r>
            <a:endParaRPr lang="ko-KR" altLang="en-US"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9.2.3 元字符</a:t>
            </a:r>
            <a:r>
              <a:rPr lang="zh-CN" altLang="en-US" smtClean="0"/>
              <a:t>：</a:t>
            </a:r>
            <a:endParaRPr lang="zh-CN" altLang="en-US"/>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9.2.3.3 非贪心数量元字符</a:t>
            </a:r>
            <a:r>
              <a:rPr lang="zh-CN" sz="1600"/>
              <a:t>：</a:t>
            </a:r>
            <a:endParaRPr lang="zh-CN" sz="1600"/>
          </a:p>
        </p:txBody>
      </p:sp>
      <p:sp>
        <p:nvSpPr>
          <p:cNvPr id="100" name="文本框 99"/>
          <p:cNvSpPr txBox="1"/>
          <p:nvPr/>
        </p:nvSpPr>
        <p:spPr>
          <a:xfrm>
            <a:off x="2442845" y="2048510"/>
            <a:ext cx="5947410" cy="2030095"/>
          </a:xfrm>
          <a:prstGeom prst="rect">
            <a:avLst/>
          </a:prstGeom>
          <a:noFill/>
          <a:ln w="9525">
            <a:noFill/>
          </a:ln>
        </p:spPr>
        <p:txBody>
          <a:bodyPr wrap="square">
            <a:spAutoFit/>
          </a:bodyPr>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{m,n}？：匹配前一个字符（子表达式）m~n次，尽可能少重复。</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{n,}？：匹配前一个字符（子表达式）至少n次，尽可能少重复。</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{n}？：匹配前一个字符（子表达式）n次，尽可能少重复。</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+？：与{1，n}等效，尽可能少重复。</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*？：与{0,n}等效，尽可能少重复。</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？？：与{0,1}等效，尽可能少重复</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9.2 正则表达式的组成</a:t>
            </a:r>
            <a:endParaRPr lang="ko-KR" altLang="en-US"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9.2.3 元字符</a:t>
            </a:r>
            <a:r>
              <a:rPr lang="zh-CN" altLang="en-US" smtClean="0"/>
              <a:t>：</a:t>
            </a:r>
            <a:endParaRPr lang="zh-CN" altLang="en-US"/>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9.2.3.4 位置元字符：</a:t>
            </a:r>
            <a:endParaRPr sz="1600"/>
          </a:p>
        </p:txBody>
      </p:sp>
      <p:sp>
        <p:nvSpPr>
          <p:cNvPr id="100" name="文本框 99"/>
          <p:cNvSpPr txBox="1"/>
          <p:nvPr/>
        </p:nvSpPr>
        <p:spPr>
          <a:xfrm>
            <a:off x="2529840" y="1915160"/>
            <a:ext cx="2699385" cy="1706880"/>
          </a:xfrm>
          <a:prstGeom prst="rect">
            <a:avLst/>
          </a:prstGeom>
          <a:noFill/>
          <a:ln w="9525">
            <a:noFill/>
          </a:ln>
        </p:spPr>
        <p:txBody>
          <a:bodyPr wrap="square">
            <a:spAutoFit/>
          </a:bodyPr>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：匹配一行的开始</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：匹配一行的结束</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\A ：匹配字符串的开始</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\Z ：匹配字符串的结尾</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p:txBody>
      </p:sp>
      <p:sp>
        <p:nvSpPr>
          <p:cNvPr id="4" name="文本框 3"/>
          <p:cNvSpPr txBox="1"/>
          <p:nvPr/>
        </p:nvSpPr>
        <p:spPr>
          <a:xfrm>
            <a:off x="5229225" y="1915160"/>
            <a:ext cx="3331210" cy="1383665"/>
          </a:xfrm>
          <a:prstGeom prst="rect">
            <a:avLst/>
          </a:prstGeom>
          <a:noFill/>
          <a:ln w="9525">
            <a:noFill/>
            <a:miter lim="800000"/>
          </a:ln>
        </p:spPr>
        <p:txBody>
          <a:bodyPr wrap="square" anchor="t">
            <a:spAutoFit/>
          </a:bodyPr>
          <a:p>
            <a:pPr marL="342900" indent="-342900" algn="l">
              <a:lnSpc>
                <a:spcPct val="150000"/>
              </a:lnSpc>
              <a:buClrTx/>
              <a:buSzTx/>
              <a:buFont typeface="Wingdings" panose="05000000000000000000" charset="0"/>
              <a:buChar char="l"/>
            </a:pPr>
            <a:r>
              <a:rPr lang="zh-CN" altLang="zh-CN" sz="1400">
                <a:solidFill>
                  <a:schemeClr val="tx1">
                    <a:lumMod val="75000"/>
                    <a:lumOff val="25000"/>
                  </a:schemeClr>
                </a:solidFill>
                <a:latin typeface="Times New Roman" panose="02020603050405020304" pitchFamily="18" charset="0"/>
                <a:cs typeface="Arial" panose="020B0604020202020204" pitchFamily="34" charset="0"/>
                <a:sym typeface="+mn-ea"/>
              </a:rPr>
              <a:t>&lt; ：匹配单词的开始</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a:solidFill>
                  <a:schemeClr val="tx1">
                    <a:lumMod val="75000"/>
                    <a:lumOff val="25000"/>
                  </a:schemeClr>
                </a:solidFill>
                <a:latin typeface="Times New Roman" panose="02020603050405020304" pitchFamily="18" charset="0"/>
                <a:cs typeface="Arial" panose="020B0604020202020204" pitchFamily="34" charset="0"/>
                <a:sym typeface="+mn-ea"/>
              </a:rPr>
              <a:t>&gt;：匹配单词的结束</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a:solidFill>
                  <a:schemeClr val="tx1">
                    <a:lumMod val="75000"/>
                    <a:lumOff val="25000"/>
                  </a:schemeClr>
                </a:solidFill>
                <a:latin typeface="Times New Roman" panose="02020603050405020304" pitchFamily="18" charset="0"/>
                <a:cs typeface="Arial" panose="020B0604020202020204" pitchFamily="34" charset="0"/>
                <a:sym typeface="+mn-ea"/>
              </a:rPr>
              <a:t>\b：匹配单词的边界（开头或结尾）</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a:solidFill>
                  <a:schemeClr val="tx1">
                    <a:lumMod val="75000"/>
                    <a:lumOff val="25000"/>
                  </a:schemeClr>
                </a:solidFill>
                <a:latin typeface="Times New Roman" panose="02020603050405020304" pitchFamily="18" charset="0"/>
                <a:cs typeface="Arial" panose="020B0604020202020204" pitchFamily="34" charset="0"/>
                <a:sym typeface="+mn-ea"/>
              </a:rPr>
              <a:t>\B ：\b的反义</a:t>
            </a:r>
            <a:endParaRPr lang="zh-CN" altLang="en-US" sz="1400" dirty="0" smtClean="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9.2 正则表达式的组成</a:t>
            </a:r>
            <a:endParaRPr lang="ko-KR" altLang="en-US"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9.2.3 元字符</a:t>
            </a:r>
            <a:r>
              <a:rPr lang="zh-CN" altLang="en-US" smtClean="0"/>
              <a:t>：</a:t>
            </a:r>
            <a:endParaRPr lang="zh-CN" altLang="en-US"/>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9.2.3.5 回溯引用和前后查找：</a:t>
            </a:r>
            <a:endParaRPr sz="1600"/>
          </a:p>
        </p:txBody>
      </p:sp>
      <p:sp>
        <p:nvSpPr>
          <p:cNvPr id="100" name="文本框 99"/>
          <p:cNvSpPr txBox="1"/>
          <p:nvPr/>
        </p:nvSpPr>
        <p:spPr>
          <a:xfrm>
            <a:off x="2412365" y="1692593"/>
            <a:ext cx="5080000" cy="2676525"/>
          </a:xfrm>
          <a:prstGeom prst="rect">
            <a:avLst/>
          </a:prstGeom>
          <a:noFill/>
          <a:ln w="9525">
            <a:noFill/>
          </a:ln>
        </p:spPr>
        <p:txBody>
          <a:bodyPr wrap="square">
            <a:spAutoFit/>
          </a:bodyPr>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 定义一个字表达式</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？=向前查找</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？&lt;=向后查找</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？！负向前查找</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？&lt;!负向后查找</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？()|条件 （if then）</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？()|条件（if then …else …）</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\1 匹配第一个子表达式，\n匹配第n个子表达式</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9.2 正则表达式的组成</a:t>
            </a:r>
            <a:endParaRPr lang="ko-KR" altLang="en-US"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9.2.3 元字符</a:t>
            </a:r>
            <a:r>
              <a:rPr lang="zh-CN" altLang="en-US" smtClean="0"/>
              <a:t>：</a:t>
            </a:r>
            <a:endParaRPr lang="zh-CN" altLang="en-US"/>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9.2.3.6 大小写转换：</a:t>
            </a:r>
            <a:endParaRPr sz="1600"/>
          </a:p>
        </p:txBody>
      </p:sp>
      <p:sp>
        <p:nvSpPr>
          <p:cNvPr id="100" name="文本框 99"/>
          <p:cNvSpPr txBox="1"/>
          <p:nvPr/>
        </p:nvSpPr>
        <p:spPr>
          <a:xfrm>
            <a:off x="2580005" y="1941513"/>
            <a:ext cx="5080000" cy="1706880"/>
          </a:xfrm>
          <a:prstGeom prst="rect">
            <a:avLst/>
          </a:prstGeom>
          <a:noFill/>
          <a:ln w="9525">
            <a:noFill/>
          </a:ln>
        </p:spPr>
        <p:txBody>
          <a:bodyPr wrap="square">
            <a:spAutoFit/>
          </a:bodyPr>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\E 结束\L or \U 转换</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\l 把下一个字符转为小写</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\L 把后面的字符转为小写，直到遇到\E</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\u 把下一个字符转换为大写</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\U把后面的字符转换为大写，直到遇到\E</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9.2 正则表达式的组成</a:t>
            </a:r>
            <a:endParaRPr lang="ko-KR" altLang="en-US"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9.2.3 元字符</a:t>
            </a:r>
            <a:r>
              <a:rPr lang="zh-CN" altLang="en-US" smtClean="0"/>
              <a:t>：</a:t>
            </a:r>
            <a:endParaRPr lang="zh-CN" altLang="en-US"/>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9.2.3.7 模式匹配：</a:t>
            </a:r>
            <a:endParaRPr sz="1600"/>
          </a:p>
        </p:txBody>
      </p:sp>
      <p:sp>
        <p:nvSpPr>
          <p:cNvPr id="100" name="文本框 99"/>
          <p:cNvSpPr txBox="1"/>
          <p:nvPr/>
        </p:nvSpPr>
        <p:spPr>
          <a:xfrm>
            <a:off x="2442845" y="1934528"/>
            <a:ext cx="5080000" cy="306705"/>
          </a:xfrm>
          <a:prstGeom prst="rect">
            <a:avLst/>
          </a:prstGeom>
          <a:noFill/>
          <a:ln w="9525">
            <a:noFill/>
          </a:ln>
        </p:spPr>
        <p:txBody>
          <a:bodyPr>
            <a:spAutoFit/>
          </a:bodyPr>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（？m）分行模式匹配</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9.2 正则表达式的组成</a:t>
            </a:r>
            <a:endParaRPr lang="ko-KR" altLang="en-US"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9.2.4 常用正则表达式</a:t>
            </a:r>
          </a:p>
        </p:txBody>
      </p:sp>
      <p:sp>
        <p:nvSpPr>
          <p:cNvPr id="100" name="文本框 99"/>
          <p:cNvSpPr txBox="1"/>
          <p:nvPr/>
        </p:nvSpPr>
        <p:spPr>
          <a:xfrm>
            <a:off x="2062480" y="1463040"/>
            <a:ext cx="6525260" cy="2353310"/>
          </a:xfrm>
          <a:prstGeom prst="rect">
            <a:avLst/>
          </a:prstGeom>
          <a:noFill/>
          <a:ln w="9525">
            <a:noFill/>
          </a:ln>
        </p:spPr>
        <p:txBody>
          <a:bodyPr wrap="square">
            <a:spAutoFit/>
          </a:bodyPr>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正整数: ^\d+$</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电话号码: ^+?[\d\s]{3,}$</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用户名: ^[\w\d_.]{4,16}$</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字母数字字符: ^[a-zA-Z0-9]*$</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带空格的字母数字字符: ^[a-zA-Z0-9 ]*$</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密码: ^(?=^.{6,}$)((?=.*[A-Za-z0-9])(?=.*[A-Z])(?=.*[a-z]))^.*$</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电子邮件: ^([a-zA-Z0-9._%-]+@[a-zA-Z0-9.-]+\.[a-zA-Z]{2,4})*$</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5" name="Content Placeholder 4"/>
          <p:cNvSpPr>
            <a:spLocks noGrp="1"/>
          </p:cNvSpPr>
          <p:nvPr>
            <p:ph idx="10"/>
          </p:nvPr>
        </p:nvSpPr>
        <p:spPr>
          <a:xfrm>
            <a:off x="1804035" y="1204595"/>
            <a:ext cx="6912610" cy="1531620"/>
          </a:xfrm>
        </p:spPr>
        <p:txBody>
          <a:bodyPr/>
          <a:p>
            <a:pPr marL="285750" indent="-285750">
              <a:buFont typeface="Wingdings" panose="05000000000000000000" pitchFamily="2" charset="2"/>
              <a:buChar char="l"/>
            </a:pPr>
            <a:r>
              <a:rPr lang="zh-CN" altLang="zh-CN">
                <a:latin typeface="+mn-ea"/>
                <a:sym typeface="+mn-ea"/>
              </a:rPr>
              <a:t>Python中自带的re模块，提供了与Perl 语言类似的正则表达式匹配操作。</a:t>
            </a:r>
            <a:endParaRPr lang="zh-CN" altLang="zh-CN">
              <a:latin typeface="+mn-ea"/>
              <a:sym typeface="+mn-ea"/>
            </a:endParaRPr>
          </a:p>
          <a:p>
            <a:pPr marL="285750" indent="-285750">
              <a:buFont typeface="Wingdings" panose="05000000000000000000" pitchFamily="2" charset="2"/>
              <a:buChar char="l"/>
            </a:pPr>
            <a:r>
              <a:rPr lang="zh-CN" altLang="zh-CN">
                <a:latin typeface="+mn-ea"/>
                <a:sym typeface="+mn-ea"/>
              </a:rPr>
              <a:t>Python的re模块可以处理Unicode 字符串 (str)和8位字节串 (bytes)， 但是，Unicode 字符串与8位字节串不能混用。即：不能用一个字节串去模式匹配 Unicode 字符串，反之亦然；</a:t>
            </a:r>
            <a:endParaRPr lang="zh-CN" altLang="zh-CN">
              <a:latin typeface="+mn-ea"/>
              <a:sym typeface="+mn-ea"/>
            </a:endParaRPr>
          </a:p>
          <a:p>
            <a:pPr marL="285750" indent="-285750">
              <a:buFont typeface="Wingdings" panose="05000000000000000000" pitchFamily="2" charset="2"/>
              <a:buChar char="l"/>
            </a:pPr>
            <a:r>
              <a:rPr lang="zh-CN" altLang="zh-CN">
                <a:latin typeface="+mn-ea"/>
                <a:sym typeface="+mn-ea"/>
              </a:rPr>
              <a:t>类似地，当进行替换操作时，替换字符串的类型也必须与所用的模式和搜索字符串的类型一致。</a:t>
            </a:r>
            <a:endParaRPr lang="zh-CN" altLang="zh-CN">
              <a:latin typeface="+mn-ea"/>
              <a:sym typeface="+mn-ea"/>
            </a:endParaRPr>
          </a:p>
          <a:p>
            <a:pPr marL="285750" indent="-285750">
              <a:buFont typeface="Wingdings" panose="05000000000000000000" pitchFamily="2" charset="2"/>
              <a:buChar char="l"/>
            </a:pPr>
            <a:endParaRPr lang="zh-CN" altLang="zh-CN" sz="1600" b="1" dirty="0">
              <a:latin typeface="+mn-ea"/>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sp>
        <p:nvSpPr>
          <p:cNvPr id="5" name="Content Placeholder 4"/>
          <p:cNvSpPr>
            <a:spLocks noGrp="1"/>
          </p:cNvSpPr>
          <p:nvPr>
            <p:ph idx="10"/>
          </p:nvPr>
        </p:nvSpPr>
        <p:spPr>
          <a:xfrm>
            <a:off x="1619885" y="1049655"/>
            <a:ext cx="6912610" cy="290830"/>
          </a:xfrm>
        </p:spPr>
        <p:txBody>
          <a:bodyPr/>
          <a:lstStyle/>
          <a:p>
            <a:pPr marL="285750" indent="-285750">
              <a:buFont typeface="Wingdings" panose="05000000000000000000" pitchFamily="2" charset="2"/>
              <a:buChar char="l"/>
            </a:pPr>
            <a:r>
              <a:rPr lang="zh-CN" altLang="zh-CN">
                <a:latin typeface="+mn-ea"/>
                <a:sym typeface="+mn-ea"/>
              </a:rPr>
              <a:t>Python正则表达式可以完成字符串的四大类操作：</a:t>
            </a:r>
            <a:endParaRPr lang="zh-CN" altLang="zh-CN">
              <a:latin typeface="+mn-ea"/>
              <a:sym typeface="+mn-ea"/>
            </a:endParaRPr>
          </a:p>
          <a:p>
            <a:pPr marL="285750" indent="-285750">
              <a:buFont typeface="Wingdings" panose="05000000000000000000" pitchFamily="2" charset="2"/>
              <a:buChar char="l"/>
            </a:pPr>
            <a:endParaRPr lang="zh-CN" altLang="zh-CN"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pic>
        <p:nvPicPr>
          <p:cNvPr id="2" name="图片 -2147482567" descr="Python正则表达式"/>
          <p:cNvPicPr>
            <a:picLocks noChangeAspect="1"/>
          </p:cNvPicPr>
          <p:nvPr/>
        </p:nvPicPr>
        <p:blipFill>
          <a:blip r:embed="rId2"/>
          <a:stretch>
            <a:fillRect/>
          </a:stretch>
        </p:blipFill>
        <p:spPr>
          <a:xfrm>
            <a:off x="3075305" y="1558925"/>
            <a:ext cx="2993390" cy="1534160"/>
          </a:xfrm>
          <a:prstGeom prst="rect">
            <a:avLst/>
          </a:prstGeom>
          <a:noFill/>
          <a:ln w="9525">
            <a:noFill/>
          </a:ln>
        </p:spPr>
      </p:pic>
      <p:sp>
        <p:nvSpPr>
          <p:cNvPr id="100" name="文本框 99"/>
          <p:cNvSpPr txBox="1"/>
          <p:nvPr/>
        </p:nvSpPr>
        <p:spPr>
          <a:xfrm>
            <a:off x="2275840" y="3310890"/>
            <a:ext cx="6112510" cy="1383665"/>
          </a:xfrm>
          <a:prstGeom prst="rect">
            <a:avLst/>
          </a:prstGeom>
          <a:noFill/>
          <a:ln w="9525">
            <a:noFill/>
          </a:ln>
        </p:spPr>
        <p:txBody>
          <a:bodyPr wrap="square">
            <a:spAutoFit/>
          </a:bodyPr>
          <a:p>
            <a:pPr indent="0" algn="l" fontAlgn="auto">
              <a:lnSpc>
                <a:spcPct val="150000"/>
              </a:lnSpc>
              <a:spcBef>
                <a:spcPts val="0"/>
              </a:spcBef>
              <a:buClrTx/>
              <a:buSzTx/>
              <a:buFont typeface="Wingdings" panose="05000000000000000000" pitchFamily="2" charset="2"/>
              <a:buNone/>
            </a:pPr>
            <a:r>
              <a:rPr lang="zh-CN" altLang="zh-CN" sz="1400" b="0">
                <a:solidFill>
                  <a:schemeClr val="tx1">
                    <a:lumMod val="75000"/>
                    <a:lumOff val="25000"/>
                  </a:schemeClr>
                </a:solidFill>
                <a:latin typeface="+mn-ea"/>
                <a:cs typeface="Arial" panose="020B0604020202020204" pitchFamily="34" charset="0"/>
              </a:rPr>
              <a:t>（1）匹配。查看一个字符串是否符合正则表达式的语法。（2）获取。根据正则表达式来提取字符串中符合要求的文本。（3）分割。使用正则表达式对字符串进行分割。（4）替换。查找字符串中符合正则表达式的文本，并用相应的字符串替换</a:t>
            </a:r>
            <a:endParaRPr lang="zh-CN" altLang="zh-CN" sz="140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sp>
        <p:nvSpPr>
          <p:cNvPr id="5" name="Content Placeholder 4"/>
          <p:cNvSpPr>
            <a:spLocks noGrp="1"/>
          </p:cNvSpPr>
          <p:nvPr>
            <p:ph idx="10"/>
          </p:nvPr>
        </p:nvSpPr>
        <p:spPr>
          <a:xfrm>
            <a:off x="1619885" y="1049655"/>
            <a:ext cx="6912610" cy="290830"/>
          </a:xfrm>
        </p:spPr>
        <p:txBody>
          <a:bodyPr/>
          <a:lstStyle/>
          <a:p>
            <a:pPr marL="285750" indent="-285750">
              <a:buFont typeface="Wingdings" panose="05000000000000000000" pitchFamily="2" charset="2"/>
              <a:buChar char="l"/>
            </a:pPr>
            <a:r>
              <a:rPr lang="zh-CN" altLang="zh-CN">
                <a:latin typeface="+mn-ea"/>
                <a:sym typeface="+mn-ea"/>
              </a:rPr>
              <a:t>Python的正则表达式re模块提供了Match和Pattern两个类，</a:t>
            </a:r>
            <a:endParaRPr lang="zh-CN" altLang="zh-CN">
              <a:latin typeface="+mn-ea"/>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100" name="文本框 99"/>
          <p:cNvSpPr txBox="1"/>
          <p:nvPr/>
        </p:nvSpPr>
        <p:spPr>
          <a:xfrm>
            <a:off x="2123440" y="1629410"/>
            <a:ext cx="6112510" cy="1060450"/>
          </a:xfrm>
          <a:prstGeom prst="rect">
            <a:avLst/>
          </a:prstGeom>
          <a:noFill/>
          <a:ln w="9525">
            <a:noFill/>
          </a:ln>
        </p:spPr>
        <p:txBody>
          <a:bodyPr wrap="square">
            <a:spAutoFit/>
          </a:bodyPr>
          <a:p>
            <a:pPr algn="l">
              <a:lnSpc>
                <a:spcPct val="150000"/>
              </a:lnSpc>
              <a:spcBef>
                <a:spcPts val="0"/>
              </a:spcBef>
              <a:buClrTx/>
              <a:buSzTx/>
              <a:buFont typeface="Wingdings" panose="05000000000000000000" pitchFamily="2" charset="2"/>
              <a:buNone/>
            </a:pPr>
            <a:r>
              <a:rPr lang="zh-CN" altLang="zh-CN" sz="1400" b="0">
                <a:solidFill>
                  <a:schemeClr val="tx1">
                    <a:lumMod val="75000"/>
                    <a:lumOff val="25000"/>
                  </a:schemeClr>
                </a:solidFill>
                <a:latin typeface="+mn-ea"/>
                <a:cs typeface="Arial" panose="020B0604020202020204" pitchFamily="34" charset="0"/>
              </a:rPr>
              <a:t>（1）</a:t>
            </a:r>
            <a:r>
              <a:rPr lang="zh-CN" altLang="zh-CN" sz="1400">
                <a:solidFill>
                  <a:schemeClr val="tx1">
                    <a:lumMod val="75000"/>
                    <a:lumOff val="25000"/>
                  </a:schemeClr>
                </a:solidFill>
                <a:latin typeface="+mn-ea"/>
                <a:cs typeface="Arial" panose="020B0604020202020204" pitchFamily="34" charset="0"/>
                <a:sym typeface="+mn-ea"/>
              </a:rPr>
              <a:t>Pattern：正则表达式对象，用于执行正则表达式相关操作的实体</a:t>
            </a:r>
            <a:endParaRPr lang="zh-CN" altLang="zh-CN" sz="1400">
              <a:solidFill>
                <a:schemeClr val="tx1">
                  <a:lumMod val="75000"/>
                  <a:lumOff val="25000"/>
                </a:schemeClr>
              </a:solidFill>
              <a:latin typeface="+mn-ea"/>
              <a:cs typeface="Arial" panose="020B0604020202020204" pitchFamily="34" charset="0"/>
              <a:sym typeface="+mn-ea"/>
            </a:endParaRPr>
          </a:p>
          <a:p>
            <a:pPr algn="l" fontAlgn="auto">
              <a:lnSpc>
                <a:spcPct val="150000"/>
              </a:lnSpc>
              <a:spcBef>
                <a:spcPts val="0"/>
              </a:spcBef>
              <a:buClrTx/>
              <a:buSzTx/>
              <a:buFont typeface="Wingdings" panose="05000000000000000000" pitchFamily="2" charset="2"/>
              <a:buNone/>
            </a:pPr>
            <a:r>
              <a:rPr lang="zh-CN" altLang="zh-CN" sz="1400" b="0">
                <a:solidFill>
                  <a:schemeClr val="tx1">
                    <a:lumMod val="75000"/>
                    <a:lumOff val="25000"/>
                  </a:schemeClr>
                </a:solidFill>
                <a:latin typeface="+mn-ea"/>
                <a:cs typeface="Arial" panose="020B0604020202020204" pitchFamily="34" charset="0"/>
              </a:rPr>
              <a:t>（2）</a:t>
            </a:r>
            <a:r>
              <a:rPr lang="zh-CN" altLang="zh-CN" sz="1400">
                <a:solidFill>
                  <a:schemeClr val="tx1">
                    <a:lumMod val="75000"/>
                    <a:lumOff val="25000"/>
                  </a:schemeClr>
                </a:solidFill>
                <a:latin typeface="+mn-ea"/>
                <a:cs typeface="Arial" panose="020B0604020202020204" pitchFamily="34" charset="0"/>
                <a:sym typeface="+mn-ea"/>
              </a:rPr>
              <a:t>Match：正则表达式匹配对象，用于存放正则表达式匹配的结果并提供用于获取相关匹配结果的方法</a:t>
            </a:r>
            <a:endParaRPr lang="zh-CN" altLang="zh-CN" sz="140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9.3.1 Pattern对象相关函数</a:t>
            </a:r>
          </a:p>
        </p:txBody>
      </p:sp>
      <p:sp>
        <p:nvSpPr>
          <p:cNvPr id="5" name="Content Placeholder 4"/>
          <p:cNvSpPr>
            <a:spLocks noGrp="1"/>
          </p:cNvSpPr>
          <p:nvPr>
            <p:ph idx="10"/>
          </p:nvPr>
        </p:nvSpPr>
        <p:spPr>
          <a:xfrm>
            <a:off x="1849120" y="1433195"/>
            <a:ext cx="6912610" cy="1531620"/>
          </a:xfrm>
        </p:spPr>
        <p:txBody>
          <a:bodyPr/>
          <a:p>
            <a:pPr marL="285750" indent="-285750">
              <a:buFont typeface="Wingdings" panose="05000000000000000000" pitchFamily="2" charset="2"/>
              <a:buChar char="l"/>
            </a:pPr>
            <a:r>
              <a:rPr lang="zh-CN" altLang="zh-CN">
                <a:latin typeface="+mn-ea"/>
                <a:sym typeface="+mn-ea"/>
              </a:rPr>
              <a:t>Pattern对象由re模块的compile()函数编译得到。</a:t>
            </a:r>
            <a:endParaRPr lang="zh-CN" altLang="zh-CN">
              <a:latin typeface="+mn-ea"/>
              <a:sym typeface="+mn-ea"/>
            </a:endParaRPr>
          </a:p>
          <a:p>
            <a:pPr marL="285750" indent="-285750">
              <a:buFont typeface="Wingdings" panose="05000000000000000000" pitchFamily="2" charset="2"/>
              <a:buChar char="l"/>
            </a:pPr>
            <a:endParaRPr lang="zh-CN" altLang="zh-CN">
              <a:latin typeface="+mn-ea"/>
              <a:sym typeface="+mn-ea"/>
            </a:endParaRPr>
          </a:p>
          <a:p>
            <a:pPr marL="285750" indent="-285750">
              <a:buFont typeface="Wingdings" panose="05000000000000000000" pitchFamily="2" charset="2"/>
              <a:buChar char="l"/>
            </a:pPr>
            <a:r>
              <a:rPr lang="zh-CN" altLang="zh-CN">
                <a:latin typeface="+mn-ea"/>
                <a:sym typeface="+mn-ea"/>
              </a:rPr>
              <a:t>首先，编写正则表达式字符串，然后re.compile()函数编译该字符串，获得一个正则表达式对象Pattern对象p（对象名任意），即可进行字符串的匹配、查找、替换、分隔等操作。</a:t>
            </a:r>
            <a:endParaRPr lang="zh-CN" altLang="zh-CN">
              <a:latin typeface="+mn-ea"/>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4" name="内容占位符 3"/>
          <p:cNvSpPr>
            <a:spLocks noGrp="1"/>
          </p:cNvSpPr>
          <p:nvPr>
            <p:ph idx="10"/>
          </p:nvPr>
        </p:nvSpPr>
        <p:spPr>
          <a:xfrm>
            <a:off x="115" y="1484411"/>
            <a:ext cx="8496944" cy="2995737"/>
          </a:xfrm>
        </p:spPr>
        <p:txBody>
          <a:bodyPr/>
          <a:lstStyle/>
          <a:p>
            <a:pPr algn="l">
              <a:buClrTx/>
              <a:buSzTx/>
            </a:pPr>
            <a:r>
              <a:rPr lang="zh-CN" altLang="en-US" sz="1800" kern="0">
                <a:latin typeface="+mn-ea"/>
              </a:rPr>
              <a:t>本章介绍Python正则表达式、中文分词，以及词云的制作等文本数据处理技术。</a:t>
            </a:r>
            <a:endParaRPr lang="zh-CN" altLang="en-US" sz="1800" kern="0">
              <a:latin typeface="+mn-ea"/>
            </a:endParaRPr>
          </a:p>
          <a:p>
            <a:endParaRPr lang="zh-CN" altLang="zh-CN" sz="1800" dirty="0"/>
          </a:p>
          <a:p>
            <a:r>
              <a:rPr lang="zh-CN" altLang="en-US" sz="1800" kern="0">
                <a:latin typeface="+mn-ea"/>
              </a:rPr>
              <a:t>本章的学习目标：</a:t>
            </a:r>
            <a:endParaRPr lang="zh-CN" altLang="en-US" sz="1800" kern="0">
              <a:latin typeface="+mn-ea"/>
            </a:endParaRPr>
          </a:p>
          <a:p>
            <a:pPr marL="285750" lvl="0" indent="-285750">
              <a:buFont typeface="Wingdings" panose="05000000000000000000" pitchFamily="2" charset="2"/>
              <a:buChar char="l"/>
            </a:pPr>
            <a:r>
              <a:rPr lang="zh-CN" altLang="en-US" sz="1800" kern="0">
                <a:latin typeface="+mn-ea"/>
              </a:rPr>
              <a:t>掌握Python正则表达式对字符串的匹配、获取、</a:t>
            </a:r>
            <a:endParaRPr lang="zh-CN" altLang="en-US" sz="1800" kern="0">
              <a:latin typeface="+mn-ea"/>
            </a:endParaRPr>
          </a:p>
          <a:p>
            <a:pPr lvl="0">
              <a:buFont typeface="Wingdings" panose="05000000000000000000" pitchFamily="2" charset="2"/>
            </a:pPr>
            <a:r>
              <a:rPr lang="zh-CN" altLang="en-US" sz="1800" kern="0">
                <a:latin typeface="+mn-ea"/>
              </a:rPr>
              <a:t>替换、分隔操作；</a:t>
            </a:r>
            <a:endParaRPr lang="zh-CN" altLang="en-US" sz="1800" kern="0">
              <a:latin typeface="+mn-ea"/>
            </a:endParaRPr>
          </a:p>
          <a:p>
            <a:pPr marL="285750" lvl="0" indent="-285750">
              <a:buFont typeface="Wingdings" panose="05000000000000000000" pitchFamily="2" charset="2"/>
              <a:buChar char="l"/>
            </a:pPr>
            <a:r>
              <a:rPr lang="zh-CN" altLang="en-US" sz="1800" kern="0">
                <a:latin typeface="+mn-ea"/>
              </a:rPr>
              <a:t>掌握中文分词jieba、云图wordcloud的可视化方法。</a:t>
            </a:r>
            <a:endParaRPr lang="zh-CN" altLang="en-US" sz="1800" kern="0">
              <a:latin typeface="+mn-ea"/>
            </a:endParaRPr>
          </a:p>
          <a:p>
            <a:pPr marL="285750" lvl="0" indent="-285750">
              <a:buFont typeface="Wingdings" panose="05000000000000000000" pitchFamily="2" charset="2"/>
              <a:buChar char="l"/>
            </a:pPr>
            <a:r>
              <a:rPr lang="zh-CN" altLang="en-US" sz="1800" kern="0">
                <a:latin typeface="+mn-ea"/>
              </a:rPr>
              <a:t>了解中文情感分析snownlp的使用。</a:t>
            </a:r>
            <a:endParaRPr lang="zh-CN" altLang="en-US" sz="1800" kern="0">
              <a:latin typeface="+mn-ea"/>
            </a:endParaRPr>
          </a:p>
          <a:p>
            <a:pPr marL="285750" lvl="0" indent="-285750">
              <a:buFont typeface="Wingdings" panose="05000000000000000000" pitchFamily="2" charset="2"/>
              <a:buChar char="l"/>
            </a:pPr>
            <a:endParaRPr lang="zh-CN" altLang="zh-CN" sz="1800" dirty="0"/>
          </a:p>
          <a:p>
            <a:pPr lvl="0"/>
            <a:endParaRPr lang="zh-CN" altLang="zh-CN" sz="1800" dirty="0"/>
          </a:p>
          <a:p>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480000">
            <a:off x="6000012" y="2221089"/>
            <a:ext cx="2766085" cy="1715934"/>
          </a:xfrm>
          <a:prstGeom prst="rect">
            <a:avLst/>
          </a:prstGeom>
        </p:spPr>
      </p:pic>
      <p:pic>
        <p:nvPicPr>
          <p:cNvPr id="6" name="图片占位符 14"/>
          <p:cNvPicPr>
            <a:picLocks noChangeAspect="1"/>
          </p:cNvPicPr>
          <p:nvPr/>
        </p:nvPicPr>
        <p:blipFill>
          <a:blip r:embed="rId2" cstate="print">
            <a:extLst>
              <a:ext uri="{28A0092B-C50C-407E-A947-70E740481C1C}">
                <a14:useLocalDpi xmlns:a14="http://schemas.microsoft.com/office/drawing/2010/main" val="0"/>
              </a:ext>
            </a:extLst>
          </a:blip>
          <a:srcRect t="6458" b="6458"/>
          <a:stretch>
            <a:fillRect/>
          </a:stretch>
        </p:blipFill>
        <p:spPr>
          <a:xfrm>
            <a:off x="8460432" y="4011910"/>
            <a:ext cx="411360" cy="63392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9.3.1 Pattern对象相关函数</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9.3.1.1 匹配操作：</a:t>
            </a:r>
            <a:endParaRPr sz="1600"/>
          </a:p>
        </p:txBody>
      </p:sp>
      <p:sp>
        <p:nvSpPr>
          <p:cNvPr id="100" name="文本框 99"/>
          <p:cNvSpPr txBox="1"/>
          <p:nvPr/>
        </p:nvSpPr>
        <p:spPr>
          <a:xfrm>
            <a:off x="2070100" y="1828800"/>
            <a:ext cx="6334760" cy="2353310"/>
          </a:xfrm>
          <a:prstGeom prst="rect">
            <a:avLst/>
          </a:prstGeom>
          <a:noFill/>
          <a:ln w="9525">
            <a:noFill/>
          </a:ln>
        </p:spPr>
        <p:txBody>
          <a:bodyPr wrap="square">
            <a:spAutoFit/>
          </a:bodyPr>
          <a:p>
            <a:pPr marL="266700" indent="-266700" fontAlgn="auto">
              <a:lnSpc>
                <a:spcPct val="150000"/>
              </a:lnSpc>
            </a:pPr>
            <a:r>
              <a:rPr lang="en-US" sz="1050" b="0">
                <a:solidFill>
                  <a:srgbClr val="000000"/>
                </a:solidFill>
                <a:latin typeface="Wingdings" panose="05000000000000000000" charset="0"/>
                <a:ea typeface="宋体" panose="02010600030101010101" pitchFamily="2" charset="-122"/>
              </a:rPr>
              <a:t>Ø</a:t>
            </a:r>
            <a:r>
              <a:rPr lang="en-US" sz="1050" b="1">
                <a:solidFill>
                  <a:srgbClr val="000000"/>
                </a:solidFill>
                <a:latin typeface="Wingdings" panose="05000000000000000000" charset="0"/>
                <a:ea typeface="宋体" panose="02010600030101010101" pitchFamily="2" charset="-122"/>
              </a:rPr>
              <a:t> </a:t>
            </a:r>
            <a:r>
              <a:rPr lang="en-US" altLang="zh-CN" sz="1400" b="1" smtClean="0">
                <a:solidFill>
                  <a:schemeClr val="tx1">
                    <a:lumMod val="75000"/>
                    <a:lumOff val="25000"/>
                  </a:schemeClr>
                </a:solidFill>
                <a:latin typeface="+mn-ea"/>
                <a:cs typeface="Arial" panose="020B0604020202020204" pitchFamily="34" charset="0"/>
              </a:rPr>
              <a:t>p.match(string[， pos[， endpos] ] ) ：</a:t>
            </a:r>
            <a:r>
              <a:rPr lang="en-US" altLang="zh-CN" sz="1400" b="0" smtClean="0">
                <a:solidFill>
                  <a:schemeClr val="tx1">
                    <a:lumMod val="75000"/>
                    <a:lumOff val="25000"/>
                  </a:schemeClr>
                </a:solidFill>
                <a:latin typeface="+mn-ea"/>
                <a:cs typeface="Arial" panose="020B0604020202020204" pitchFamily="34" charset="0"/>
              </a:rPr>
              <a:t>在string字符串的开始位置匹配正则表达式， 如果0个或更多个字符被匹配则返回相应的匹配对象， 如果不匹配则返回None。</a:t>
            </a:r>
            <a:endParaRPr lang="en-US" altLang="zh-CN" sz="1400" b="0"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endParaRPr lang="en-US" altLang="zh-CN" sz="1400" b="0"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r>
              <a:rPr lang="en-US" sz="1050" b="0">
                <a:solidFill>
                  <a:srgbClr val="000000"/>
                </a:solidFill>
                <a:latin typeface="Wingdings" panose="05000000000000000000" charset="0"/>
                <a:ea typeface="宋体" panose="02010600030101010101" pitchFamily="2" charset="-122"/>
              </a:rPr>
              <a:t>Ø</a:t>
            </a:r>
            <a:r>
              <a:rPr lang="en-US" altLang="zh-CN" sz="1400" b="1" smtClean="0">
                <a:solidFill>
                  <a:schemeClr val="tx1">
                    <a:lumMod val="75000"/>
                    <a:lumOff val="25000"/>
                  </a:schemeClr>
                </a:solidFill>
                <a:latin typeface="+mn-ea"/>
                <a:cs typeface="Arial" panose="020B0604020202020204" pitchFamily="34" charset="0"/>
              </a:rPr>
              <a:t> p.fullmatch(string[， pos[， endpos] ] ) ：</a:t>
            </a:r>
            <a:r>
              <a:rPr lang="en-US" altLang="zh-CN" sz="1400" b="0" smtClean="0">
                <a:solidFill>
                  <a:schemeClr val="tx1">
                    <a:lumMod val="75000"/>
                    <a:lumOff val="25000"/>
                  </a:schemeClr>
                </a:solidFill>
                <a:latin typeface="+mn-ea"/>
                <a:cs typeface="Arial" panose="020B0604020202020204" pitchFamily="34" charset="0"/>
              </a:rPr>
              <a:t>如果整个string字符串与该正则表达式对象相匹配，则返回相应的匹配对象， 否则返回None； </a:t>
            </a:r>
            <a:endParaRPr lang="en-US" altLang="zh-CN" sz="1400" smtClean="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9.3.1 Pattern对象相关函数</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9.3.1.1 匹配操作：</a:t>
            </a:r>
            <a:endParaRPr sz="1600"/>
          </a:p>
        </p:txBody>
      </p:sp>
      <p:sp>
        <p:nvSpPr>
          <p:cNvPr id="4" name="文本框 3"/>
          <p:cNvSpPr txBox="1"/>
          <p:nvPr/>
        </p:nvSpPr>
        <p:spPr>
          <a:xfrm>
            <a:off x="2382520" y="1691640"/>
            <a:ext cx="3649980" cy="414020"/>
          </a:xfrm>
          <a:prstGeom prst="rect">
            <a:avLst/>
          </a:prstGeom>
          <a:noFill/>
          <a:ln w="9525">
            <a:noFill/>
            <a:miter lim="800000"/>
          </a:ln>
        </p:spPr>
        <p:txBody>
          <a:bodyPr wrap="none" anchor="t">
            <a:spAutoFit/>
          </a:bodyPr>
          <a:p>
            <a:pPr algn="r"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9-1</a:t>
            </a:r>
            <a:r>
              <a:rPr lang="zh-CN" altLang="zh-CN" sz="1400" kern="0" smtClean="0">
                <a:solidFill>
                  <a:srgbClr val="3E3E3E"/>
                </a:solidFill>
                <a:latin typeface="+mn-ea"/>
                <a:cs typeface="Helvetica" panose="020B0604020202020204" pitchFamily="34" charset="0"/>
                <a:sym typeface="+mn-ea"/>
              </a:rPr>
              <a:t>】演示正则表达式匹配字母字符串。</a:t>
            </a:r>
            <a:endParaRPr lang="zh-CN" altLang="zh-CN" sz="1400" kern="0" smtClean="0">
              <a:solidFill>
                <a:srgbClr val="3E3E3E"/>
              </a:solidFill>
              <a:latin typeface="+mn-ea"/>
              <a:cs typeface="Helvetica" panose="020B0604020202020204" pitchFamily="34" charset="0"/>
              <a:sym typeface="+mn-ea"/>
            </a:endParaRPr>
          </a:p>
        </p:txBody>
      </p:sp>
      <p:sp>
        <p:nvSpPr>
          <p:cNvPr id="5" name="文本框 4"/>
          <p:cNvSpPr txBox="1"/>
          <p:nvPr/>
        </p:nvSpPr>
        <p:spPr>
          <a:xfrm>
            <a:off x="3246120" y="2303780"/>
            <a:ext cx="2540000" cy="1060450"/>
          </a:xfrm>
          <a:prstGeom prst="rect">
            <a:avLst/>
          </a:prstGeom>
          <a:noFill/>
          <a:ln w="9525">
            <a:noFill/>
            <a:miter lim="800000"/>
          </a:ln>
        </p:spPr>
        <p:txBody>
          <a:bodyPr wrap="square" anchor="t">
            <a:spAutoFit/>
          </a:bodyPr>
          <a:p>
            <a:pPr fontAlgn="auto">
              <a:lnSpc>
                <a:spcPct val="150000"/>
              </a:lnSpc>
            </a:pPr>
            <a:r>
              <a:rPr lang="zh-CN" altLang="en-US" sz="1400" dirty="0" smtClean="0">
                <a:solidFill>
                  <a:schemeClr val="tx1">
                    <a:lumMod val="75000"/>
                    <a:lumOff val="25000"/>
                  </a:schemeClr>
                </a:solidFill>
                <a:latin typeface="+mn-ea"/>
                <a:cs typeface="Arial" panose="020B0604020202020204" pitchFamily="34" charset="0"/>
              </a:rPr>
              <a:t>import re</a:t>
            </a:r>
            <a:endParaRPr lang="zh-CN" altLang="en-US" sz="1400" dirty="0" smtClean="0">
              <a:solidFill>
                <a:schemeClr val="tx1">
                  <a:lumMod val="75000"/>
                  <a:lumOff val="25000"/>
                </a:schemeClr>
              </a:solidFill>
              <a:latin typeface="+mn-ea"/>
              <a:cs typeface="Arial" panose="020B0604020202020204" pitchFamily="34" charset="0"/>
            </a:endParaRPr>
          </a:p>
          <a:p>
            <a:pPr fontAlgn="auto">
              <a:lnSpc>
                <a:spcPct val="150000"/>
              </a:lnSpc>
            </a:pPr>
            <a:r>
              <a:rPr lang="zh-CN" altLang="en-US" sz="1400" dirty="0" smtClean="0">
                <a:solidFill>
                  <a:schemeClr val="tx1">
                    <a:lumMod val="75000"/>
                    <a:lumOff val="25000"/>
                  </a:schemeClr>
                </a:solidFill>
                <a:latin typeface="+mn-ea"/>
                <a:cs typeface="Arial" panose="020B0604020202020204" pitchFamily="34" charset="0"/>
              </a:rPr>
              <a:t>p = re.compile(r'[a-z]+')</a:t>
            </a:r>
            <a:endParaRPr lang="zh-CN" altLang="en-US" sz="1400" dirty="0" smtClean="0">
              <a:solidFill>
                <a:schemeClr val="tx1">
                  <a:lumMod val="75000"/>
                  <a:lumOff val="25000"/>
                </a:schemeClr>
              </a:solidFill>
              <a:latin typeface="+mn-ea"/>
              <a:cs typeface="Arial" panose="020B0604020202020204" pitchFamily="34" charset="0"/>
            </a:endParaRPr>
          </a:p>
          <a:p>
            <a:pPr fontAlgn="auto">
              <a:lnSpc>
                <a:spcPct val="150000"/>
              </a:lnSpc>
            </a:pPr>
            <a:r>
              <a:rPr lang="zh-CN" altLang="en-US" sz="1400" dirty="0" smtClean="0">
                <a:solidFill>
                  <a:schemeClr val="tx1">
                    <a:lumMod val="75000"/>
                    <a:lumOff val="25000"/>
                  </a:schemeClr>
                </a:solidFill>
                <a:latin typeface="+mn-ea"/>
                <a:cs typeface="Arial" panose="020B0604020202020204" pitchFamily="34" charset="0"/>
              </a:rPr>
              <a:t>p.match('test0001')</a:t>
            </a:r>
            <a:endParaRPr lang="zh-CN" altLang="en-US" sz="1400" dirty="0" smtClean="0">
              <a:solidFill>
                <a:schemeClr val="tx1">
                  <a:lumMod val="75000"/>
                  <a:lumOff val="25000"/>
                </a:schemeClr>
              </a:solidFill>
              <a:latin typeface="+mn-ea"/>
              <a:cs typeface="Arial" panose="020B0604020202020204" pitchFamily="34" charset="0"/>
            </a:endParaRPr>
          </a:p>
        </p:txBody>
      </p:sp>
      <p:sp>
        <p:nvSpPr>
          <p:cNvPr id="8" name="文本框 7"/>
          <p:cNvSpPr txBox="1"/>
          <p:nvPr/>
        </p:nvSpPr>
        <p:spPr>
          <a:xfrm>
            <a:off x="2513330" y="3364230"/>
            <a:ext cx="5659120" cy="414020"/>
          </a:xfrm>
          <a:prstGeom prst="rect">
            <a:avLst/>
          </a:prstGeom>
          <a:noFill/>
          <a:ln w="9525">
            <a:noFill/>
            <a:miter lim="800000"/>
          </a:ln>
        </p:spPr>
        <p:txBody>
          <a:bodyPr wrap="square" anchor="t">
            <a:spAutoFit/>
          </a:bodyPr>
          <a:p>
            <a:pPr fontAlgn="auto">
              <a:lnSpc>
                <a:spcPct val="150000"/>
              </a:lnSpc>
            </a:pPr>
            <a:r>
              <a:rPr lang="zh-CN" altLang="en-US" sz="1400" dirty="0" smtClean="0">
                <a:solidFill>
                  <a:schemeClr val="tx1">
                    <a:lumMod val="75000"/>
                    <a:lumOff val="25000"/>
                  </a:schemeClr>
                </a:solidFill>
                <a:latin typeface="+mn-ea"/>
                <a:cs typeface="Arial" panose="020B0604020202020204" pitchFamily="34" charset="0"/>
              </a:rPr>
              <a:t>Out[1]: &lt;re.Match object; span=(0, 4), match='test'&gt;</a:t>
            </a:r>
            <a:endParaRPr lang="zh-CN" altLang="en-US" sz="1400" dirty="0" smtClean="0">
              <a:solidFill>
                <a:schemeClr val="tx1">
                  <a:lumMod val="75000"/>
                  <a:lumOff val="25000"/>
                </a:schemeClr>
              </a:solidFill>
              <a:latin typeface="+mn-ea"/>
              <a:cs typeface="Arial" panose="020B0604020202020204" pitchFamily="34" charset="0"/>
            </a:endParaRPr>
          </a:p>
        </p:txBody>
      </p:sp>
      <p:sp>
        <p:nvSpPr>
          <p:cNvPr id="9" name="文本框 8"/>
          <p:cNvSpPr txBox="1"/>
          <p:nvPr/>
        </p:nvSpPr>
        <p:spPr>
          <a:xfrm>
            <a:off x="3246120" y="3837940"/>
            <a:ext cx="2540000" cy="414020"/>
          </a:xfrm>
          <a:prstGeom prst="rect">
            <a:avLst/>
          </a:prstGeom>
          <a:noFill/>
          <a:ln w="9525">
            <a:noFill/>
            <a:miter lim="800000"/>
          </a:ln>
        </p:spPr>
        <p:txBody>
          <a:bodyPr wrap="square" anchor="t">
            <a:spAutoFit/>
          </a:bodyPr>
          <a:p>
            <a:pPr fontAlgn="auto">
              <a:lnSpc>
                <a:spcPct val="150000"/>
              </a:lnSpc>
            </a:pPr>
            <a:r>
              <a:rPr lang="zh-CN" altLang="en-US" sz="1400" dirty="0" smtClean="0">
                <a:solidFill>
                  <a:schemeClr val="tx1">
                    <a:lumMod val="75000"/>
                    <a:lumOff val="25000"/>
                  </a:schemeClr>
                </a:solidFill>
                <a:latin typeface="+mn-ea"/>
                <a:cs typeface="Arial" panose="020B0604020202020204" pitchFamily="34" charset="0"/>
              </a:rPr>
              <a:t>p.fullmatch("test0001")</a:t>
            </a:r>
            <a:endParaRPr lang="zh-CN" altLang="en-US" sz="1400" dirty="0" smtClean="0">
              <a:solidFill>
                <a:schemeClr val="tx1">
                  <a:lumMod val="75000"/>
                  <a:lumOff val="25000"/>
                </a:schemeClr>
              </a:solidFill>
              <a:latin typeface="+mn-ea"/>
              <a:cs typeface="Arial" panose="020B0604020202020204" pitchFamily="34" charset="0"/>
            </a:endParaRPr>
          </a:p>
        </p:txBody>
      </p:sp>
      <p:sp>
        <p:nvSpPr>
          <p:cNvPr id="10" name="文本框 9"/>
          <p:cNvSpPr txBox="1"/>
          <p:nvPr/>
        </p:nvSpPr>
        <p:spPr>
          <a:xfrm>
            <a:off x="2493645" y="4469130"/>
            <a:ext cx="5080000" cy="252730"/>
          </a:xfrm>
          <a:prstGeom prst="rect">
            <a:avLst/>
          </a:prstGeom>
          <a:noFill/>
          <a:ln w="9525">
            <a:noFill/>
          </a:ln>
        </p:spPr>
        <p:txBody>
          <a:bodyPr>
            <a:spAutoFit/>
          </a:bodyPr>
          <a:p>
            <a:pPr indent="0"/>
            <a:r>
              <a:rPr lang="zh-CN" sz="1050" b="1">
                <a:solidFill>
                  <a:srgbClr val="000000"/>
                </a:solidFill>
                <a:latin typeface="Times New Roman" panose="02020603050405020304" pitchFamily="18" charset="0"/>
                <a:ea typeface="宋体" panose="02010600030101010101" pitchFamily="2" charset="-122"/>
              </a:rPr>
              <a:t>提示</a:t>
            </a:r>
            <a:r>
              <a:rPr lang="zh-CN" sz="1050" b="1">
                <a:solidFill>
                  <a:srgbClr val="000000"/>
                </a:solidFill>
                <a:ea typeface="宋体" panose="02010600030101010101" pitchFamily="2" charset="-122"/>
              </a:rPr>
              <a:t>：可以使用</a:t>
            </a:r>
            <a:r>
              <a:rPr lang="zh-CN" sz="1050" b="1">
                <a:solidFill>
                  <a:srgbClr val="000000"/>
                </a:solidFill>
                <a:latin typeface="Times New Roman" panose="02020603050405020304" pitchFamily="18" charset="0"/>
                <a:ea typeface="宋体" panose="02010600030101010101" pitchFamily="2" charset="-122"/>
              </a:rPr>
              <a:t>在线工具来</a:t>
            </a:r>
            <a:r>
              <a:rPr lang="zh-CN" sz="1050" b="1">
                <a:solidFill>
                  <a:srgbClr val="000000"/>
                </a:solidFill>
                <a:ea typeface="宋体" panose="02010600030101010101" pitchFamily="2" charset="-122"/>
              </a:rPr>
              <a:t>测试正则表达。</a:t>
            </a:r>
            <a:r>
              <a:rPr lang="en-US" sz="1050" b="1">
                <a:solidFill>
                  <a:srgbClr val="000000"/>
                </a:solidFill>
                <a:latin typeface="Times New Roman" panose="02020603050405020304" pitchFamily="18" charset="0"/>
                <a:ea typeface="宋体" panose="02010600030101010101" pitchFamily="2" charset="-122"/>
              </a:rPr>
              <a:t>PyRegex</a:t>
            </a:r>
            <a:r>
              <a:rPr lang="zh-CN" sz="1050" b="1">
                <a:solidFill>
                  <a:srgbClr val="000000"/>
                </a:solidFill>
                <a:ea typeface="宋体" panose="02010600030101010101" pitchFamily="2" charset="-122"/>
              </a:rPr>
              <a:t>：</a:t>
            </a:r>
            <a:r>
              <a:rPr lang="en-US" sz="1050" b="1" u="sng">
                <a:solidFill>
                  <a:srgbClr val="0000FF"/>
                </a:solidFill>
                <a:latin typeface="Times New Roman" panose="02020603050405020304" pitchFamily="18" charset="0"/>
                <a:ea typeface="宋体" panose="02010600030101010101" pitchFamily="2" charset="-122"/>
                <a:hlinkClick r:id="rId2"/>
              </a:rPr>
              <a:t>http://www.pyregex.com/</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9.3.1 Pattern对象相关函数</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9.3.1.2 查找操作：</a:t>
            </a:r>
            <a:endParaRPr sz="1600"/>
          </a:p>
        </p:txBody>
      </p:sp>
      <p:sp>
        <p:nvSpPr>
          <p:cNvPr id="100" name="文本框 99"/>
          <p:cNvSpPr txBox="1"/>
          <p:nvPr/>
        </p:nvSpPr>
        <p:spPr>
          <a:xfrm>
            <a:off x="2161540" y="1691640"/>
            <a:ext cx="6334760" cy="2999740"/>
          </a:xfrm>
          <a:prstGeom prst="rect">
            <a:avLst/>
          </a:prstGeom>
          <a:noFill/>
          <a:ln w="9525">
            <a:noFill/>
          </a:ln>
        </p:spPr>
        <p:txBody>
          <a:bodyPr wrap="square">
            <a:spAutoFit/>
          </a:bodyPr>
          <a:p>
            <a:pPr marL="266700" indent="-266700" fontAlgn="auto">
              <a:lnSpc>
                <a:spcPct val="150000"/>
              </a:lnSpc>
            </a:pPr>
            <a:r>
              <a:rPr lang="en-US" sz="1400">
                <a:solidFill>
                  <a:srgbClr val="000000"/>
                </a:solidFill>
                <a:latin typeface="Wingdings" panose="05000000000000000000" charset="0"/>
                <a:ea typeface="宋体" panose="02010600030101010101" pitchFamily="2" charset="-122"/>
                <a:sym typeface="+mn-ea"/>
              </a:rPr>
              <a:t>Ø</a:t>
            </a:r>
            <a:r>
              <a:rPr lang="en-US" altLang="zh-CN" sz="1400" b="1" smtClean="0">
                <a:solidFill>
                  <a:schemeClr val="tx1">
                    <a:lumMod val="75000"/>
                    <a:lumOff val="25000"/>
                  </a:schemeClr>
                </a:solidFill>
                <a:latin typeface="+mn-ea"/>
                <a:cs typeface="Arial" panose="020B0604020202020204" pitchFamily="34" charset="0"/>
                <a:sym typeface="+mn-ea"/>
              </a:rPr>
              <a:t> </a:t>
            </a:r>
            <a:r>
              <a:rPr lang="en-US" altLang="zh-CN" sz="1400" b="1" smtClean="0">
                <a:solidFill>
                  <a:schemeClr val="tx1">
                    <a:lumMod val="75000"/>
                    <a:lumOff val="25000"/>
                  </a:schemeClr>
                </a:solidFill>
                <a:latin typeface="+mn-ea"/>
                <a:cs typeface="Arial" panose="020B0604020202020204" pitchFamily="34" charset="0"/>
              </a:rPr>
              <a:t>p.search(string[， pos[， endpos] ] )：</a:t>
            </a:r>
            <a:endParaRPr lang="en-US" altLang="zh-CN" sz="1400" b="1"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r>
              <a:rPr lang="en-US" altLang="zh-CN" sz="1400" smtClean="0">
                <a:solidFill>
                  <a:schemeClr val="tx1">
                    <a:lumMod val="75000"/>
                    <a:lumOff val="25000"/>
                  </a:schemeClr>
                </a:solidFill>
                <a:latin typeface="+mn-ea"/>
                <a:cs typeface="Arial" panose="020B0604020202020204" pitchFamily="34" charset="0"/>
              </a:rPr>
              <a:t>扫描整个string字符串， 查找正则表达式对象可以匹配的子串第一次出现的位置， 并返回相应的匹配对象， 如果没有匹配的内容则返回None。</a:t>
            </a:r>
            <a:endParaRPr lang="en-US" altLang="zh-CN" sz="1400"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endParaRPr lang="en-US" altLang="zh-CN" sz="1400"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r>
              <a:rPr lang="en-US" sz="1400">
                <a:solidFill>
                  <a:srgbClr val="000000"/>
                </a:solidFill>
                <a:latin typeface="Wingdings" panose="05000000000000000000" charset="0"/>
                <a:ea typeface="宋体" panose="02010600030101010101" pitchFamily="2" charset="-122"/>
                <a:sym typeface="+mn-ea"/>
              </a:rPr>
              <a:t>Ø</a:t>
            </a:r>
            <a:r>
              <a:rPr lang="en-US" altLang="zh-CN" sz="1400" smtClean="0">
                <a:solidFill>
                  <a:schemeClr val="tx1">
                    <a:lumMod val="75000"/>
                    <a:lumOff val="25000"/>
                  </a:schemeClr>
                </a:solidFill>
                <a:latin typeface="+mn-ea"/>
                <a:cs typeface="Arial" panose="020B0604020202020204" pitchFamily="34" charset="0"/>
                <a:sym typeface="+mn-ea"/>
              </a:rPr>
              <a:t> </a:t>
            </a:r>
            <a:r>
              <a:rPr lang="en-US" altLang="zh-CN" sz="1400" b="1" smtClean="0">
                <a:solidFill>
                  <a:schemeClr val="tx1">
                    <a:lumMod val="75000"/>
                    <a:lumOff val="25000"/>
                  </a:schemeClr>
                </a:solidFill>
                <a:latin typeface="+mn-ea"/>
                <a:cs typeface="Arial" panose="020B0604020202020204" pitchFamily="34" charset="0"/>
              </a:rPr>
              <a:t>p.findall(string[， pos[， endpos] ] )：</a:t>
            </a:r>
            <a:endParaRPr lang="en-US" altLang="zh-CN" sz="1400"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r>
              <a:rPr lang="en-US" altLang="zh-CN" sz="1400" smtClean="0">
                <a:solidFill>
                  <a:schemeClr val="tx1">
                    <a:lumMod val="75000"/>
                    <a:lumOff val="25000"/>
                  </a:schemeClr>
                </a:solidFill>
                <a:latin typeface="+mn-ea"/>
                <a:cs typeface="Arial" panose="020B0604020202020204" pitchFamily="34" charset="0"/>
              </a:rPr>
              <a:t>搜索string字符串中与正则表达式匹配的所有子串， 以列表形式返回</a:t>
            </a:r>
            <a:endParaRPr lang="en-US" altLang="zh-CN" sz="1400"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endParaRPr lang="en-US" altLang="zh-CN" sz="1400"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r>
              <a:rPr lang="en-US" sz="1400">
                <a:solidFill>
                  <a:srgbClr val="000000"/>
                </a:solidFill>
                <a:latin typeface="Wingdings" panose="05000000000000000000" charset="0"/>
                <a:ea typeface="宋体" panose="02010600030101010101" pitchFamily="2" charset="-122"/>
                <a:sym typeface="+mn-ea"/>
              </a:rPr>
              <a:t>Ø</a:t>
            </a:r>
            <a:r>
              <a:rPr lang="en-US" altLang="zh-CN" sz="1400" smtClean="0">
                <a:solidFill>
                  <a:schemeClr val="tx1">
                    <a:lumMod val="75000"/>
                    <a:lumOff val="25000"/>
                  </a:schemeClr>
                </a:solidFill>
                <a:latin typeface="+mn-ea"/>
                <a:cs typeface="Arial" panose="020B0604020202020204" pitchFamily="34" charset="0"/>
                <a:sym typeface="+mn-ea"/>
              </a:rPr>
              <a:t> </a:t>
            </a:r>
            <a:r>
              <a:rPr lang="en-US" altLang="zh-CN" sz="1400" b="1" smtClean="0">
                <a:solidFill>
                  <a:schemeClr val="tx1">
                    <a:lumMod val="75000"/>
                    <a:lumOff val="25000"/>
                  </a:schemeClr>
                </a:solidFill>
                <a:latin typeface="+mn-ea"/>
                <a:cs typeface="Arial" panose="020B0604020202020204" pitchFamily="34" charset="0"/>
              </a:rPr>
              <a:t>p.finditer(string[， pos[， endpos] ] ) ：</a:t>
            </a:r>
            <a:endParaRPr lang="en-US" altLang="zh-CN" sz="1400"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r>
              <a:rPr lang="en-US" altLang="zh-CN" sz="1400" smtClean="0">
                <a:solidFill>
                  <a:schemeClr val="tx1">
                    <a:lumMod val="75000"/>
                    <a:lumOff val="25000"/>
                  </a:schemeClr>
                </a:solidFill>
                <a:latin typeface="+mn-ea"/>
                <a:cs typeface="Arial" panose="020B0604020202020204" pitchFamily="34" charset="0"/>
              </a:rPr>
              <a:t>搜索string字符串中与正则表达式匹配的所有子串， 以迭代器形式返回。</a:t>
            </a:r>
            <a:endParaRPr lang="en-US" altLang="zh-CN" sz="1400" smtClean="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9.3.1 Pattern对象相关函数</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9.3.1.2 查找操作：</a:t>
            </a:r>
            <a:endParaRPr sz="1600"/>
          </a:p>
        </p:txBody>
      </p:sp>
      <p:sp>
        <p:nvSpPr>
          <p:cNvPr id="4" name="文本框 3"/>
          <p:cNvSpPr txBox="1"/>
          <p:nvPr/>
        </p:nvSpPr>
        <p:spPr>
          <a:xfrm>
            <a:off x="2382520" y="1691640"/>
            <a:ext cx="36499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9-2</a:t>
            </a:r>
            <a:r>
              <a:rPr lang="zh-CN" altLang="zh-CN" sz="1400" kern="0" smtClean="0">
                <a:solidFill>
                  <a:srgbClr val="3E3E3E"/>
                </a:solidFill>
                <a:latin typeface="+mn-ea"/>
                <a:cs typeface="Helvetica" panose="020B0604020202020204" pitchFamily="34" charset="0"/>
                <a:sym typeface="+mn-ea"/>
              </a:rPr>
              <a:t>】演示正则表达式查找数字字符串。</a:t>
            </a:r>
            <a:endParaRPr lang="zh-CN" altLang="zh-CN" sz="1400" kern="0" smtClean="0">
              <a:solidFill>
                <a:srgbClr val="3E3E3E"/>
              </a:solidFill>
              <a:latin typeface="+mn-ea"/>
              <a:cs typeface="Helvetica" panose="020B0604020202020204" pitchFamily="34" charset="0"/>
              <a:sym typeface="+mn-ea"/>
            </a:endParaRPr>
          </a:p>
        </p:txBody>
      </p:sp>
      <p:sp>
        <p:nvSpPr>
          <p:cNvPr id="5" name="文本框 4"/>
          <p:cNvSpPr txBox="1"/>
          <p:nvPr/>
        </p:nvSpPr>
        <p:spPr>
          <a:xfrm>
            <a:off x="1811655" y="2105660"/>
            <a:ext cx="4791710" cy="2999740"/>
          </a:xfrm>
          <a:prstGeom prst="rect">
            <a:avLst/>
          </a:prstGeom>
          <a:noFill/>
          <a:ln w="9525">
            <a:noFill/>
            <a:miter lim="800000"/>
          </a:ln>
        </p:spPr>
        <p:txBody>
          <a:bodyPr wrap="square" anchor="t">
            <a:spAutoFit/>
          </a:bodyPr>
          <a:p>
            <a:pPr algn="l" fontAlgn="auto">
              <a:lnSpc>
                <a:spcPct val="150000"/>
              </a:lnSpc>
            </a:pPr>
            <a:r>
              <a:rPr lang="en-US" altLang="zh-CN" sz="1400" kern="0" smtClean="0">
                <a:solidFill>
                  <a:srgbClr val="3E3E3E"/>
                </a:solidFill>
                <a:latin typeface="+mn-ea"/>
                <a:cs typeface="Helvetica" panose="020B0604020202020204" pitchFamily="34" charset="0"/>
                <a:sym typeface="+mn-ea"/>
              </a:rPr>
              <a:t>In [2]:  </a:t>
            </a:r>
            <a:r>
              <a:rPr lang="zh-CN" altLang="zh-CN" sz="1400" kern="0" smtClean="0">
                <a:solidFill>
                  <a:srgbClr val="3E3E3E"/>
                </a:solidFill>
                <a:latin typeface="+mn-ea"/>
                <a:cs typeface="Helvetica" panose="020B0604020202020204" pitchFamily="34" charset="0"/>
                <a:sym typeface="+mn-ea"/>
              </a:rPr>
              <a:t>import re</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s='this is 3 books, it is worth $4.0 each'</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p = re.compile(r'[\d]+')</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p.search(s)</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Out[2]:  &lt;re.Match object; span=(8, 9), match='3'&gt;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In [3]:  p.findall(s)</a:t>
            </a:r>
            <a:endParaRPr lang="en-US"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Out[3]:  ['3', '4', '0']</a:t>
            </a:r>
            <a:endParaRPr lang="en-US"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In [4]:  </a:t>
            </a:r>
            <a:r>
              <a:rPr lang="en-US" altLang="zh-CN" sz="1400" kern="0" smtClean="0">
                <a:solidFill>
                  <a:srgbClr val="3E3E3E"/>
                </a:solidFill>
                <a:latin typeface="+mn-ea"/>
                <a:cs typeface="Helvetica" panose="020B0604020202020204" pitchFamily="34" charset="0"/>
                <a:sym typeface="+mn-ea"/>
              </a:rPr>
              <a:t>for i in p.finditer(s):</a:t>
            </a:r>
            <a:endParaRPr lang="en-US"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            print(i)</a:t>
            </a:r>
            <a:endParaRPr lang="en-US" altLang="zh-CN" sz="1400" kern="0" smtClean="0">
              <a:solidFill>
                <a:srgbClr val="3E3E3E"/>
              </a:solidFill>
              <a:latin typeface="+mn-ea"/>
              <a:cs typeface="Helvetica" panose="020B0604020202020204" pitchFamily="34" charset="0"/>
              <a:sym typeface="+mn-ea"/>
            </a:endParaRPr>
          </a:p>
        </p:txBody>
      </p:sp>
      <p:sp>
        <p:nvSpPr>
          <p:cNvPr id="8" name="文本框 7"/>
          <p:cNvSpPr txBox="1"/>
          <p:nvPr/>
        </p:nvSpPr>
        <p:spPr>
          <a:xfrm>
            <a:off x="6436360" y="2294255"/>
            <a:ext cx="2540000" cy="2030095"/>
          </a:xfrm>
          <a:prstGeom prst="rect">
            <a:avLst/>
          </a:prstGeom>
          <a:noFill/>
          <a:ln w="9525">
            <a:noFill/>
            <a:miter lim="800000"/>
          </a:ln>
        </p:spPr>
        <p:txBody>
          <a:bodyPr wrap="squar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&lt;re.Match object; span=(8, 9), match='3'&gt;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&lt;re.Match object; span=(30, 31), match='4'&gt;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&lt;re.Match object; span=(32, 33), match='0'&gt;</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9.3.1 Pattern对象相关函数</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9.3.1.2 查找操作：</a:t>
            </a:r>
            <a:endParaRPr sz="1600"/>
          </a:p>
        </p:txBody>
      </p:sp>
      <p:sp>
        <p:nvSpPr>
          <p:cNvPr id="4" name="文本框 3"/>
          <p:cNvSpPr txBox="1"/>
          <p:nvPr/>
        </p:nvSpPr>
        <p:spPr>
          <a:xfrm>
            <a:off x="2382520" y="1691640"/>
            <a:ext cx="36499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9-2</a:t>
            </a:r>
            <a:r>
              <a:rPr lang="zh-CN" altLang="zh-CN" sz="1400" kern="0" smtClean="0">
                <a:solidFill>
                  <a:srgbClr val="3E3E3E"/>
                </a:solidFill>
                <a:latin typeface="+mn-ea"/>
                <a:cs typeface="Helvetica" panose="020B0604020202020204" pitchFamily="34" charset="0"/>
                <a:sym typeface="+mn-ea"/>
              </a:rPr>
              <a:t>】演示正则表达式查找数字字符串。</a:t>
            </a:r>
            <a:endParaRPr lang="zh-CN" altLang="zh-CN" sz="1400" kern="0" smtClean="0">
              <a:solidFill>
                <a:srgbClr val="3E3E3E"/>
              </a:solidFill>
              <a:latin typeface="+mn-ea"/>
              <a:cs typeface="Helvetica" panose="020B0604020202020204" pitchFamily="34" charset="0"/>
              <a:sym typeface="+mn-ea"/>
            </a:endParaRPr>
          </a:p>
        </p:txBody>
      </p:sp>
      <p:sp>
        <p:nvSpPr>
          <p:cNvPr id="5" name="文本框 4"/>
          <p:cNvSpPr txBox="1"/>
          <p:nvPr/>
        </p:nvSpPr>
        <p:spPr>
          <a:xfrm>
            <a:off x="2322195" y="2296160"/>
            <a:ext cx="5270500" cy="2353310"/>
          </a:xfrm>
          <a:prstGeom prst="rect">
            <a:avLst/>
          </a:prstGeom>
          <a:noFill/>
          <a:ln w="9525">
            <a:noFill/>
            <a:miter lim="800000"/>
          </a:ln>
        </p:spPr>
        <p:txBody>
          <a:bodyPr wrap="square" anchor="t">
            <a:spAutoFit/>
          </a:bodyPr>
          <a:p>
            <a:pPr algn="l" fontAlgn="auto">
              <a:lnSpc>
                <a:spcPct val="150000"/>
              </a:lnSpc>
            </a:pPr>
            <a:r>
              <a:rPr lang="en-US" altLang="zh-CN" sz="1400" kern="0" smtClean="0">
                <a:solidFill>
                  <a:srgbClr val="3E3E3E"/>
                </a:solidFill>
                <a:latin typeface="+mn-ea"/>
                <a:cs typeface="Helvetica" panose="020B0604020202020204" pitchFamily="34" charset="0"/>
                <a:sym typeface="+mn-ea"/>
              </a:rPr>
              <a:t>In [4]:  </a:t>
            </a:r>
            <a:r>
              <a:rPr lang="en-US" altLang="zh-CN" sz="1400" kern="0" smtClean="0">
                <a:solidFill>
                  <a:srgbClr val="3E3E3E"/>
                </a:solidFill>
                <a:latin typeface="+mn-ea"/>
                <a:cs typeface="Helvetica" panose="020B0604020202020204" pitchFamily="34" charset="0"/>
                <a:sym typeface="+mn-ea"/>
              </a:rPr>
              <a:t>for i in p.finditer(s):</a:t>
            </a:r>
            <a:endParaRPr lang="en-US"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            print(i)</a:t>
            </a:r>
            <a:endParaRPr lang="en-US" altLang="zh-CN" sz="1400" kern="0" smtClean="0">
              <a:solidFill>
                <a:srgbClr val="3E3E3E"/>
              </a:solidFill>
              <a:latin typeface="+mn-ea"/>
              <a:cs typeface="Helvetica" panose="020B0604020202020204" pitchFamily="34" charset="0"/>
              <a:sym typeface="+mn-ea"/>
            </a:endParaRPr>
          </a:p>
          <a:p>
            <a:pPr algn="l" fontAlgn="auto">
              <a:lnSpc>
                <a:spcPct val="150000"/>
              </a:lnSpc>
            </a:pPr>
            <a:endParaRPr lang="en-US"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&lt;re.Match object; span=(8, 9), match='3'&gt;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&lt;re.Match object; span=(30, 31), match='4'&gt;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&lt;re.Match object; span=(32, 33), match='0'&gt;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endParaRPr lang="en-US"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9.3.1 Pattern对象相关函数</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9.3.1.3 替换操作：</a:t>
            </a:r>
            <a:endParaRPr sz="1600"/>
          </a:p>
        </p:txBody>
      </p:sp>
      <p:sp>
        <p:nvSpPr>
          <p:cNvPr id="100" name="文本框 99"/>
          <p:cNvSpPr txBox="1"/>
          <p:nvPr/>
        </p:nvSpPr>
        <p:spPr>
          <a:xfrm>
            <a:off x="2161540" y="1691640"/>
            <a:ext cx="6334760" cy="2030095"/>
          </a:xfrm>
          <a:prstGeom prst="rect">
            <a:avLst/>
          </a:prstGeom>
          <a:noFill/>
          <a:ln w="9525">
            <a:noFill/>
          </a:ln>
        </p:spPr>
        <p:txBody>
          <a:bodyPr wrap="square">
            <a:spAutoFit/>
          </a:bodyPr>
          <a:p>
            <a:pPr marL="266700" indent="-266700" fontAlgn="auto">
              <a:lnSpc>
                <a:spcPct val="150000"/>
              </a:lnSpc>
            </a:pPr>
            <a:r>
              <a:rPr lang="en-US" sz="1400" b="1">
                <a:solidFill>
                  <a:srgbClr val="000000"/>
                </a:solidFill>
                <a:latin typeface="Wingdings" panose="05000000000000000000" charset="0"/>
                <a:ea typeface="宋体" panose="02010600030101010101" pitchFamily="2" charset="-122"/>
                <a:sym typeface="+mn-ea"/>
              </a:rPr>
              <a:t>Ø </a:t>
            </a:r>
            <a:r>
              <a:rPr lang="en-US" altLang="zh-CN" sz="1400" b="1" smtClean="0">
                <a:solidFill>
                  <a:schemeClr val="tx1">
                    <a:lumMod val="75000"/>
                    <a:lumOff val="25000"/>
                  </a:schemeClr>
                </a:solidFill>
                <a:latin typeface="+mn-ea"/>
                <a:cs typeface="Arial" panose="020B0604020202020204" pitchFamily="34" charset="0"/>
              </a:rPr>
              <a:t>p.sub(repl， string， count=0)：</a:t>
            </a:r>
            <a:endParaRPr lang="en-US" altLang="zh-CN" sz="1400" b="1" smtClean="0">
              <a:solidFill>
                <a:schemeClr val="tx1">
                  <a:lumMod val="75000"/>
                  <a:lumOff val="25000"/>
                </a:schemeClr>
              </a:solidFill>
              <a:latin typeface="+mn-ea"/>
              <a:cs typeface="Arial" panose="020B0604020202020204" pitchFamily="34" charset="0"/>
            </a:endParaRPr>
          </a:p>
          <a:p>
            <a:pPr marL="266700" indent="-266700" algn="l" fontAlgn="auto">
              <a:lnSpc>
                <a:spcPct val="150000"/>
              </a:lnSpc>
              <a:buClrTx/>
              <a:buSzTx/>
              <a:buNone/>
            </a:pPr>
            <a:r>
              <a:rPr lang="en-US" altLang="zh-CN" sz="1400" smtClean="0">
                <a:solidFill>
                  <a:schemeClr val="tx1">
                    <a:lumMod val="75000"/>
                    <a:lumOff val="25000"/>
                  </a:schemeClr>
                </a:solidFill>
                <a:latin typeface="+mn-ea"/>
                <a:cs typeface="Arial" panose="020B0604020202020204" pitchFamily="34" charset="0"/>
              </a:rPr>
              <a:t>用repl替换string字符串中与正则表达式匹配的count个子串， 返回替换修改后的字符串。</a:t>
            </a:r>
            <a:endParaRPr lang="en-US" altLang="zh-CN" sz="1400" smtClean="0">
              <a:solidFill>
                <a:schemeClr val="tx1">
                  <a:lumMod val="75000"/>
                  <a:lumOff val="25000"/>
                </a:schemeClr>
              </a:solidFill>
              <a:latin typeface="+mn-ea"/>
              <a:cs typeface="Arial" panose="020B0604020202020204" pitchFamily="34" charset="0"/>
            </a:endParaRPr>
          </a:p>
          <a:p>
            <a:pPr marL="266700" indent="-266700" algn="l" fontAlgn="auto">
              <a:lnSpc>
                <a:spcPct val="150000"/>
              </a:lnSpc>
              <a:buClrTx/>
              <a:buSzTx/>
              <a:buNone/>
            </a:pPr>
            <a:endParaRPr lang="en-US" altLang="zh-CN" sz="1400" b="1"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r>
              <a:rPr lang="en-US" sz="1400" b="1">
                <a:solidFill>
                  <a:srgbClr val="000000"/>
                </a:solidFill>
                <a:latin typeface="Wingdings" panose="05000000000000000000" charset="0"/>
                <a:ea typeface="宋体" panose="02010600030101010101" pitchFamily="2" charset="-122"/>
                <a:sym typeface="+mn-ea"/>
              </a:rPr>
              <a:t>Ø</a:t>
            </a:r>
            <a:r>
              <a:rPr lang="en-US" altLang="zh-CN" sz="1400" b="1" smtClean="0">
                <a:solidFill>
                  <a:schemeClr val="tx1">
                    <a:lumMod val="75000"/>
                    <a:lumOff val="25000"/>
                  </a:schemeClr>
                </a:solidFill>
                <a:latin typeface="+mn-ea"/>
                <a:cs typeface="Arial" panose="020B0604020202020204" pitchFamily="34" charset="0"/>
                <a:sym typeface="+mn-ea"/>
              </a:rPr>
              <a:t> </a:t>
            </a:r>
            <a:r>
              <a:rPr lang="en-US" altLang="zh-CN" sz="1400" b="1" smtClean="0">
                <a:solidFill>
                  <a:schemeClr val="tx1">
                    <a:lumMod val="75000"/>
                    <a:lumOff val="25000"/>
                  </a:schemeClr>
                </a:solidFill>
                <a:latin typeface="+mn-ea"/>
                <a:cs typeface="Arial" panose="020B0604020202020204" pitchFamily="34" charset="0"/>
              </a:rPr>
              <a:t>p.subn(repl， string， count=e) ：</a:t>
            </a:r>
            <a:endParaRPr lang="en-US" altLang="zh-CN" sz="1400" b="1" smtClean="0">
              <a:solidFill>
                <a:schemeClr val="tx1">
                  <a:lumMod val="75000"/>
                  <a:lumOff val="25000"/>
                </a:schemeClr>
              </a:solidFill>
              <a:latin typeface="+mn-ea"/>
              <a:cs typeface="Arial" panose="020B0604020202020204" pitchFamily="34" charset="0"/>
            </a:endParaRPr>
          </a:p>
          <a:p>
            <a:pPr marL="266700" indent="-266700" algn="l" fontAlgn="auto">
              <a:lnSpc>
                <a:spcPct val="150000"/>
              </a:lnSpc>
              <a:buClrTx/>
              <a:buSzTx/>
              <a:buNone/>
            </a:pPr>
            <a:r>
              <a:rPr lang="en-US" altLang="zh-CN" sz="1400" smtClean="0">
                <a:solidFill>
                  <a:schemeClr val="tx1">
                    <a:lumMod val="75000"/>
                    <a:lumOff val="25000"/>
                  </a:schemeClr>
                </a:solidFill>
                <a:latin typeface="+mn-ea"/>
                <a:cs typeface="Arial" panose="020B0604020202020204" pitchFamily="34" charset="0"/>
              </a:rPr>
              <a:t>同sub， 只是它除了返回替换后的字符串， 还会返回替换次数</a:t>
            </a:r>
            <a:endParaRPr lang="en-US" altLang="zh-CN" sz="1400" smtClean="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9.3.1 Pattern对象相关函数</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9.3.1.3 替换操作：</a:t>
            </a:r>
            <a:endParaRPr sz="1600"/>
          </a:p>
        </p:txBody>
      </p:sp>
      <p:sp>
        <p:nvSpPr>
          <p:cNvPr id="8" name="文本框 7"/>
          <p:cNvSpPr txBox="1"/>
          <p:nvPr/>
        </p:nvSpPr>
        <p:spPr>
          <a:xfrm>
            <a:off x="2549525" y="1691640"/>
            <a:ext cx="36499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9-3</a:t>
            </a:r>
            <a:r>
              <a:rPr lang="zh-CN" altLang="zh-CN" sz="1400" kern="0" smtClean="0">
                <a:solidFill>
                  <a:srgbClr val="3E3E3E"/>
                </a:solidFill>
                <a:latin typeface="+mn-ea"/>
                <a:cs typeface="Helvetica" panose="020B0604020202020204" pitchFamily="34" charset="0"/>
                <a:sym typeface="+mn-ea"/>
              </a:rPr>
              <a:t>】演示正则表达式查找数字字符串。</a:t>
            </a:r>
            <a:endParaRPr lang="zh-CN" altLang="zh-CN" sz="1400" kern="0" smtClean="0">
              <a:solidFill>
                <a:srgbClr val="3E3E3E"/>
              </a:solidFill>
              <a:latin typeface="+mn-ea"/>
              <a:cs typeface="Helvetica" panose="020B0604020202020204" pitchFamily="34" charset="0"/>
              <a:sym typeface="+mn-ea"/>
            </a:endParaRPr>
          </a:p>
        </p:txBody>
      </p:sp>
      <p:sp>
        <p:nvSpPr>
          <p:cNvPr id="4" name="文本框 3"/>
          <p:cNvSpPr txBox="1"/>
          <p:nvPr/>
        </p:nvSpPr>
        <p:spPr>
          <a:xfrm>
            <a:off x="2769870" y="2433320"/>
            <a:ext cx="5223510" cy="1383665"/>
          </a:xfrm>
          <a:prstGeom prst="rect">
            <a:avLst/>
          </a:prstGeom>
          <a:noFill/>
          <a:ln w="9525">
            <a:noFill/>
            <a:miter lim="800000"/>
          </a:ln>
        </p:spPr>
        <p:txBody>
          <a:bodyPr wrap="squar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In [5]:  p.sub('99',s)Out[5]:</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Out</a:t>
            </a:r>
            <a:r>
              <a:rPr lang="zh-CN" altLang="zh-CN" sz="1400" kern="0" smtClean="0">
                <a:solidFill>
                  <a:srgbClr val="3E3E3E"/>
                </a:solidFill>
                <a:latin typeface="+mn-ea"/>
                <a:cs typeface="Helvetica" panose="020B0604020202020204" pitchFamily="34" charset="0"/>
                <a:sym typeface="+mn-ea"/>
              </a:rPr>
              <a:t>[5]:  </a:t>
            </a:r>
            <a:r>
              <a:rPr lang="zh-CN" altLang="zh-CN" sz="1400" kern="0" smtClean="0">
                <a:solidFill>
                  <a:srgbClr val="3E3E3E"/>
                </a:solidFill>
                <a:latin typeface="+mn-ea"/>
                <a:cs typeface="Helvetica" panose="020B0604020202020204" pitchFamily="34" charset="0"/>
                <a:sym typeface="+mn-ea"/>
              </a:rPr>
              <a:t>'this is 99 books, it is worth $99.99 each'</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In [6]:  p.sub('88',s,count=1)Out[6]:</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Out</a:t>
            </a:r>
            <a:r>
              <a:rPr lang="zh-CN" altLang="zh-CN" sz="1400" kern="0" smtClean="0">
                <a:solidFill>
                  <a:srgbClr val="3E3E3E"/>
                </a:solidFill>
                <a:latin typeface="+mn-ea"/>
                <a:cs typeface="Helvetica" panose="020B0604020202020204" pitchFamily="34" charset="0"/>
                <a:sym typeface="+mn-ea"/>
              </a:rPr>
              <a:t>[5]:  </a:t>
            </a:r>
            <a:r>
              <a:rPr lang="zh-CN" altLang="zh-CN" sz="1400" kern="0" smtClean="0">
                <a:solidFill>
                  <a:srgbClr val="3E3E3E"/>
                </a:solidFill>
                <a:latin typeface="+mn-ea"/>
                <a:cs typeface="Helvetica" panose="020B0604020202020204" pitchFamily="34" charset="0"/>
                <a:sym typeface="+mn-ea"/>
              </a:rPr>
              <a:t>'this is 88 books, it is worth $4.0 each'</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9.3.1 Pattern对象相关函数</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9.3.1.4 分隔操作：</a:t>
            </a:r>
            <a:endParaRPr sz="1600"/>
          </a:p>
        </p:txBody>
      </p:sp>
      <p:sp>
        <p:nvSpPr>
          <p:cNvPr id="100" name="文本框 99"/>
          <p:cNvSpPr txBox="1"/>
          <p:nvPr/>
        </p:nvSpPr>
        <p:spPr>
          <a:xfrm>
            <a:off x="2214245" y="1691640"/>
            <a:ext cx="6334760" cy="1383665"/>
          </a:xfrm>
          <a:prstGeom prst="rect">
            <a:avLst/>
          </a:prstGeom>
          <a:noFill/>
          <a:ln w="9525">
            <a:noFill/>
          </a:ln>
        </p:spPr>
        <p:txBody>
          <a:bodyPr wrap="square">
            <a:spAutoFit/>
          </a:bodyPr>
          <a:p>
            <a:pPr marL="266700" indent="-266700" fontAlgn="auto">
              <a:lnSpc>
                <a:spcPct val="150000"/>
              </a:lnSpc>
            </a:pPr>
            <a:r>
              <a:rPr lang="en-US" sz="1400" b="1">
                <a:solidFill>
                  <a:srgbClr val="000000"/>
                </a:solidFill>
                <a:latin typeface="Wingdings" panose="05000000000000000000" charset="0"/>
                <a:ea typeface="宋体" panose="02010600030101010101" pitchFamily="2" charset="-122"/>
                <a:sym typeface="+mn-ea"/>
              </a:rPr>
              <a:t>Ø </a:t>
            </a:r>
            <a:r>
              <a:rPr lang="en-US" altLang="zh-CN" sz="1400" b="1" smtClean="0">
                <a:solidFill>
                  <a:schemeClr val="tx1">
                    <a:lumMod val="75000"/>
                    <a:lumOff val="25000"/>
                  </a:schemeClr>
                </a:solidFill>
                <a:latin typeface="+mn-ea"/>
                <a:cs typeface="Arial" panose="020B0604020202020204" pitchFamily="34" charset="0"/>
              </a:rPr>
              <a:t>p.split(string， maxsplit) ：</a:t>
            </a:r>
            <a:endParaRPr lang="en-US" altLang="zh-CN" sz="1400" b="1"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r>
              <a:rPr lang="en-US" altLang="zh-CN" sz="1400" smtClean="0">
                <a:solidFill>
                  <a:schemeClr val="tx1">
                    <a:lumMod val="75000"/>
                    <a:lumOff val="25000"/>
                  </a:schemeClr>
                </a:solidFill>
                <a:latin typeface="+mn-ea"/>
                <a:cs typeface="Arial" panose="020B0604020202020204" pitchFamily="34" charset="0"/>
              </a:rPr>
              <a:t>以正则表达式匹配的字串作为分隔符， 对一个字符串进行分隔， 以列表形式返回分隔后的各个字串。</a:t>
            </a:r>
            <a:endParaRPr lang="en-US" altLang="zh-CN" sz="1400"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endParaRPr lang="en-US" altLang="zh-CN" sz="1400" smtClean="0">
              <a:solidFill>
                <a:schemeClr val="tx1">
                  <a:lumMod val="75000"/>
                  <a:lumOff val="25000"/>
                </a:schemeClr>
              </a:solidFill>
              <a:latin typeface="+mn-ea"/>
              <a:cs typeface="Arial" panose="020B0604020202020204" pitchFamily="34" charset="0"/>
            </a:endParaRPr>
          </a:p>
        </p:txBody>
      </p:sp>
      <p:sp>
        <p:nvSpPr>
          <p:cNvPr id="9" name="文本框 8"/>
          <p:cNvSpPr txBox="1"/>
          <p:nvPr/>
        </p:nvSpPr>
        <p:spPr>
          <a:xfrm>
            <a:off x="2425700" y="3416300"/>
            <a:ext cx="5572760" cy="737235"/>
          </a:xfrm>
          <a:prstGeom prst="rect">
            <a:avLst/>
          </a:prstGeom>
          <a:noFill/>
          <a:ln w="9525">
            <a:noFill/>
            <a:miter lim="800000"/>
          </a:ln>
        </p:spPr>
        <p:txBody>
          <a:bodyPr wrap="squar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In [7]:  p.split(s)</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Out[7]:  ['this is ', ' books, it is worth $', '.', ' each']</a:t>
            </a:r>
            <a:endParaRPr lang="zh-CN" altLang="zh-CN" sz="1400" kern="0" smtClean="0">
              <a:solidFill>
                <a:srgbClr val="3E3E3E"/>
              </a:solidFill>
              <a:latin typeface="+mn-ea"/>
              <a:cs typeface="Helvetica" panose="020B0604020202020204" pitchFamily="34" charset="0"/>
              <a:sym typeface="+mn-ea"/>
            </a:endParaRPr>
          </a:p>
        </p:txBody>
      </p:sp>
      <p:sp>
        <p:nvSpPr>
          <p:cNvPr id="10" name="文本框 9"/>
          <p:cNvSpPr txBox="1"/>
          <p:nvPr/>
        </p:nvSpPr>
        <p:spPr>
          <a:xfrm>
            <a:off x="2231390" y="2854960"/>
            <a:ext cx="36499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9-4</a:t>
            </a:r>
            <a:r>
              <a:rPr lang="zh-CN" altLang="zh-CN" sz="1400" kern="0" smtClean="0">
                <a:solidFill>
                  <a:srgbClr val="3E3E3E"/>
                </a:solidFill>
                <a:latin typeface="+mn-ea"/>
                <a:cs typeface="Helvetica" panose="020B0604020202020204" pitchFamily="34" charset="0"/>
                <a:sym typeface="+mn-ea"/>
              </a:rPr>
              <a:t>】演示正则表达式字符串分隔操作。</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9.3.3 re模块相关函数</a:t>
            </a:r>
          </a:p>
        </p:txBody>
      </p:sp>
      <p:sp>
        <p:nvSpPr>
          <p:cNvPr id="5" name="Content Placeholder 4"/>
          <p:cNvSpPr>
            <a:spLocks noGrp="1"/>
          </p:cNvSpPr>
          <p:nvPr>
            <p:ph idx="10"/>
          </p:nvPr>
        </p:nvSpPr>
        <p:spPr>
          <a:xfrm>
            <a:off x="1757680" y="1440815"/>
            <a:ext cx="6912610" cy="1531620"/>
          </a:xfrm>
        </p:spPr>
        <p:txBody>
          <a:bodyPr/>
          <a:p>
            <a:pPr marL="285750" indent="-285750" fontAlgn="auto">
              <a:lnSpc>
                <a:spcPct val="150000"/>
              </a:lnSpc>
              <a:spcBef>
                <a:spcPts val="0"/>
              </a:spcBef>
              <a:buFont typeface="Wingdings" panose="05000000000000000000" pitchFamily="2" charset="2"/>
              <a:buChar char="l"/>
            </a:pPr>
            <a:r>
              <a:rPr lang="zh-CN" altLang="zh-CN">
                <a:latin typeface="+mn-ea"/>
                <a:sym typeface="+mn-ea"/>
              </a:rPr>
              <a:t>re模块级别的函数除了re.compile、re.purge和re.escape这几个函数外，其它函数名都与正则表达式对象支持的方法同名。</a:t>
            </a:r>
            <a:endParaRPr lang="zh-CN" altLang="zh-CN">
              <a:latin typeface="+mn-ea"/>
              <a:sym typeface="+mn-ea"/>
            </a:endParaRPr>
          </a:p>
          <a:p>
            <a:pPr marL="285750" indent="-285750" fontAlgn="auto">
              <a:lnSpc>
                <a:spcPct val="150000"/>
              </a:lnSpc>
              <a:spcBef>
                <a:spcPts val="0"/>
              </a:spcBef>
              <a:buFont typeface="Wingdings" panose="05000000000000000000" pitchFamily="2" charset="2"/>
              <a:buChar char="l"/>
            </a:pPr>
            <a:r>
              <a:rPr lang="zh-CN" altLang="zh-CN">
                <a:latin typeface="+mn-ea"/>
                <a:sym typeface="+mn-ea"/>
              </a:rPr>
              <a:t>实际上re模块的这些函数都是对正则表达式对象相应方法的封装而已，功能是相同的。</a:t>
            </a:r>
            <a:endParaRPr lang="zh-CN" altLang="zh-CN">
              <a:latin typeface="+mn-ea"/>
              <a:sym typeface="+mn-ea"/>
            </a:endParaRPr>
          </a:p>
          <a:p>
            <a:pPr marL="285750" indent="-285750" fontAlgn="auto">
              <a:lnSpc>
                <a:spcPct val="150000"/>
              </a:lnSpc>
              <a:spcBef>
                <a:spcPts val="0"/>
              </a:spcBef>
              <a:buFont typeface="Wingdings" panose="05000000000000000000" pitchFamily="2" charset="2"/>
              <a:buChar char="l"/>
            </a:pPr>
            <a:r>
              <a:rPr lang="zh-CN" altLang="zh-CN">
                <a:latin typeface="+mn-ea"/>
                <a:sym typeface="+mn-ea"/>
              </a:rPr>
              <a:t>只是少了对pos和endpos参数的支持，但是可以手动通过字符串切片的方式来达到相应的需求。</a:t>
            </a:r>
            <a:endParaRPr lang="zh-CN" altLang="zh-CN">
              <a:latin typeface="+mn-ea"/>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9.3.3 re模块相关函数</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9.3.3.1 匹配操作：</a:t>
            </a:r>
            <a:endParaRPr sz="1600"/>
          </a:p>
        </p:txBody>
      </p:sp>
      <p:sp>
        <p:nvSpPr>
          <p:cNvPr id="100" name="文本框 99"/>
          <p:cNvSpPr txBox="1"/>
          <p:nvPr/>
        </p:nvSpPr>
        <p:spPr>
          <a:xfrm>
            <a:off x="2161540" y="1691640"/>
            <a:ext cx="6334760" cy="737235"/>
          </a:xfrm>
          <a:prstGeom prst="rect">
            <a:avLst/>
          </a:prstGeom>
          <a:noFill/>
          <a:ln w="9525">
            <a:noFill/>
          </a:ln>
        </p:spPr>
        <p:txBody>
          <a:bodyPr wrap="square">
            <a:spAutoFit/>
          </a:bodyPr>
          <a:p>
            <a:pPr marL="266700" indent="-266700" fontAlgn="auto">
              <a:lnSpc>
                <a:spcPct val="150000"/>
              </a:lnSpc>
            </a:pPr>
            <a:r>
              <a:rPr lang="en-US" sz="1400" b="1">
                <a:solidFill>
                  <a:srgbClr val="000000"/>
                </a:solidFill>
                <a:latin typeface="Wingdings" panose="05000000000000000000" charset="0"/>
                <a:ea typeface="宋体" panose="02010600030101010101" pitchFamily="2" charset="-122"/>
                <a:sym typeface="+mn-ea"/>
              </a:rPr>
              <a:t>Ø</a:t>
            </a:r>
            <a:r>
              <a:rPr lang="en-US" altLang="zh-CN" sz="1400" b="1" smtClean="0">
                <a:solidFill>
                  <a:schemeClr val="tx1">
                    <a:lumMod val="75000"/>
                    <a:lumOff val="25000"/>
                  </a:schemeClr>
                </a:solidFill>
                <a:latin typeface="+mn-ea"/>
                <a:cs typeface="Arial" panose="020B0604020202020204" pitchFamily="34" charset="0"/>
                <a:sym typeface="+mn-ea"/>
              </a:rPr>
              <a:t> </a:t>
            </a:r>
            <a:r>
              <a:rPr lang="en-US" altLang="zh-CN" sz="1400" b="1" smtClean="0">
                <a:solidFill>
                  <a:schemeClr val="tx1">
                    <a:lumMod val="75000"/>
                    <a:lumOff val="25000"/>
                  </a:schemeClr>
                </a:solidFill>
                <a:latin typeface="+mn-ea"/>
                <a:cs typeface="Arial" panose="020B0604020202020204" pitchFamily="34" charset="0"/>
              </a:rPr>
              <a:t>re.match(pattern， string， flags=0)</a:t>
            </a:r>
            <a:endParaRPr lang="en-US" altLang="zh-CN" sz="1400" b="1" smtClean="0">
              <a:solidFill>
                <a:schemeClr val="tx1">
                  <a:lumMod val="75000"/>
                  <a:lumOff val="25000"/>
                </a:schemeClr>
              </a:solidFill>
              <a:latin typeface="+mn-ea"/>
              <a:cs typeface="Arial" panose="020B0604020202020204" pitchFamily="34" charset="0"/>
            </a:endParaRPr>
          </a:p>
          <a:p>
            <a:pPr marL="266700" indent="-266700" fontAlgn="auto">
              <a:lnSpc>
                <a:spcPct val="150000"/>
              </a:lnSpc>
            </a:pPr>
            <a:r>
              <a:rPr lang="en-US" sz="1400">
                <a:solidFill>
                  <a:srgbClr val="000000"/>
                </a:solidFill>
                <a:latin typeface="Wingdings" panose="05000000000000000000" charset="0"/>
                <a:ea typeface="宋体" panose="02010600030101010101" pitchFamily="2" charset="-122"/>
                <a:sym typeface="+mn-ea"/>
              </a:rPr>
              <a:t>Ø</a:t>
            </a:r>
            <a:r>
              <a:rPr lang="en-US" altLang="zh-CN" sz="1400" b="1" smtClean="0">
                <a:solidFill>
                  <a:schemeClr val="tx1">
                    <a:lumMod val="75000"/>
                    <a:lumOff val="25000"/>
                  </a:schemeClr>
                </a:solidFill>
                <a:latin typeface="+mn-ea"/>
                <a:cs typeface="Arial" panose="020B0604020202020204" pitchFamily="34" charset="0"/>
                <a:sym typeface="+mn-ea"/>
              </a:rPr>
              <a:t> </a:t>
            </a:r>
            <a:r>
              <a:rPr lang="en-US" altLang="zh-CN" sz="1400" b="1" smtClean="0">
                <a:solidFill>
                  <a:schemeClr val="tx1">
                    <a:lumMod val="75000"/>
                    <a:lumOff val="25000"/>
                  </a:schemeClr>
                </a:solidFill>
                <a:latin typeface="+mn-ea"/>
                <a:cs typeface="Arial" panose="020B0604020202020204" pitchFamily="34" charset="0"/>
              </a:rPr>
              <a:t>re.fullmatch(pattern， string， flags=0) </a:t>
            </a:r>
            <a:endParaRPr lang="en-US" altLang="zh-CN" sz="1400" b="1" smtClean="0">
              <a:solidFill>
                <a:schemeClr val="tx1">
                  <a:lumMod val="75000"/>
                  <a:lumOff val="25000"/>
                </a:schemeClr>
              </a:solidFill>
              <a:latin typeface="+mn-ea"/>
              <a:cs typeface="Arial" panose="020B0604020202020204" pitchFamily="34" charset="0"/>
            </a:endParaRPr>
          </a:p>
        </p:txBody>
      </p:sp>
      <p:sp>
        <p:nvSpPr>
          <p:cNvPr id="4" name="内容占位符 3"/>
          <p:cNvSpPr>
            <a:spLocks noGrp="1"/>
          </p:cNvSpPr>
          <p:nvPr/>
        </p:nvSpPr>
        <p:spPr>
          <a:xfrm>
            <a:off x="2231522" y="256237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9.3.3.2 查找操作：</a:t>
            </a:r>
            <a:endParaRPr sz="1600"/>
          </a:p>
        </p:txBody>
      </p:sp>
      <p:sp>
        <p:nvSpPr>
          <p:cNvPr id="5" name="文本框 4"/>
          <p:cNvSpPr txBox="1"/>
          <p:nvPr/>
        </p:nvSpPr>
        <p:spPr>
          <a:xfrm>
            <a:off x="2231390" y="2976880"/>
            <a:ext cx="5170805" cy="1060450"/>
          </a:xfrm>
          <a:prstGeom prst="rect">
            <a:avLst/>
          </a:prstGeom>
          <a:noFill/>
          <a:ln w="9525">
            <a:noFill/>
          </a:ln>
        </p:spPr>
        <p:txBody>
          <a:bodyPr wrap="square">
            <a:spAutoFit/>
          </a:bodyPr>
          <a:p>
            <a:pPr marL="266700" indent="-266700" algn="l">
              <a:lnSpc>
                <a:spcPct val="150000"/>
              </a:lnSpc>
              <a:buClrTx/>
              <a:buSzTx/>
              <a:buNone/>
            </a:pPr>
            <a:r>
              <a:rPr lang="en-US" sz="1400" b="1">
                <a:solidFill>
                  <a:srgbClr val="000000"/>
                </a:solidFill>
                <a:latin typeface="Wingdings" panose="05000000000000000000" charset="0"/>
                <a:ea typeface="宋体" panose="02010600030101010101" pitchFamily="2" charset="-122"/>
                <a:sym typeface="+mn-ea"/>
              </a:rPr>
              <a:t>Ø</a:t>
            </a:r>
            <a:r>
              <a:rPr lang="en-US" sz="1050" b="1">
                <a:solidFill>
                  <a:srgbClr val="000000"/>
                </a:solidFill>
                <a:latin typeface="Wingdings" panose="05000000000000000000" charset="0"/>
                <a:ea typeface="宋体" panose="02010600030101010101" pitchFamily="2" charset="-122"/>
              </a:rPr>
              <a:t> </a:t>
            </a:r>
            <a:r>
              <a:rPr lang="en-US" altLang="zh-CN" sz="1400" b="1" smtClean="0">
                <a:solidFill>
                  <a:schemeClr val="tx1">
                    <a:lumMod val="75000"/>
                    <a:lumOff val="25000"/>
                  </a:schemeClr>
                </a:solidFill>
                <a:latin typeface="+mn-ea"/>
                <a:cs typeface="Arial" panose="020B0604020202020204" pitchFamily="34" charset="0"/>
              </a:rPr>
              <a:t>re.search(pattern， string， flags=0)</a:t>
            </a:r>
            <a:endParaRPr lang="en-US" altLang="zh-CN" sz="1400" b="1" smtClean="0">
              <a:solidFill>
                <a:schemeClr val="tx1">
                  <a:lumMod val="75000"/>
                  <a:lumOff val="25000"/>
                </a:schemeClr>
              </a:solidFill>
              <a:latin typeface="+mn-ea"/>
              <a:cs typeface="Arial" panose="020B0604020202020204" pitchFamily="34" charset="0"/>
            </a:endParaRPr>
          </a:p>
          <a:p>
            <a:pPr marL="266700" indent="-266700" algn="l">
              <a:lnSpc>
                <a:spcPct val="150000"/>
              </a:lnSpc>
              <a:buClrTx/>
              <a:buSzTx/>
              <a:buNone/>
            </a:pPr>
            <a:r>
              <a:rPr lang="en-US" sz="1400" b="1">
                <a:solidFill>
                  <a:srgbClr val="000000"/>
                </a:solidFill>
                <a:latin typeface="Wingdings" panose="05000000000000000000" charset="0"/>
                <a:ea typeface="宋体" panose="02010600030101010101" pitchFamily="2" charset="-122"/>
                <a:sym typeface="+mn-ea"/>
              </a:rPr>
              <a:t>Ø</a:t>
            </a:r>
            <a:r>
              <a:rPr lang="en-US" sz="1400" b="1">
                <a:solidFill>
                  <a:srgbClr val="000000"/>
                </a:solidFill>
                <a:latin typeface="Wingdings" panose="05000000000000000000" charset="0"/>
                <a:ea typeface="宋体" panose="02010600030101010101" pitchFamily="2" charset="-122"/>
                <a:sym typeface="+mn-ea"/>
              </a:rPr>
              <a:t> </a:t>
            </a:r>
            <a:r>
              <a:rPr lang="en-US" altLang="zh-CN" sz="1400" b="1" smtClean="0">
                <a:solidFill>
                  <a:schemeClr val="tx1">
                    <a:lumMod val="75000"/>
                    <a:lumOff val="25000"/>
                  </a:schemeClr>
                </a:solidFill>
                <a:latin typeface="+mn-ea"/>
                <a:cs typeface="Arial" panose="020B0604020202020204" pitchFamily="34" charset="0"/>
              </a:rPr>
              <a:t>re.find all(pattern， string， flags=0)</a:t>
            </a:r>
            <a:endParaRPr lang="en-US" altLang="zh-CN" sz="1400" b="1" smtClean="0">
              <a:solidFill>
                <a:schemeClr val="tx1">
                  <a:lumMod val="75000"/>
                  <a:lumOff val="25000"/>
                </a:schemeClr>
              </a:solidFill>
              <a:latin typeface="+mn-ea"/>
              <a:cs typeface="Arial" panose="020B0604020202020204" pitchFamily="34" charset="0"/>
            </a:endParaRPr>
          </a:p>
          <a:p>
            <a:pPr marL="266700" indent="-266700" algn="l">
              <a:lnSpc>
                <a:spcPct val="150000"/>
              </a:lnSpc>
              <a:buClrTx/>
              <a:buSzTx/>
              <a:buNone/>
            </a:pPr>
            <a:r>
              <a:rPr lang="en-US" sz="1400" b="1">
                <a:solidFill>
                  <a:srgbClr val="000000"/>
                </a:solidFill>
                <a:latin typeface="Wingdings" panose="05000000000000000000" charset="0"/>
                <a:ea typeface="宋体" panose="02010600030101010101" pitchFamily="2" charset="-122"/>
                <a:sym typeface="+mn-ea"/>
              </a:rPr>
              <a:t>Ø</a:t>
            </a:r>
            <a:r>
              <a:rPr lang="en-US" sz="1400" b="1">
                <a:solidFill>
                  <a:srgbClr val="000000"/>
                </a:solidFill>
                <a:latin typeface="Wingdings" panose="05000000000000000000" charset="0"/>
                <a:ea typeface="宋体" panose="02010600030101010101" pitchFamily="2" charset="-122"/>
                <a:sym typeface="+mn-ea"/>
              </a:rPr>
              <a:t> </a:t>
            </a:r>
            <a:r>
              <a:rPr lang="en-US" altLang="zh-CN" sz="1400" b="1" smtClean="0">
                <a:solidFill>
                  <a:schemeClr val="tx1">
                    <a:lumMod val="75000"/>
                    <a:lumOff val="25000"/>
                  </a:schemeClr>
                </a:solidFill>
                <a:latin typeface="+mn-ea"/>
                <a:cs typeface="Arial" panose="020B0604020202020204" pitchFamily="34" charset="0"/>
              </a:rPr>
              <a:t>re.find iter(pattern， string， flags=0)</a:t>
            </a:r>
            <a:endParaRPr lang="en-US" altLang="zh-CN" sz="1400" b="1" smtClean="0">
              <a:solidFill>
                <a:schemeClr val="tx1">
                  <a:lumMod val="75000"/>
                  <a:lumOff val="25000"/>
                </a:schemeClr>
              </a:solidFill>
              <a:latin typeface="+mn-ea"/>
              <a:cs typeface="Arial" panose="020B0604020202020204" pitchFamily="34" charset="0"/>
            </a:endParaRPr>
          </a:p>
        </p:txBody>
      </p:sp>
      <p:sp>
        <p:nvSpPr>
          <p:cNvPr id="8" name="文本框 7"/>
          <p:cNvSpPr txBox="1"/>
          <p:nvPr/>
        </p:nvSpPr>
        <p:spPr>
          <a:xfrm>
            <a:off x="1925320" y="4037330"/>
            <a:ext cx="6379845" cy="737235"/>
          </a:xfrm>
          <a:prstGeom prst="rect">
            <a:avLst/>
          </a:prstGeom>
          <a:noFill/>
          <a:ln w="9525">
            <a:noFill/>
            <a:miter lim="800000"/>
          </a:ln>
        </p:spPr>
        <p:txBody>
          <a:bodyPr wrap="square" anchor="t">
            <a:spAutoFit/>
          </a:bodyPr>
          <a:p>
            <a:pPr marL="266700" indent="-266700"/>
            <a:endParaRPr lang="en-US" altLang="zh-CN" sz="1400" b="0">
              <a:solidFill>
                <a:srgbClr val="000000"/>
              </a:solidFill>
              <a:latin typeface="Times New Roman" panose="02020603050405020304" pitchFamily="18" charset="0"/>
              <a:ea typeface="宋体" panose="02010600030101010101" pitchFamily="2" charset="-122"/>
              <a:cs typeface="Helvetica" panose="020B0604020202020204" pitchFamily="34" charset="0"/>
              <a:sym typeface="+mn-ea"/>
            </a:endParaRPr>
          </a:p>
          <a:p>
            <a:pPr marL="266700" indent="-266700"/>
            <a:r>
              <a:rPr lang="zh-CN" altLang="en-US" sz="1400">
                <a:solidFill>
                  <a:srgbClr val="3E3E3E"/>
                </a:solidFill>
                <a:latin typeface="+mn-ea"/>
                <a:cs typeface="Helvetica" panose="020B0604020202020204" pitchFamily="34" charset="0"/>
                <a:sym typeface="+mn-ea"/>
              </a:rPr>
              <a:t>【注意】</a:t>
            </a:r>
            <a:r>
              <a:rPr lang="en-US" altLang="zh-CN" sz="1400" smtClean="0">
                <a:solidFill>
                  <a:schemeClr val="tx1">
                    <a:lumMod val="75000"/>
                    <a:lumOff val="25000"/>
                  </a:schemeClr>
                </a:solidFill>
                <a:latin typeface="+mn-ea"/>
                <a:cs typeface="Arial" panose="020B0604020202020204" pitchFamily="34" charset="0"/>
                <a:sym typeface="+mn-ea"/>
              </a:rPr>
              <a:t>：</a:t>
            </a:r>
            <a:r>
              <a:rPr lang="zh-CN" altLang="en-US" sz="1400">
                <a:solidFill>
                  <a:srgbClr val="3E3E3E"/>
                </a:solidFill>
                <a:latin typeface="+mn-ea"/>
                <a:cs typeface="Helvetica" panose="020B0604020202020204" pitchFamily="34" charset="0"/>
                <a:sym typeface="+mn-ea"/>
              </a:rPr>
              <a:t>re.match()： 该函数仅是在字符串的开始位置进行匹配检测；</a:t>
            </a:r>
            <a:endParaRPr lang="zh-CN" altLang="en-US" sz="1400">
              <a:solidFill>
                <a:srgbClr val="3E3E3E"/>
              </a:solidFill>
              <a:latin typeface="+mn-ea"/>
              <a:cs typeface="Helvetica" panose="020B0604020202020204" pitchFamily="34" charset="0"/>
              <a:sym typeface="+mn-ea"/>
            </a:endParaRPr>
          </a:p>
          <a:p>
            <a:pPr marL="266700" indent="-266700"/>
            <a:r>
              <a:rPr lang="en-US" altLang="zh-CN" sz="1400">
                <a:solidFill>
                  <a:srgbClr val="3E3E3E"/>
                </a:solidFill>
                <a:latin typeface="+mn-ea"/>
                <a:cs typeface="Helvetica" panose="020B0604020202020204" pitchFamily="34" charset="0"/>
                <a:sym typeface="+mn-ea"/>
              </a:rPr>
              <a:t>		</a:t>
            </a:r>
            <a:r>
              <a:rPr lang="zh-CN" altLang="en-US" sz="1400">
                <a:solidFill>
                  <a:srgbClr val="3E3E3E"/>
                </a:solidFill>
                <a:latin typeface="+mn-ea"/>
                <a:cs typeface="Helvetica" panose="020B0604020202020204" pitchFamily="34" charset="0"/>
                <a:sym typeface="+mn-ea"/>
              </a:rPr>
              <a:t>re.search()： 该函数会在字符串的任意位置进行匹配检测。</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b="1" dirty="0" smtClean="0">
                <a:latin typeface="Arial" panose="020B0604020202020204" pitchFamily="34" charset="0"/>
                <a:cs typeface="Arial" panose="020B0604020202020204" pitchFamily="34" charset="0"/>
              </a:rPr>
              <a:t>授课内容：</a:t>
            </a:r>
            <a:endParaRPr lang="en-US" b="1" dirty="0">
              <a:latin typeface="Arial" panose="020B0604020202020204" pitchFamily="34" charset="0"/>
              <a:cs typeface="Arial" panose="020B0604020202020204" pitchFamily="34" charset="0"/>
            </a:endParaRPr>
          </a:p>
        </p:txBody>
      </p:sp>
      <p:sp>
        <p:nvSpPr>
          <p:cNvPr id="5" name="Content Placeholder 4"/>
          <p:cNvSpPr>
            <a:spLocks noGrp="1"/>
          </p:cNvSpPr>
          <p:nvPr>
            <p:ph idx="10"/>
          </p:nvPr>
        </p:nvSpPr>
        <p:spPr/>
        <p:txBody>
          <a:bodyPr/>
          <a:lstStyle/>
          <a:p>
            <a:pPr marL="342900" indent="-342900">
              <a:buFont typeface="+mj-lt"/>
              <a:buAutoNum type="arabicPeriod"/>
            </a:pPr>
            <a:r>
              <a:rPr lang="zh-CN" altLang="en-US" sz="2000" smtClean="0"/>
              <a:t>正则表达式介绍</a:t>
            </a:r>
            <a:endParaRPr lang="zh-CN" altLang="en-US" sz="2000" smtClean="0"/>
          </a:p>
          <a:p>
            <a:pPr marL="342900" indent="-342900">
              <a:buFont typeface="+mj-lt"/>
              <a:buAutoNum type="arabicPeriod"/>
            </a:pPr>
            <a:r>
              <a:rPr lang="zh-CN" altLang="en-US" sz="2000" smtClean="0">
                <a:sym typeface="+mn-ea"/>
              </a:rPr>
              <a:t>正则表达式组成</a:t>
            </a:r>
            <a:endParaRPr lang="zh-CN" sz="2000" dirty="0" smtClean="0"/>
          </a:p>
          <a:p>
            <a:pPr marL="342900" indent="-342900">
              <a:buFont typeface="+mj-lt"/>
              <a:buAutoNum type="arabicPeriod"/>
            </a:pPr>
            <a:r>
              <a:rPr lang="en-US" altLang="zh-CN" sz="2000" smtClean="0"/>
              <a:t>python</a:t>
            </a:r>
            <a:r>
              <a:rPr lang="zh-CN" altLang="en-US" sz="2000" smtClean="0"/>
              <a:t>的正则表达式</a:t>
            </a:r>
            <a:r>
              <a:rPr lang="en-US" altLang="zh-CN" sz="2000" smtClean="0"/>
              <a:t>	</a:t>
            </a:r>
            <a:endParaRPr lang="zh-CN" sz="2000" smtClean="0"/>
          </a:p>
          <a:p>
            <a:pPr marL="342900" indent="-342900">
              <a:buFont typeface="+mj-lt"/>
              <a:buAutoNum type="arabicPeriod"/>
            </a:pPr>
            <a:r>
              <a:rPr lang="zh-CN" sz="2000" smtClean="0"/>
              <a:t>文本数据处理</a:t>
            </a:r>
            <a:r>
              <a:rPr lang="en-US" altLang="zh-CN" sz="2000" smtClean="0"/>
              <a:t>	</a:t>
            </a:r>
            <a:endParaRPr lang="zh-CN" sz="2000" smtClean="0"/>
          </a:p>
          <a:p>
            <a:pPr marL="342900" indent="-342900">
              <a:buFont typeface="+mj-lt"/>
              <a:buAutoNum type="arabicPeriod"/>
            </a:pPr>
            <a:r>
              <a:rPr lang="zh-CN" sz="2000" smtClean="0"/>
              <a:t>中文情感分析snownlp</a:t>
            </a:r>
            <a:endParaRPr lang="zh-CN" sz="2000" smtClean="0"/>
          </a:p>
          <a:p>
            <a:pPr marL="342900" indent="-342900">
              <a:buFont typeface="+mj-lt"/>
              <a:buAutoNum type="arabicPeriod"/>
            </a:pPr>
            <a:r>
              <a:rPr lang="zh-CN" altLang="en-US" sz="2000" smtClean="0"/>
              <a:t>本</a:t>
            </a:r>
            <a:r>
              <a:rPr lang="zh-CN" altLang="en-US" sz="2000" dirty="0" smtClean="0"/>
              <a:t>章小结</a:t>
            </a:r>
            <a:endParaRPr lang="en-US" altLang="zh-CN" sz="2000" dirty="0" smtClean="0"/>
          </a:p>
          <a:p>
            <a:pPr marL="342900" indent="-342900">
              <a:buFont typeface="+mj-lt"/>
              <a:buAutoNum type="arabicPeriod"/>
            </a:pPr>
            <a:r>
              <a:rPr lang="zh-CN" altLang="en-US" sz="2000"/>
              <a:t>练习</a:t>
            </a:r>
            <a:endParaRPr lang="en-US" altLang="ko-KR"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zh-CN" altLang="en-US" dirty="0" smtClean="0"/>
              <a:t>本章内容</a:t>
            </a:r>
            <a:endParaRPr lang="en-US" dirty="0"/>
          </a:p>
        </p:txBody>
      </p:sp>
      <p:pic>
        <p:nvPicPr>
          <p:cNvPr id="7"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8460432" y="4011910"/>
            <a:ext cx="411360" cy="633925"/>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4891" r="7079"/>
          <a:stretch>
            <a:fillRect/>
          </a:stretch>
        </p:blipFill>
        <p:spPr>
          <a:xfrm>
            <a:off x="4499992" y="2074869"/>
            <a:ext cx="3320642" cy="193704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9.3.3 re模块相关函数</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9.3.3.3 替换操作：</a:t>
            </a:r>
            <a:endParaRPr sz="1600"/>
          </a:p>
        </p:txBody>
      </p:sp>
      <p:sp>
        <p:nvSpPr>
          <p:cNvPr id="4" name="内容占位符 3"/>
          <p:cNvSpPr>
            <a:spLocks noGrp="1"/>
          </p:cNvSpPr>
          <p:nvPr/>
        </p:nvSpPr>
        <p:spPr>
          <a:xfrm>
            <a:off x="2231522" y="287479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9.3.3.4 分隔操作：</a:t>
            </a:r>
            <a:endParaRPr sz="1600"/>
          </a:p>
        </p:txBody>
      </p:sp>
      <p:sp>
        <p:nvSpPr>
          <p:cNvPr id="5" name="文本框 4"/>
          <p:cNvSpPr txBox="1"/>
          <p:nvPr/>
        </p:nvSpPr>
        <p:spPr>
          <a:xfrm>
            <a:off x="2231390" y="3634105"/>
            <a:ext cx="5080000" cy="306705"/>
          </a:xfrm>
          <a:prstGeom prst="rect">
            <a:avLst/>
          </a:prstGeom>
          <a:noFill/>
          <a:ln w="9525">
            <a:noFill/>
          </a:ln>
        </p:spPr>
        <p:txBody>
          <a:bodyPr>
            <a:spAutoFit/>
          </a:bodyPr>
          <a:p>
            <a:pPr marL="266700" indent="-266700"/>
            <a:r>
              <a:rPr lang="en-US" sz="1400" b="1">
                <a:solidFill>
                  <a:srgbClr val="000000"/>
                </a:solidFill>
                <a:latin typeface="Wingdings" panose="05000000000000000000" charset="0"/>
                <a:ea typeface="宋体" panose="02010600030101010101" pitchFamily="2" charset="-122"/>
              </a:rPr>
              <a:t>Ø</a:t>
            </a:r>
            <a:r>
              <a:rPr lang="en-US" sz="1050" b="1">
                <a:solidFill>
                  <a:srgbClr val="000000"/>
                </a:solidFill>
                <a:latin typeface="Wingdings" panose="05000000000000000000" charset="0"/>
                <a:ea typeface="宋体" panose="02010600030101010101" pitchFamily="2" charset="-122"/>
              </a:rPr>
              <a:t> </a:t>
            </a:r>
            <a:r>
              <a:rPr lang="en-US" altLang="zh-CN" sz="1400" b="1" smtClean="0">
                <a:solidFill>
                  <a:schemeClr val="tx1">
                    <a:lumMod val="75000"/>
                    <a:lumOff val="25000"/>
                  </a:schemeClr>
                </a:solidFill>
                <a:latin typeface="+mn-ea"/>
                <a:cs typeface="Arial" panose="020B0604020202020204" pitchFamily="34" charset="0"/>
              </a:rPr>
              <a:t>re.split(pattern， string， max split=0， flags=0)</a:t>
            </a:r>
            <a:endParaRPr lang="en-US" altLang="zh-CN" sz="1400" b="1" smtClean="0">
              <a:solidFill>
                <a:schemeClr val="tx1">
                  <a:lumMod val="75000"/>
                  <a:lumOff val="25000"/>
                </a:schemeClr>
              </a:solidFill>
              <a:latin typeface="+mn-ea"/>
              <a:cs typeface="Arial" panose="020B0604020202020204" pitchFamily="34" charset="0"/>
            </a:endParaRPr>
          </a:p>
        </p:txBody>
      </p:sp>
      <p:sp>
        <p:nvSpPr>
          <p:cNvPr id="8" name="文本框 7"/>
          <p:cNvSpPr txBox="1"/>
          <p:nvPr/>
        </p:nvSpPr>
        <p:spPr>
          <a:xfrm>
            <a:off x="2231390" y="1877060"/>
            <a:ext cx="6809105" cy="521970"/>
          </a:xfrm>
          <a:prstGeom prst="rect">
            <a:avLst/>
          </a:prstGeom>
          <a:noFill/>
          <a:ln w="9525">
            <a:noFill/>
          </a:ln>
        </p:spPr>
        <p:txBody>
          <a:bodyPr wrap="square">
            <a:spAutoFit/>
          </a:bodyPr>
          <a:p>
            <a:pPr marL="266700" indent="-266700"/>
            <a:r>
              <a:rPr lang="en-US" sz="1400" b="1">
                <a:solidFill>
                  <a:srgbClr val="000000"/>
                </a:solidFill>
                <a:latin typeface="Wingdings" panose="05000000000000000000" charset="0"/>
                <a:ea typeface="宋体" panose="02010600030101010101" pitchFamily="2" charset="-122"/>
              </a:rPr>
              <a:t>Ø</a:t>
            </a:r>
            <a:r>
              <a:rPr lang="en-US" sz="1050" b="1">
                <a:solidFill>
                  <a:srgbClr val="000000"/>
                </a:solidFill>
                <a:latin typeface="Wingdings" panose="05000000000000000000" charset="0"/>
                <a:ea typeface="宋体" panose="02010600030101010101" pitchFamily="2" charset="-122"/>
              </a:rPr>
              <a:t> </a:t>
            </a:r>
            <a:r>
              <a:rPr lang="en-US" altLang="zh-CN" sz="1400" b="1" smtClean="0">
                <a:solidFill>
                  <a:schemeClr val="tx1">
                    <a:lumMod val="75000"/>
                    <a:lumOff val="25000"/>
                  </a:schemeClr>
                </a:solidFill>
                <a:latin typeface="+mn-ea"/>
                <a:cs typeface="Arial" panose="020B0604020202020204" pitchFamily="34" charset="0"/>
              </a:rPr>
              <a:t>re.sub(pattern， repl， string， count=0， flags=0)</a:t>
            </a:r>
            <a:endParaRPr lang="en-US" altLang="zh-CN" sz="1400" b="1" smtClean="0">
              <a:solidFill>
                <a:schemeClr val="tx1">
                  <a:lumMod val="75000"/>
                  <a:lumOff val="25000"/>
                </a:schemeClr>
              </a:solidFill>
              <a:latin typeface="+mn-ea"/>
              <a:cs typeface="Arial" panose="020B0604020202020204" pitchFamily="34" charset="0"/>
            </a:endParaRPr>
          </a:p>
          <a:p>
            <a:pPr marL="266700" indent="-266700"/>
            <a:r>
              <a:rPr lang="en-US" sz="1400" b="1">
                <a:solidFill>
                  <a:srgbClr val="000000"/>
                </a:solidFill>
                <a:latin typeface="Wingdings" panose="05000000000000000000" charset="0"/>
                <a:ea typeface="宋体" panose="02010600030101010101" pitchFamily="2" charset="-122"/>
              </a:rPr>
              <a:t>Ø</a:t>
            </a:r>
            <a:r>
              <a:rPr lang="en-US" sz="1050" b="1">
                <a:solidFill>
                  <a:srgbClr val="000000"/>
                </a:solidFill>
                <a:latin typeface="Wingdings" panose="05000000000000000000" charset="0"/>
                <a:ea typeface="宋体" panose="02010600030101010101" pitchFamily="2" charset="-122"/>
              </a:rPr>
              <a:t> </a:t>
            </a:r>
            <a:r>
              <a:rPr lang="en-US" altLang="zh-CN" sz="1400" b="1" smtClean="0">
                <a:solidFill>
                  <a:schemeClr val="tx1">
                    <a:lumMod val="75000"/>
                    <a:lumOff val="25000"/>
                  </a:schemeClr>
                </a:solidFill>
                <a:latin typeface="+mn-ea"/>
                <a:cs typeface="Arial" panose="020B0604020202020204" pitchFamily="34" charset="0"/>
              </a:rPr>
              <a:t>re.sub n(pattern， repl， string， count=0， flags=0)</a:t>
            </a:r>
            <a:endParaRPr lang="en-US" altLang="zh-CN" sz="1400" b="1" smtClean="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9.3.3 re模块相关函数</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9.3.3.5 其他操作：</a:t>
            </a:r>
            <a:endParaRPr sz="1600"/>
          </a:p>
        </p:txBody>
      </p:sp>
      <p:sp>
        <p:nvSpPr>
          <p:cNvPr id="4" name="文本框 3"/>
          <p:cNvSpPr txBox="1"/>
          <p:nvPr/>
        </p:nvSpPr>
        <p:spPr>
          <a:xfrm>
            <a:off x="2231390" y="1938020"/>
            <a:ext cx="6839585" cy="1976120"/>
          </a:xfrm>
          <a:prstGeom prst="rect">
            <a:avLst/>
          </a:prstGeom>
          <a:noFill/>
          <a:ln w="9525">
            <a:noFill/>
          </a:ln>
        </p:spPr>
        <p:txBody>
          <a:bodyPr wrap="square">
            <a:spAutoFit/>
          </a:bodyPr>
          <a:p>
            <a:pPr marL="266700" indent="-266700"/>
            <a:r>
              <a:rPr lang="en-US" sz="1400" b="1">
                <a:solidFill>
                  <a:srgbClr val="000000"/>
                </a:solidFill>
                <a:latin typeface="Wingdings" panose="05000000000000000000" charset="0"/>
                <a:ea typeface="宋体" panose="02010600030101010101" pitchFamily="2" charset="-122"/>
              </a:rPr>
              <a:t>Ø</a:t>
            </a:r>
            <a:r>
              <a:rPr lang="en-US" sz="1050" b="0">
                <a:solidFill>
                  <a:srgbClr val="000000"/>
                </a:solidFill>
                <a:latin typeface="Wingdings" panose="05000000000000000000" charset="0"/>
                <a:ea typeface="宋体" panose="02010600030101010101" pitchFamily="2" charset="-122"/>
              </a:rPr>
              <a:t> </a:t>
            </a:r>
            <a:r>
              <a:rPr lang="en-US" altLang="zh-CN" sz="1400" b="1" smtClean="0">
                <a:solidFill>
                  <a:schemeClr val="tx1">
                    <a:lumMod val="75000"/>
                    <a:lumOff val="25000"/>
                  </a:schemeClr>
                </a:solidFill>
                <a:latin typeface="+mn-ea"/>
                <a:cs typeface="Arial" panose="020B0604020202020204" pitchFamily="34" charset="0"/>
              </a:rPr>
              <a:t>re.compile(pattern， flags=0)</a:t>
            </a:r>
            <a:endParaRPr lang="en-US" altLang="zh-CN" sz="1400" b="1" smtClean="0">
              <a:solidFill>
                <a:schemeClr val="tx1">
                  <a:lumMod val="75000"/>
                  <a:lumOff val="25000"/>
                </a:schemeClr>
              </a:solidFill>
              <a:latin typeface="+mn-ea"/>
              <a:cs typeface="Arial" panose="020B0604020202020204" pitchFamily="34" charset="0"/>
            </a:endParaRPr>
          </a:p>
          <a:p>
            <a:pPr marL="266700" indent="-266700"/>
            <a:endParaRPr lang="en-US" altLang="zh-CN" sz="1400" b="1" smtClean="0">
              <a:solidFill>
                <a:schemeClr val="tx1">
                  <a:lumMod val="75000"/>
                  <a:lumOff val="25000"/>
                </a:schemeClr>
              </a:solidFill>
              <a:latin typeface="+mn-ea"/>
              <a:cs typeface="Arial" panose="020B0604020202020204" pitchFamily="34" charset="0"/>
            </a:endParaRPr>
          </a:p>
          <a:p>
            <a:pPr marL="266700" indent="-266700"/>
            <a:r>
              <a:rPr lang="en-US" sz="1400" b="1">
                <a:solidFill>
                  <a:srgbClr val="000000"/>
                </a:solidFill>
                <a:latin typeface="Wingdings" panose="05000000000000000000" charset="0"/>
                <a:ea typeface="宋体" panose="02010600030101010101" pitchFamily="2" charset="-122"/>
              </a:rPr>
              <a:t>Ø</a:t>
            </a:r>
            <a:r>
              <a:rPr lang="en-US" sz="1050" b="0">
                <a:solidFill>
                  <a:srgbClr val="000000"/>
                </a:solidFill>
                <a:latin typeface="Wingdings" panose="05000000000000000000" charset="0"/>
                <a:ea typeface="宋体" panose="02010600030101010101" pitchFamily="2" charset="-122"/>
              </a:rPr>
              <a:t> </a:t>
            </a:r>
            <a:r>
              <a:rPr lang="en-US" altLang="zh-CN" sz="1400" b="1" smtClean="0">
                <a:solidFill>
                  <a:schemeClr val="tx1">
                    <a:lumMod val="75000"/>
                    <a:lumOff val="25000"/>
                  </a:schemeClr>
                </a:solidFill>
                <a:latin typeface="+mn-ea"/>
                <a:cs typeface="Arial" panose="020B0604020202020204" pitchFamily="34" charset="0"/>
              </a:rPr>
              <a:t>re.purge() </a:t>
            </a:r>
            <a:endParaRPr lang="en-US" altLang="zh-CN" sz="1400" b="1" smtClean="0">
              <a:solidFill>
                <a:schemeClr val="tx1">
                  <a:lumMod val="75000"/>
                  <a:lumOff val="25000"/>
                </a:schemeClr>
              </a:solidFill>
              <a:latin typeface="+mn-ea"/>
              <a:cs typeface="Arial" panose="020B0604020202020204" pitchFamily="34" charset="0"/>
            </a:endParaRPr>
          </a:p>
          <a:p>
            <a:pPr marL="266700" indent="-266700"/>
            <a:r>
              <a:rPr lang="en-US" altLang="zh-CN" sz="1400" b="1" smtClean="0">
                <a:solidFill>
                  <a:schemeClr val="tx1">
                    <a:lumMod val="75000"/>
                    <a:lumOff val="25000"/>
                  </a:schemeClr>
                </a:solidFill>
                <a:latin typeface="+mn-ea"/>
                <a:cs typeface="Arial" panose="020B0604020202020204" pitchFamily="34" charset="0"/>
              </a:rPr>
              <a:t>  </a:t>
            </a:r>
            <a:r>
              <a:rPr lang="en-US" altLang="zh-CN" sz="1400" b="0" smtClean="0">
                <a:solidFill>
                  <a:schemeClr val="tx1">
                    <a:lumMod val="75000"/>
                    <a:lumOff val="25000"/>
                  </a:schemeClr>
                </a:solidFill>
                <a:latin typeface="+mn-ea"/>
                <a:cs typeface="Arial" panose="020B0604020202020204" pitchFamily="34" charset="0"/>
              </a:rPr>
              <a:t>清空正则表达式缓存</a:t>
            </a:r>
            <a:endParaRPr lang="en-US" altLang="zh-CN" sz="1400" b="0" smtClean="0">
              <a:solidFill>
                <a:schemeClr val="tx1">
                  <a:lumMod val="75000"/>
                  <a:lumOff val="25000"/>
                </a:schemeClr>
              </a:solidFill>
              <a:latin typeface="+mn-ea"/>
              <a:cs typeface="Arial" panose="020B0604020202020204" pitchFamily="34" charset="0"/>
            </a:endParaRPr>
          </a:p>
          <a:p>
            <a:pPr marL="266700" indent="-266700"/>
            <a:endParaRPr lang="en-US" altLang="zh-CN" sz="1400" b="0" smtClean="0">
              <a:solidFill>
                <a:schemeClr val="tx1">
                  <a:lumMod val="75000"/>
                  <a:lumOff val="25000"/>
                </a:schemeClr>
              </a:solidFill>
              <a:latin typeface="+mn-ea"/>
              <a:cs typeface="Arial" panose="020B0604020202020204" pitchFamily="34" charset="0"/>
            </a:endParaRPr>
          </a:p>
          <a:p>
            <a:pPr marL="266700" indent="-266700"/>
            <a:r>
              <a:rPr lang="en-US" sz="1400" b="1">
                <a:solidFill>
                  <a:srgbClr val="000000"/>
                </a:solidFill>
                <a:latin typeface="Wingdings" panose="05000000000000000000" charset="0"/>
                <a:ea typeface="宋体" panose="02010600030101010101" pitchFamily="2" charset="-122"/>
              </a:rPr>
              <a:t>Ø</a:t>
            </a:r>
            <a:r>
              <a:rPr lang="en-US" sz="1050" b="0">
                <a:solidFill>
                  <a:srgbClr val="000000"/>
                </a:solidFill>
                <a:latin typeface="Wingdings" panose="05000000000000000000" charset="0"/>
                <a:ea typeface="宋体" panose="02010600030101010101" pitchFamily="2" charset="-122"/>
              </a:rPr>
              <a:t> </a:t>
            </a:r>
            <a:r>
              <a:rPr lang="en-US" altLang="zh-CN" sz="1400" b="1" smtClean="0">
                <a:solidFill>
                  <a:schemeClr val="tx1">
                    <a:lumMod val="75000"/>
                    <a:lumOff val="25000"/>
                  </a:schemeClr>
                </a:solidFill>
                <a:latin typeface="+mn-ea"/>
                <a:cs typeface="Arial" panose="020B0604020202020204" pitchFamily="34" charset="0"/>
              </a:rPr>
              <a:t>re.escape(string)</a:t>
            </a:r>
            <a:endParaRPr lang="en-US" altLang="zh-CN" sz="1400" b="1" smtClean="0">
              <a:solidFill>
                <a:schemeClr val="tx1">
                  <a:lumMod val="75000"/>
                  <a:lumOff val="25000"/>
                </a:schemeClr>
              </a:solidFill>
              <a:latin typeface="+mn-ea"/>
              <a:cs typeface="Arial" panose="020B0604020202020204" pitchFamily="34" charset="0"/>
            </a:endParaRPr>
          </a:p>
          <a:p>
            <a:pPr marL="266700" indent="-266700"/>
            <a:r>
              <a:rPr lang="en-US" altLang="zh-CN" sz="1400" b="1" smtClean="0">
                <a:solidFill>
                  <a:schemeClr val="tx1">
                    <a:lumMod val="75000"/>
                    <a:lumOff val="25000"/>
                  </a:schemeClr>
                </a:solidFill>
                <a:latin typeface="+mn-ea"/>
                <a:cs typeface="Arial" panose="020B0604020202020204" pitchFamily="34" charset="0"/>
              </a:rPr>
              <a:t>  </a:t>
            </a:r>
            <a:r>
              <a:rPr lang="en-US" altLang="zh-CN" sz="1400" b="0" smtClean="0">
                <a:solidFill>
                  <a:schemeClr val="tx1">
                    <a:lumMod val="75000"/>
                    <a:lumOff val="25000"/>
                  </a:schemeClr>
                </a:solidFill>
                <a:latin typeface="+mn-ea"/>
                <a:cs typeface="Arial" panose="020B0604020202020204" pitchFamily="34" charset="0"/>
              </a:rPr>
              <a:t>在一个字符串中所有的非字母数字字符前加上反斜杠进行转义。</a:t>
            </a:r>
            <a:endParaRPr lang="en-US" altLang="zh-CN" sz="1400" b="0" smtClean="0">
              <a:solidFill>
                <a:schemeClr val="tx1">
                  <a:lumMod val="75000"/>
                  <a:lumOff val="25000"/>
                </a:schemeClr>
              </a:solidFill>
              <a:latin typeface="+mn-ea"/>
              <a:cs typeface="Arial" panose="020B0604020202020204" pitchFamily="34" charset="0"/>
            </a:endParaRPr>
          </a:p>
          <a:p>
            <a:pPr marL="266700" indent="-266700"/>
            <a:r>
              <a:rPr lang="en-US" sz="1050" b="0">
                <a:solidFill>
                  <a:srgbClr val="000000"/>
                </a:solidFill>
                <a:latin typeface="Times New Roman" panose="02020603050405020304" pitchFamily="18" charset="0"/>
                <a:ea typeface="宋体" panose="02010600030101010101" pitchFamily="2" charset="-122"/>
              </a:rPr>
              <a:t> </a:t>
            </a:r>
            <a:endParaRPr lang="en-US" sz="1050" b="0">
              <a:solidFill>
                <a:srgbClr val="000000"/>
              </a:solidFill>
              <a:latin typeface="Times New Roman" panose="02020603050405020304" pitchFamily="18" charset="0"/>
              <a:ea typeface="宋体" panose="02010600030101010101" pitchFamily="2" charset="-122"/>
            </a:endParaRPr>
          </a:p>
          <a:p>
            <a:pPr marL="266700" indent="-266700"/>
            <a:endParaRPr lang="en-US" altLang="zh-CN" sz="1400" smtClean="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9.3 Python正则表达式</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9.3.3 re模块相关函数</a:t>
            </a:r>
            <a:endParaRPr>
              <a:sym typeface="+mn-ea"/>
            </a:endParaRPr>
          </a:p>
        </p:txBody>
      </p:sp>
      <p:sp>
        <p:nvSpPr>
          <p:cNvPr id="10" name="文本框 9"/>
          <p:cNvSpPr txBox="1"/>
          <p:nvPr/>
        </p:nvSpPr>
        <p:spPr>
          <a:xfrm>
            <a:off x="2216150" y="1231265"/>
            <a:ext cx="32943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9-5</a:t>
            </a:r>
            <a:r>
              <a:rPr lang="zh-CN" altLang="zh-CN" sz="1400" kern="0" smtClean="0">
                <a:solidFill>
                  <a:srgbClr val="3E3E3E"/>
                </a:solidFill>
                <a:latin typeface="+mn-ea"/>
                <a:cs typeface="Helvetica" panose="020B0604020202020204" pitchFamily="34" charset="0"/>
                <a:sym typeface="+mn-ea"/>
              </a:rPr>
              <a:t>】演示正则表达式字符串查找。</a:t>
            </a:r>
            <a:endParaRPr lang="zh-CN" altLang="zh-CN" sz="1400" kern="0" smtClean="0">
              <a:solidFill>
                <a:srgbClr val="3E3E3E"/>
              </a:solidFill>
              <a:latin typeface="+mn-ea"/>
              <a:cs typeface="Helvetica" panose="020B0604020202020204" pitchFamily="34" charset="0"/>
              <a:sym typeface="+mn-ea"/>
            </a:endParaRPr>
          </a:p>
        </p:txBody>
      </p:sp>
      <p:sp>
        <p:nvSpPr>
          <p:cNvPr id="4" name="文本框 3"/>
          <p:cNvSpPr txBox="1"/>
          <p:nvPr/>
        </p:nvSpPr>
        <p:spPr>
          <a:xfrm>
            <a:off x="2004695" y="1729105"/>
            <a:ext cx="7012940" cy="2999740"/>
          </a:xfrm>
          <a:prstGeom prst="rect">
            <a:avLst/>
          </a:prstGeom>
          <a:noFill/>
          <a:ln w="9525">
            <a:noFill/>
            <a:miter lim="800000"/>
          </a:ln>
        </p:spPr>
        <p:txBody>
          <a:bodyPr wrap="squar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13</a:t>
            </a:r>
            <a:r>
              <a:rPr lang="zh-CN" altLang="zh-CN" sz="1400" kern="0" smtClean="0">
                <a:solidFill>
                  <a:srgbClr val="3E3E3E"/>
                </a:solidFill>
                <a:latin typeface="+mn-ea"/>
                <a:cs typeface="Helvetica" panose="020B0604020202020204" pitchFamily="34" charset="0"/>
                <a:sym typeface="+mn-ea"/>
              </a:rPr>
              <a:t>]:  import re</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string = 'abcdef'</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print(re.match(r'c',string))</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print(re.search(r'c',string))</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Out[</a:t>
            </a:r>
            <a:r>
              <a:rPr lang="en-US" altLang="zh-CN" sz="1400" kern="0" smtClean="0">
                <a:solidFill>
                  <a:srgbClr val="3E3E3E"/>
                </a:solidFill>
                <a:latin typeface="+mn-ea"/>
                <a:cs typeface="Helvetica" panose="020B0604020202020204" pitchFamily="34" charset="0"/>
                <a:sym typeface="+mn-ea"/>
              </a:rPr>
              <a:t>13</a:t>
            </a:r>
            <a:r>
              <a:rPr lang="zh-CN"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None</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&lt;re.Match object; span=(2, 3), match='c'&gt;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In [14]: text = "He was carefully disguised but captured quickly by police."</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print(re.findall(r"\w+ly", text))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Out[</a:t>
            </a:r>
            <a:r>
              <a:rPr lang="en-US" altLang="zh-CN" sz="1400" kern="0" smtClean="0">
                <a:solidFill>
                  <a:srgbClr val="3E3E3E"/>
                </a:solidFill>
                <a:latin typeface="+mn-ea"/>
                <a:cs typeface="Helvetica" panose="020B0604020202020204" pitchFamily="34" charset="0"/>
                <a:sym typeface="+mn-ea"/>
              </a:rPr>
              <a:t>14</a:t>
            </a:r>
            <a:r>
              <a:rPr lang="zh-CN"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['carefully', 'quickly']</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5" name="Content Placeholder 4"/>
          <p:cNvSpPr>
            <a:spLocks noGrp="1"/>
          </p:cNvSpPr>
          <p:nvPr>
            <p:ph idx="10"/>
          </p:nvPr>
        </p:nvSpPr>
        <p:spPr>
          <a:xfrm>
            <a:off x="1849120" y="1433830"/>
            <a:ext cx="6912610" cy="1151255"/>
          </a:xfrm>
        </p:spPr>
        <p:txBody>
          <a:bodyPr/>
          <a:p>
            <a:pPr marL="285750" indent="-285750">
              <a:buFont typeface="Wingdings" panose="05000000000000000000" pitchFamily="2" charset="2"/>
              <a:buChar char="l"/>
            </a:pPr>
            <a:r>
              <a:rPr lang="zh-CN" altLang="zh-CN">
                <a:latin typeface="+mn-ea"/>
                <a:sym typeface="+mn-ea"/>
              </a:rPr>
              <a:t>在英文的行文中，单词之间是以空格作为自然分界符的，而中文只是字、句和段能通过明显的分界符来简单划界，中文字与词之间没有一个形式上的分界符，中文比之英文要复杂得多、困难得多。中文分词就是将连续的字序列按照一定的规范重新组合成词序列的过程。目前常见的中文分词库有jieba。jieba的安装命令如下：</a:t>
            </a:r>
            <a:endParaRPr lang="zh-CN" altLang="zh-CN">
              <a:latin typeface="+mn-ea"/>
              <a:sym typeface="+mn-ea"/>
            </a:endParaRPr>
          </a:p>
        </p:txBody>
      </p:sp>
      <p:sp>
        <p:nvSpPr>
          <p:cNvPr id="100" name="文本框 99"/>
          <p:cNvSpPr txBox="1"/>
          <p:nvPr/>
        </p:nvSpPr>
        <p:spPr>
          <a:xfrm>
            <a:off x="2666365" y="2788285"/>
            <a:ext cx="5080000" cy="306705"/>
          </a:xfrm>
          <a:prstGeom prst="rect">
            <a:avLst/>
          </a:prstGeom>
          <a:noFill/>
          <a:ln w="9525">
            <a:noFill/>
          </a:ln>
        </p:spPr>
        <p:txBody>
          <a:bodyPr>
            <a:spAutoFit/>
          </a:bodyPr>
          <a:p>
            <a:pPr indent="266700"/>
            <a:r>
              <a:rPr lang="en-US" sz="1400" b="0">
                <a:solidFill>
                  <a:srgbClr val="000000"/>
                </a:solidFill>
                <a:latin typeface="Wingdings" panose="05000000000000000000" charset="0"/>
                <a:ea typeface="宋体" panose="02010600030101010101" pitchFamily="2" charset="-122"/>
              </a:rPr>
              <a:t>Ø </a:t>
            </a:r>
            <a:r>
              <a:rPr lang="en-US" sz="1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pip install </a:t>
            </a:r>
            <a:r>
              <a:rPr lang="en-US" sz="1400" b="1">
                <a:solidFill>
                  <a:srgbClr val="000000"/>
                </a:solidFill>
                <a:latin typeface="Times New Roman" panose="02020603050405020304" pitchFamily="18" charset="0"/>
                <a:ea typeface="宋体" panose="02010600030101010101" pitchFamily="2" charset="-122"/>
              </a:rPr>
              <a:t> -U </a:t>
            </a:r>
            <a:r>
              <a:rPr lang="en-US" sz="1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jieba</a:t>
            </a:r>
            <a:endParaRPr lang="en-US" altLang="en-US" sz="14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9.4.1.1 中文分词Jieba的介绍（参见：https://github.com/fxsjy/jieba）</a:t>
            </a:r>
            <a:endParaRPr sz="1600"/>
          </a:p>
        </p:txBody>
      </p:sp>
      <p:sp>
        <p:nvSpPr>
          <p:cNvPr id="8" name="Content Placeholder 4"/>
          <p:cNvSpPr>
            <a:spLocks noGrp="1"/>
          </p:cNvSpPr>
          <p:nvPr>
            <p:ph idx="10"/>
          </p:nvPr>
        </p:nvSpPr>
        <p:spPr>
          <a:xfrm>
            <a:off x="1879600" y="1691640"/>
            <a:ext cx="6912610" cy="869315"/>
          </a:xfrm>
        </p:spPr>
        <p:txBody>
          <a:bodyPr/>
          <a:p>
            <a:pPr marL="285750" indent="-285750">
              <a:buFont typeface="Wingdings" panose="05000000000000000000" pitchFamily="2" charset="2"/>
              <a:buChar char="l"/>
            </a:pPr>
            <a:r>
              <a:rPr lang="zh-CN" altLang="zh-CN">
                <a:latin typeface="+mn-ea"/>
                <a:sym typeface="+mn-ea"/>
              </a:rPr>
              <a:t>jieba“结巴”是Python中文分词库。主要用于中文分词处理，它支持支持中文简体、繁体分词，还支持用户自定义分词字典。</a:t>
            </a:r>
            <a:endParaRPr lang="zh-CN" altLang="zh-CN">
              <a:latin typeface="+mn-ea"/>
              <a:sym typeface="+mn-ea"/>
            </a:endParaRPr>
          </a:p>
          <a:p>
            <a:pPr marL="285750" indent="-285750">
              <a:buFont typeface="Wingdings" panose="05000000000000000000" pitchFamily="2" charset="2"/>
              <a:buChar char="l"/>
            </a:pPr>
            <a:r>
              <a:rPr lang="zh-CN" altLang="zh-CN">
                <a:latin typeface="+mn-ea"/>
                <a:sym typeface="+mn-ea"/>
              </a:rPr>
              <a:t>jieba支持四种分词模式（见下图）：</a:t>
            </a:r>
            <a:endParaRPr lang="zh-CN" altLang="zh-CN">
              <a:latin typeface="+mn-ea"/>
              <a:sym typeface="+mn-ea"/>
            </a:endParaRPr>
          </a:p>
        </p:txBody>
      </p:sp>
      <p:pic>
        <p:nvPicPr>
          <p:cNvPr id="4" name="图片 -2147482566" descr="Jieba支持的四种分词模式"/>
          <p:cNvPicPr>
            <a:picLocks noChangeAspect="1"/>
          </p:cNvPicPr>
          <p:nvPr/>
        </p:nvPicPr>
        <p:blipFill>
          <a:blip r:embed="rId2"/>
          <a:stretch>
            <a:fillRect/>
          </a:stretch>
        </p:blipFill>
        <p:spPr>
          <a:xfrm>
            <a:off x="2769870" y="2457450"/>
            <a:ext cx="4404360" cy="1612265"/>
          </a:xfrm>
          <a:prstGeom prst="rect">
            <a:avLst/>
          </a:prstGeom>
          <a:noFill/>
          <a:ln w="9525">
            <a:noFill/>
          </a:ln>
        </p:spPr>
      </p:pic>
      <p:sp>
        <p:nvSpPr>
          <p:cNvPr id="9" name="文本框 8"/>
          <p:cNvSpPr txBox="1"/>
          <p:nvPr/>
        </p:nvSpPr>
        <p:spPr>
          <a:xfrm>
            <a:off x="1925320" y="4069715"/>
            <a:ext cx="7070090" cy="737235"/>
          </a:xfrm>
          <a:prstGeom prst="rect">
            <a:avLst/>
          </a:prstGeom>
          <a:noFill/>
          <a:ln w="9525">
            <a:noFill/>
            <a:miter lim="800000"/>
          </a:ln>
        </p:spPr>
        <p:txBody>
          <a:bodyPr wrap="square" anchor="t">
            <a:spAutoFit/>
          </a:bodyPr>
          <a:p>
            <a:pPr algn="l" fontAlgn="auto">
              <a:lnSpc>
                <a:spcPct val="150000"/>
              </a:lnSpc>
            </a:pPr>
            <a:r>
              <a:rPr lang="en-US" sz="1400">
                <a:solidFill>
                  <a:srgbClr val="000000"/>
                </a:solidFill>
                <a:latin typeface="+mn-ea"/>
                <a:cs typeface="+mn-ea"/>
                <a:sym typeface="+mn-ea"/>
              </a:rPr>
              <a:t>jieba.lcut(sentence, cut_all=False)</a:t>
            </a:r>
            <a:r>
              <a:rPr lang="zh-CN" altLang="en-US" sz="1400">
                <a:solidFill>
                  <a:srgbClr val="000000"/>
                </a:solidFill>
                <a:latin typeface="+mn-ea"/>
                <a:cs typeface="+mn-ea"/>
                <a:sym typeface="+mn-ea"/>
              </a:rPr>
              <a:t>：</a:t>
            </a:r>
            <a:r>
              <a:rPr lang="zh-CN" sz="1400">
                <a:solidFill>
                  <a:srgbClr val="000000"/>
                </a:solidFill>
                <a:latin typeface="+mn-ea"/>
                <a:cs typeface="+mn-ea"/>
                <a:sym typeface="+mn-ea"/>
              </a:rPr>
              <a:t>cut_all默认为False(精确模式)，True(全模式)</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sz="1400">
                <a:solidFill>
                  <a:srgbClr val="000000"/>
                </a:solidFill>
                <a:latin typeface="+mn-ea"/>
                <a:cs typeface="+mn-ea"/>
                <a:sym typeface="+mn-ea"/>
              </a:rPr>
              <a:t>jieba.cut_for_search(sentence)</a:t>
            </a:r>
            <a:r>
              <a:rPr lang="zh-CN" altLang="en-US" sz="1400">
                <a:solidFill>
                  <a:srgbClr val="000000"/>
                </a:solidFill>
                <a:latin typeface="+mn-ea"/>
                <a:cs typeface="+mn-ea"/>
                <a:sym typeface="+mn-ea"/>
              </a:rPr>
              <a:t>：</a:t>
            </a:r>
            <a:r>
              <a:rPr lang="zh-CN" sz="1400">
                <a:solidFill>
                  <a:srgbClr val="000000"/>
                </a:solidFill>
                <a:latin typeface="+mn-ea"/>
                <a:cs typeface="+mn-ea"/>
                <a:sym typeface="+mn-ea"/>
              </a:rPr>
              <a:t>搜索引擎模式</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9.4.1.1 中文分词Jieba的介绍（参见：https://github.com/fxsjy/jieba）</a:t>
            </a:r>
            <a:endParaRPr sz="1600"/>
          </a:p>
        </p:txBody>
      </p:sp>
      <p:sp>
        <p:nvSpPr>
          <p:cNvPr id="9" name="文本框 8"/>
          <p:cNvSpPr txBox="1"/>
          <p:nvPr/>
        </p:nvSpPr>
        <p:spPr>
          <a:xfrm>
            <a:off x="1925320" y="1822450"/>
            <a:ext cx="6751955" cy="2999740"/>
          </a:xfrm>
          <a:prstGeom prst="rect">
            <a:avLst/>
          </a:prstGeom>
          <a:noFill/>
          <a:ln w="9525">
            <a:noFill/>
          </a:ln>
        </p:spPr>
        <p:txBody>
          <a:bodyPr wrap="square">
            <a:spAutoFit/>
          </a:bodyPr>
          <a:p>
            <a:pPr marL="266700" indent="-266700" fontAlgn="auto">
              <a:lnSpc>
                <a:spcPct val="150000"/>
              </a:lnSpc>
            </a:pPr>
            <a:r>
              <a:rPr lang="zh-CN" sz="1400" b="0">
                <a:solidFill>
                  <a:srgbClr val="000000"/>
                </a:solidFill>
                <a:latin typeface="+mn-ea"/>
                <a:cs typeface="+mn-ea"/>
              </a:rPr>
              <a:t>（1）精确模式，试图将句子最精确地切开，适合文本分析；</a:t>
            </a:r>
            <a:endParaRPr lang="zh-CN" sz="1400" b="0">
              <a:solidFill>
                <a:srgbClr val="000000"/>
              </a:solidFill>
              <a:latin typeface="+mn-ea"/>
              <a:cs typeface="+mn-ea"/>
            </a:endParaRPr>
          </a:p>
          <a:p>
            <a:pPr marL="266700" indent="-266700" fontAlgn="auto">
              <a:lnSpc>
                <a:spcPct val="150000"/>
              </a:lnSpc>
            </a:pPr>
            <a:r>
              <a:rPr lang="zh-CN" sz="1400" b="0">
                <a:solidFill>
                  <a:srgbClr val="000000"/>
                </a:solidFill>
                <a:latin typeface="+mn-ea"/>
                <a:cs typeface="+mn-ea"/>
              </a:rPr>
              <a:t>（2）全模式，把句子中所有的可以成词的词语都扫描出来</a:t>
            </a:r>
            <a:r>
              <a:rPr lang="en-US" sz="1400" b="0">
                <a:solidFill>
                  <a:srgbClr val="000000"/>
                </a:solidFill>
                <a:latin typeface="+mn-ea"/>
                <a:cs typeface="+mn-ea"/>
              </a:rPr>
              <a:t>, </a:t>
            </a:r>
            <a:r>
              <a:rPr lang="zh-CN" sz="1400" b="0">
                <a:solidFill>
                  <a:srgbClr val="000000"/>
                </a:solidFill>
                <a:latin typeface="+mn-ea"/>
                <a:cs typeface="+mn-ea"/>
              </a:rPr>
              <a:t>速度非常快，但是不能解决歧义；</a:t>
            </a:r>
            <a:endParaRPr lang="zh-CN" sz="1400" b="0">
              <a:solidFill>
                <a:srgbClr val="000000"/>
              </a:solidFill>
              <a:latin typeface="+mn-ea"/>
              <a:cs typeface="+mn-ea"/>
            </a:endParaRPr>
          </a:p>
          <a:p>
            <a:pPr marL="266700" indent="-266700" fontAlgn="auto">
              <a:lnSpc>
                <a:spcPct val="150000"/>
              </a:lnSpc>
            </a:pPr>
            <a:r>
              <a:rPr lang="zh-CN" sz="1400" b="0">
                <a:solidFill>
                  <a:srgbClr val="000000"/>
                </a:solidFill>
                <a:latin typeface="+mn-ea"/>
                <a:cs typeface="+mn-ea"/>
              </a:rPr>
              <a:t>（3）搜索引擎模式，在精确模式的基础上，对长词再次切分，提高召回率，适合用于搜索引擎分词。</a:t>
            </a:r>
            <a:endParaRPr lang="zh-CN" sz="1400" b="0">
              <a:solidFill>
                <a:srgbClr val="000000"/>
              </a:solidFill>
              <a:latin typeface="+mn-ea"/>
              <a:cs typeface="+mn-ea"/>
            </a:endParaRPr>
          </a:p>
          <a:p>
            <a:pPr marL="266700" indent="-266700" fontAlgn="auto">
              <a:lnSpc>
                <a:spcPct val="150000"/>
              </a:lnSpc>
            </a:pPr>
            <a:r>
              <a:rPr lang="zh-CN" sz="1400" b="0">
                <a:solidFill>
                  <a:srgbClr val="000000"/>
                </a:solidFill>
                <a:latin typeface="+mn-ea"/>
                <a:cs typeface="+mn-ea"/>
              </a:rPr>
              <a:t>（4）</a:t>
            </a:r>
            <a:r>
              <a:rPr lang="en-US" sz="1400" b="0">
                <a:solidFill>
                  <a:srgbClr val="000000"/>
                </a:solidFill>
                <a:latin typeface="+mn-ea"/>
                <a:cs typeface="+mn-ea"/>
              </a:rPr>
              <a:t> paddle</a:t>
            </a:r>
            <a:r>
              <a:rPr lang="zh-CN" sz="1400" b="0">
                <a:solidFill>
                  <a:srgbClr val="000000"/>
                </a:solidFill>
                <a:latin typeface="+mn-ea"/>
                <a:cs typeface="+mn-ea"/>
              </a:rPr>
              <a:t>模式，利用</a:t>
            </a:r>
            <a:r>
              <a:rPr lang="en-US" sz="1400" b="0">
                <a:solidFill>
                  <a:srgbClr val="000000"/>
                </a:solidFill>
                <a:latin typeface="+mn-ea"/>
                <a:cs typeface="+mn-ea"/>
              </a:rPr>
              <a:t>PaddlePaddle</a:t>
            </a:r>
            <a:r>
              <a:rPr lang="zh-CN" sz="1400" b="0">
                <a:solidFill>
                  <a:srgbClr val="000000"/>
                </a:solidFill>
                <a:latin typeface="+mn-ea"/>
                <a:cs typeface="+mn-ea"/>
              </a:rPr>
              <a:t>深度学习框架（需安装</a:t>
            </a:r>
            <a:r>
              <a:rPr lang="en-US" sz="1400" b="0">
                <a:solidFill>
                  <a:srgbClr val="000000"/>
                </a:solidFill>
                <a:latin typeface="+mn-ea"/>
                <a:cs typeface="+mn-ea"/>
              </a:rPr>
              <a:t>paddlepaddle-tiny</a:t>
            </a:r>
            <a:r>
              <a:rPr lang="zh-CN" sz="1400" b="0">
                <a:solidFill>
                  <a:srgbClr val="000000"/>
                </a:solidFill>
                <a:latin typeface="+mn-ea"/>
                <a:cs typeface="+mn-ea"/>
              </a:rPr>
              <a:t>），训练序列标注（双向</a:t>
            </a:r>
            <a:r>
              <a:rPr lang="en-US" sz="1400" b="0">
                <a:solidFill>
                  <a:srgbClr val="000000"/>
                </a:solidFill>
                <a:latin typeface="+mn-ea"/>
                <a:cs typeface="+mn-ea"/>
              </a:rPr>
              <a:t>GRU</a:t>
            </a:r>
            <a:r>
              <a:rPr lang="zh-CN" sz="1400" b="0">
                <a:solidFill>
                  <a:srgbClr val="000000"/>
                </a:solidFill>
                <a:latin typeface="+mn-ea"/>
                <a:cs typeface="+mn-ea"/>
              </a:rPr>
              <a:t>）网络模型实现分词。同时支持词性标注。在使用</a:t>
            </a:r>
            <a:r>
              <a:rPr lang="en-US" sz="1400" b="0">
                <a:solidFill>
                  <a:srgbClr val="000000"/>
                </a:solidFill>
                <a:latin typeface="+mn-ea"/>
                <a:cs typeface="+mn-ea"/>
              </a:rPr>
              <a:t>paddle</a:t>
            </a:r>
            <a:r>
              <a:rPr lang="zh-CN" sz="1400" b="0">
                <a:solidFill>
                  <a:srgbClr val="000000"/>
                </a:solidFill>
                <a:latin typeface="+mn-ea"/>
                <a:cs typeface="+mn-ea"/>
              </a:rPr>
              <a:t>模式时，才需要安装</a:t>
            </a:r>
            <a:r>
              <a:rPr lang="en-US" sz="1400" b="0">
                <a:solidFill>
                  <a:srgbClr val="000000"/>
                </a:solidFill>
                <a:latin typeface="+mn-ea"/>
                <a:cs typeface="+mn-ea"/>
              </a:rPr>
              <a:t>pip install paddlepaddle-tiny==1.6.1</a:t>
            </a:r>
            <a:r>
              <a:rPr lang="zh-CN" sz="1400" b="0">
                <a:solidFill>
                  <a:srgbClr val="000000"/>
                </a:solidFill>
                <a:latin typeface="+mn-ea"/>
                <a:cs typeface="+mn-ea"/>
              </a:rPr>
              <a:t>。这种模式可能与最新的</a:t>
            </a:r>
            <a:r>
              <a:rPr lang="en-US" sz="1400" b="0">
                <a:solidFill>
                  <a:srgbClr val="000000"/>
                </a:solidFill>
                <a:latin typeface="+mn-ea"/>
                <a:cs typeface="+mn-ea"/>
              </a:rPr>
              <a:t>Python</a:t>
            </a:r>
            <a:r>
              <a:rPr lang="zh-CN" sz="1400" b="0">
                <a:solidFill>
                  <a:srgbClr val="000000"/>
                </a:solidFill>
                <a:latin typeface="+mn-ea"/>
                <a:cs typeface="+mn-ea"/>
              </a:rPr>
              <a:t>版本不兼容，可能安装失败。</a:t>
            </a:r>
            <a:endParaRPr lang="zh-CN" altLang="en-US" sz="1400" b="0">
              <a:solidFill>
                <a:srgbClr val="000000"/>
              </a:solidFill>
              <a:latin typeface="+mn-ea"/>
              <a:cs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9.4.1.2 Jieba的使用</a:t>
            </a:r>
            <a:endParaRPr sz="1600"/>
          </a:p>
        </p:txBody>
      </p:sp>
      <p:sp>
        <p:nvSpPr>
          <p:cNvPr id="5" name="Content Placeholder 4"/>
          <p:cNvSpPr>
            <a:spLocks noGrp="1"/>
          </p:cNvSpPr>
          <p:nvPr>
            <p:ph idx="10"/>
          </p:nvPr>
        </p:nvSpPr>
        <p:spPr>
          <a:xfrm>
            <a:off x="1864360" y="1691640"/>
            <a:ext cx="6912610" cy="755650"/>
          </a:xfrm>
        </p:spPr>
        <p:txBody>
          <a:bodyPr/>
          <a:p>
            <a:pPr marL="285750" indent="-285750">
              <a:buFont typeface="Wingdings" panose="05000000000000000000" pitchFamily="2" charset="2"/>
              <a:buChar char="l"/>
            </a:pPr>
            <a:r>
              <a:rPr lang="zh-CN" altLang="zh-CN">
                <a:latin typeface="+mn-ea"/>
                <a:sym typeface="+mn-ea"/>
              </a:rPr>
              <a:t>可以使用jieba.cut() 、jieba.lcut()、jieba.cut_for_search()函数进行分词，以下通过对字符串“小川一郎来到了中国人民银行办理信用卡”分词，演示jieba的前三种分词模式的使用。</a:t>
            </a:r>
            <a:endParaRPr lang="zh-CN" altLang="zh-CN">
              <a:latin typeface="+mn-ea"/>
              <a:sym typeface="+mn-ea"/>
            </a:endParaRPr>
          </a:p>
        </p:txBody>
      </p:sp>
      <p:sp>
        <p:nvSpPr>
          <p:cNvPr id="10" name="文本框 9"/>
          <p:cNvSpPr txBox="1"/>
          <p:nvPr/>
        </p:nvSpPr>
        <p:spPr>
          <a:xfrm>
            <a:off x="2383790" y="2447290"/>
            <a:ext cx="39166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9-6</a:t>
            </a:r>
            <a:r>
              <a:rPr lang="zh-CN" altLang="zh-CN" sz="1400" kern="0" smtClean="0">
                <a:solidFill>
                  <a:srgbClr val="3E3E3E"/>
                </a:solidFill>
                <a:latin typeface="+mn-ea"/>
                <a:cs typeface="Helvetica" panose="020B0604020202020204" pitchFamily="34" charset="0"/>
                <a:sym typeface="+mn-ea"/>
              </a:rPr>
              <a:t>】Jieba的三种中文分词模式演示演示。</a:t>
            </a:r>
            <a:endParaRPr lang="zh-CN" altLang="zh-CN" sz="1400" kern="0" smtClean="0">
              <a:solidFill>
                <a:srgbClr val="3E3E3E"/>
              </a:solidFill>
              <a:latin typeface="+mn-ea"/>
              <a:cs typeface="Helvetica" panose="020B0604020202020204" pitchFamily="34" charset="0"/>
              <a:sym typeface="+mn-ea"/>
            </a:endParaRPr>
          </a:p>
        </p:txBody>
      </p:sp>
      <p:sp>
        <p:nvSpPr>
          <p:cNvPr id="8" name="文本框 7"/>
          <p:cNvSpPr txBox="1"/>
          <p:nvPr/>
        </p:nvSpPr>
        <p:spPr>
          <a:xfrm>
            <a:off x="2168525" y="3011805"/>
            <a:ext cx="6608445" cy="1383665"/>
          </a:xfrm>
          <a:prstGeom prst="rect">
            <a:avLst/>
          </a:prstGeom>
          <a:noFill/>
          <a:ln w="9525">
            <a:noFill/>
            <a:miter lim="800000"/>
          </a:ln>
        </p:spPr>
        <p:txBody>
          <a:bodyPr wrap="squar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15</a:t>
            </a:r>
            <a:r>
              <a:rPr lang="zh-CN"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seg_list = jieba.cut(content,cut_all=False) #精准模式</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print("精准模式（默认）："+'/'.join(seg_list))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Out[</a:t>
            </a:r>
            <a:r>
              <a:rPr lang="en-US" altLang="zh-CN" sz="1400" kern="0" smtClean="0">
                <a:solidFill>
                  <a:srgbClr val="3E3E3E"/>
                </a:solidFill>
                <a:latin typeface="+mn-ea"/>
                <a:cs typeface="Helvetica" panose="020B0604020202020204" pitchFamily="34" charset="0"/>
                <a:sym typeface="+mn-ea"/>
              </a:rPr>
              <a:t>15</a:t>
            </a:r>
            <a:r>
              <a:rPr lang="zh-CN"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精准模式（默认）：小川/一郎/来到/了/中国人民银行/办理/信用卡</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9.4.1.2 Jieba的使用</a:t>
            </a:r>
            <a:endParaRPr sz="1600"/>
          </a:p>
        </p:txBody>
      </p:sp>
      <p:sp>
        <p:nvSpPr>
          <p:cNvPr id="10" name="文本框 9"/>
          <p:cNvSpPr txBox="1"/>
          <p:nvPr/>
        </p:nvSpPr>
        <p:spPr>
          <a:xfrm>
            <a:off x="2391410" y="1691640"/>
            <a:ext cx="39166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9-6</a:t>
            </a:r>
            <a:r>
              <a:rPr lang="zh-CN" altLang="zh-CN" sz="1400" kern="0" smtClean="0">
                <a:solidFill>
                  <a:srgbClr val="3E3E3E"/>
                </a:solidFill>
                <a:latin typeface="+mn-ea"/>
                <a:cs typeface="Helvetica" panose="020B0604020202020204" pitchFamily="34" charset="0"/>
                <a:sym typeface="+mn-ea"/>
              </a:rPr>
              <a:t>】Jieba的三种中文分词模式演示演示。</a:t>
            </a:r>
            <a:endParaRPr lang="zh-CN" altLang="zh-CN" sz="1400" kern="0" smtClean="0">
              <a:solidFill>
                <a:srgbClr val="3E3E3E"/>
              </a:solidFill>
              <a:latin typeface="+mn-ea"/>
              <a:cs typeface="Helvetica" panose="020B0604020202020204" pitchFamily="34" charset="0"/>
              <a:sym typeface="+mn-ea"/>
            </a:endParaRPr>
          </a:p>
        </p:txBody>
      </p:sp>
      <p:sp>
        <p:nvSpPr>
          <p:cNvPr id="8" name="文本框 7"/>
          <p:cNvSpPr txBox="1"/>
          <p:nvPr/>
        </p:nvSpPr>
        <p:spPr>
          <a:xfrm>
            <a:off x="2077085" y="2105660"/>
            <a:ext cx="6608445" cy="2676525"/>
          </a:xfrm>
          <a:prstGeom prst="rect">
            <a:avLst/>
          </a:prstGeom>
          <a:noFill/>
          <a:ln w="9525">
            <a:noFill/>
            <a:miter lim="800000"/>
          </a:ln>
        </p:spPr>
        <p:txBody>
          <a:bodyPr wrap="squar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16</a:t>
            </a:r>
            <a:r>
              <a:rPr lang="zh-CN" altLang="zh-CN" sz="1400" kern="0" smtClean="0">
                <a:solidFill>
                  <a:srgbClr val="3E3E3E"/>
                </a:solidFill>
                <a:latin typeface="+mn-ea"/>
                <a:cs typeface="Helvetica" panose="020B0604020202020204" pitchFamily="34" charset="0"/>
                <a:sym typeface="+mn-ea"/>
              </a:rPr>
              <a:t>]： seg_list = jieba.cut(content, cut_all=True) </a:t>
            </a:r>
            <a:r>
              <a:rPr lang="en-US" altLang="zh-CN" sz="1400" kern="0" smtClean="0">
                <a:solidFill>
                  <a:srgbClr val="3E3E3E"/>
                </a:solidFill>
                <a:latin typeface="+mn-ea"/>
                <a:cs typeface="Helvetica" panose="020B0604020202020204" pitchFamily="34" charset="0"/>
                <a:sym typeface="+mn-ea"/>
              </a:rPr>
              <a:t>#</a:t>
            </a:r>
            <a:r>
              <a:rPr lang="zh-CN" altLang="en-US" sz="1400" kern="0" smtClean="0">
                <a:solidFill>
                  <a:srgbClr val="3E3E3E"/>
                </a:solidFill>
                <a:latin typeface="+mn-ea"/>
                <a:cs typeface="Helvetica" panose="020B0604020202020204" pitchFamily="34" charset="0"/>
                <a:sym typeface="+mn-ea"/>
              </a:rPr>
              <a:t>全模式</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          print("全模式：" + '/'.join(seg_list))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Out[</a:t>
            </a:r>
            <a:r>
              <a:rPr lang="en-US" altLang="zh-CN" sz="1400" kern="0" smtClean="0">
                <a:solidFill>
                  <a:srgbClr val="3E3E3E"/>
                </a:solidFill>
                <a:latin typeface="+mn-ea"/>
                <a:cs typeface="Helvetica" panose="020B0604020202020204" pitchFamily="34" charset="0"/>
                <a:sym typeface="+mn-ea"/>
              </a:rPr>
              <a:t>16</a:t>
            </a:r>
            <a:r>
              <a:rPr lang="zh-CN" altLang="zh-CN" sz="1400" kern="0" smtClean="0">
                <a:solidFill>
                  <a:srgbClr val="3E3E3E"/>
                </a:solidFill>
                <a:latin typeface="+mn-ea"/>
                <a:cs typeface="Helvetica" panose="020B0604020202020204" pitchFamily="34" charset="0"/>
                <a:sym typeface="+mn-ea"/>
              </a:rPr>
              <a:t>]:  全模式：小川/一/郎/来到/了/中国/中国人民银行/国人/人民/人民银行/银行/办理/信用/信用卡</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17</a:t>
            </a:r>
            <a:r>
              <a:rPr lang="zh-CN"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seg_list = jieba.cut_for_search(content) #搜索引擎模式</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print("搜索引擎模式：" + '/'.join(seg_list))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zh-CN" altLang="zh-CN" sz="1400" kern="0" smtClean="0">
                <a:solidFill>
                  <a:srgbClr val="3E3E3E"/>
                </a:solidFill>
                <a:latin typeface="+mn-ea"/>
                <a:cs typeface="Helvetica" panose="020B0604020202020204" pitchFamily="34" charset="0"/>
                <a:sym typeface="+mn-ea"/>
              </a:rPr>
              <a:t>Out[</a:t>
            </a:r>
            <a:r>
              <a:rPr lang="en-US" altLang="zh-CN" sz="1400" kern="0" smtClean="0">
                <a:solidFill>
                  <a:srgbClr val="3E3E3E"/>
                </a:solidFill>
                <a:latin typeface="+mn-ea"/>
                <a:cs typeface="Helvetica" panose="020B0604020202020204" pitchFamily="34" charset="0"/>
                <a:sym typeface="+mn-ea"/>
              </a:rPr>
              <a:t>17</a:t>
            </a:r>
            <a:r>
              <a:rPr lang="zh-CN" altLang="zh-CN" sz="1400" kern="0" smtClean="0">
                <a:solidFill>
                  <a:srgbClr val="3E3E3E"/>
                </a:solidFill>
                <a:latin typeface="+mn-ea"/>
                <a:cs typeface="Helvetica" panose="020B0604020202020204" pitchFamily="34" charset="0"/>
                <a:sym typeface="+mn-ea"/>
              </a:rPr>
              <a:t>]:  搜索引擎模式：小川/一郎/来到/了/中国/国人/人民/银行/中国人民银行/办理/信用/信用卡</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9.4.1.2 Jieba的使用</a:t>
            </a:r>
            <a:endParaRPr sz="1600"/>
          </a:p>
        </p:txBody>
      </p:sp>
      <p:sp>
        <p:nvSpPr>
          <p:cNvPr id="10" name="文本框 9"/>
          <p:cNvSpPr txBox="1"/>
          <p:nvPr/>
        </p:nvSpPr>
        <p:spPr>
          <a:xfrm>
            <a:off x="2391410" y="1691640"/>
            <a:ext cx="3916680" cy="414020"/>
          </a:xfrm>
          <a:prstGeom prst="rect">
            <a:avLst/>
          </a:prstGeom>
          <a:noFill/>
          <a:ln w="9525">
            <a:noFill/>
            <a:miter lim="800000"/>
          </a:ln>
        </p:spPr>
        <p:txBody>
          <a:bodyPr wrap="none" anchor="t">
            <a:spAutoFit/>
          </a:bodyPr>
          <a:p>
            <a:pPr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9-6</a:t>
            </a:r>
            <a:r>
              <a:rPr lang="zh-CN" altLang="zh-CN" sz="1400" kern="0" smtClean="0">
                <a:solidFill>
                  <a:srgbClr val="3E3E3E"/>
                </a:solidFill>
                <a:latin typeface="+mn-ea"/>
                <a:cs typeface="Helvetica" panose="020B0604020202020204" pitchFamily="34" charset="0"/>
                <a:sym typeface="+mn-ea"/>
              </a:rPr>
              <a:t>】Jieba的三种中文分词模式演示演示。</a:t>
            </a:r>
            <a:endParaRPr lang="zh-CN" altLang="zh-CN" sz="1400" kern="0" smtClean="0">
              <a:solidFill>
                <a:srgbClr val="3E3E3E"/>
              </a:solidFill>
              <a:latin typeface="+mn-ea"/>
              <a:cs typeface="Helvetica" panose="020B0604020202020204" pitchFamily="34" charset="0"/>
              <a:sym typeface="+mn-ea"/>
            </a:endParaRPr>
          </a:p>
        </p:txBody>
      </p:sp>
      <p:sp>
        <p:nvSpPr>
          <p:cNvPr id="100" name="文本框 99"/>
          <p:cNvSpPr txBox="1"/>
          <p:nvPr/>
        </p:nvSpPr>
        <p:spPr>
          <a:xfrm>
            <a:off x="1796415" y="2325370"/>
            <a:ext cx="6956425" cy="1060450"/>
          </a:xfrm>
          <a:prstGeom prst="rect">
            <a:avLst/>
          </a:prstGeom>
          <a:noFill/>
          <a:ln w="9525">
            <a:noFill/>
          </a:ln>
        </p:spPr>
        <p:txBody>
          <a:bodyPr wrap="square">
            <a:spAutoFit/>
          </a:bodyPr>
          <a:p>
            <a:pPr marL="266700" indent="355600" algn="l" fontAlgn="auto">
              <a:lnSpc>
                <a:spcPct val="150000"/>
              </a:lnSpc>
              <a:buClrTx/>
              <a:buSzTx/>
              <a:buFontTx/>
              <a:extLst>
                <a:ext uri="{35155182-B16C-46BC-9424-99874614C6A1}">
                  <wpsdc:indentchars xmlns:wpsdc="http://www.wps.cn/officeDocument/2017/drawingmlCustomData" val="200" checksum="3837665281"/>
                </a:ext>
              </a:extLst>
            </a:pPr>
            <a:r>
              <a:rPr lang="zh-CN" sz="1400" b="0">
                <a:solidFill>
                  <a:srgbClr val="000000"/>
                </a:solidFill>
                <a:latin typeface="+mn-ea"/>
                <a:cs typeface="+mn-ea"/>
              </a:rPr>
              <a:t>可以看到不同的分词模式得到的分词集是不同的，其中精准模式最接近所需要的分词结果。但是“小川一郎”是一个名字，却被分词成了“小川”、“一郎”两个词，这并不是正确结果。解决该问题可以使用jieba用户自定义字典。</a:t>
            </a:r>
            <a:endParaRPr lang="zh-CN" sz="1400">
              <a:solidFill>
                <a:srgbClr val="000000"/>
              </a:solidFill>
              <a:latin typeface="+mn-ea"/>
              <a:cs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9.4.1.3 jieba用户字典的使用</a:t>
            </a:r>
            <a:endParaRPr sz="1600"/>
          </a:p>
        </p:txBody>
      </p:sp>
      <p:sp>
        <p:nvSpPr>
          <p:cNvPr id="8" name="Content Placeholder 4"/>
          <p:cNvSpPr>
            <a:spLocks noGrp="1"/>
          </p:cNvSpPr>
          <p:nvPr>
            <p:ph idx="10"/>
          </p:nvPr>
        </p:nvSpPr>
        <p:spPr>
          <a:xfrm>
            <a:off x="1879600" y="1691640"/>
            <a:ext cx="6912610" cy="1020445"/>
          </a:xfrm>
        </p:spPr>
        <p:txBody>
          <a:bodyPr/>
          <a:p>
            <a:pPr marL="285750" indent="-285750">
              <a:buFont typeface="Wingdings" panose="05000000000000000000" pitchFamily="2" charset="2"/>
              <a:buChar char="l"/>
            </a:pPr>
            <a:r>
              <a:rPr lang="zh-CN" altLang="zh-CN">
                <a:latin typeface="+mn-ea"/>
                <a:sym typeface="+mn-ea"/>
              </a:rPr>
              <a:t>jieba的用户字典非常简单，只需要建立一个文本文件，文本的每一行分为3列（空格分开），分别为： </a:t>
            </a:r>
            <a:r>
              <a:rPr lang="zh-CN" altLang="zh-CN" b="1">
                <a:latin typeface="+mn-ea"/>
                <a:sym typeface="+mn-ea"/>
              </a:rPr>
              <a:t>一个用户添加的词</a:t>
            </a:r>
            <a:r>
              <a:rPr lang="zh-CN" altLang="zh-CN">
                <a:latin typeface="+mn-ea"/>
                <a:sym typeface="+mn-ea"/>
              </a:rPr>
              <a:t>，词频（可选），词性（可选）。</a:t>
            </a:r>
            <a:endParaRPr lang="zh-CN" altLang="zh-CN">
              <a:latin typeface="+mn-ea"/>
              <a:sym typeface="+mn-ea"/>
            </a:endParaRPr>
          </a:p>
          <a:p>
            <a:pPr marL="285750" indent="-285750">
              <a:buFont typeface="Wingdings" panose="05000000000000000000" pitchFamily="2" charset="2"/>
              <a:buChar char="l"/>
            </a:pPr>
            <a:r>
              <a:rPr lang="zh-CN" altLang="zh-CN">
                <a:latin typeface="+mn-ea"/>
                <a:sym typeface="+mn-ea"/>
              </a:rPr>
              <a:t>词频指</a:t>
            </a:r>
            <a:r>
              <a:rPr lang="zh-CN" altLang="zh-CN">
                <a:latin typeface="+mn-ea"/>
                <a:sym typeface="+mn-ea"/>
              </a:rPr>
              <a:t>词出现的频率，用户可以根据情况填写一个估计值，或者不填写；词性是词的属性，见下表：</a:t>
            </a:r>
            <a:endParaRPr lang="zh-CN" altLang="zh-CN">
              <a:latin typeface="+mn-ea"/>
              <a:sym typeface="+mn-ea"/>
            </a:endParaRPr>
          </a:p>
        </p:txBody>
      </p:sp>
      <p:graphicFrame>
        <p:nvGraphicFramePr>
          <p:cNvPr id="10" name="表格 9"/>
          <p:cNvGraphicFramePr/>
          <p:nvPr>
            <p:custDataLst>
              <p:tags r:id="rId2"/>
            </p:custDataLst>
          </p:nvPr>
        </p:nvGraphicFramePr>
        <p:xfrm>
          <a:off x="2426970" y="2720975"/>
          <a:ext cx="5970270" cy="2273300"/>
        </p:xfrm>
        <a:graphic>
          <a:graphicData uri="http://schemas.openxmlformats.org/drawingml/2006/table">
            <a:tbl>
              <a:tblPr firstRow="1" bandRow="1">
                <a:tableStyleId>{5C22544A-7EE6-4342-B048-85BDC9FD1C3A}</a:tableStyleId>
              </a:tblPr>
              <a:tblGrid>
                <a:gridCol w="746760"/>
                <a:gridCol w="746760"/>
                <a:gridCol w="746760"/>
                <a:gridCol w="744855"/>
                <a:gridCol w="523240"/>
                <a:gridCol w="753745"/>
                <a:gridCol w="489585"/>
                <a:gridCol w="1218565"/>
              </a:tblGrid>
              <a:tr h="255270">
                <a:tc>
                  <a:txBody>
                    <a:bodyPr/>
                    <a:p>
                      <a:pPr>
                        <a:buNone/>
                      </a:pPr>
                      <a:r>
                        <a:rPr lang="zh-CN" altLang="en-US" sz="1000" b="1"/>
                        <a:t>标签</a:t>
                      </a:r>
                      <a:endParaRPr lang="zh-CN" altLang="en-US" sz="1000" b="1"/>
                    </a:p>
                  </a:txBody>
                  <a:tcPr/>
                </a:tc>
                <a:tc>
                  <a:txBody>
                    <a:bodyPr/>
                    <a:p>
                      <a:pPr>
                        <a:buNone/>
                      </a:pPr>
                      <a:r>
                        <a:rPr lang="zh-CN" altLang="en-US" sz="1000" b="1"/>
                        <a:t>含义</a:t>
                      </a:r>
                      <a:endParaRPr lang="zh-CN" altLang="en-US" sz="1000" b="1"/>
                    </a:p>
                  </a:txBody>
                  <a:tcPr/>
                </a:tc>
                <a:tc>
                  <a:txBody>
                    <a:bodyPr/>
                    <a:p>
                      <a:pPr>
                        <a:buNone/>
                      </a:pPr>
                      <a:r>
                        <a:rPr lang="zh-CN" altLang="en-US" sz="1000" b="1"/>
                        <a:t>标签</a:t>
                      </a:r>
                      <a:endParaRPr lang="zh-CN" altLang="en-US" sz="1000" b="1"/>
                    </a:p>
                  </a:txBody>
                  <a:tcPr/>
                </a:tc>
                <a:tc>
                  <a:txBody>
                    <a:bodyPr/>
                    <a:p>
                      <a:pPr>
                        <a:buNone/>
                      </a:pPr>
                      <a:r>
                        <a:rPr lang="zh-CN" altLang="en-US" sz="1000" b="1"/>
                        <a:t>含义</a:t>
                      </a:r>
                      <a:endParaRPr lang="zh-CN" altLang="en-US" sz="1000" b="1"/>
                    </a:p>
                  </a:txBody>
                  <a:tcPr/>
                </a:tc>
                <a:tc>
                  <a:txBody>
                    <a:bodyPr/>
                    <a:p>
                      <a:pPr>
                        <a:buNone/>
                      </a:pPr>
                      <a:r>
                        <a:rPr lang="zh-CN" altLang="en-US" sz="1000" b="1"/>
                        <a:t>标签</a:t>
                      </a:r>
                      <a:endParaRPr lang="zh-CN" altLang="en-US" sz="1000" b="1"/>
                    </a:p>
                  </a:txBody>
                  <a:tcPr/>
                </a:tc>
                <a:tc>
                  <a:txBody>
                    <a:bodyPr/>
                    <a:p>
                      <a:pPr>
                        <a:buNone/>
                      </a:pPr>
                      <a:r>
                        <a:rPr lang="zh-CN" altLang="en-US" sz="1000" b="1"/>
                        <a:t>含义</a:t>
                      </a:r>
                      <a:endParaRPr lang="zh-CN" altLang="en-US" sz="1000" b="1"/>
                    </a:p>
                  </a:txBody>
                  <a:tcPr/>
                </a:tc>
                <a:tc>
                  <a:txBody>
                    <a:bodyPr/>
                    <a:p>
                      <a:pPr>
                        <a:buNone/>
                      </a:pPr>
                      <a:r>
                        <a:rPr lang="zh-CN" altLang="en-US" sz="1000" b="1"/>
                        <a:t>标签</a:t>
                      </a:r>
                      <a:endParaRPr lang="zh-CN" altLang="en-US" sz="1000" b="1"/>
                    </a:p>
                  </a:txBody>
                  <a:tcPr/>
                </a:tc>
                <a:tc>
                  <a:txBody>
                    <a:bodyPr/>
                    <a:p>
                      <a:pPr>
                        <a:buNone/>
                      </a:pPr>
                      <a:r>
                        <a:rPr lang="zh-CN" altLang="en-US" sz="1000" b="1"/>
                        <a:t>含义</a:t>
                      </a:r>
                      <a:endParaRPr lang="zh-CN" altLang="en-US" sz="1000" b="1"/>
                    </a:p>
                  </a:txBody>
                  <a:tcPr/>
                </a:tc>
              </a:tr>
              <a:tr h="370840">
                <a:tc>
                  <a:txBody>
                    <a:bodyPr/>
                    <a:p>
                      <a:pPr>
                        <a:buNone/>
                      </a:pPr>
                      <a:r>
                        <a:rPr lang="zh-CN" altLang="en-US" sz="1000" b="1"/>
                        <a:t>n</a:t>
                      </a:r>
                      <a:endParaRPr lang="zh-CN" altLang="en-US" sz="1000" b="1"/>
                    </a:p>
                  </a:txBody>
                  <a:tcPr/>
                </a:tc>
                <a:tc>
                  <a:txBody>
                    <a:bodyPr/>
                    <a:p>
                      <a:pPr>
                        <a:buNone/>
                      </a:pPr>
                      <a:r>
                        <a:rPr lang="zh-CN" altLang="en-US" sz="1000" b="1"/>
                        <a:t>普通名词</a:t>
                      </a:r>
                      <a:endParaRPr lang="zh-CN" altLang="en-US" sz="1000" b="1"/>
                    </a:p>
                  </a:txBody>
                  <a:tcPr/>
                </a:tc>
                <a:tc>
                  <a:txBody>
                    <a:bodyPr/>
                    <a:p>
                      <a:pPr>
                        <a:buNone/>
                      </a:pPr>
                      <a:r>
                        <a:rPr lang="zh-CN" altLang="en-US" sz="1000" b="1"/>
                        <a:t>f</a:t>
                      </a:r>
                      <a:endParaRPr lang="zh-CN" altLang="en-US" sz="1000" b="1"/>
                    </a:p>
                  </a:txBody>
                  <a:tcPr/>
                </a:tc>
                <a:tc>
                  <a:txBody>
                    <a:bodyPr/>
                    <a:p>
                      <a:pPr>
                        <a:buNone/>
                      </a:pPr>
                      <a:r>
                        <a:rPr lang="zh-CN" altLang="en-US" sz="1000" b="1"/>
                        <a:t>方位名词</a:t>
                      </a:r>
                      <a:endParaRPr lang="zh-CN" altLang="en-US" sz="1000" b="1"/>
                    </a:p>
                  </a:txBody>
                  <a:tcPr/>
                </a:tc>
                <a:tc>
                  <a:txBody>
                    <a:bodyPr/>
                    <a:p>
                      <a:pPr>
                        <a:buNone/>
                      </a:pPr>
                      <a:r>
                        <a:rPr lang="zh-CN" altLang="en-US" sz="1000" b="1"/>
                        <a:t>s</a:t>
                      </a:r>
                      <a:endParaRPr lang="zh-CN" altLang="en-US" sz="1000" b="1"/>
                    </a:p>
                  </a:txBody>
                  <a:tcPr/>
                </a:tc>
                <a:tc>
                  <a:txBody>
                    <a:bodyPr/>
                    <a:p>
                      <a:pPr>
                        <a:buNone/>
                      </a:pPr>
                      <a:r>
                        <a:rPr lang="zh-CN" altLang="en-US" sz="1000" b="1"/>
                        <a:t>处所名词</a:t>
                      </a:r>
                      <a:endParaRPr lang="zh-CN" altLang="en-US" sz="1000" b="1"/>
                    </a:p>
                  </a:txBody>
                  <a:tcPr/>
                </a:tc>
                <a:tc>
                  <a:txBody>
                    <a:bodyPr/>
                    <a:p>
                      <a:pPr>
                        <a:buNone/>
                      </a:pPr>
                      <a:r>
                        <a:rPr lang="zh-CN" altLang="en-US" sz="1000" b="1"/>
                        <a:t>t</a:t>
                      </a:r>
                      <a:endParaRPr lang="zh-CN" altLang="en-US" sz="1000" b="1"/>
                    </a:p>
                  </a:txBody>
                  <a:tcPr/>
                </a:tc>
                <a:tc>
                  <a:txBody>
                    <a:bodyPr/>
                    <a:p>
                      <a:pPr>
                        <a:buNone/>
                      </a:pPr>
                      <a:r>
                        <a:rPr lang="zh-CN" altLang="en-US" sz="1000" b="1"/>
                        <a:t>时间</a:t>
                      </a:r>
                      <a:endParaRPr lang="zh-CN" altLang="en-US" sz="1000" b="1"/>
                    </a:p>
                  </a:txBody>
                  <a:tcPr/>
                </a:tc>
              </a:tr>
              <a:tr h="255270">
                <a:tc>
                  <a:txBody>
                    <a:bodyPr/>
                    <a:p>
                      <a:pPr>
                        <a:buNone/>
                      </a:pPr>
                      <a:r>
                        <a:rPr lang="zh-CN" altLang="en-US" sz="1000" b="1"/>
                        <a:t>nr</a:t>
                      </a:r>
                      <a:endParaRPr lang="zh-CN" altLang="en-US" sz="1000" b="1"/>
                    </a:p>
                  </a:txBody>
                  <a:tcPr/>
                </a:tc>
                <a:tc>
                  <a:txBody>
                    <a:bodyPr/>
                    <a:p>
                      <a:pPr>
                        <a:buNone/>
                      </a:pPr>
                      <a:r>
                        <a:rPr lang="zh-CN" altLang="en-US" sz="1000" b="1"/>
                        <a:t>人名</a:t>
                      </a:r>
                      <a:endParaRPr lang="zh-CN" altLang="en-US" sz="1000" b="1"/>
                    </a:p>
                  </a:txBody>
                  <a:tcPr/>
                </a:tc>
                <a:tc>
                  <a:txBody>
                    <a:bodyPr/>
                    <a:p>
                      <a:pPr>
                        <a:buNone/>
                      </a:pPr>
                      <a:r>
                        <a:rPr lang="zh-CN" altLang="en-US" sz="1000" b="1"/>
                        <a:t>ns</a:t>
                      </a:r>
                      <a:endParaRPr lang="zh-CN" altLang="en-US" sz="1000" b="1"/>
                    </a:p>
                  </a:txBody>
                  <a:tcPr/>
                </a:tc>
                <a:tc>
                  <a:txBody>
                    <a:bodyPr/>
                    <a:p>
                      <a:pPr>
                        <a:buNone/>
                      </a:pPr>
                      <a:r>
                        <a:rPr lang="zh-CN" altLang="en-US" sz="1000" b="1"/>
                        <a:t>地名</a:t>
                      </a:r>
                      <a:endParaRPr lang="zh-CN" altLang="en-US" sz="1000" b="1"/>
                    </a:p>
                  </a:txBody>
                  <a:tcPr/>
                </a:tc>
                <a:tc>
                  <a:txBody>
                    <a:bodyPr/>
                    <a:p>
                      <a:pPr>
                        <a:buNone/>
                      </a:pPr>
                      <a:r>
                        <a:rPr lang="zh-CN" altLang="en-US" sz="1000" b="1"/>
                        <a:t>nt</a:t>
                      </a:r>
                      <a:endParaRPr lang="zh-CN" altLang="en-US" sz="1000" b="1"/>
                    </a:p>
                  </a:txBody>
                  <a:tcPr/>
                </a:tc>
                <a:tc>
                  <a:txBody>
                    <a:bodyPr/>
                    <a:p>
                      <a:pPr>
                        <a:buNone/>
                      </a:pPr>
                      <a:r>
                        <a:rPr lang="zh-CN" altLang="en-US" sz="1000" b="1"/>
                        <a:t>机构名</a:t>
                      </a:r>
                      <a:endParaRPr lang="zh-CN" altLang="en-US" sz="1000" b="1"/>
                    </a:p>
                  </a:txBody>
                  <a:tcPr/>
                </a:tc>
                <a:tc>
                  <a:txBody>
                    <a:bodyPr/>
                    <a:p>
                      <a:pPr>
                        <a:buNone/>
                      </a:pPr>
                      <a:r>
                        <a:rPr lang="zh-CN" altLang="en-US" sz="1000" b="1"/>
                        <a:t>nw</a:t>
                      </a:r>
                      <a:endParaRPr lang="zh-CN" altLang="en-US" sz="1000" b="1"/>
                    </a:p>
                  </a:txBody>
                  <a:tcPr/>
                </a:tc>
                <a:tc>
                  <a:txBody>
                    <a:bodyPr/>
                    <a:p>
                      <a:pPr>
                        <a:buNone/>
                      </a:pPr>
                      <a:r>
                        <a:rPr lang="zh-CN" altLang="en-US" sz="1000" b="1"/>
                        <a:t>作品名</a:t>
                      </a:r>
                      <a:endParaRPr lang="zh-CN" altLang="en-US" sz="1000" b="1"/>
                    </a:p>
                  </a:txBody>
                  <a:tcPr/>
                </a:tc>
              </a:tr>
              <a:tr h="370205">
                <a:tc>
                  <a:txBody>
                    <a:bodyPr/>
                    <a:p>
                      <a:pPr>
                        <a:buNone/>
                      </a:pPr>
                      <a:r>
                        <a:rPr lang="zh-CN" altLang="en-US" sz="1000" b="1"/>
                        <a:t>nz</a:t>
                      </a:r>
                      <a:endParaRPr lang="zh-CN" altLang="en-US" sz="1000" b="1"/>
                    </a:p>
                  </a:txBody>
                  <a:tcPr/>
                </a:tc>
                <a:tc>
                  <a:txBody>
                    <a:bodyPr/>
                    <a:p>
                      <a:pPr>
                        <a:buNone/>
                      </a:pPr>
                      <a:r>
                        <a:rPr lang="zh-CN" altLang="en-US" sz="1000" b="1"/>
                        <a:t>其他专名</a:t>
                      </a:r>
                      <a:endParaRPr lang="zh-CN" altLang="en-US" sz="1000" b="1"/>
                    </a:p>
                  </a:txBody>
                  <a:tcPr/>
                </a:tc>
                <a:tc>
                  <a:txBody>
                    <a:bodyPr/>
                    <a:p>
                      <a:pPr>
                        <a:buNone/>
                      </a:pPr>
                      <a:r>
                        <a:rPr lang="zh-CN" altLang="en-US" sz="1000" b="1"/>
                        <a:t>v</a:t>
                      </a:r>
                      <a:endParaRPr lang="zh-CN" altLang="en-US" sz="1000" b="1"/>
                    </a:p>
                  </a:txBody>
                  <a:tcPr/>
                </a:tc>
                <a:tc>
                  <a:txBody>
                    <a:bodyPr/>
                    <a:p>
                      <a:pPr>
                        <a:buNone/>
                      </a:pPr>
                      <a:r>
                        <a:rPr lang="zh-CN" altLang="en-US" sz="1000" b="1"/>
                        <a:t>普通动词</a:t>
                      </a:r>
                      <a:endParaRPr lang="zh-CN" altLang="en-US" sz="1000" b="1"/>
                    </a:p>
                  </a:txBody>
                  <a:tcPr/>
                </a:tc>
                <a:tc>
                  <a:txBody>
                    <a:bodyPr/>
                    <a:p>
                      <a:pPr>
                        <a:buNone/>
                      </a:pPr>
                      <a:r>
                        <a:rPr lang="zh-CN" altLang="en-US" sz="1000" b="1"/>
                        <a:t>vd</a:t>
                      </a:r>
                      <a:endParaRPr lang="zh-CN" altLang="en-US" sz="1000" b="1"/>
                    </a:p>
                  </a:txBody>
                  <a:tcPr/>
                </a:tc>
                <a:tc>
                  <a:txBody>
                    <a:bodyPr/>
                    <a:p>
                      <a:pPr>
                        <a:buNone/>
                      </a:pPr>
                      <a:r>
                        <a:rPr lang="zh-CN" altLang="en-US" sz="1000" b="1"/>
                        <a:t>动副词</a:t>
                      </a:r>
                      <a:endParaRPr lang="zh-CN" altLang="en-US" sz="1000" b="1"/>
                    </a:p>
                  </a:txBody>
                  <a:tcPr/>
                </a:tc>
                <a:tc>
                  <a:txBody>
                    <a:bodyPr/>
                    <a:p>
                      <a:pPr>
                        <a:buNone/>
                      </a:pPr>
                      <a:r>
                        <a:rPr lang="zh-CN" altLang="en-US" sz="1000" b="1"/>
                        <a:t>vn</a:t>
                      </a:r>
                      <a:endParaRPr lang="zh-CN" altLang="en-US" sz="1000" b="1"/>
                    </a:p>
                  </a:txBody>
                  <a:tcPr/>
                </a:tc>
                <a:tc>
                  <a:txBody>
                    <a:bodyPr/>
                    <a:p>
                      <a:pPr>
                        <a:buNone/>
                      </a:pPr>
                      <a:r>
                        <a:rPr lang="zh-CN" altLang="en-US" sz="1000" b="1"/>
                        <a:t>名动词</a:t>
                      </a:r>
                      <a:endParaRPr lang="zh-CN" altLang="en-US" sz="1000" b="1"/>
                    </a:p>
                  </a:txBody>
                  <a:tcPr/>
                </a:tc>
              </a:tr>
              <a:tr h="255270">
                <a:tc>
                  <a:txBody>
                    <a:bodyPr/>
                    <a:p>
                      <a:pPr>
                        <a:buNone/>
                      </a:pPr>
                      <a:r>
                        <a:rPr lang="zh-CN" altLang="en-US" sz="1000" b="1"/>
                        <a:t>a</a:t>
                      </a:r>
                      <a:endParaRPr lang="zh-CN" altLang="en-US" sz="1000" b="1"/>
                    </a:p>
                  </a:txBody>
                  <a:tcPr/>
                </a:tc>
                <a:tc>
                  <a:txBody>
                    <a:bodyPr/>
                    <a:p>
                      <a:pPr>
                        <a:buNone/>
                      </a:pPr>
                      <a:r>
                        <a:rPr lang="zh-CN" altLang="en-US" sz="1000" b="1"/>
                        <a:t>形容词</a:t>
                      </a:r>
                      <a:endParaRPr lang="zh-CN" altLang="en-US" sz="1000" b="1"/>
                    </a:p>
                  </a:txBody>
                  <a:tcPr/>
                </a:tc>
                <a:tc>
                  <a:txBody>
                    <a:bodyPr/>
                    <a:p>
                      <a:pPr>
                        <a:buNone/>
                      </a:pPr>
                      <a:r>
                        <a:rPr lang="zh-CN" altLang="en-US" sz="1000" b="1"/>
                        <a:t>ad</a:t>
                      </a:r>
                      <a:endParaRPr lang="zh-CN" altLang="en-US" sz="1000" b="1"/>
                    </a:p>
                  </a:txBody>
                  <a:tcPr/>
                </a:tc>
                <a:tc>
                  <a:txBody>
                    <a:bodyPr/>
                    <a:p>
                      <a:pPr>
                        <a:buNone/>
                      </a:pPr>
                      <a:r>
                        <a:rPr lang="zh-CN" altLang="en-US" sz="1000" b="1"/>
                        <a:t>副形词</a:t>
                      </a:r>
                      <a:endParaRPr lang="zh-CN" altLang="en-US" sz="1000" b="1"/>
                    </a:p>
                  </a:txBody>
                  <a:tcPr/>
                </a:tc>
                <a:tc>
                  <a:txBody>
                    <a:bodyPr/>
                    <a:p>
                      <a:pPr>
                        <a:buNone/>
                      </a:pPr>
                      <a:r>
                        <a:rPr lang="zh-CN" altLang="en-US" sz="1000" b="1"/>
                        <a:t>an</a:t>
                      </a:r>
                      <a:endParaRPr lang="zh-CN" altLang="en-US" sz="1000" b="1"/>
                    </a:p>
                  </a:txBody>
                  <a:tcPr/>
                </a:tc>
                <a:tc>
                  <a:txBody>
                    <a:bodyPr/>
                    <a:p>
                      <a:pPr>
                        <a:buNone/>
                      </a:pPr>
                      <a:r>
                        <a:rPr lang="zh-CN" altLang="en-US" sz="1000" b="1"/>
                        <a:t>名形词</a:t>
                      </a:r>
                      <a:endParaRPr lang="zh-CN" altLang="en-US" sz="1000" b="1"/>
                    </a:p>
                  </a:txBody>
                  <a:tcPr/>
                </a:tc>
                <a:tc>
                  <a:txBody>
                    <a:bodyPr/>
                    <a:p>
                      <a:pPr>
                        <a:buNone/>
                      </a:pPr>
                      <a:r>
                        <a:rPr lang="zh-CN" altLang="en-US" sz="1000" b="1"/>
                        <a:t>d</a:t>
                      </a:r>
                      <a:endParaRPr lang="zh-CN" altLang="en-US" sz="1000" b="1"/>
                    </a:p>
                  </a:txBody>
                  <a:tcPr/>
                </a:tc>
                <a:tc>
                  <a:txBody>
                    <a:bodyPr/>
                    <a:p>
                      <a:pPr>
                        <a:buNone/>
                      </a:pPr>
                      <a:r>
                        <a:rPr lang="zh-CN" altLang="en-US" sz="1000" b="1"/>
                        <a:t>副词</a:t>
                      </a:r>
                      <a:endParaRPr lang="zh-CN" altLang="en-US" sz="1000" b="1"/>
                    </a:p>
                  </a:txBody>
                  <a:tcPr/>
                </a:tc>
              </a:tr>
              <a:tr h="255270">
                <a:tc>
                  <a:txBody>
                    <a:bodyPr/>
                    <a:p>
                      <a:pPr>
                        <a:buNone/>
                      </a:pPr>
                      <a:r>
                        <a:rPr lang="zh-CN" altLang="en-US" sz="1000" b="1"/>
                        <a:t>m</a:t>
                      </a:r>
                      <a:endParaRPr lang="zh-CN" altLang="en-US" sz="1000" b="1"/>
                    </a:p>
                  </a:txBody>
                  <a:tcPr/>
                </a:tc>
                <a:tc>
                  <a:txBody>
                    <a:bodyPr/>
                    <a:p>
                      <a:pPr>
                        <a:buNone/>
                      </a:pPr>
                      <a:r>
                        <a:rPr lang="zh-CN" altLang="en-US" sz="1000" b="1"/>
                        <a:t>数量词</a:t>
                      </a:r>
                      <a:endParaRPr lang="zh-CN" altLang="en-US" sz="1000" b="1"/>
                    </a:p>
                  </a:txBody>
                  <a:tcPr/>
                </a:tc>
                <a:tc>
                  <a:txBody>
                    <a:bodyPr/>
                    <a:p>
                      <a:pPr>
                        <a:buNone/>
                      </a:pPr>
                      <a:r>
                        <a:rPr lang="zh-CN" altLang="en-US" sz="1000" b="1"/>
                        <a:t>q</a:t>
                      </a:r>
                      <a:endParaRPr lang="zh-CN" altLang="en-US" sz="1000" b="1"/>
                    </a:p>
                  </a:txBody>
                  <a:tcPr/>
                </a:tc>
                <a:tc>
                  <a:txBody>
                    <a:bodyPr/>
                    <a:p>
                      <a:pPr>
                        <a:buNone/>
                      </a:pPr>
                      <a:r>
                        <a:rPr lang="zh-CN" altLang="en-US" sz="1000" b="1"/>
                        <a:t>量词</a:t>
                      </a:r>
                      <a:endParaRPr lang="zh-CN" altLang="en-US" sz="1000" b="1"/>
                    </a:p>
                  </a:txBody>
                  <a:tcPr/>
                </a:tc>
                <a:tc>
                  <a:txBody>
                    <a:bodyPr/>
                    <a:p>
                      <a:pPr>
                        <a:buNone/>
                      </a:pPr>
                      <a:r>
                        <a:rPr lang="zh-CN" altLang="en-US" sz="1000" b="1"/>
                        <a:t>r</a:t>
                      </a:r>
                      <a:endParaRPr lang="zh-CN" altLang="en-US" sz="1000" b="1"/>
                    </a:p>
                  </a:txBody>
                  <a:tcPr/>
                </a:tc>
                <a:tc>
                  <a:txBody>
                    <a:bodyPr/>
                    <a:p>
                      <a:pPr>
                        <a:buNone/>
                      </a:pPr>
                      <a:r>
                        <a:rPr lang="zh-CN" altLang="en-US" sz="1000" b="1"/>
                        <a:t>代词</a:t>
                      </a:r>
                      <a:endParaRPr lang="zh-CN" altLang="en-US" sz="1000" b="1"/>
                    </a:p>
                  </a:txBody>
                  <a:tcPr/>
                </a:tc>
                <a:tc>
                  <a:txBody>
                    <a:bodyPr/>
                    <a:p>
                      <a:pPr>
                        <a:buNone/>
                      </a:pPr>
                      <a:r>
                        <a:rPr lang="zh-CN" altLang="en-US" sz="1000" b="1"/>
                        <a:t>p</a:t>
                      </a:r>
                      <a:endParaRPr lang="zh-CN" altLang="en-US" sz="1000" b="1"/>
                    </a:p>
                  </a:txBody>
                  <a:tcPr/>
                </a:tc>
                <a:tc>
                  <a:txBody>
                    <a:bodyPr/>
                    <a:p>
                      <a:pPr>
                        <a:buNone/>
                      </a:pPr>
                      <a:r>
                        <a:rPr lang="zh-CN" altLang="en-US" sz="1000" b="1"/>
                        <a:t>介词</a:t>
                      </a:r>
                      <a:endParaRPr lang="zh-CN" altLang="en-US" sz="1000" b="1"/>
                    </a:p>
                  </a:txBody>
                  <a:tcPr/>
                </a:tc>
              </a:tr>
              <a:tr h="267335">
                <a:tc>
                  <a:txBody>
                    <a:bodyPr/>
                    <a:p>
                      <a:pPr>
                        <a:buNone/>
                      </a:pPr>
                      <a:r>
                        <a:rPr lang="zh-CN" altLang="en-US" sz="1000" b="1"/>
                        <a:t>c</a:t>
                      </a:r>
                      <a:endParaRPr lang="zh-CN" altLang="en-US" sz="1000" b="1"/>
                    </a:p>
                  </a:txBody>
                  <a:tcPr/>
                </a:tc>
                <a:tc>
                  <a:txBody>
                    <a:bodyPr/>
                    <a:p>
                      <a:pPr>
                        <a:buNone/>
                      </a:pPr>
                      <a:r>
                        <a:rPr lang="zh-CN" altLang="en-US" sz="1000" b="1"/>
                        <a:t>连词</a:t>
                      </a:r>
                      <a:endParaRPr lang="zh-CN" altLang="en-US" sz="1000" b="1"/>
                    </a:p>
                  </a:txBody>
                  <a:tcPr/>
                </a:tc>
                <a:tc>
                  <a:txBody>
                    <a:bodyPr/>
                    <a:p>
                      <a:pPr>
                        <a:buNone/>
                      </a:pPr>
                      <a:r>
                        <a:rPr lang="zh-CN" altLang="en-US" sz="1000" b="1"/>
                        <a:t>u</a:t>
                      </a:r>
                      <a:endParaRPr lang="zh-CN" altLang="en-US" sz="1000" b="1"/>
                    </a:p>
                  </a:txBody>
                  <a:tcPr/>
                </a:tc>
                <a:tc>
                  <a:txBody>
                    <a:bodyPr/>
                    <a:p>
                      <a:pPr>
                        <a:buNone/>
                      </a:pPr>
                      <a:r>
                        <a:rPr lang="zh-CN" altLang="en-US" sz="1000" b="1"/>
                        <a:t>助词</a:t>
                      </a:r>
                      <a:endParaRPr lang="zh-CN" altLang="en-US" sz="1000" b="1"/>
                    </a:p>
                  </a:txBody>
                  <a:tcPr/>
                </a:tc>
                <a:tc>
                  <a:txBody>
                    <a:bodyPr/>
                    <a:p>
                      <a:pPr>
                        <a:buNone/>
                      </a:pPr>
                      <a:r>
                        <a:rPr lang="zh-CN" altLang="en-US" sz="1000" b="1"/>
                        <a:t>xc</a:t>
                      </a:r>
                      <a:endParaRPr lang="zh-CN" altLang="en-US" sz="1000" b="1"/>
                    </a:p>
                  </a:txBody>
                  <a:tcPr/>
                </a:tc>
                <a:tc>
                  <a:txBody>
                    <a:bodyPr/>
                    <a:p>
                      <a:pPr>
                        <a:buNone/>
                      </a:pPr>
                      <a:r>
                        <a:rPr lang="zh-CN" altLang="en-US" sz="1000" b="1"/>
                        <a:t>其他虚词</a:t>
                      </a:r>
                      <a:endParaRPr lang="zh-CN" altLang="en-US" sz="1000" b="1"/>
                    </a:p>
                  </a:txBody>
                  <a:tcPr/>
                </a:tc>
                <a:tc>
                  <a:txBody>
                    <a:bodyPr/>
                    <a:p>
                      <a:pPr>
                        <a:buNone/>
                      </a:pPr>
                      <a:r>
                        <a:rPr lang="zh-CN" altLang="en-US" sz="1000" b="1"/>
                        <a:t>w</a:t>
                      </a:r>
                      <a:endParaRPr lang="zh-CN" altLang="en-US" sz="1000" b="1"/>
                    </a:p>
                  </a:txBody>
                  <a:tcPr/>
                </a:tc>
                <a:tc>
                  <a:txBody>
                    <a:bodyPr/>
                    <a:p>
                      <a:pPr>
                        <a:buNone/>
                      </a:pPr>
                      <a:r>
                        <a:rPr lang="zh-CN" altLang="en-US" sz="1000" b="1"/>
                        <a:t>标点符号</a:t>
                      </a:r>
                      <a:endParaRPr lang="zh-CN" altLang="en-US" sz="1000" b="1"/>
                    </a:p>
                  </a:txBody>
                  <a:tcPr/>
                </a:tc>
              </a:tr>
              <a:tr h="243840">
                <a:tc>
                  <a:txBody>
                    <a:bodyPr/>
                    <a:p>
                      <a:pPr>
                        <a:buNone/>
                      </a:pPr>
                      <a:r>
                        <a:rPr lang="zh-CN" altLang="en-US" sz="1000" b="1"/>
                        <a:t>PER</a:t>
                      </a:r>
                      <a:endParaRPr lang="zh-CN" altLang="en-US" sz="1000" b="1"/>
                    </a:p>
                  </a:txBody>
                  <a:tcPr/>
                </a:tc>
                <a:tc>
                  <a:txBody>
                    <a:bodyPr/>
                    <a:p>
                      <a:pPr>
                        <a:buNone/>
                      </a:pPr>
                      <a:r>
                        <a:rPr lang="zh-CN" altLang="en-US" sz="1000" b="1"/>
                        <a:t>人名</a:t>
                      </a:r>
                      <a:endParaRPr lang="zh-CN" altLang="en-US" sz="1000" b="1"/>
                    </a:p>
                  </a:txBody>
                  <a:tcPr/>
                </a:tc>
                <a:tc>
                  <a:txBody>
                    <a:bodyPr/>
                    <a:p>
                      <a:pPr>
                        <a:buNone/>
                      </a:pPr>
                      <a:r>
                        <a:rPr lang="zh-CN" altLang="en-US" sz="1000" b="1"/>
                        <a:t>LOC</a:t>
                      </a:r>
                      <a:endParaRPr lang="zh-CN" altLang="en-US" sz="1000" b="1"/>
                    </a:p>
                  </a:txBody>
                  <a:tcPr/>
                </a:tc>
                <a:tc>
                  <a:txBody>
                    <a:bodyPr/>
                    <a:p>
                      <a:pPr>
                        <a:buNone/>
                      </a:pPr>
                      <a:r>
                        <a:rPr lang="zh-CN" altLang="en-US" sz="1000" b="1"/>
                        <a:t>地名</a:t>
                      </a:r>
                      <a:endParaRPr lang="zh-CN" altLang="en-US" sz="1000" b="1"/>
                    </a:p>
                  </a:txBody>
                  <a:tcPr/>
                </a:tc>
                <a:tc>
                  <a:txBody>
                    <a:bodyPr/>
                    <a:p>
                      <a:pPr>
                        <a:buNone/>
                      </a:pPr>
                      <a:r>
                        <a:rPr lang="zh-CN" altLang="en-US" sz="1000" b="1"/>
                        <a:t>ORG</a:t>
                      </a:r>
                      <a:endParaRPr lang="zh-CN" altLang="en-US" sz="1000" b="1"/>
                    </a:p>
                  </a:txBody>
                  <a:tcPr/>
                </a:tc>
                <a:tc>
                  <a:txBody>
                    <a:bodyPr/>
                    <a:p>
                      <a:pPr>
                        <a:buNone/>
                      </a:pPr>
                      <a:r>
                        <a:rPr lang="zh-CN" altLang="en-US" sz="1000" b="1"/>
                        <a:t>机构名</a:t>
                      </a:r>
                      <a:endParaRPr lang="zh-CN" altLang="en-US" sz="1000" b="1"/>
                    </a:p>
                  </a:txBody>
                  <a:tcPr/>
                </a:tc>
                <a:tc>
                  <a:txBody>
                    <a:bodyPr/>
                    <a:p>
                      <a:pPr>
                        <a:buNone/>
                      </a:pPr>
                      <a:r>
                        <a:rPr lang="zh-CN" altLang="en-US" sz="1000" b="1"/>
                        <a:t>TIME</a:t>
                      </a:r>
                      <a:endParaRPr lang="zh-CN" altLang="en-US" sz="1000" b="1"/>
                    </a:p>
                  </a:txBody>
                  <a:tcPr/>
                </a:tc>
                <a:tc>
                  <a:txBody>
                    <a:bodyPr/>
                    <a:p>
                      <a:pPr>
                        <a:buNone/>
                      </a:pPr>
                      <a:r>
                        <a:rPr lang="zh-CN" altLang="en-US" sz="1000" b="1"/>
                        <a:t>时间</a:t>
                      </a:r>
                      <a:endParaRPr lang="zh-CN" altLang="en-US" sz="1000" b="1"/>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9.1 正则表达式简介</a:t>
            </a:r>
            <a:endParaRPr lang="en-US" altLang="zh-CN" smtClean="0">
              <a:sym typeface="+mn-ea"/>
            </a:endParaRPr>
          </a:p>
        </p:txBody>
      </p:sp>
      <p:sp>
        <p:nvSpPr>
          <p:cNvPr id="5" name="Content Placeholder 4"/>
          <p:cNvSpPr>
            <a:spLocks noGrp="1"/>
          </p:cNvSpPr>
          <p:nvPr>
            <p:ph idx="10"/>
          </p:nvPr>
        </p:nvSpPr>
        <p:spPr>
          <a:xfrm>
            <a:off x="1625600" y="1231900"/>
            <a:ext cx="6912610" cy="1303020"/>
          </a:xfrm>
        </p:spPr>
        <p:txBody>
          <a:bodyPr/>
          <a:lstStyle/>
          <a:p>
            <a:pPr marL="285750" indent="-285750">
              <a:buFont typeface="Wingdings" panose="05000000000000000000" pitchFamily="2" charset="2"/>
              <a:buChar char="l"/>
            </a:pPr>
            <a:r>
              <a:rPr lang="zh-CN" altLang="zh-CN">
                <a:latin typeface="+mn-ea"/>
                <a:sym typeface="+mn-ea"/>
              </a:rPr>
              <a:t>正则表达式（Regular Expression）是一种模式匹配语言。正则表达式最早在1987年作为Perl语言的基础出现，此后的大部分计算机中的正则表达式的支持都参考Perl相关设计（如：Python、Java、Ruby、.Net、PHP等等），主要是为了解决用单个字符串（正则表达式字符串）来描述、匹配一系列符合某个句法规则的字符串，用来检索和/或替换那些符合某个模式的文本内容。</a:t>
            </a:r>
            <a:endParaRPr lang="zh-CN" altLang="zh-CN">
              <a:latin typeface="+mn-ea"/>
              <a:sym typeface="+mn-ea"/>
            </a:endParaRPr>
          </a:p>
          <a:p>
            <a:pPr marL="285750" indent="-285750">
              <a:buFont typeface="Wingdings" panose="05000000000000000000" pitchFamily="2" charset="2"/>
              <a:buChar char="l"/>
            </a:pPr>
            <a:endParaRPr lang="en-US" altLang="zh-CN" smtClean="0"/>
          </a:p>
          <a:p>
            <a:pPr marL="285750" indent="-285750">
              <a:buFont typeface="Wingdings" panose="05000000000000000000" pitchFamily="2" charset="2"/>
              <a:buChar char="l"/>
            </a:pPr>
            <a:endParaRPr lang="zh-CN" altLang="zh-CN"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graphicFrame>
        <p:nvGraphicFramePr>
          <p:cNvPr id="2" name="对象 -2147482568"/>
          <p:cNvGraphicFramePr>
            <a:graphicFrameLocks noChangeAspect="1"/>
          </p:cNvGraphicFramePr>
          <p:nvPr/>
        </p:nvGraphicFramePr>
        <p:xfrm>
          <a:off x="3190240" y="2635250"/>
          <a:ext cx="4383405" cy="2273935"/>
        </p:xfrm>
        <a:graphic>
          <a:graphicData uri="http://schemas.openxmlformats.org/presentationml/2006/ole">
            <mc:AlternateContent xmlns:mc="http://schemas.openxmlformats.org/markup-compatibility/2006">
              <mc:Choice xmlns:v="urn:schemas-microsoft-com:vml" Requires="v">
                <p:oleObj spid="_x0000_s3076" name="" r:id="rId2" imgW="6165215" imgH="3220085" progId="SmartDraw.2">
                  <p:embed/>
                </p:oleObj>
              </mc:Choice>
              <mc:Fallback>
                <p:oleObj name="" r:id="rId2" imgW="6165215" imgH="3220085" progId="SmartDraw.2">
                  <p:embed/>
                  <p:pic>
                    <p:nvPicPr>
                      <p:cNvPr id="0" name="图片 3075"/>
                      <p:cNvPicPr/>
                      <p:nvPr/>
                    </p:nvPicPr>
                    <p:blipFill>
                      <a:blip r:embed="rId3"/>
                      <a:stretch>
                        <a:fillRect/>
                      </a:stretch>
                    </p:blipFill>
                    <p:spPr>
                      <a:xfrm>
                        <a:off x="3190240" y="2635250"/>
                        <a:ext cx="4383405" cy="22739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9.4.1.3 jieba用户字典的使用</a:t>
            </a:r>
            <a:endParaRPr sz="1600"/>
          </a:p>
        </p:txBody>
      </p:sp>
      <p:sp>
        <p:nvSpPr>
          <p:cNvPr id="100" name="文本框 99"/>
          <p:cNvSpPr txBox="1"/>
          <p:nvPr/>
        </p:nvSpPr>
        <p:spPr>
          <a:xfrm>
            <a:off x="1689100" y="1845310"/>
            <a:ext cx="6956425" cy="737235"/>
          </a:xfrm>
          <a:prstGeom prst="rect">
            <a:avLst/>
          </a:prstGeom>
          <a:noFill/>
          <a:ln w="9525">
            <a:noFill/>
          </a:ln>
        </p:spPr>
        <p:txBody>
          <a:bodyPr wrap="square">
            <a:spAutoFit/>
          </a:bodyPr>
          <a:p>
            <a:pPr marL="266700" indent="355600" fontAlgn="auto">
              <a:lnSpc>
                <a:spcPct val="150000"/>
              </a:lnSpc>
              <a:buClrTx/>
              <a:buSzTx/>
              <a:buFontTx/>
              <a:extLst>
                <a:ext uri="{35155182-B16C-46BC-9424-99874614C6A1}">
                  <wpsdc:indentchars xmlns:wpsdc="http://www.wps.cn/officeDocument/2017/drawingmlCustomData" val="200" checksum="3837665281"/>
                </a:ext>
              </a:extLst>
            </a:pPr>
            <a:r>
              <a:rPr lang="zh-CN" sz="1400" b="0">
                <a:solidFill>
                  <a:srgbClr val="000000"/>
                </a:solidFill>
                <a:latin typeface="+mn-ea"/>
                <a:cs typeface="+mn-ea"/>
              </a:rPr>
              <a:t>定义用户字典userdict.txt：</a:t>
            </a:r>
            <a:endParaRPr lang="zh-CN" sz="1400" b="0">
              <a:solidFill>
                <a:srgbClr val="000000"/>
              </a:solidFill>
              <a:latin typeface="+mn-ea"/>
              <a:cs typeface="+mn-ea"/>
            </a:endParaRPr>
          </a:p>
          <a:p>
            <a:pPr marL="266700" indent="355600" fontAlgn="auto">
              <a:lnSpc>
                <a:spcPct val="150000"/>
              </a:lnSpc>
              <a:buClrTx/>
              <a:buSzTx/>
              <a:buFontTx/>
              <a:extLst>
                <a:ext uri="{35155182-B16C-46BC-9424-99874614C6A1}">
                  <wpsdc:indentchars xmlns:wpsdc="http://www.wps.cn/officeDocument/2017/drawingmlCustomData" val="200" checksum="3837665281"/>
                </a:ext>
              </a:extLst>
            </a:pPr>
            <a:r>
              <a:rPr lang="zh-CN" sz="1400" b="0">
                <a:solidFill>
                  <a:srgbClr val="000000"/>
                </a:solidFill>
                <a:latin typeface="+mn-ea"/>
                <a:cs typeface="+mn-ea"/>
              </a:rPr>
              <a:t>如： 小川一郎  3   n</a:t>
            </a:r>
            <a:endParaRPr lang="zh-CN" sz="1400" b="0">
              <a:solidFill>
                <a:srgbClr val="000000"/>
              </a:solidFill>
              <a:latin typeface="+mn-ea"/>
              <a:cs typeface="+mn-ea"/>
            </a:endParaRPr>
          </a:p>
        </p:txBody>
      </p:sp>
      <p:sp>
        <p:nvSpPr>
          <p:cNvPr id="4" name="文本框 3"/>
          <p:cNvSpPr txBox="1"/>
          <p:nvPr/>
        </p:nvSpPr>
        <p:spPr>
          <a:xfrm>
            <a:off x="2138680" y="2904490"/>
            <a:ext cx="6506845" cy="1383665"/>
          </a:xfrm>
          <a:prstGeom prst="rect">
            <a:avLst/>
          </a:prstGeom>
          <a:noFill/>
          <a:ln w="9525">
            <a:noFill/>
          </a:ln>
        </p:spPr>
        <p:txBody>
          <a:bodyPr wrap="square">
            <a:spAutoFit/>
          </a:bodyPr>
          <a:p>
            <a:pPr marL="266700" indent="-266700" fontAlgn="auto">
              <a:lnSpc>
                <a:spcPct val="150000"/>
              </a:lnSpc>
            </a:pPr>
            <a:r>
              <a:rPr lang="en-US" sz="1400" b="0">
                <a:solidFill>
                  <a:srgbClr val="000000"/>
                </a:solidFill>
                <a:latin typeface="Wingdings" panose="05000000000000000000" charset="0"/>
                <a:ea typeface="宋体" panose="02010600030101010101" pitchFamily="2" charset="-122"/>
              </a:rPr>
              <a:t>Ø</a:t>
            </a:r>
            <a:r>
              <a:rPr lang="en-US" sz="1050" b="0">
                <a:solidFill>
                  <a:srgbClr val="000000"/>
                </a:solidFill>
                <a:latin typeface="Wingdings" panose="05000000000000000000" charset="0"/>
                <a:ea typeface="宋体" panose="02010600030101010101" pitchFamily="2" charset="-122"/>
              </a:rPr>
              <a:t> </a:t>
            </a:r>
            <a:r>
              <a:rPr lang="zh-CN" sz="1400" b="0">
                <a:solidFill>
                  <a:srgbClr val="000000"/>
                </a:solidFill>
                <a:latin typeface="+mn-ea"/>
                <a:cs typeface="+mn-ea"/>
              </a:rPr>
              <a:t>只需要在jieba分词之前加入：jieba.load_userdict("userdict1.txt") 或者：</a:t>
            </a:r>
            <a:endParaRPr lang="zh-CN" sz="1400" b="0">
              <a:solidFill>
                <a:srgbClr val="000000"/>
              </a:solidFill>
              <a:latin typeface="+mn-ea"/>
              <a:cs typeface="+mn-ea"/>
            </a:endParaRPr>
          </a:p>
          <a:p>
            <a:pPr marL="266700" indent="-266700" fontAlgn="auto">
              <a:lnSpc>
                <a:spcPct val="150000"/>
              </a:lnSpc>
            </a:pPr>
            <a:r>
              <a:rPr lang="en-US" sz="1400" b="0">
                <a:solidFill>
                  <a:srgbClr val="000000"/>
                </a:solidFill>
                <a:latin typeface="Wingdings" panose="05000000000000000000" charset="0"/>
                <a:ea typeface="宋体" panose="02010600030101010101" pitchFamily="2" charset="-122"/>
              </a:rPr>
              <a:t>Ø</a:t>
            </a:r>
            <a:r>
              <a:rPr lang="en-US" sz="1050" b="0">
                <a:solidFill>
                  <a:srgbClr val="000000"/>
                </a:solidFill>
                <a:latin typeface="Wingdings" panose="05000000000000000000" charset="0"/>
                <a:ea typeface="宋体" panose="02010600030101010101" pitchFamily="2" charset="-122"/>
              </a:rPr>
              <a:t> </a:t>
            </a:r>
            <a:r>
              <a:rPr lang="zh-CN" sz="1400" b="0">
                <a:solidFill>
                  <a:srgbClr val="000000"/>
                </a:solidFill>
                <a:latin typeface="+mn-ea"/>
                <a:cs typeface="+mn-ea"/>
              </a:rPr>
              <a:t>动态加入：jieba.add_word('小川一郎') </a:t>
            </a:r>
            <a:endParaRPr lang="zh-CN" sz="1400" b="0">
              <a:solidFill>
                <a:srgbClr val="000000"/>
              </a:solidFill>
              <a:latin typeface="+mn-ea"/>
              <a:cs typeface="+mn-ea"/>
            </a:endParaRPr>
          </a:p>
          <a:p>
            <a:pPr marL="266700" indent="-266700" fontAlgn="auto">
              <a:lnSpc>
                <a:spcPct val="150000"/>
              </a:lnSpc>
            </a:pPr>
            <a:r>
              <a:rPr lang="en-US" sz="1400" b="0">
                <a:solidFill>
                  <a:srgbClr val="000000"/>
                </a:solidFill>
                <a:latin typeface="Wingdings" panose="05000000000000000000" charset="0"/>
                <a:ea typeface="宋体" panose="02010600030101010101" pitchFamily="2" charset="-122"/>
              </a:rPr>
              <a:t>Ø</a:t>
            </a:r>
            <a:r>
              <a:rPr lang="en-US" sz="1050" b="0">
                <a:solidFill>
                  <a:srgbClr val="000000"/>
                </a:solidFill>
                <a:latin typeface="Wingdings" panose="05000000000000000000" charset="0"/>
                <a:ea typeface="宋体" panose="02010600030101010101" pitchFamily="2" charset="-122"/>
              </a:rPr>
              <a:t> </a:t>
            </a:r>
            <a:r>
              <a:rPr lang="zh-CN" sz="1400" b="0">
                <a:solidFill>
                  <a:srgbClr val="000000"/>
                </a:solidFill>
                <a:latin typeface="+mn-ea"/>
                <a:cs typeface="+mn-ea"/>
              </a:rPr>
              <a:t>动态删除：del_word(word) 可在程序中动态修改词典。</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9.4.1.3 jieba用户字典的使用</a:t>
            </a:r>
            <a:endParaRPr sz="1600"/>
          </a:p>
        </p:txBody>
      </p:sp>
      <p:sp>
        <p:nvSpPr>
          <p:cNvPr id="10" name="文本框 9"/>
          <p:cNvSpPr txBox="1"/>
          <p:nvPr/>
        </p:nvSpPr>
        <p:spPr>
          <a:xfrm>
            <a:off x="2391410" y="1691640"/>
            <a:ext cx="32054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9-7</a:t>
            </a:r>
            <a:r>
              <a:rPr lang="zh-CN" altLang="zh-CN" sz="1400" kern="0" smtClean="0">
                <a:solidFill>
                  <a:srgbClr val="3E3E3E"/>
                </a:solidFill>
                <a:latin typeface="+mn-ea"/>
                <a:cs typeface="Helvetica" panose="020B0604020202020204" pitchFamily="34" charset="0"/>
                <a:sym typeface="+mn-ea"/>
              </a:rPr>
              <a:t>】Jieba的用户字典使用演示。</a:t>
            </a:r>
            <a:endParaRPr lang="zh-CN" altLang="zh-CN" sz="1400" kern="0" smtClean="0">
              <a:solidFill>
                <a:srgbClr val="3E3E3E"/>
              </a:solidFill>
              <a:latin typeface="+mn-ea"/>
              <a:cs typeface="Helvetica" panose="020B0604020202020204" pitchFamily="34" charset="0"/>
              <a:sym typeface="+mn-ea"/>
            </a:endParaRPr>
          </a:p>
        </p:txBody>
      </p:sp>
      <p:sp>
        <p:nvSpPr>
          <p:cNvPr id="8" name="文本框 7"/>
          <p:cNvSpPr txBox="1"/>
          <p:nvPr/>
        </p:nvSpPr>
        <p:spPr>
          <a:xfrm>
            <a:off x="2077085" y="2105660"/>
            <a:ext cx="6608445" cy="3322955"/>
          </a:xfrm>
          <a:prstGeom prst="rect">
            <a:avLst/>
          </a:prstGeom>
          <a:noFill/>
          <a:ln w="9525">
            <a:noFill/>
            <a:miter lim="800000"/>
          </a:ln>
        </p:spPr>
        <p:txBody>
          <a:bodyPr wrap="square" anchor="t">
            <a:spAutoFit/>
          </a:bodyPr>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18</a:t>
            </a:r>
            <a:r>
              <a:rPr lang="zh-CN" altLang="zh-CN" sz="1400" kern="0" smtClean="0">
                <a:solidFill>
                  <a:srgbClr val="3E3E3E"/>
                </a:solidFill>
                <a:latin typeface="+mn-ea"/>
                <a:cs typeface="Helvetica" panose="020B0604020202020204" pitchFamily="34" charset="0"/>
                <a:sym typeface="+mn-ea"/>
              </a:rPr>
              <a:t>]： import jieba</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	jieba.add_word('小川一郎')</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	content="小川一郎来到了中国人民银行办理信用卡"</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	seg_list = jieba.cut(content,cut_all=False) #精准模式</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	print("精准模式（默认）："+'/'.join(seg_list))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	seg_list = jieba.cut(content, cut_all=True) #全模式</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	print("全模式：" + '/'.join(seg_list))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	seg_list = jieba.cut_for_search(content) #搜索引擎模式</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	print("搜索引擎模式：" + '/'.join(seg_list))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sz="1400" kern="0" smtClean="0">
                <a:solidFill>
                  <a:srgbClr val="3E3E3E"/>
                </a:solidFill>
                <a:latin typeface="+mn-ea"/>
                <a:cs typeface="Helvetica" panose="020B0604020202020204" pitchFamily="34" charset="0"/>
                <a:sym typeface="+mn-ea"/>
              </a:rPr>
              <a:t>	</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9.4.1.3 jieba用户字典的使用</a:t>
            </a:r>
            <a:endParaRPr sz="1600"/>
          </a:p>
        </p:txBody>
      </p:sp>
      <p:sp>
        <p:nvSpPr>
          <p:cNvPr id="10" name="文本框 9"/>
          <p:cNvSpPr txBox="1"/>
          <p:nvPr/>
        </p:nvSpPr>
        <p:spPr>
          <a:xfrm>
            <a:off x="2391410" y="1691640"/>
            <a:ext cx="32054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9-7</a:t>
            </a:r>
            <a:r>
              <a:rPr lang="zh-CN" altLang="zh-CN" sz="1400" kern="0" smtClean="0">
                <a:solidFill>
                  <a:srgbClr val="3E3E3E"/>
                </a:solidFill>
                <a:latin typeface="+mn-ea"/>
                <a:cs typeface="Helvetica" panose="020B0604020202020204" pitchFamily="34" charset="0"/>
                <a:sym typeface="+mn-ea"/>
              </a:rPr>
              <a:t>】Jieba的用户字典使用演示。</a:t>
            </a:r>
            <a:endParaRPr lang="zh-CN" altLang="zh-CN" sz="1400" kern="0" smtClean="0">
              <a:solidFill>
                <a:srgbClr val="3E3E3E"/>
              </a:solidFill>
              <a:latin typeface="+mn-ea"/>
              <a:cs typeface="Helvetica" panose="020B0604020202020204" pitchFamily="34" charset="0"/>
              <a:sym typeface="+mn-ea"/>
            </a:endParaRPr>
          </a:p>
        </p:txBody>
      </p:sp>
      <p:sp>
        <p:nvSpPr>
          <p:cNvPr id="4" name="文本框 3"/>
          <p:cNvSpPr txBox="1"/>
          <p:nvPr/>
        </p:nvSpPr>
        <p:spPr>
          <a:xfrm>
            <a:off x="2677160" y="2890520"/>
            <a:ext cx="5408930" cy="2030095"/>
          </a:xfrm>
          <a:prstGeom prst="rect">
            <a:avLst/>
          </a:prstGeom>
          <a:noFill/>
          <a:ln w="9525">
            <a:noFill/>
            <a:miter lim="800000"/>
          </a:ln>
        </p:spPr>
        <p:txBody>
          <a:bodyPr wrap="squar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Out[</a:t>
            </a:r>
            <a:r>
              <a:rPr lang="en-US" altLang="zh-CN" sz="1400" kern="0" smtClean="0">
                <a:solidFill>
                  <a:srgbClr val="3E3E3E"/>
                </a:solidFill>
                <a:latin typeface="+mn-ea"/>
                <a:cs typeface="Helvetica" panose="020B0604020202020204" pitchFamily="34" charset="0"/>
                <a:sym typeface="+mn-ea"/>
              </a:rPr>
              <a:t>18</a:t>
            </a:r>
            <a:r>
              <a:rPr lang="zh-CN" altLang="zh-CN" sz="1400" kern="0" smtClean="0">
                <a:solidFill>
                  <a:srgbClr val="3E3E3E"/>
                </a:solidFill>
                <a:latin typeface="+mn-ea"/>
                <a:cs typeface="Helvetica" panose="020B0604020202020204" pitchFamily="34" charset="0"/>
                <a:sym typeface="+mn-ea"/>
              </a:rPr>
              <a:t>]:  精准模式（默认）：小川一郎/来到/了/中国人民银行/办理/信用卡</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全模式：小川/小川一郎/来到/了/中国/中国人民银行/国人/人民/人民银行/银行/办理/信用/信用卡</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搜索引擎模式：小川/小川一郎/来到/了/中国/国人/人民/银行/中国人民银行/办理/信用/信用卡</a:t>
            </a:r>
            <a:endParaRPr lang="zh-CN" altLang="zh-CN" sz="1400" kern="0" smtClean="0">
              <a:solidFill>
                <a:srgbClr val="3E3E3E"/>
              </a:solidFill>
              <a:latin typeface="+mn-ea"/>
              <a:cs typeface="Helvetica" panose="020B0604020202020204" pitchFamily="34" charset="0"/>
              <a:sym typeface="+mn-ea"/>
            </a:endParaRPr>
          </a:p>
        </p:txBody>
      </p:sp>
      <p:sp>
        <p:nvSpPr>
          <p:cNvPr id="5" name="Content Placeholder 4"/>
          <p:cNvSpPr>
            <a:spLocks noGrp="1"/>
          </p:cNvSpPr>
          <p:nvPr>
            <p:ph idx="10"/>
          </p:nvPr>
        </p:nvSpPr>
        <p:spPr>
          <a:xfrm>
            <a:off x="1818640" y="2334260"/>
            <a:ext cx="6912610" cy="465455"/>
          </a:xfrm>
        </p:spPr>
        <p:txBody>
          <a:bodyPr/>
          <a:p>
            <a:pPr marL="285750" indent="-285750" algn="l">
              <a:buClrTx/>
              <a:buSzTx/>
              <a:buFont typeface="Wingdings" panose="05000000000000000000" pitchFamily="2" charset="2"/>
              <a:buChar char="l"/>
            </a:pPr>
            <a:r>
              <a:rPr lang="zh-CN" altLang="zh-CN">
                <a:latin typeface="+mn-ea"/>
                <a:sym typeface="+mn-ea"/>
              </a:rPr>
              <a:t>添加用户字典后的运行结果如下，可以看到已经正确识别出来“小川一郎”名字了</a:t>
            </a:r>
            <a:endParaRPr lang="zh-CN" altLang="zh-CN">
              <a:latin typeface="+mn-ea"/>
              <a:sym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9.4.1.3 jieba用户字典的使用</a:t>
            </a:r>
            <a:endParaRPr sz="1600"/>
          </a:p>
        </p:txBody>
      </p:sp>
      <p:sp>
        <p:nvSpPr>
          <p:cNvPr id="100" name="文本框 99"/>
          <p:cNvSpPr txBox="1"/>
          <p:nvPr/>
        </p:nvSpPr>
        <p:spPr>
          <a:xfrm>
            <a:off x="1689100" y="1691640"/>
            <a:ext cx="6956425" cy="1106805"/>
          </a:xfrm>
          <a:prstGeom prst="rect">
            <a:avLst/>
          </a:prstGeom>
          <a:noFill/>
          <a:ln w="9525">
            <a:noFill/>
          </a:ln>
        </p:spPr>
        <p:txBody>
          <a:bodyPr wrap="square">
            <a:spAutoFit/>
          </a:bodyPr>
          <a:p>
            <a:pPr marL="266700" indent="355600" fontAlgn="auto">
              <a:lnSpc>
                <a:spcPct val="150000"/>
              </a:lnSpc>
              <a:buClrTx/>
              <a:buSzTx/>
              <a:buFontTx/>
              <a:extLst>
                <a:ext uri="{35155182-B16C-46BC-9424-99874614C6A1}">
                  <wpsdc:indentchars xmlns:wpsdc="http://www.wps.cn/officeDocument/2017/drawingmlCustomData" val="200" checksum="3837665281"/>
                </a:ext>
              </a:extLst>
            </a:pPr>
            <a:r>
              <a:rPr lang="zh-CN" sz="1400" b="0">
                <a:solidFill>
                  <a:srgbClr val="000000"/>
                </a:solidFill>
                <a:latin typeface="+mn-ea"/>
                <a:cs typeface="+mn-ea"/>
              </a:rPr>
              <a:t>另外，还可以使用jieba进行基于 TF-IDF 算法的关键词抽取。即：针对一段文本字符串，提取出该段文本的关键词</a:t>
            </a:r>
            <a:endParaRPr lang="zh-CN" sz="1400" b="0">
              <a:solidFill>
                <a:srgbClr val="000000"/>
              </a:solidFill>
              <a:latin typeface="+mn-ea"/>
              <a:cs typeface="+mn-ea"/>
            </a:endParaRPr>
          </a:p>
          <a:p>
            <a:pPr marL="266700" indent="406400" fontAlgn="auto">
              <a:lnSpc>
                <a:spcPct val="150000"/>
              </a:lnSpc>
              <a:buClrTx/>
              <a:buSzTx/>
              <a:buFontTx/>
              <a:extLst>
                <a:ext uri="{35155182-B16C-46BC-9424-99874614C6A1}">
                  <wpsdc:indentchars xmlns:wpsdc="http://www.wps.cn/officeDocument/2017/drawingmlCustomData" val="200" checksum="1740828767"/>
                </a:ext>
              </a:extLst>
            </a:pPr>
            <a:r>
              <a:rPr lang="zh-CN" sz="1600" b="1">
                <a:solidFill>
                  <a:srgbClr val="000000"/>
                </a:solidFill>
                <a:latin typeface="+mn-ea"/>
                <a:cs typeface="+mn-ea"/>
              </a:rPr>
              <a:t>import jieba.analyse</a:t>
            </a:r>
            <a:endParaRPr lang="zh-CN" sz="1600" b="1">
              <a:solidFill>
                <a:srgbClr val="000000"/>
              </a:solidFill>
              <a:latin typeface="+mn-ea"/>
              <a:cs typeface="+mn-ea"/>
            </a:endParaRPr>
          </a:p>
        </p:txBody>
      </p:sp>
      <p:sp>
        <p:nvSpPr>
          <p:cNvPr id="5" name="文本框 4"/>
          <p:cNvSpPr txBox="1"/>
          <p:nvPr/>
        </p:nvSpPr>
        <p:spPr>
          <a:xfrm>
            <a:off x="2101215" y="2798445"/>
            <a:ext cx="5080000" cy="2030095"/>
          </a:xfrm>
          <a:prstGeom prst="rect">
            <a:avLst/>
          </a:prstGeom>
          <a:noFill/>
          <a:ln w="9525">
            <a:noFill/>
          </a:ln>
        </p:spPr>
        <p:txBody>
          <a:bodyPr>
            <a:spAutoFit/>
          </a:bodyPr>
          <a:p>
            <a:pPr marL="266700" indent="-266700" fontAlgn="auto">
              <a:lnSpc>
                <a:spcPct val="150000"/>
              </a:lnSpc>
            </a:pPr>
            <a:r>
              <a:rPr lang="en-US" sz="1400" b="1">
                <a:solidFill>
                  <a:srgbClr val="000000"/>
                </a:solidFill>
                <a:latin typeface="Wingdings" panose="05000000000000000000" charset="0"/>
                <a:ea typeface="宋体" panose="02010600030101010101" pitchFamily="2" charset="-122"/>
              </a:rPr>
              <a:t>Ø </a:t>
            </a:r>
            <a:r>
              <a:rPr lang="en-US" sz="1400" b="1">
                <a:solidFill>
                  <a:srgbClr val="000000"/>
                </a:solidFill>
                <a:latin typeface="Times New Roman" panose="02020603050405020304" pitchFamily="18" charset="0"/>
                <a:ea typeface="宋体" panose="02010600030101010101" pitchFamily="2" charset="-122"/>
              </a:rPr>
              <a:t>jieba.analyse.extract_tags(sentence, topK=20, withWeight=False, allowPOS=())</a:t>
            </a:r>
            <a:r>
              <a:rPr lang="en-US" sz="1400" b="0">
                <a:solidFill>
                  <a:srgbClr val="000000"/>
                </a:solidFill>
                <a:latin typeface="Symbol" panose="05050102010706020507" charset="0"/>
                <a:ea typeface="宋体" panose="02010600030101010101" pitchFamily="2" charset="-122"/>
              </a:rPr>
              <a:t>· </a:t>
            </a:r>
            <a:r>
              <a:rPr lang="en-US" sz="14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sentence </a:t>
            </a:r>
            <a:r>
              <a:rPr lang="zh-CN" sz="1400" b="0">
                <a:solidFill>
                  <a:srgbClr val="000000"/>
                </a:solidFill>
                <a:latin typeface="Times New Roman" panose="02020603050405020304" pitchFamily="18" charset="0"/>
                <a:ea typeface="宋体" panose="02010600030101010101" pitchFamily="2" charset="-122"/>
              </a:rPr>
              <a:t>为待提取的文本</a:t>
            </a:r>
            <a:r>
              <a:rPr lang="en-US" sz="1400" b="0">
                <a:solidFill>
                  <a:srgbClr val="000000"/>
                </a:solidFill>
                <a:latin typeface="Symbol" panose="05050102010706020507" charset="0"/>
                <a:ea typeface="宋体" panose="02010600030101010101" pitchFamily="2" charset="-122"/>
              </a:rPr>
              <a:t>· </a:t>
            </a:r>
            <a:r>
              <a:rPr lang="en-US" sz="14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topK </a:t>
            </a:r>
            <a:r>
              <a:rPr lang="zh-CN" sz="1400" b="0">
                <a:solidFill>
                  <a:srgbClr val="000000"/>
                </a:solidFill>
                <a:latin typeface="Times New Roman" panose="02020603050405020304" pitchFamily="18" charset="0"/>
                <a:ea typeface="宋体" panose="02010600030101010101" pitchFamily="2" charset="-122"/>
              </a:rPr>
              <a:t>为返回几个 </a:t>
            </a:r>
            <a:r>
              <a:rPr lang="en-US" sz="1400" b="0">
                <a:solidFill>
                  <a:srgbClr val="000000"/>
                </a:solidFill>
                <a:latin typeface="Times New Roman" panose="02020603050405020304" pitchFamily="18" charset="0"/>
                <a:ea typeface="宋体" panose="02010600030101010101" pitchFamily="2" charset="-122"/>
              </a:rPr>
              <a:t>TF/IDF </a:t>
            </a:r>
            <a:r>
              <a:rPr lang="zh-CN" sz="1400" b="0">
                <a:solidFill>
                  <a:srgbClr val="000000"/>
                </a:solidFill>
                <a:latin typeface="Times New Roman" panose="02020603050405020304" pitchFamily="18" charset="0"/>
                <a:ea typeface="宋体" panose="02010600030101010101" pitchFamily="2" charset="-122"/>
              </a:rPr>
              <a:t>权重最大的关键词，默认值为 </a:t>
            </a:r>
            <a:r>
              <a:rPr lang="en-US" sz="1400" b="0">
                <a:solidFill>
                  <a:srgbClr val="000000"/>
                </a:solidFill>
                <a:latin typeface="Times New Roman" panose="02020603050405020304" pitchFamily="18" charset="0"/>
                <a:ea typeface="宋体" panose="02010600030101010101" pitchFamily="2" charset="-122"/>
              </a:rPr>
              <a:t>20</a:t>
            </a:r>
            <a:r>
              <a:rPr lang="en-US" sz="1400" b="0">
                <a:solidFill>
                  <a:srgbClr val="000000"/>
                </a:solidFill>
                <a:latin typeface="Symbol" panose="05050102010706020507" charset="0"/>
                <a:ea typeface="宋体" panose="02010600030101010101" pitchFamily="2" charset="-122"/>
              </a:rPr>
              <a:t>· </a:t>
            </a:r>
            <a:r>
              <a:rPr lang="en-US" sz="14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withWeight </a:t>
            </a:r>
            <a:r>
              <a:rPr lang="zh-CN" sz="1400" b="0">
                <a:solidFill>
                  <a:srgbClr val="000000"/>
                </a:solidFill>
                <a:latin typeface="Times New Roman" panose="02020603050405020304" pitchFamily="18" charset="0"/>
                <a:ea typeface="宋体" panose="02010600030101010101" pitchFamily="2" charset="-122"/>
              </a:rPr>
              <a:t>为是否一并返回关键词权重值，默认值为 </a:t>
            </a:r>
            <a:r>
              <a:rPr lang="en-US" sz="1400" b="0">
                <a:solidFill>
                  <a:srgbClr val="000000"/>
                </a:solidFill>
                <a:latin typeface="Times New Roman" panose="02020603050405020304" pitchFamily="18" charset="0"/>
                <a:ea typeface="宋体" panose="02010600030101010101" pitchFamily="2" charset="-122"/>
              </a:rPr>
              <a:t>False</a:t>
            </a:r>
            <a:r>
              <a:rPr lang="en-US" sz="1400" b="0">
                <a:solidFill>
                  <a:srgbClr val="000000"/>
                </a:solidFill>
                <a:latin typeface="Symbol" panose="05050102010706020507" charset="0"/>
                <a:ea typeface="宋体" panose="02010600030101010101" pitchFamily="2" charset="-122"/>
              </a:rPr>
              <a:t>· </a:t>
            </a:r>
            <a:r>
              <a:rPr lang="en-US" sz="14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allowPOS </a:t>
            </a:r>
            <a:r>
              <a:rPr lang="zh-CN" sz="1400" b="0">
                <a:solidFill>
                  <a:srgbClr val="000000"/>
                </a:solidFill>
                <a:latin typeface="Times New Roman" panose="02020603050405020304" pitchFamily="18" charset="0"/>
                <a:ea typeface="宋体" panose="02010600030101010101" pitchFamily="2" charset="-122"/>
              </a:rPr>
              <a:t>仅包括指定词性的词，默认值为空，即不筛</a:t>
            </a:r>
            <a:endParaRPr lang="zh-CN" altLang="en-US" sz="1400" b="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9.4.1 中文文本分词</a:t>
            </a: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9.4.1.3 jieba用户字典的使用</a:t>
            </a:r>
            <a:endParaRPr sz="1600"/>
          </a:p>
        </p:txBody>
      </p:sp>
      <p:sp>
        <p:nvSpPr>
          <p:cNvPr id="4" name="文本框 3"/>
          <p:cNvSpPr txBox="1"/>
          <p:nvPr/>
        </p:nvSpPr>
        <p:spPr>
          <a:xfrm>
            <a:off x="2562860" y="1877060"/>
            <a:ext cx="5927090" cy="1060450"/>
          </a:xfrm>
          <a:prstGeom prst="rect">
            <a:avLst/>
          </a:prstGeom>
          <a:noFill/>
          <a:ln w="9525">
            <a:noFill/>
            <a:miter lim="800000"/>
          </a:ln>
        </p:spPr>
        <p:txBody>
          <a:bodyPr wrap="square" anchor="t">
            <a:spAutoFit/>
          </a:bodyPr>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19</a:t>
            </a:r>
            <a:r>
              <a:rPr lang="zh-CN" altLang="zh-CN" sz="1400" kern="0" smtClean="0">
                <a:solidFill>
                  <a:srgbClr val="3E3E3E"/>
                </a:solidFill>
                <a:latin typeface="+mn-ea"/>
                <a:cs typeface="Helvetica" panose="020B0604020202020204" pitchFamily="34" charset="0"/>
                <a:sym typeface="+mn-ea"/>
              </a:rPr>
              <a:t>]： from jieba import analyse</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print(jieba.analyse.extract_tags(content))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Out[</a:t>
            </a:r>
            <a:r>
              <a:rPr lang="en-US" altLang="zh-CN" sz="1400" kern="0" smtClean="0">
                <a:solidFill>
                  <a:srgbClr val="3E3E3E"/>
                </a:solidFill>
                <a:latin typeface="+mn-ea"/>
                <a:cs typeface="Helvetica" panose="020B0604020202020204" pitchFamily="34" charset="0"/>
                <a:sym typeface="+mn-ea"/>
              </a:rPr>
              <a:t>19</a:t>
            </a:r>
            <a:r>
              <a:rPr lang="zh-CN" altLang="zh-CN" sz="1400" kern="0" smtClean="0">
                <a:solidFill>
                  <a:srgbClr val="3E3E3E"/>
                </a:solidFill>
                <a:latin typeface="+mn-ea"/>
                <a:cs typeface="Helvetica" panose="020B0604020202020204" pitchFamily="34" charset="0"/>
                <a:sym typeface="+mn-ea"/>
              </a:rPr>
              <a:t>]:  ['小川一郎', '信用卡', '中国人民银行', '办理', '来到']</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t>9.4.2 词云wordCloud</a:t>
            </a:r>
          </a:p>
        </p:txBody>
      </p:sp>
      <p:sp>
        <p:nvSpPr>
          <p:cNvPr id="100" name="文本框 99"/>
          <p:cNvSpPr txBox="1"/>
          <p:nvPr/>
        </p:nvSpPr>
        <p:spPr>
          <a:xfrm>
            <a:off x="1689100" y="1231265"/>
            <a:ext cx="6956425" cy="737235"/>
          </a:xfrm>
          <a:prstGeom prst="rect">
            <a:avLst/>
          </a:prstGeom>
          <a:noFill/>
          <a:ln w="9525">
            <a:noFill/>
          </a:ln>
        </p:spPr>
        <p:txBody>
          <a:bodyPr wrap="square">
            <a:spAutoFit/>
          </a:bodyPr>
          <a:p>
            <a:pPr marL="266700" indent="355600" fontAlgn="auto">
              <a:lnSpc>
                <a:spcPct val="150000"/>
              </a:lnSpc>
              <a:buClrTx/>
              <a:buSzTx/>
              <a:buFontTx/>
              <a:extLst>
                <a:ext uri="{35155182-B16C-46BC-9424-99874614C6A1}">
                  <wpsdc:indentchars xmlns:wpsdc="http://www.wps.cn/officeDocument/2017/drawingmlCustomData" val="200" checksum="3837665281"/>
                </a:ext>
              </a:extLst>
            </a:pPr>
            <a:r>
              <a:rPr lang="zh-CN" sz="1400" b="0">
                <a:solidFill>
                  <a:srgbClr val="000000"/>
                </a:solidFill>
                <a:latin typeface="+mn-ea"/>
                <a:cs typeface="+mn-ea"/>
              </a:rPr>
              <a:t>词云是文本数据可视化的常见的方式，它将大段文本中的关键语句和词汇高亮展示。词云广泛应用于海报制作、PPT制作、文本分析等。</a:t>
            </a:r>
            <a:endParaRPr lang="zh-CN" sz="1400" b="0">
              <a:solidFill>
                <a:srgbClr val="000000"/>
              </a:solidFill>
              <a:latin typeface="+mn-ea"/>
              <a:cs typeface="+mn-ea"/>
            </a:endParaRPr>
          </a:p>
        </p:txBody>
      </p:sp>
      <p:sp>
        <p:nvSpPr>
          <p:cNvPr id="4" name="文本框 3"/>
          <p:cNvSpPr txBox="1"/>
          <p:nvPr/>
        </p:nvSpPr>
        <p:spPr>
          <a:xfrm>
            <a:off x="2207260" y="2675890"/>
            <a:ext cx="6506845" cy="1337945"/>
          </a:xfrm>
          <a:prstGeom prst="rect">
            <a:avLst/>
          </a:prstGeom>
          <a:noFill/>
          <a:ln w="9525">
            <a:noFill/>
          </a:ln>
        </p:spPr>
        <p:txBody>
          <a:bodyPr wrap="square">
            <a:spAutoFit/>
          </a:bodyPr>
          <a:p>
            <a:pPr marL="266700" indent="-266700" fontAlgn="auto">
              <a:lnSpc>
                <a:spcPct val="150000"/>
              </a:lnSpc>
            </a:pPr>
            <a:r>
              <a:rPr lang="zh-CN" sz="1600" b="1">
                <a:solidFill>
                  <a:srgbClr val="000000"/>
                </a:solidFill>
                <a:latin typeface="+mn-ea"/>
                <a:cs typeface="+mn-ea"/>
              </a:rPr>
              <a:t>pip install wordcloud imageio jieba</a:t>
            </a:r>
            <a:endParaRPr lang="zh-CN" sz="1600" b="1">
              <a:solidFill>
                <a:srgbClr val="000000"/>
              </a:solidFill>
              <a:latin typeface="+mn-ea"/>
              <a:cs typeface="+mn-ea"/>
            </a:endParaRPr>
          </a:p>
          <a:p>
            <a:pPr marL="266700" indent="-266700" fontAlgn="auto">
              <a:lnSpc>
                <a:spcPct val="150000"/>
              </a:lnSpc>
            </a:pPr>
            <a:r>
              <a:rPr lang="zh-CN" sz="1600" b="1">
                <a:solidFill>
                  <a:srgbClr val="000000"/>
                </a:solidFill>
                <a:latin typeface="+mn-ea"/>
                <a:cs typeface="+mn-ea"/>
              </a:rPr>
              <a:t>也可以到http://www.lfd.uci.edu/~gohlke/pythonlibs/#wordcloud 下载离线版安装</a:t>
            </a:r>
            <a:endParaRPr lang="zh-CN" sz="1600" b="1">
              <a:solidFill>
                <a:srgbClr val="000000"/>
              </a:solidFill>
              <a:latin typeface="+mn-ea"/>
              <a:cs typeface="+mn-ea"/>
            </a:endParaRPr>
          </a:p>
        </p:txBody>
      </p:sp>
      <p:sp>
        <p:nvSpPr>
          <p:cNvPr id="5" name="内容占位符 3"/>
          <p:cNvSpPr>
            <a:spLocks noGrp="1"/>
          </p:cNvSpPr>
          <p:nvPr/>
        </p:nvSpPr>
        <p:spPr>
          <a:xfrm>
            <a:off x="2138812" y="213692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9.4.2.1 词云安装</a:t>
            </a:r>
            <a:endParaRPr sz="16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9.4.2.2 词云简单代码示例</a:t>
            </a:r>
            <a:endParaRPr sz="1600"/>
          </a:p>
        </p:txBody>
      </p:sp>
      <p:sp>
        <p:nvSpPr>
          <p:cNvPr id="100" name="文本框 99"/>
          <p:cNvSpPr txBox="1"/>
          <p:nvPr/>
        </p:nvSpPr>
        <p:spPr>
          <a:xfrm>
            <a:off x="1689100" y="1859280"/>
            <a:ext cx="6956425" cy="2030095"/>
          </a:xfrm>
          <a:prstGeom prst="rect">
            <a:avLst/>
          </a:prstGeom>
          <a:noFill/>
          <a:ln w="9525">
            <a:noFill/>
          </a:ln>
        </p:spPr>
        <p:txBody>
          <a:bodyPr wrap="square">
            <a:spAutoFit/>
          </a:bodyPr>
          <a:p>
            <a:pPr marL="266700" indent="355600" fontAlgn="auto">
              <a:lnSpc>
                <a:spcPct val="150000"/>
              </a:lnSpc>
              <a:buClrTx/>
              <a:buSzTx/>
              <a:buFontTx/>
              <a:extLst>
                <a:ext uri="{35155182-B16C-46BC-9424-99874614C6A1}">
                  <wpsdc:indentchars xmlns:wpsdc="http://www.wps.cn/officeDocument/2017/drawingmlCustomData" val="200" checksum="3837665281"/>
                </a:ext>
              </a:extLst>
            </a:pPr>
            <a:r>
              <a:rPr lang="zh-CN" sz="1400" b="0">
                <a:solidFill>
                  <a:srgbClr val="000000"/>
                </a:solidFill>
                <a:latin typeface="+mn-ea"/>
                <a:cs typeface="+mn-ea"/>
              </a:rPr>
              <a:t>WordCloud词云的使用方法非常简单：</a:t>
            </a:r>
            <a:endParaRPr lang="zh-CN" sz="1400" b="0">
              <a:solidFill>
                <a:srgbClr val="000000"/>
              </a:solidFill>
              <a:latin typeface="+mn-ea"/>
              <a:cs typeface="+mn-ea"/>
            </a:endParaRPr>
          </a:p>
          <a:p>
            <a:pPr marL="266700" indent="355600" fontAlgn="auto">
              <a:lnSpc>
                <a:spcPct val="150000"/>
              </a:lnSpc>
              <a:buClrTx/>
              <a:buSzTx/>
              <a:buFontTx/>
              <a:extLst>
                <a:ext uri="{35155182-B16C-46BC-9424-99874614C6A1}">
                  <wpsdc:indentchars xmlns:wpsdc="http://www.wps.cn/officeDocument/2017/drawingmlCustomData" val="200" checksum="3837665281"/>
                </a:ext>
              </a:extLst>
            </a:pPr>
            <a:r>
              <a:rPr lang="zh-CN" sz="1400" b="0">
                <a:solidFill>
                  <a:srgbClr val="000000"/>
                </a:solidFill>
                <a:latin typeface="+mn-ea"/>
                <a:cs typeface="+mn-ea"/>
              </a:rPr>
              <a:t>（1）创建WordCloud对象。只要使用词云模块中的WordCloud类创建一个对象。</a:t>
            </a:r>
            <a:endParaRPr lang="zh-CN" sz="1400" b="0">
              <a:solidFill>
                <a:srgbClr val="000000"/>
              </a:solidFill>
              <a:latin typeface="+mn-ea"/>
              <a:cs typeface="+mn-ea"/>
            </a:endParaRPr>
          </a:p>
          <a:p>
            <a:pPr marL="266700" indent="355600" fontAlgn="auto">
              <a:lnSpc>
                <a:spcPct val="150000"/>
              </a:lnSpc>
              <a:buClrTx/>
              <a:buSzTx/>
              <a:buFontTx/>
              <a:extLst>
                <a:ext uri="{35155182-B16C-46BC-9424-99874614C6A1}">
                  <wpsdc:indentchars xmlns:wpsdc="http://www.wps.cn/officeDocument/2017/drawingmlCustomData" val="200" checksum="3837665281"/>
                </a:ext>
              </a:extLst>
            </a:pPr>
            <a:r>
              <a:rPr lang="zh-CN" sz="1400" b="0">
                <a:solidFill>
                  <a:srgbClr val="000000"/>
                </a:solidFill>
                <a:latin typeface="+mn-ea"/>
                <a:cs typeface="+mn-ea"/>
              </a:rPr>
              <a:t>w=wordcloud.WordCloud(width=800,height=600,background_color='white',font_path='msyh.ttc') </a:t>
            </a:r>
            <a:endParaRPr lang="zh-CN" sz="1400" b="0">
              <a:solidFill>
                <a:srgbClr val="000000"/>
              </a:solidFill>
              <a:latin typeface="+mn-ea"/>
              <a:cs typeface="+mn-ea"/>
            </a:endParaRPr>
          </a:p>
          <a:p>
            <a:pPr marL="266700" indent="355600" fontAlgn="auto">
              <a:lnSpc>
                <a:spcPct val="150000"/>
              </a:lnSpc>
              <a:buClrTx/>
              <a:buSzTx/>
              <a:buFontTx/>
              <a:extLst>
                <a:ext uri="{35155182-B16C-46BC-9424-99874614C6A1}">
                  <wpsdc:indentchars xmlns:wpsdc="http://www.wps.cn/officeDocument/2017/drawingmlCustomData" val="200" checksum="3837665281"/>
                </a:ext>
              </a:extLst>
            </a:pPr>
            <a:r>
              <a:rPr lang="zh-CN" sz="1400" b="0">
                <a:solidFill>
                  <a:srgbClr val="000000"/>
                </a:solidFill>
                <a:latin typeface="+mn-ea"/>
                <a:cs typeface="+mn-ea"/>
              </a:rPr>
              <a:t>（2）创建词云图对象。将文本字符串传递给w.generate(content)函数</a:t>
            </a:r>
            <a:endParaRPr lang="zh-CN" sz="1400" b="0">
              <a:solidFill>
                <a:srgbClr val="000000"/>
              </a:solidFill>
              <a:latin typeface="+mn-ea"/>
              <a:cs typeface="+mn-ea"/>
            </a:endParaRPr>
          </a:p>
          <a:p>
            <a:pPr marL="266700" indent="355600" fontAlgn="auto">
              <a:lnSpc>
                <a:spcPct val="150000"/>
              </a:lnSpc>
              <a:buClrTx/>
              <a:buSzTx/>
              <a:buFontTx/>
              <a:extLst>
                <a:ext uri="{35155182-B16C-46BC-9424-99874614C6A1}">
                  <wpsdc:indentchars xmlns:wpsdc="http://www.wps.cn/officeDocument/2017/drawingmlCustomData" val="200" checksum="3837665281"/>
                </a:ext>
              </a:extLst>
            </a:pPr>
            <a:r>
              <a:rPr lang="zh-CN" sz="1400">
                <a:solidFill>
                  <a:srgbClr val="000000"/>
                </a:solidFill>
                <a:latin typeface="+mn-ea"/>
                <a:cs typeface="+mn-ea"/>
                <a:sym typeface="+mn-ea"/>
              </a:rPr>
              <a:t>（</a:t>
            </a:r>
            <a:r>
              <a:rPr lang="en-US" altLang="zh-CN" sz="1400">
                <a:solidFill>
                  <a:srgbClr val="000000"/>
                </a:solidFill>
                <a:latin typeface="+mn-ea"/>
                <a:cs typeface="+mn-ea"/>
                <a:sym typeface="+mn-ea"/>
              </a:rPr>
              <a:t>3</a:t>
            </a:r>
            <a:r>
              <a:rPr lang="zh-CN" sz="1400">
                <a:solidFill>
                  <a:srgbClr val="000000"/>
                </a:solidFill>
                <a:latin typeface="+mn-ea"/>
                <a:cs typeface="+mn-ea"/>
                <a:sym typeface="+mn-ea"/>
              </a:rPr>
              <a:t>）</a:t>
            </a:r>
            <a:r>
              <a:rPr lang="zh-CN" sz="1400" b="0">
                <a:solidFill>
                  <a:srgbClr val="000000"/>
                </a:solidFill>
                <a:latin typeface="+mn-ea"/>
                <a:cs typeface="+mn-ea"/>
              </a:rPr>
              <a:t>将词云图写入文件。调用w.to_file('result.')写入图片文件</a:t>
            </a:r>
            <a:endParaRPr lang="zh-CN" sz="1400" b="0">
              <a:solidFill>
                <a:srgbClr val="000000"/>
              </a:solidFill>
              <a:latin typeface="+mn-ea"/>
              <a:cs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9.4.2.2 词云简单代码示例</a:t>
            </a:r>
            <a:endParaRPr sz="1600"/>
          </a:p>
        </p:txBody>
      </p:sp>
      <p:sp>
        <p:nvSpPr>
          <p:cNvPr id="4" name="文本框 3"/>
          <p:cNvSpPr txBox="1"/>
          <p:nvPr/>
        </p:nvSpPr>
        <p:spPr>
          <a:xfrm>
            <a:off x="2054860" y="1600200"/>
            <a:ext cx="6901180" cy="2999740"/>
          </a:xfrm>
          <a:prstGeom prst="rect">
            <a:avLst/>
          </a:prstGeom>
          <a:noFill/>
          <a:ln w="9525">
            <a:noFill/>
          </a:ln>
        </p:spPr>
        <p:txBody>
          <a:bodyPr wrap="square">
            <a:spAutoFit/>
          </a:bodyPr>
          <a:p>
            <a:pPr indent="0" fontAlgn="auto">
              <a:lnSpc>
                <a:spcPct val="150000"/>
              </a:lnSpc>
              <a:buFont typeface="Wingdings" panose="05000000000000000000" charset="0"/>
              <a:buNone/>
            </a:pPr>
            <a:r>
              <a:rPr lang="zh-CN" altLang="zh-CN" sz="1400" b="0">
                <a:solidFill>
                  <a:schemeClr val="tx1">
                    <a:lumMod val="75000"/>
                    <a:lumOff val="25000"/>
                  </a:schemeClr>
                </a:solidFill>
                <a:latin typeface="+mn-ea"/>
                <a:cs typeface="Arial" panose="020B0604020202020204" pitchFamily="34" charset="0"/>
              </a:rPr>
              <a:t>WordCloud参数：</a:t>
            </a:r>
            <a:endParaRPr lang="zh-CN" altLang="zh-CN" sz="1400" b="0">
              <a:solidFill>
                <a:schemeClr val="tx1">
                  <a:lumMod val="75000"/>
                  <a:lumOff val="25000"/>
                </a:schemeClr>
              </a:solidFill>
              <a:latin typeface="+mn-ea"/>
              <a:cs typeface="Arial" panose="020B0604020202020204" pitchFamily="34" charset="0"/>
            </a:endParaRPr>
          </a:p>
          <a:p>
            <a:pPr marL="285750" indent="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 width 词云图片宽度，默认400像素</a:t>
            </a:r>
            <a:endParaRPr lang="zh-CN" altLang="zh-CN" sz="1400" b="0">
              <a:solidFill>
                <a:schemeClr val="tx1">
                  <a:lumMod val="75000"/>
                  <a:lumOff val="25000"/>
                </a:schemeClr>
              </a:solidFill>
              <a:latin typeface="+mn-ea"/>
              <a:cs typeface="Arial" panose="020B0604020202020204" pitchFamily="34" charset="0"/>
            </a:endParaRPr>
          </a:p>
          <a:p>
            <a:pPr marL="285750" indent="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height 词云图片高度 默认200像素</a:t>
            </a:r>
            <a:endParaRPr lang="zh-CN" altLang="zh-CN" sz="1400" b="0">
              <a:solidFill>
                <a:schemeClr val="tx1">
                  <a:lumMod val="75000"/>
                  <a:lumOff val="25000"/>
                </a:schemeClr>
              </a:solidFill>
              <a:latin typeface="+mn-ea"/>
              <a:cs typeface="Arial" panose="020B0604020202020204" pitchFamily="34" charset="0"/>
            </a:endParaRPr>
          </a:p>
          <a:p>
            <a:pPr marL="285750" indent="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background_color 词云图片的背景颜色，默认为黑色</a:t>
            </a:r>
            <a:endParaRPr lang="zh-CN" altLang="zh-CN" sz="1400" b="0">
              <a:solidFill>
                <a:schemeClr val="tx1">
                  <a:lumMod val="75000"/>
                  <a:lumOff val="25000"/>
                </a:schemeClr>
              </a:solidFill>
              <a:latin typeface="+mn-ea"/>
              <a:cs typeface="Arial" panose="020B0604020202020204" pitchFamily="34" charset="0"/>
            </a:endParaRPr>
          </a:p>
          <a:p>
            <a:pPr marL="285750" indent="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font_step 字号增大的步进间隔 默认1号</a:t>
            </a:r>
            <a:endParaRPr lang="zh-CN" altLang="zh-CN" sz="1400" b="0">
              <a:solidFill>
                <a:schemeClr val="tx1">
                  <a:lumMod val="75000"/>
                  <a:lumOff val="25000"/>
                </a:schemeClr>
              </a:solidFill>
              <a:latin typeface="+mn-ea"/>
              <a:cs typeface="Arial" panose="020B0604020202020204" pitchFamily="34" charset="0"/>
            </a:endParaRPr>
          </a:p>
          <a:p>
            <a:pPr marL="285750" indent="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font_path 指定字体路径 默认None，对于中文可用font_path='msyh.ttc'</a:t>
            </a:r>
            <a:endParaRPr lang="zh-CN" altLang="zh-CN" sz="1400" b="0">
              <a:solidFill>
                <a:schemeClr val="tx1">
                  <a:lumMod val="75000"/>
                  <a:lumOff val="25000"/>
                </a:schemeClr>
              </a:solidFill>
              <a:latin typeface="+mn-ea"/>
              <a:cs typeface="Arial" panose="020B0604020202020204" pitchFamily="34" charset="0"/>
            </a:endParaRPr>
          </a:p>
          <a:p>
            <a:pPr marL="285750" indent="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mini_font_size 最小字号 默认4号</a:t>
            </a:r>
            <a:endParaRPr lang="zh-CN" altLang="zh-CN" sz="1400" b="0">
              <a:solidFill>
                <a:schemeClr val="tx1">
                  <a:lumMod val="75000"/>
                  <a:lumOff val="25000"/>
                </a:schemeClr>
              </a:solidFill>
              <a:latin typeface="+mn-ea"/>
              <a:cs typeface="Arial" panose="020B0604020202020204" pitchFamily="34" charset="0"/>
            </a:endParaRPr>
          </a:p>
          <a:p>
            <a:pPr marL="285750" indent="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max_font_size 最大字号 根据高度自动调节</a:t>
            </a:r>
            <a:endParaRPr lang="zh-CN" altLang="zh-CN" sz="1400" b="0">
              <a:solidFill>
                <a:schemeClr val="tx1">
                  <a:lumMod val="75000"/>
                  <a:lumOff val="25000"/>
                </a:schemeClr>
              </a:solidFill>
              <a:latin typeface="+mn-ea"/>
              <a:cs typeface="Arial" panose="020B0604020202020204" pitchFamily="34" charset="0"/>
            </a:endParaRPr>
          </a:p>
          <a:p>
            <a:pPr marL="285750" indent="0" fontAlgn="auto">
              <a:lnSpc>
                <a:spcPct val="150000"/>
              </a:lnSpc>
              <a:buFont typeface="Wingdings" panose="05000000000000000000" charset="0"/>
              <a:buChar char="l"/>
            </a:pPr>
            <a:endParaRPr lang="zh-CN" altLang="en-US" sz="1400">
              <a:latin typeface="+mn-ea"/>
              <a:cs typeface="+mn-ea"/>
            </a:endParaRPr>
          </a:p>
        </p:txBody>
      </p:sp>
      <p:sp>
        <p:nvSpPr>
          <p:cNvPr id="9" name="文本框 8"/>
          <p:cNvSpPr txBox="1"/>
          <p:nvPr/>
        </p:nvSpPr>
        <p:spPr>
          <a:xfrm>
            <a:off x="1837055" y="4395470"/>
            <a:ext cx="7090410" cy="521970"/>
          </a:xfrm>
          <a:prstGeom prst="rect">
            <a:avLst/>
          </a:prstGeom>
          <a:noFill/>
          <a:ln w="9525">
            <a:noFill/>
          </a:ln>
        </p:spPr>
        <p:txBody>
          <a:bodyPr wrap="square">
            <a:spAutoFit/>
          </a:bodyPr>
          <a:p>
            <a:pPr indent="266700"/>
            <a:r>
              <a:rPr lang="zh-CN" altLang="en-US" sz="1400" b="0">
                <a:solidFill>
                  <a:srgbClr val="3E3E3E"/>
                </a:solidFill>
                <a:latin typeface="+mn-ea"/>
                <a:cs typeface="Helvetica" panose="020B0604020202020204" pitchFamily="34" charset="0"/>
              </a:rPr>
              <a:t>【注意】：对于中文一定要指明词云所使用的中文字体名称，如：msyh.ttc，否则无法正常显示中文。</a:t>
            </a: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9.4.2.2 词云简单代码示例</a:t>
            </a:r>
            <a:endParaRPr sz="1600"/>
          </a:p>
        </p:txBody>
      </p:sp>
      <p:sp>
        <p:nvSpPr>
          <p:cNvPr id="8" name="文本框 7"/>
          <p:cNvSpPr txBox="1"/>
          <p:nvPr/>
        </p:nvSpPr>
        <p:spPr>
          <a:xfrm>
            <a:off x="1925320" y="1607820"/>
            <a:ext cx="7040880" cy="3322955"/>
          </a:xfrm>
          <a:prstGeom prst="rect">
            <a:avLst/>
          </a:prstGeom>
          <a:noFill/>
          <a:ln w="9525">
            <a:noFill/>
            <a:miter lim="800000"/>
          </a:ln>
        </p:spPr>
        <p:txBody>
          <a:bodyPr wrap="square" anchor="t">
            <a:spAutoFit/>
          </a:bodyPr>
          <a:p>
            <a:pPr marL="285750" indent="-285750" algn="l" fontAlgn="auto">
              <a:lnSpc>
                <a:spcPct val="150000"/>
              </a:lnSpc>
              <a:spcBef>
                <a:spcPts val="0"/>
              </a:spcBef>
              <a:buClrTx/>
              <a:buSzTx/>
              <a:buFont typeface="Wingdings" panose="05000000000000000000" pitchFamily="2" charset="2"/>
              <a:buChar char="l"/>
            </a:pPr>
            <a:r>
              <a:rPr lang="zh-CN" altLang="zh-CN" sz="1400">
                <a:solidFill>
                  <a:schemeClr val="tx1">
                    <a:lumMod val="75000"/>
                    <a:lumOff val="25000"/>
                  </a:schemeClr>
                </a:solidFill>
                <a:latin typeface="+mn-ea"/>
                <a:cs typeface="Arial" panose="020B0604020202020204" pitchFamily="34" charset="0"/>
                <a:sym typeface="+mn-ea"/>
              </a:rPr>
              <a:t>max_words 最大词数 默认200</a:t>
            </a:r>
            <a:endParaRPr lang="zh-CN" altLang="zh-CN" sz="1400">
              <a:solidFill>
                <a:schemeClr val="tx1">
                  <a:lumMod val="75000"/>
                  <a:lumOff val="25000"/>
                </a:schemeClr>
              </a:solidFill>
              <a:latin typeface="+mn-ea"/>
              <a:cs typeface="Arial" panose="020B0604020202020204" pitchFamily="34" charset="0"/>
              <a:sym typeface="+mn-ea"/>
            </a:endParaRPr>
          </a:p>
          <a:p>
            <a:pPr marL="285750" indent="-285750" algn="l" fontAlgn="auto">
              <a:lnSpc>
                <a:spcPct val="150000"/>
              </a:lnSpc>
              <a:spcBef>
                <a:spcPts val="0"/>
              </a:spcBef>
              <a:buClrTx/>
              <a:buSzTx/>
              <a:buFont typeface="Wingdings" panose="05000000000000000000" pitchFamily="2" charset="2"/>
              <a:buChar char="l"/>
            </a:pPr>
            <a:r>
              <a:rPr lang="zh-CN" altLang="zh-CN" sz="1400">
                <a:solidFill>
                  <a:schemeClr val="tx1">
                    <a:lumMod val="75000"/>
                    <a:lumOff val="25000"/>
                  </a:schemeClr>
                </a:solidFill>
                <a:latin typeface="+mn-ea"/>
                <a:cs typeface="Arial" panose="020B0604020202020204" pitchFamily="34" charset="0"/>
                <a:sym typeface="+mn-ea"/>
              </a:rPr>
              <a:t>stop_words 不显示的单词 stop_words={"python","java"}</a:t>
            </a:r>
            <a:endParaRPr lang="zh-CN" altLang="zh-CN" sz="1400">
              <a:solidFill>
                <a:schemeClr val="tx1">
                  <a:lumMod val="75000"/>
                  <a:lumOff val="25000"/>
                </a:schemeClr>
              </a:solidFill>
              <a:latin typeface="+mn-ea"/>
              <a:cs typeface="Arial" panose="020B0604020202020204" pitchFamily="34" charset="0"/>
              <a:sym typeface="+mn-ea"/>
            </a:endParaRPr>
          </a:p>
          <a:p>
            <a:pPr marL="285750" indent="-285750" algn="l" fontAlgn="auto">
              <a:lnSpc>
                <a:spcPct val="150000"/>
              </a:lnSpc>
              <a:spcBef>
                <a:spcPts val="0"/>
              </a:spcBef>
              <a:buClrTx/>
              <a:buSzTx/>
              <a:buFont typeface="Wingdings" panose="05000000000000000000" pitchFamily="2" charset="2"/>
              <a:buChar char="l"/>
            </a:pPr>
            <a:r>
              <a:rPr lang="zh-CN" altLang="zh-CN" sz="1400">
                <a:solidFill>
                  <a:schemeClr val="tx1">
                    <a:lumMod val="75000"/>
                    <a:lumOff val="25000"/>
                  </a:schemeClr>
                </a:solidFill>
                <a:latin typeface="+mn-ea"/>
                <a:cs typeface="Arial" panose="020B0604020202020204" pitchFamily="34" charset="0"/>
                <a:sym typeface="+mn-ea"/>
              </a:rPr>
              <a:t>Scale 默认值1。值越大，图像密度越大越清晰</a:t>
            </a:r>
            <a:endParaRPr lang="zh-CN" altLang="zh-CN" sz="1400">
              <a:solidFill>
                <a:schemeClr val="tx1">
                  <a:lumMod val="75000"/>
                  <a:lumOff val="25000"/>
                </a:schemeClr>
              </a:solidFill>
              <a:latin typeface="+mn-ea"/>
              <a:cs typeface="Arial" panose="020B0604020202020204" pitchFamily="34" charset="0"/>
              <a:sym typeface="+mn-ea"/>
            </a:endParaRPr>
          </a:p>
          <a:p>
            <a:pPr marL="285750" indent="-285750" algn="l" fontAlgn="auto">
              <a:lnSpc>
                <a:spcPct val="150000"/>
              </a:lnSpc>
              <a:spcBef>
                <a:spcPts val="0"/>
              </a:spcBef>
              <a:buClrTx/>
              <a:buSzTx/>
              <a:buFont typeface="Wingdings" panose="05000000000000000000" pitchFamily="2" charset="2"/>
              <a:buChar char="l"/>
            </a:pPr>
            <a:r>
              <a:rPr lang="zh-CN" altLang="zh-CN" sz="1400">
                <a:solidFill>
                  <a:schemeClr val="tx1">
                    <a:lumMod val="75000"/>
                    <a:lumOff val="25000"/>
                  </a:schemeClr>
                </a:solidFill>
                <a:latin typeface="+mn-ea"/>
                <a:cs typeface="Arial" panose="020B0604020202020204" pitchFamily="34" charset="0"/>
                <a:sym typeface="+mn-ea"/>
              </a:rPr>
              <a:t>prefer_horizontal：默认值0.90，浮点数类型。表示在水平如果不合适，就旋转为垂直方向，水平放置的词数占0.9？</a:t>
            </a:r>
            <a:endParaRPr lang="zh-CN" altLang="zh-CN" sz="1400">
              <a:solidFill>
                <a:schemeClr val="tx1">
                  <a:lumMod val="75000"/>
                  <a:lumOff val="25000"/>
                </a:schemeClr>
              </a:solidFill>
              <a:latin typeface="+mn-ea"/>
              <a:cs typeface="Arial" panose="020B0604020202020204" pitchFamily="34" charset="0"/>
              <a:sym typeface="+mn-ea"/>
            </a:endParaRPr>
          </a:p>
          <a:p>
            <a:pPr marL="285750" indent="-285750" algn="l" fontAlgn="auto">
              <a:lnSpc>
                <a:spcPct val="150000"/>
              </a:lnSpc>
              <a:spcBef>
                <a:spcPts val="0"/>
              </a:spcBef>
              <a:buClrTx/>
              <a:buSzTx/>
              <a:buFont typeface="Wingdings" panose="05000000000000000000" pitchFamily="2" charset="2"/>
              <a:buChar char="l"/>
            </a:pPr>
            <a:r>
              <a:rPr lang="zh-CN" altLang="zh-CN" sz="1400">
                <a:solidFill>
                  <a:schemeClr val="tx1">
                    <a:lumMod val="75000"/>
                    <a:lumOff val="25000"/>
                  </a:schemeClr>
                </a:solidFill>
                <a:latin typeface="+mn-ea"/>
                <a:cs typeface="Arial" panose="020B0604020202020204" pitchFamily="34" charset="0"/>
                <a:sym typeface="+mn-ea"/>
              </a:rPr>
              <a:t>relative_scaling：默认值0.5，浮点型。设定按词频倒序排列，上一个词相对下一位词的大小倍数。有如下取值：“0”表示大小标准只参考频率排名，“1”如果词频是2倍，大小也是2倍</a:t>
            </a:r>
            <a:endParaRPr lang="zh-CN" altLang="zh-CN" sz="1400">
              <a:solidFill>
                <a:schemeClr val="tx1">
                  <a:lumMod val="75000"/>
                  <a:lumOff val="25000"/>
                </a:schemeClr>
              </a:solidFill>
              <a:latin typeface="+mn-ea"/>
              <a:cs typeface="Arial" panose="020B0604020202020204" pitchFamily="34" charset="0"/>
              <a:sym typeface="+mn-ea"/>
            </a:endParaRPr>
          </a:p>
          <a:p>
            <a:pPr marL="285750" indent="-285750" algn="l" fontAlgn="auto">
              <a:lnSpc>
                <a:spcPct val="150000"/>
              </a:lnSpc>
              <a:spcBef>
                <a:spcPts val="0"/>
              </a:spcBef>
              <a:buClrTx/>
              <a:buSzTx/>
              <a:buFont typeface="Wingdings" panose="05000000000000000000" pitchFamily="2" charset="2"/>
              <a:buChar char="l"/>
            </a:pPr>
            <a:r>
              <a:rPr lang="zh-CN" altLang="zh-CN" sz="1400">
                <a:solidFill>
                  <a:schemeClr val="tx1">
                    <a:lumMod val="75000"/>
                    <a:lumOff val="25000"/>
                  </a:schemeClr>
                </a:solidFill>
                <a:latin typeface="+mn-ea"/>
                <a:cs typeface="Arial" panose="020B0604020202020204" pitchFamily="34" charset="0"/>
                <a:sym typeface="+mn-ea"/>
              </a:rPr>
              <a:t>mask 指定词云形状图片，默认为矩形</a:t>
            </a:r>
            <a:endParaRPr lang="zh-CN" altLang="zh-CN" sz="1400">
              <a:solidFill>
                <a:schemeClr val="tx1">
                  <a:lumMod val="75000"/>
                  <a:lumOff val="25000"/>
                </a:schemeClr>
              </a:solidFill>
              <a:latin typeface="+mn-ea"/>
              <a:cs typeface="Arial" panose="020B0604020202020204" pitchFamily="34" charset="0"/>
              <a:sym typeface="+mn-ea"/>
            </a:endParaRPr>
          </a:p>
          <a:p>
            <a:endParaRPr lang="zh-CN" altLang="zh-CN" sz="1400">
              <a:solidFill>
                <a:schemeClr val="tx1">
                  <a:lumMod val="75000"/>
                  <a:lumOff val="25000"/>
                </a:schemeClr>
              </a:solidFill>
              <a:latin typeface="+mn-ea"/>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9.4.2.2 词云简单代码示例</a:t>
            </a:r>
            <a:endParaRPr sz="1600"/>
          </a:p>
        </p:txBody>
      </p:sp>
      <p:sp>
        <p:nvSpPr>
          <p:cNvPr id="10" name="文本框 9"/>
          <p:cNvSpPr txBox="1"/>
          <p:nvPr/>
        </p:nvSpPr>
        <p:spPr>
          <a:xfrm>
            <a:off x="2391410" y="1691640"/>
            <a:ext cx="9829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9-8</a:t>
            </a:r>
            <a:r>
              <a:rPr lang="zh-CN" altLang="zh-CN" sz="1400" kern="0" smtClean="0">
                <a:solidFill>
                  <a:srgbClr val="3E3E3E"/>
                </a:solidFill>
                <a:latin typeface="+mn-ea"/>
                <a:cs typeface="Helvetica" panose="020B0604020202020204" pitchFamily="34" charset="0"/>
                <a:sym typeface="+mn-ea"/>
              </a:rPr>
              <a:t>】</a:t>
            </a:r>
            <a:endParaRPr lang="zh-CN" altLang="zh-CN" sz="1400" kern="0" smtClean="0">
              <a:solidFill>
                <a:srgbClr val="3E3E3E"/>
              </a:solidFill>
              <a:latin typeface="+mn-ea"/>
              <a:cs typeface="Helvetica" panose="020B0604020202020204" pitchFamily="34" charset="0"/>
              <a:sym typeface="+mn-ea"/>
            </a:endParaRPr>
          </a:p>
        </p:txBody>
      </p:sp>
      <p:sp>
        <p:nvSpPr>
          <p:cNvPr id="8" name="文本框 7"/>
          <p:cNvSpPr txBox="1"/>
          <p:nvPr/>
        </p:nvSpPr>
        <p:spPr>
          <a:xfrm>
            <a:off x="2077085" y="2105660"/>
            <a:ext cx="6844030" cy="2353310"/>
          </a:xfrm>
          <a:prstGeom prst="rect">
            <a:avLst/>
          </a:prstGeom>
          <a:noFill/>
          <a:ln w="9525">
            <a:noFill/>
            <a:miter lim="800000"/>
          </a:ln>
        </p:spPr>
        <p:txBody>
          <a:bodyPr wrap="square" anchor="t">
            <a:spAutoFit/>
          </a:bodyPr>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18</a:t>
            </a:r>
            <a:r>
              <a:rPr lang="zh-CN" altLang="zh-CN" sz="1400" kern="0" smtClean="0">
                <a:solidFill>
                  <a:srgbClr val="3E3E3E"/>
                </a:solidFill>
                <a:latin typeface="+mn-ea"/>
                <a:cs typeface="Helvetica" panose="020B0604020202020204" pitchFamily="34" charset="0"/>
                <a:sym typeface="+mn-ea"/>
              </a:rPr>
              <a:t>]： import wordcloud</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w = wordcloud.WordCloud(width=800,height=600,background_color</a:t>
            </a: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='white',font_path='C:\\Users\\28032\\pythonCourseCode\\font\\MSYH.TTC')</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content="""  文本  </a:t>
            </a:r>
            <a:r>
              <a:rPr lang="zh-CN" altLang="zh-CN" sz="1400" kern="0" smtClean="0">
                <a:solidFill>
                  <a:srgbClr val="3E3E3E"/>
                </a:solidFill>
                <a:latin typeface="+mn-ea"/>
                <a:cs typeface="Helvetica" panose="020B0604020202020204" pitchFamily="34" charset="0"/>
                <a:sym typeface="+mn-ea"/>
              </a:rPr>
              <a: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w.generate(content)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w.to_file('C:\\Users\\28032\\pythonCourseCode\\img\\result.jpg')</a:t>
            </a:r>
            <a:r>
              <a:rPr lang="en-US" sz="1400" kern="0" smtClean="0">
                <a:solidFill>
                  <a:srgbClr val="3E3E3E"/>
                </a:solidFill>
                <a:latin typeface="+mn-ea"/>
                <a:cs typeface="Helvetica" panose="020B0604020202020204" pitchFamily="34" charset="0"/>
                <a:sym typeface="+mn-ea"/>
              </a:rPr>
              <a:t>	</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9.1 正则表达式简介</a:t>
            </a:r>
            <a:endParaRPr lang="en-US" altLang="zh-CN" smtClean="0">
              <a:sym typeface="+mn-ea"/>
            </a:endParaRPr>
          </a:p>
        </p:txBody>
      </p:sp>
      <p:sp>
        <p:nvSpPr>
          <p:cNvPr id="5" name="Content Placeholder 4"/>
          <p:cNvSpPr>
            <a:spLocks noGrp="1"/>
          </p:cNvSpPr>
          <p:nvPr>
            <p:ph idx="10"/>
          </p:nvPr>
        </p:nvSpPr>
        <p:spPr>
          <a:xfrm>
            <a:off x="1625600" y="1231900"/>
            <a:ext cx="6912610" cy="2931160"/>
          </a:xfrm>
        </p:spPr>
        <p:txBody>
          <a:bodyPr/>
          <a:lstStyle/>
          <a:p>
            <a:pPr marL="285750" indent="-285750">
              <a:buFont typeface="Wingdings" panose="05000000000000000000" pitchFamily="2" charset="2"/>
              <a:buChar char="l"/>
            </a:pPr>
            <a:r>
              <a:rPr lang="zh-CN" altLang="zh-CN">
                <a:latin typeface="+mn-ea"/>
                <a:sym typeface="+mn-ea"/>
              </a:rPr>
              <a:t>正则表达式就是在执行字符串搜索时的格式（或者指令），它由一些字母和数字组合而成。正则表达式也可以看成一种轻量级、简洁、适用于特定领域文本处理的编程语言。</a:t>
            </a:r>
            <a:endParaRPr lang="zh-CN" altLang="zh-CN">
              <a:latin typeface="+mn-ea"/>
              <a:sym typeface="+mn-ea"/>
            </a:endParaRPr>
          </a:p>
          <a:p>
            <a:pPr>
              <a:buFont typeface="Wingdings" panose="05000000000000000000" pitchFamily="2" charset="2"/>
            </a:pPr>
            <a:r>
              <a:rPr lang="en-US" altLang="zh-CN">
                <a:latin typeface="+mn-ea"/>
                <a:sym typeface="+mn-ea"/>
              </a:rPr>
              <a:t>	</a:t>
            </a:r>
            <a:r>
              <a:rPr lang="zh-CN" altLang="zh-CN">
                <a:latin typeface="+mn-ea"/>
                <a:sym typeface="+mn-ea"/>
              </a:rPr>
              <a:t>（1）每一个正则表达式，都可以分解为一个指令序列。比如“先找到这样的字符，再找到那样的字符，再从中找到一个字符…”</a:t>
            </a:r>
            <a:endParaRPr lang="zh-CN" altLang="zh-CN">
              <a:latin typeface="+mn-ea"/>
              <a:sym typeface="+mn-ea"/>
            </a:endParaRPr>
          </a:p>
          <a:p>
            <a:pPr>
              <a:buFont typeface="Wingdings" panose="05000000000000000000" pitchFamily="2" charset="2"/>
            </a:pPr>
            <a:r>
              <a:rPr lang="en-US" altLang="zh-CN">
                <a:latin typeface="+mn-ea"/>
                <a:sym typeface="+mn-ea"/>
              </a:rPr>
              <a:t>	</a:t>
            </a:r>
            <a:r>
              <a:rPr lang="zh-CN" altLang="zh-CN">
                <a:latin typeface="+mn-ea"/>
                <a:sym typeface="+mn-ea"/>
              </a:rPr>
              <a:t>（2）每一个正则表达式都有输入（文本）和输出（匹配规则的输出，有时是修改后的文本）</a:t>
            </a:r>
            <a:endParaRPr lang="zh-CN" altLang="zh-CN">
              <a:latin typeface="+mn-ea"/>
              <a:sym typeface="+mn-ea"/>
            </a:endParaRPr>
          </a:p>
          <a:p>
            <a:pPr>
              <a:buFont typeface="Wingdings" panose="05000000000000000000" pitchFamily="2" charset="2"/>
            </a:pPr>
            <a:endParaRPr lang="zh-CN" altLang="zh-CN">
              <a:latin typeface="+mn-ea"/>
              <a:sym typeface="+mn-ea"/>
            </a:endParaRPr>
          </a:p>
          <a:p>
            <a:pPr>
              <a:buFont typeface="Wingdings" panose="05000000000000000000" pitchFamily="2" charset="2"/>
            </a:pPr>
            <a:endParaRPr lang="zh-CN" altLang="zh-CN">
              <a:latin typeface="+mn-ea"/>
              <a:sym typeface="+mn-ea"/>
            </a:endParaRPr>
          </a:p>
          <a:p>
            <a:pPr>
              <a:buFont typeface="Wingdings" panose="05000000000000000000" pitchFamily="2" charset="2"/>
            </a:pPr>
            <a:r>
              <a:rPr lang="zh-CN" altLang="zh-CN" sz="1600" b="1">
                <a:latin typeface="+mn-ea"/>
                <a:sym typeface="+mn-ea"/>
              </a:rPr>
              <a:t>提示：正则表达式是一门独立的语言。Java、Python语言中的正则表达几乎一样。</a:t>
            </a:r>
            <a:endParaRPr lang="zh-CN" altLang="zh-CN" sz="1600" b="1">
              <a:latin typeface="+mn-ea"/>
              <a:sym typeface="+mn-ea"/>
            </a:endParaRPr>
          </a:p>
          <a:p>
            <a:pPr marL="285750" indent="-285750">
              <a:buFont typeface="Wingdings" panose="05000000000000000000" pitchFamily="2" charset="2"/>
              <a:buChar char="l"/>
            </a:pPr>
            <a:endParaRPr lang="zh-CN" altLang="zh-CN" sz="1600" b="1" dirty="0">
              <a:latin typeface="+mn-ea"/>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9.4.2.2 词云简单代码示例</a:t>
            </a:r>
            <a:endParaRPr sz="1600"/>
          </a:p>
        </p:txBody>
      </p:sp>
      <p:sp>
        <p:nvSpPr>
          <p:cNvPr id="8" name="文本框 7"/>
          <p:cNvSpPr txBox="1"/>
          <p:nvPr/>
        </p:nvSpPr>
        <p:spPr>
          <a:xfrm>
            <a:off x="1960245" y="1691640"/>
            <a:ext cx="6844030" cy="2891790"/>
          </a:xfrm>
          <a:prstGeom prst="rect">
            <a:avLst/>
          </a:prstGeom>
          <a:noFill/>
          <a:ln w="9525">
            <a:noFill/>
            <a:miter lim="800000"/>
          </a:ln>
        </p:spPr>
        <p:txBody>
          <a:bodyPr wrap="square" anchor="t">
            <a:spAutoFit/>
          </a:bodyPr>
          <a:p>
            <a:pPr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19</a:t>
            </a:r>
            <a:r>
              <a:rPr lang="zh-CN" altLang="zh-CN" sz="1400" kern="0" smtClean="0">
                <a:solidFill>
                  <a:srgbClr val="3E3E3E"/>
                </a:solidFill>
                <a:latin typeface="+mn-ea"/>
                <a:cs typeface="Helvetica" panose="020B0604020202020204" pitchFamily="34" charset="0"/>
                <a:sym typeface="+mn-ea"/>
              </a:rPr>
              <a:t>]： </a:t>
            </a: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content="""  新冠肺炎疫情正在美国各州蔓延，美国总统特朗普期望美国经济能够在复活节到来前得到“重启”。这一言论受到了民主党总统候选人、前副总统拜登的批评，拜登在接受采访时对特朗普的言论评价道：“如果你想长期破坏经济，那就让这（疫情）再度暴发吧。我们现在甚至还没有减缓疫情增长的趋势，听到总统这样说真是令人失望。他还是不要再说话了，多听专家的意见吧。”拜登还调侃道：“如果可能的话，我还想明天就进政府当上总统呢。”</a:t>
            </a:r>
            <a:endParaRPr lang="zh-CN" altLang="zh-CN" sz="1400" kern="0" smtClean="0">
              <a:solidFill>
                <a:srgbClr val="3E3E3E"/>
              </a:solidFill>
              <a:latin typeface="+mn-ea"/>
              <a:cs typeface="Helvetica" panose="020B0604020202020204" pitchFamily="34" charset="0"/>
              <a:sym typeface="+mn-ea"/>
            </a:endParaRPr>
          </a:p>
          <a:p>
            <a:pPr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拜登指出，目前美国疫情形势加重是因为“在应该响应的时候没有做出行动”，并呼吁特朗普把民众的健康作为工作重心。同时，拜登还建议特朗普政府多遵循国家过敏症与传染病研究所主任福西等医疗专家的建议，让民众保持社交距离，并且为控制疫情做好充分工作。</a:t>
            </a:r>
            <a:endParaRPr lang="zh-CN" altLang="zh-CN" sz="1400" kern="0" smtClean="0">
              <a:solidFill>
                <a:srgbClr val="3E3E3E"/>
              </a:solidFill>
              <a:latin typeface="+mn-ea"/>
              <a:cs typeface="Helvetica" panose="020B0604020202020204" pitchFamily="34" charset="0"/>
              <a:sym typeface="+mn-ea"/>
            </a:endParaRPr>
          </a:p>
          <a:p>
            <a:pPr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据美国约翰斯·霍普金斯大学数据显示，截至北京时间3月25日12时30分左右，美国累计确诊新冠肺炎病例55222例，累计死亡797例。。  </a:t>
            </a:r>
            <a:r>
              <a:rPr lang="zh-CN" altLang="zh-CN" sz="1400" kern="0" smtClean="0">
                <a:solidFill>
                  <a:srgbClr val="3E3E3E"/>
                </a:solidFill>
                <a:latin typeface="+mn-ea"/>
                <a:cs typeface="Helvetica" panose="020B0604020202020204" pitchFamily="34" charset="0"/>
                <a:sym typeface="+mn-ea"/>
              </a:rPr>
              <a:t>"""</a:t>
            </a:r>
            <a:endParaRPr lang="zh-CN" altLang="zh-CN" sz="1400" kern="0" smtClean="0">
              <a:solidFill>
                <a:srgbClr val="3E3E3E"/>
              </a:solidFill>
              <a:latin typeface="+mn-ea"/>
              <a:cs typeface="Helvetica" panose="020B0604020202020204" pitchFamily="34" charset="0"/>
              <a:sym typeface="+mn-ea"/>
            </a:endParaRPr>
          </a:p>
          <a:p>
            <a:pPr algn="l" fontAlgn="auto">
              <a:lnSpc>
                <a:spcPct val="100000"/>
              </a:lnSpc>
              <a:buClrTx/>
              <a:buSzTx/>
              <a:buNone/>
            </a:pPr>
            <a:r>
              <a:rPr lang="en-US" altLang="zh-CN" sz="1400" kern="0" smtClean="0">
                <a:solidFill>
                  <a:srgbClr val="3E3E3E"/>
                </a:solidFill>
                <a:latin typeface="+mn-ea"/>
                <a:cs typeface="Helvetica" panose="020B0604020202020204" pitchFamily="34" charset="0"/>
                <a:sym typeface="+mn-ea"/>
              </a:rPr>
              <a:t>	</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9.4.2.2 词云简单代码示例</a:t>
            </a:r>
            <a:endParaRPr sz="1600"/>
          </a:p>
        </p:txBody>
      </p:sp>
      <p:sp>
        <p:nvSpPr>
          <p:cNvPr id="10" name="文本框 9"/>
          <p:cNvSpPr txBox="1"/>
          <p:nvPr/>
        </p:nvSpPr>
        <p:spPr>
          <a:xfrm>
            <a:off x="2391410" y="1691640"/>
            <a:ext cx="25831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9-8</a:t>
            </a:r>
            <a:r>
              <a:rPr lang="zh-CN" altLang="zh-CN" sz="1400" kern="0" smtClean="0">
                <a:solidFill>
                  <a:srgbClr val="3E3E3E"/>
                </a:solidFill>
                <a:latin typeface="+mn-ea"/>
                <a:cs typeface="Helvetica" panose="020B0604020202020204" pitchFamily="34" charset="0"/>
                <a:sym typeface="+mn-ea"/>
              </a:rPr>
              <a:t>】对一段文本进行分词</a:t>
            </a:r>
            <a:endParaRPr lang="zh-CN" altLang="zh-CN" sz="1400" kern="0" smtClean="0">
              <a:solidFill>
                <a:srgbClr val="3E3E3E"/>
              </a:solidFill>
              <a:latin typeface="+mn-ea"/>
              <a:cs typeface="Helvetica" panose="020B0604020202020204" pitchFamily="34" charset="0"/>
              <a:sym typeface="+mn-ea"/>
            </a:endParaRPr>
          </a:p>
        </p:txBody>
      </p:sp>
      <p:sp>
        <p:nvSpPr>
          <p:cNvPr id="8" name="文本框 7"/>
          <p:cNvSpPr txBox="1"/>
          <p:nvPr/>
        </p:nvSpPr>
        <p:spPr>
          <a:xfrm>
            <a:off x="2077085" y="2105660"/>
            <a:ext cx="6844030" cy="2030095"/>
          </a:xfrm>
          <a:prstGeom prst="rect">
            <a:avLst/>
          </a:prstGeom>
          <a:noFill/>
          <a:ln w="9525">
            <a:noFill/>
            <a:miter lim="800000"/>
          </a:ln>
        </p:spPr>
        <p:txBody>
          <a:bodyPr wrap="square" anchor="t">
            <a:spAutoFit/>
          </a:bodyPr>
          <a:p>
            <a:pPr algn="l" fontAlgn="auto">
              <a:lnSpc>
                <a:spcPct val="150000"/>
              </a:lnSpc>
              <a:buClrTx/>
              <a:buSzTx/>
              <a:buNone/>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19</a:t>
            </a:r>
            <a:r>
              <a:rPr lang="zh-CN" altLang="zh-CN" sz="1400" kern="0" smtClean="0">
                <a:solidFill>
                  <a:srgbClr val="3E3E3E"/>
                </a:solidFill>
                <a:latin typeface="+mn-ea"/>
                <a:cs typeface="Helvetica" panose="020B0604020202020204" pitchFamily="34" charset="0"/>
                <a:sym typeface="+mn-ea"/>
              </a:rPr>
              <a:t>]： import wordcloud</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w = wordcloud.WordCloud(width=800,height=600,background_color</a:t>
            </a: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='white',font_path='C:\\Users\\28032\\pythonCourseCode\\font\\MSYH.TTC')</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w.generate(content)</a:t>
            </a:r>
            <a:endParaRPr lang="zh-CN" altLang="zh-CN" sz="1400" kern="0" smtClean="0">
              <a:solidFill>
                <a:srgbClr val="3E3E3E"/>
              </a:solidFill>
              <a:latin typeface="+mn-ea"/>
              <a:cs typeface="Helvetica" panose="020B0604020202020204" pitchFamily="34" charset="0"/>
              <a:sym typeface="+mn-ea"/>
            </a:endParaRPr>
          </a:p>
          <a:p>
            <a:pPr algn="l" fontAlgn="auto">
              <a:lnSpc>
                <a:spcPct val="150000"/>
              </a:lnSpc>
              <a:buClrTx/>
              <a:buSzTx/>
              <a:buNone/>
            </a:pPr>
            <a:r>
              <a:rPr lang="en-US" altLang="zh-CN" sz="1400" kern="0" smtClean="0">
                <a:solidFill>
                  <a:srgbClr val="3E3E3E"/>
                </a:solidFill>
                <a:latin typeface="+mn-ea"/>
                <a:cs typeface="Helvetica" panose="020B0604020202020204" pitchFamily="34" charset="0"/>
                <a:sym typeface="+mn-ea"/>
              </a:rPr>
              <a:t>	</a:t>
            </a:r>
            <a:r>
              <a:rPr lang="zh-CN" altLang="zh-CN" sz="1400" kern="0" smtClean="0">
                <a:solidFill>
                  <a:srgbClr val="3E3E3E"/>
                </a:solidFill>
                <a:latin typeface="+mn-ea"/>
                <a:cs typeface="Helvetica" panose="020B0604020202020204" pitchFamily="34" charset="0"/>
                <a:sym typeface="+mn-ea"/>
              </a:rPr>
              <a:t>w.to_file('C:\\Users\\28032\\pythonCourseCode\\img\\result.jpg')</a:t>
            </a:r>
            <a:r>
              <a:rPr lang="en-US" sz="1400" kern="0" smtClean="0">
                <a:solidFill>
                  <a:srgbClr val="3E3E3E"/>
                </a:solidFill>
                <a:latin typeface="+mn-ea"/>
                <a:cs typeface="Helvetica" panose="020B0604020202020204" pitchFamily="34" charset="0"/>
                <a:sym typeface="+mn-ea"/>
              </a:rPr>
              <a:t>	</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9.4.2.2 词云简单代码示例</a:t>
            </a:r>
            <a:endParaRPr sz="1600"/>
          </a:p>
        </p:txBody>
      </p:sp>
      <p:sp>
        <p:nvSpPr>
          <p:cNvPr id="10" name="文本框 9"/>
          <p:cNvSpPr txBox="1"/>
          <p:nvPr/>
        </p:nvSpPr>
        <p:spPr>
          <a:xfrm>
            <a:off x="2391410" y="1691640"/>
            <a:ext cx="982980" cy="414020"/>
          </a:xfrm>
          <a:prstGeom prst="rect">
            <a:avLst/>
          </a:prstGeom>
          <a:noFill/>
          <a:ln w="9525">
            <a:noFill/>
            <a:miter lim="800000"/>
          </a:ln>
        </p:spPr>
        <p:txBody>
          <a:bodyPr wrap="none" anchor="t">
            <a:spAutoFit/>
          </a:bodyPr>
          <a:p>
            <a:pPr algn="l" fontAlgn="auto">
              <a:lnSpc>
                <a:spcPct val="150000"/>
              </a:lnSpc>
            </a:pPr>
            <a:r>
              <a:rPr lang="zh-CN" altLang="zh-CN" sz="1400" kern="0" smtClean="0">
                <a:solidFill>
                  <a:srgbClr val="3E3E3E"/>
                </a:solidFill>
                <a:latin typeface="+mn-ea"/>
                <a:cs typeface="Helvetica" panose="020B0604020202020204" pitchFamily="34" charset="0"/>
                <a:sym typeface="+mn-ea"/>
              </a:rPr>
              <a:t>【例</a:t>
            </a:r>
            <a:r>
              <a:rPr lang="en-US" altLang="zh-CN" sz="1400" kern="0" smtClean="0">
                <a:solidFill>
                  <a:srgbClr val="3E3E3E"/>
                </a:solidFill>
                <a:latin typeface="+mn-ea"/>
                <a:cs typeface="Helvetica" panose="020B0604020202020204" pitchFamily="34" charset="0"/>
                <a:sym typeface="+mn-ea"/>
              </a:rPr>
              <a:t>9-8</a:t>
            </a:r>
            <a:r>
              <a:rPr lang="zh-CN" altLang="zh-CN" sz="1400" kern="0" smtClean="0">
                <a:solidFill>
                  <a:srgbClr val="3E3E3E"/>
                </a:solidFill>
                <a:latin typeface="+mn-ea"/>
                <a:cs typeface="Helvetica" panose="020B0604020202020204" pitchFamily="34" charset="0"/>
                <a:sym typeface="+mn-ea"/>
              </a:rPr>
              <a:t>】</a:t>
            </a:r>
            <a:endParaRPr lang="zh-CN" altLang="zh-CN" sz="1400" kern="0" smtClean="0">
              <a:solidFill>
                <a:srgbClr val="3E3E3E"/>
              </a:solidFill>
              <a:latin typeface="+mn-ea"/>
              <a:cs typeface="Helvetica" panose="020B0604020202020204" pitchFamily="34" charset="0"/>
              <a:sym typeface="+mn-ea"/>
            </a:endParaRPr>
          </a:p>
        </p:txBody>
      </p:sp>
      <p:pic>
        <p:nvPicPr>
          <p:cNvPr id="4" name="图片 3" descr="result"/>
          <p:cNvPicPr>
            <a:picLocks noChangeAspect="1"/>
          </p:cNvPicPr>
          <p:nvPr/>
        </p:nvPicPr>
        <p:blipFill>
          <a:blip r:embed="rId2"/>
          <a:stretch>
            <a:fillRect/>
          </a:stretch>
        </p:blipFill>
        <p:spPr>
          <a:xfrm>
            <a:off x="3544570" y="1691640"/>
            <a:ext cx="4787265" cy="321500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9.4.2.3 文本分词预处理后的词云</a:t>
            </a:r>
            <a:endParaRPr sz="1600">
              <a:sym typeface="+mn-ea"/>
            </a:endParaRPr>
          </a:p>
        </p:txBody>
      </p:sp>
      <p:sp>
        <p:nvSpPr>
          <p:cNvPr id="8" name="文本框 7"/>
          <p:cNvSpPr txBox="1"/>
          <p:nvPr/>
        </p:nvSpPr>
        <p:spPr>
          <a:xfrm>
            <a:off x="1925320" y="1607820"/>
            <a:ext cx="7040880" cy="737235"/>
          </a:xfrm>
          <a:prstGeom prst="rect">
            <a:avLst/>
          </a:prstGeom>
          <a:noFill/>
          <a:ln w="9525">
            <a:noFill/>
            <a:miter lim="800000"/>
          </a:ln>
        </p:spPr>
        <p:txBody>
          <a:bodyPr wrap="square" anchor="t">
            <a:spAutoFit/>
          </a:bodyPr>
          <a:p>
            <a:pPr marL="285750" indent="-285750" algn="l" fontAlgn="auto">
              <a:lnSpc>
                <a:spcPct val="150000"/>
              </a:lnSpc>
              <a:spcBef>
                <a:spcPts val="0"/>
              </a:spcBef>
              <a:buClrTx/>
              <a:buSzTx/>
              <a:buFont typeface="Wingdings" panose="05000000000000000000" pitchFamily="2" charset="2"/>
              <a:buChar char="l"/>
            </a:pPr>
            <a:r>
              <a:rPr lang="zh-CN" altLang="zh-CN" sz="1400">
                <a:solidFill>
                  <a:schemeClr val="tx1">
                    <a:lumMod val="75000"/>
                    <a:lumOff val="25000"/>
                  </a:schemeClr>
                </a:solidFill>
                <a:latin typeface="+mn-ea"/>
                <a:cs typeface="Arial" panose="020B0604020202020204" pitchFamily="34" charset="0"/>
                <a:sym typeface="+mn-ea"/>
              </a:rPr>
              <a:t>由上图，基本上可以看出这段话的主要内容在词云的表现还是比较散乱的，内容并不聚焦。需要对中文文字进行分词预处理。可以使用jieba分词完成。</a:t>
            </a:r>
            <a:endParaRPr lang="zh-CN" altLang="zh-CN" sz="1400">
              <a:solidFill>
                <a:schemeClr val="tx1">
                  <a:lumMod val="75000"/>
                  <a:lumOff val="25000"/>
                </a:schemeClr>
              </a:solidFill>
              <a:latin typeface="+mn-ea"/>
              <a:cs typeface="Arial" panose="020B0604020202020204" pitchFamily="34" charset="0"/>
              <a:sym typeface="+mn-ea"/>
            </a:endParaRPr>
          </a:p>
        </p:txBody>
      </p:sp>
      <p:sp>
        <p:nvSpPr>
          <p:cNvPr id="4" name="文本框 3"/>
          <p:cNvSpPr txBox="1"/>
          <p:nvPr/>
        </p:nvSpPr>
        <p:spPr>
          <a:xfrm>
            <a:off x="1936115" y="2345055"/>
            <a:ext cx="7018655" cy="2891790"/>
          </a:xfrm>
          <a:prstGeom prst="rect">
            <a:avLst/>
          </a:prstGeom>
          <a:noFill/>
          <a:ln w="9525">
            <a:noFill/>
            <a:miter lim="800000"/>
          </a:ln>
        </p:spPr>
        <p:txBody>
          <a:bodyPr wrap="square" anchor="t">
            <a:spAutoFit/>
          </a:bodyPr>
          <a:p>
            <a:pPr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20</a:t>
            </a:r>
            <a:r>
              <a:rPr lang="zh-CN" altLang="zh-CN" sz="1400" kern="0" smtClean="0">
                <a:solidFill>
                  <a:srgbClr val="3E3E3E"/>
                </a:solidFill>
                <a:latin typeface="+mn-ea"/>
                <a:cs typeface="Helvetica" panose="020B0604020202020204" pitchFamily="34" charset="0"/>
                <a:sym typeface="+mn-ea"/>
              </a:rPr>
              <a:t>]： import jieba</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import wordcloud</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w = wordcloud.WordCloud(width=800,height=600,background_color='white',font_path='C:\\Users\\28032\\pythonCourseCode\\font\\MSYH.TTC')</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words = jieba.lcut(content)</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list1 = []</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for item in words:</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    if len(item)&lt;2:</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        continue</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    list1.append(item)</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w.generate(' '.join(list1))</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w.to_file('C:\\Users\\28032\\pythonCourseCode\\img\\result.jpg')</a:t>
            </a:r>
            <a:r>
              <a:rPr lang="en-US" sz="1400" kern="0" smtClean="0">
                <a:solidFill>
                  <a:srgbClr val="3E3E3E"/>
                </a:solidFill>
                <a:latin typeface="+mn-ea"/>
                <a:cs typeface="Helvetica" panose="020B0604020202020204" pitchFamily="34" charset="0"/>
                <a:sym typeface="+mn-ea"/>
              </a:rPr>
              <a:t>	</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9.4.2.3 文本分词预处理后的词云</a:t>
            </a:r>
            <a:endParaRPr sz="1600">
              <a:sym typeface="+mn-ea"/>
            </a:endParaRPr>
          </a:p>
        </p:txBody>
      </p:sp>
      <p:pic>
        <p:nvPicPr>
          <p:cNvPr id="5" name="图片 4" descr="result"/>
          <p:cNvPicPr>
            <a:picLocks noChangeAspect="1"/>
          </p:cNvPicPr>
          <p:nvPr/>
        </p:nvPicPr>
        <p:blipFill>
          <a:blip r:embed="rId2"/>
          <a:stretch>
            <a:fillRect/>
          </a:stretch>
        </p:blipFill>
        <p:spPr>
          <a:xfrm>
            <a:off x="3110230" y="1866265"/>
            <a:ext cx="3956050" cy="2967355"/>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9.4.2.3 文本分词预处理后的词云</a:t>
            </a:r>
            <a:endParaRPr sz="1600">
              <a:sym typeface="+mn-ea"/>
            </a:endParaRPr>
          </a:p>
        </p:txBody>
      </p:sp>
      <p:sp>
        <p:nvSpPr>
          <p:cNvPr id="8" name="文本框 7"/>
          <p:cNvSpPr txBox="1"/>
          <p:nvPr/>
        </p:nvSpPr>
        <p:spPr>
          <a:xfrm>
            <a:off x="1925320" y="1607820"/>
            <a:ext cx="7040880" cy="737235"/>
          </a:xfrm>
          <a:prstGeom prst="rect">
            <a:avLst/>
          </a:prstGeom>
          <a:noFill/>
          <a:ln w="9525">
            <a:noFill/>
            <a:miter lim="800000"/>
          </a:ln>
        </p:spPr>
        <p:txBody>
          <a:bodyPr wrap="square" anchor="t">
            <a:spAutoFit/>
          </a:bodyPr>
          <a:p>
            <a:pPr marL="285750" indent="-285750" algn="l" fontAlgn="auto">
              <a:lnSpc>
                <a:spcPct val="150000"/>
              </a:lnSpc>
              <a:spcBef>
                <a:spcPts val="0"/>
              </a:spcBef>
              <a:buClrTx/>
              <a:buSzTx/>
              <a:buFont typeface="Wingdings" panose="05000000000000000000" pitchFamily="2" charset="2"/>
              <a:buChar char="l"/>
            </a:pPr>
            <a:r>
              <a:rPr lang="zh-CN" altLang="zh-CN" sz="1400">
                <a:solidFill>
                  <a:schemeClr val="tx1">
                    <a:lumMod val="75000"/>
                    <a:lumOff val="25000"/>
                  </a:schemeClr>
                </a:solidFill>
                <a:latin typeface="+mn-ea"/>
                <a:cs typeface="Arial" panose="020B0604020202020204" pitchFamily="34" charset="0"/>
                <a:sym typeface="+mn-ea"/>
              </a:rPr>
              <a:t>另外，可以使用图片做遮罩，来生成词云形状。如：使用地图做背景（图9.4），重新生成一幅新的词云图。</a:t>
            </a:r>
            <a:endParaRPr lang="zh-CN" altLang="zh-CN" sz="1400">
              <a:solidFill>
                <a:schemeClr val="tx1">
                  <a:lumMod val="75000"/>
                  <a:lumOff val="25000"/>
                </a:schemeClr>
              </a:solidFill>
              <a:latin typeface="+mn-ea"/>
              <a:cs typeface="Arial" panose="020B0604020202020204" pitchFamily="34" charset="0"/>
              <a:sym typeface="+mn-ea"/>
            </a:endParaRPr>
          </a:p>
        </p:txBody>
      </p:sp>
      <p:sp>
        <p:nvSpPr>
          <p:cNvPr id="4" name="文本框 3"/>
          <p:cNvSpPr txBox="1"/>
          <p:nvPr/>
        </p:nvSpPr>
        <p:spPr>
          <a:xfrm>
            <a:off x="1936115" y="2345055"/>
            <a:ext cx="7018655" cy="2245360"/>
          </a:xfrm>
          <a:prstGeom prst="rect">
            <a:avLst/>
          </a:prstGeom>
          <a:noFill/>
          <a:ln w="9525">
            <a:noFill/>
            <a:miter lim="800000"/>
          </a:ln>
        </p:spPr>
        <p:txBody>
          <a:bodyPr wrap="square" anchor="t">
            <a:spAutoFit/>
          </a:bodyPr>
          <a:p>
            <a:pPr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21</a:t>
            </a:r>
            <a:r>
              <a:rPr lang="zh-CN" altLang="zh-CN" sz="1400" kern="0" smtClean="0">
                <a:solidFill>
                  <a:srgbClr val="3E3E3E"/>
                </a:solidFill>
                <a:latin typeface="+mn-ea"/>
                <a:cs typeface="Helvetica" panose="020B0604020202020204" pitchFamily="34" charset="0"/>
                <a:sym typeface="+mn-ea"/>
              </a:rPr>
              <a:t>]： import imageio</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mk = imageio.imread("C:\\Users\\28032\\pythonCourseCode\\img\\usa.jpg")</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w= wordcloud.WordCloud(width=600,height=300,</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background_color='white',font_path='C:\\Users\\28032\\pythonCourseCode\\font\\MSYH.TTC',</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contour_width=1,contour_color='steelblue',mask=mk)</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w.generate(' '.join(list1))</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w.to_file('C:\\Users\\28032\\pythonCourseCode\\img\\result.jpg')</a:t>
            </a:r>
            <a:r>
              <a:rPr lang="en-US" sz="1400" kern="0" smtClean="0">
                <a:solidFill>
                  <a:srgbClr val="3E3E3E"/>
                </a:solidFill>
                <a:latin typeface="+mn-ea"/>
                <a:cs typeface="Helvetica" panose="020B0604020202020204" pitchFamily="34" charset="0"/>
                <a:sym typeface="+mn-ea"/>
              </a:rPr>
              <a:t>	</a:t>
            </a:r>
            <a:endParaRPr lang="zh-CN" altLang="zh-CN" sz="1400" kern="0" smtClean="0">
              <a:solidFill>
                <a:srgbClr val="3E3E3E"/>
              </a:solidFill>
              <a:latin typeface="+mn-ea"/>
              <a:cs typeface="Helvetica" panose="020B0604020202020204" pitchFamily="34" charset="0"/>
              <a:sym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9.4 文本数据处理</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9.4.2 词云wordCloud</a:t>
            </a:r>
            <a:endParaRPr>
              <a:sym typeface="+mn-ea"/>
            </a:endParaRPr>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sym typeface="+mn-ea"/>
              </a:rPr>
              <a:t>9.4.2.3 文本分词预处理后的词云</a:t>
            </a:r>
            <a:endParaRPr sz="1600">
              <a:sym typeface="+mn-ea"/>
            </a:endParaRPr>
          </a:p>
        </p:txBody>
      </p:sp>
      <p:pic>
        <p:nvPicPr>
          <p:cNvPr id="5" name="图片 4" descr="result"/>
          <p:cNvPicPr>
            <a:picLocks noChangeAspect="1"/>
          </p:cNvPicPr>
          <p:nvPr/>
        </p:nvPicPr>
        <p:blipFill>
          <a:blip r:embed="rId2"/>
          <a:stretch>
            <a:fillRect/>
          </a:stretch>
        </p:blipFill>
        <p:spPr>
          <a:xfrm>
            <a:off x="2596515" y="1823085"/>
            <a:ext cx="5518150" cy="301942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9.5 中文情感分析snownlp </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5" name="Content Placeholder 4"/>
          <p:cNvSpPr>
            <a:spLocks noGrp="1"/>
          </p:cNvSpPr>
          <p:nvPr>
            <p:ph idx="10"/>
          </p:nvPr>
        </p:nvSpPr>
        <p:spPr>
          <a:xfrm>
            <a:off x="1849120" y="1433830"/>
            <a:ext cx="6912610" cy="1151255"/>
          </a:xfrm>
        </p:spPr>
        <p:txBody>
          <a:bodyPr/>
          <a:p>
            <a:pPr marL="285750" indent="-285750">
              <a:buFont typeface="Wingdings" panose="05000000000000000000" pitchFamily="2" charset="2"/>
              <a:buChar char="l"/>
            </a:pPr>
            <a:r>
              <a:rPr lang="zh-CN" altLang="zh-CN">
                <a:latin typeface="+mn-ea"/>
                <a:sym typeface="+mn-ea"/>
              </a:rPr>
              <a:t>SnowNLP是一个主要处理中文的Python类库，它可以方便的处理中文词性标注（TnT 3-gram 隐马）、情感分析、文本分类（Naive Bayes）、转换成拼音、提取文本关键词（TextRank算法）、提取文本摘要（TextRank算法）等处理。使用也非常简单。</a:t>
            </a:r>
            <a:endParaRPr lang="zh-CN" altLang="zh-CN">
              <a:latin typeface="+mn-ea"/>
              <a:sym typeface="+mn-ea"/>
            </a:endParaRPr>
          </a:p>
          <a:p>
            <a:pPr marL="285750" indent="-285750">
              <a:buFont typeface="Wingdings" panose="05000000000000000000" pitchFamily="2" charset="2"/>
              <a:buChar char="l"/>
            </a:pPr>
            <a:r>
              <a:rPr lang="zh-CN" altLang="zh-CN">
                <a:latin typeface="+mn-ea"/>
                <a:sym typeface="+mn-ea"/>
              </a:rPr>
              <a:t>安装中文文本分析库snownlp命令：</a:t>
            </a:r>
            <a:endParaRPr lang="zh-CN" altLang="zh-CN">
              <a:latin typeface="+mn-ea"/>
              <a:sym typeface="+mn-ea"/>
            </a:endParaRPr>
          </a:p>
          <a:p>
            <a:pPr marL="285750" indent="-285750">
              <a:buFont typeface="Wingdings" panose="05000000000000000000" pitchFamily="2" charset="2"/>
              <a:buChar char="l"/>
            </a:pPr>
            <a:endParaRPr lang="zh-CN" altLang="zh-CN">
              <a:latin typeface="+mn-ea"/>
              <a:sym typeface="+mn-ea"/>
            </a:endParaRPr>
          </a:p>
        </p:txBody>
      </p:sp>
      <p:sp>
        <p:nvSpPr>
          <p:cNvPr id="100" name="文本框 99"/>
          <p:cNvSpPr txBox="1"/>
          <p:nvPr/>
        </p:nvSpPr>
        <p:spPr>
          <a:xfrm>
            <a:off x="2559685" y="2773045"/>
            <a:ext cx="5080000" cy="306705"/>
          </a:xfrm>
          <a:prstGeom prst="rect">
            <a:avLst/>
          </a:prstGeom>
          <a:noFill/>
          <a:ln w="9525">
            <a:noFill/>
          </a:ln>
        </p:spPr>
        <p:txBody>
          <a:bodyPr>
            <a:spAutoFit/>
          </a:bodyPr>
          <a:p>
            <a:pPr indent="266700"/>
            <a:r>
              <a:rPr lang="en-US" sz="1400" b="0">
                <a:solidFill>
                  <a:srgbClr val="000000"/>
                </a:solidFill>
                <a:latin typeface="Wingdings" panose="05000000000000000000" charset="0"/>
                <a:ea typeface="宋体" panose="02010600030101010101" pitchFamily="2" charset="-122"/>
              </a:rPr>
              <a:t>Ø </a:t>
            </a:r>
            <a:r>
              <a:rPr lang="en-US" sz="1400" b="1">
                <a:solidFill>
                  <a:srgbClr val="000000"/>
                </a:solidFill>
                <a:latin typeface="Times New Roman" panose="02020603050405020304" pitchFamily="18" charset="0"/>
                <a:ea typeface="宋体" panose="02010600030101010101" pitchFamily="2" charset="-122"/>
                <a:sym typeface="+mn-ea"/>
              </a:rPr>
              <a:t>pip install -U snownlp</a:t>
            </a:r>
            <a:endParaRPr lang="en-US" sz="1400" b="1">
              <a:solidFill>
                <a:srgbClr val="000000"/>
              </a:solidFill>
              <a:latin typeface="Times New Roman" panose="02020603050405020304" pitchFamily="18" charset="0"/>
              <a:ea typeface="宋体" panose="02010600030101010101" pitchFamily="2" charset="-122"/>
              <a:sym typeface="+mn-ea"/>
            </a:endParaRPr>
          </a:p>
        </p:txBody>
      </p:sp>
      <p:sp>
        <p:nvSpPr>
          <p:cNvPr id="2" name="内容占位符 1"/>
          <p:cNvSpPr/>
          <p:nvPr>
            <p:ph idx="1"/>
          </p:nvPr>
        </p:nvSpPr>
        <p:spPr/>
        <p:txBody>
          <a:bodyPr/>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9.5 中文情感分析snownlp </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8" name="文本框 7"/>
          <p:cNvSpPr txBox="1"/>
          <p:nvPr/>
        </p:nvSpPr>
        <p:spPr>
          <a:xfrm>
            <a:off x="2125345" y="1059815"/>
            <a:ext cx="7018655" cy="2891790"/>
          </a:xfrm>
          <a:prstGeom prst="rect">
            <a:avLst/>
          </a:prstGeom>
          <a:noFill/>
          <a:ln w="9525">
            <a:noFill/>
            <a:miter lim="800000"/>
          </a:ln>
        </p:spPr>
        <p:txBody>
          <a:bodyPr wrap="square" anchor="t">
            <a:spAutoFit/>
          </a:bodyPr>
          <a:p>
            <a:pPr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In [</a:t>
            </a:r>
            <a:r>
              <a:rPr lang="en-US" altLang="zh-CN" sz="1400" kern="0" smtClean="0">
                <a:solidFill>
                  <a:srgbClr val="3E3E3E"/>
                </a:solidFill>
                <a:latin typeface="+mn-ea"/>
                <a:cs typeface="Helvetica" panose="020B0604020202020204" pitchFamily="34" charset="0"/>
                <a:sym typeface="+mn-ea"/>
              </a:rPr>
              <a:t>22</a:t>
            </a:r>
            <a:r>
              <a:rPr lang="zh-CN" altLang="zh-CN" sz="1400" kern="0" smtClean="0">
                <a:solidFill>
                  <a:srgbClr val="3E3E3E"/>
                </a:solidFill>
                <a:latin typeface="+mn-ea"/>
                <a:cs typeface="Helvetica" panose="020B0604020202020204" pitchFamily="34" charset="0"/>
                <a:sym typeface="+mn-ea"/>
              </a:rPr>
              <a:t>]： import snownlp</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word = snownlp.SnowNLP('大家一起来学Python')</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print(word.tf)</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print(word.pinyin)</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print(word.keywords())</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feeling = word.sentiments</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r>
              <a:rPr lang="zh-CN" altLang="zh-CN" sz="1400" kern="0" smtClean="0">
                <a:solidFill>
                  <a:srgbClr val="3E3E3E"/>
                </a:solidFill>
                <a:latin typeface="+mn-ea"/>
                <a:cs typeface="Helvetica" panose="020B0604020202020204" pitchFamily="34" charset="0"/>
                <a:sym typeface="+mn-ea"/>
              </a:rPr>
              <a:t>print(feeling)</a:t>
            </a:r>
            <a:endParaRPr lang="zh-CN" altLang="zh-CN" sz="1400" kern="0" smtClean="0">
              <a:solidFill>
                <a:srgbClr val="3E3E3E"/>
              </a:solidFill>
              <a:latin typeface="+mn-ea"/>
              <a:cs typeface="Helvetica" panose="020B0604020202020204" pitchFamily="34" charset="0"/>
              <a:sym typeface="+mn-ea"/>
            </a:endParaRPr>
          </a:p>
          <a:p>
            <a:pPr lvl="2" algn="l" fontAlgn="auto">
              <a:lnSpc>
                <a:spcPct val="100000"/>
              </a:lnSpc>
              <a:buClrTx/>
              <a:buSzTx/>
              <a:buNone/>
            </a:pPr>
            <a:endParaRPr lang="zh-CN" altLang="zh-CN" sz="1400" kern="0" smtClean="0">
              <a:solidFill>
                <a:srgbClr val="3E3E3E"/>
              </a:solidFill>
              <a:latin typeface="+mn-ea"/>
              <a:cs typeface="Helvetica" panose="020B0604020202020204" pitchFamily="34" charset="0"/>
              <a:sym typeface="+mn-ea"/>
            </a:endParaRPr>
          </a:p>
          <a:p>
            <a:pPr indent="0" fontAlgn="auto">
              <a:lnSpc>
                <a:spcPct val="100000"/>
              </a:lnSpc>
              <a:buClrTx/>
              <a:buSzTx/>
              <a:buNone/>
            </a:pPr>
            <a:r>
              <a:rPr lang="en-US" altLang="zh-CN" sz="1400" kern="0" smtClean="0">
                <a:solidFill>
                  <a:srgbClr val="3E3E3E"/>
                </a:solidFill>
                <a:latin typeface="+mn-ea"/>
                <a:cs typeface="Helvetica" panose="020B0604020202020204" pitchFamily="34" charset="0"/>
                <a:sym typeface="+mn-ea"/>
              </a:rPr>
              <a:t>Out[22]</a:t>
            </a:r>
            <a:r>
              <a:rPr lang="zh-CN" altLang="en-US" sz="1400" kern="0" smtClean="0">
                <a:solidFill>
                  <a:srgbClr val="3E3E3E"/>
                </a:solidFill>
                <a:latin typeface="+mn-ea"/>
                <a:cs typeface="Helvetica" panose="020B0604020202020204" pitchFamily="34" charset="0"/>
                <a:sym typeface="+mn-ea"/>
              </a:rPr>
              <a:t>：[{'大': 1}, {'家': 1}, {'一': 1}, {'起': 1}, {'来': 1}, {'学': 1}, {'P': 1}, {'y': 1}, {'t': 1}, {'h': 1}, {'o': 1}, {'n': 1}]</a:t>
            </a:r>
            <a:endParaRPr lang="zh-CN" altLang="en-US" sz="1400" kern="0" smtClean="0">
              <a:solidFill>
                <a:srgbClr val="3E3E3E"/>
              </a:solidFill>
              <a:latin typeface="+mn-ea"/>
              <a:cs typeface="Helvetica" panose="020B0604020202020204" pitchFamily="34" charset="0"/>
              <a:sym typeface="+mn-ea"/>
            </a:endParaRPr>
          </a:p>
          <a:p>
            <a:pPr marL="914400" lvl="2" indent="0" algn="l" fontAlgn="auto">
              <a:lnSpc>
                <a:spcPct val="100000"/>
              </a:lnSpc>
              <a:buClrTx/>
              <a:buSzTx/>
              <a:buNone/>
            </a:pPr>
            <a:r>
              <a:rPr lang="zh-CN" altLang="en-US" sz="1400" kern="0" smtClean="0">
                <a:solidFill>
                  <a:srgbClr val="3E3E3E"/>
                </a:solidFill>
                <a:latin typeface="+mn-ea"/>
                <a:cs typeface="Helvetica" panose="020B0604020202020204" pitchFamily="34" charset="0"/>
                <a:sym typeface="+mn-ea"/>
              </a:rPr>
              <a:t>['da', 'jia', 'yi', 'qi', 'lai', 'xue', 'Python']</a:t>
            </a:r>
            <a:endParaRPr lang="zh-CN" altLang="en-US" sz="1400" kern="0" smtClean="0">
              <a:solidFill>
                <a:srgbClr val="3E3E3E"/>
              </a:solidFill>
              <a:latin typeface="+mn-ea"/>
              <a:cs typeface="Helvetica" panose="020B0604020202020204" pitchFamily="34" charset="0"/>
              <a:sym typeface="+mn-ea"/>
            </a:endParaRPr>
          </a:p>
          <a:p>
            <a:pPr marL="914400" lvl="2" indent="0" algn="l" fontAlgn="auto">
              <a:lnSpc>
                <a:spcPct val="100000"/>
              </a:lnSpc>
              <a:buClrTx/>
              <a:buSzTx/>
              <a:buNone/>
            </a:pPr>
            <a:r>
              <a:rPr lang="zh-CN" altLang="en-US" sz="1400" kern="0" smtClean="0">
                <a:solidFill>
                  <a:srgbClr val="3E3E3E"/>
                </a:solidFill>
                <a:latin typeface="+mn-ea"/>
                <a:cs typeface="Helvetica" panose="020B0604020202020204" pitchFamily="34" charset="0"/>
                <a:sym typeface="+mn-ea"/>
              </a:rPr>
              <a:t>['Python', '学']</a:t>
            </a:r>
            <a:endParaRPr lang="zh-CN" altLang="en-US" sz="1400" kern="0" smtClean="0">
              <a:solidFill>
                <a:srgbClr val="3E3E3E"/>
              </a:solidFill>
              <a:latin typeface="+mn-ea"/>
              <a:cs typeface="Helvetica" panose="020B0604020202020204" pitchFamily="34" charset="0"/>
              <a:sym typeface="+mn-ea"/>
            </a:endParaRPr>
          </a:p>
          <a:p>
            <a:pPr marL="914400" lvl="2" indent="0" algn="l" fontAlgn="auto">
              <a:lnSpc>
                <a:spcPct val="100000"/>
              </a:lnSpc>
              <a:buClrTx/>
              <a:buSzTx/>
              <a:buNone/>
            </a:pPr>
            <a:r>
              <a:rPr lang="zh-CN" altLang="en-US" sz="1400" kern="0" smtClean="0">
                <a:solidFill>
                  <a:srgbClr val="3E3E3E"/>
                </a:solidFill>
                <a:latin typeface="+mn-ea"/>
                <a:cs typeface="Helvetica" panose="020B0604020202020204" pitchFamily="34" charset="0"/>
                <a:sym typeface="+mn-ea"/>
              </a:rPr>
              <a:t>0.7111397366661859</a:t>
            </a:r>
            <a:endParaRPr lang="zh-CN" altLang="en-US" sz="1400" kern="0" smtClean="0">
              <a:solidFill>
                <a:srgbClr val="3E3E3E"/>
              </a:solidFill>
              <a:latin typeface="+mn-ea"/>
              <a:cs typeface="Helvetica" panose="020B0604020202020204" pitchFamily="34" charset="0"/>
              <a:sym typeface="+mn-ea"/>
            </a:endParaRPr>
          </a:p>
        </p:txBody>
      </p:sp>
      <p:sp>
        <p:nvSpPr>
          <p:cNvPr id="9" name="文本框 8"/>
          <p:cNvSpPr txBox="1"/>
          <p:nvPr/>
        </p:nvSpPr>
        <p:spPr>
          <a:xfrm>
            <a:off x="2085340" y="4035425"/>
            <a:ext cx="6593840" cy="953135"/>
          </a:xfrm>
          <a:prstGeom prst="rect">
            <a:avLst/>
          </a:prstGeom>
          <a:noFill/>
          <a:ln w="9525">
            <a:noFill/>
          </a:ln>
        </p:spPr>
        <p:txBody>
          <a:bodyPr wrap="square">
            <a:spAutoFit/>
          </a:bodyPr>
          <a:p>
            <a:pPr marL="285750" indent="-285750" algn="l">
              <a:spcBef>
                <a:spcPct val="20000"/>
              </a:spcBef>
              <a:buClrTx/>
              <a:buSzTx/>
              <a:buFont typeface="Wingdings" panose="05000000000000000000" pitchFamily="2" charset="2"/>
              <a:buChar char="l"/>
            </a:pPr>
            <a:r>
              <a:rPr lang="zh-CN" altLang="zh-CN" sz="1400" b="0">
                <a:solidFill>
                  <a:schemeClr val="tx1">
                    <a:lumMod val="75000"/>
                    <a:lumOff val="25000"/>
                  </a:schemeClr>
                </a:solidFill>
                <a:latin typeface="+mn-ea"/>
                <a:cs typeface="Arial" panose="020B0604020202020204" pitchFamily="34" charset="0"/>
              </a:rPr>
              <a:t>可以大体看到snownlp将字符串的关键词提取出来，并初步判断“大家一起来学Python”这句话具有0.711的正向情绪情感。如果要获取可靠的结果，需要对模型使用样本进行训练，然后再评估。详见：</a:t>
            </a:r>
            <a:r>
              <a:rPr lang="zh-CN" altLang="zh-CN" sz="1400" b="0">
                <a:solidFill>
                  <a:schemeClr val="tx1">
                    <a:lumMod val="75000"/>
                    <a:lumOff val="25000"/>
                  </a:schemeClr>
                </a:solidFill>
                <a:latin typeface="+mn-ea"/>
                <a:cs typeface="Arial" panose="020B0604020202020204" pitchFamily="34" charset="0"/>
                <a:hlinkClick r:id="rId2"/>
              </a:rPr>
              <a:t>https://github.com/isnowfy/snownlp</a:t>
            </a:r>
            <a:endParaRPr lang="zh-CN" altLang="zh-CN" sz="140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9.6 本章小结</a:t>
            </a:r>
            <a:r>
              <a:rPr lang="zh-CN"/>
              <a:t>：</a:t>
            </a:r>
            <a:endParaRPr lang="zh-CN"/>
          </a:p>
        </p:txBody>
      </p:sp>
      <p:pic>
        <p:nvPicPr>
          <p:cNvPr id="7"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8460432" y="4011910"/>
            <a:ext cx="411360" cy="633925"/>
          </a:xfrm>
          <a:prstGeom prst="rect">
            <a:avLst/>
          </a:prstGeom>
        </p:spPr>
      </p:pic>
      <p:sp>
        <p:nvSpPr>
          <p:cNvPr id="12" name="文本框 11"/>
          <p:cNvSpPr txBox="1"/>
          <p:nvPr/>
        </p:nvSpPr>
        <p:spPr bwMode="auto">
          <a:xfrm>
            <a:off x="539552" y="1059582"/>
            <a:ext cx="7704856" cy="1337945"/>
          </a:xfrm>
          <a:prstGeom prst="rect">
            <a:avLst/>
          </a:prstGeom>
          <a:noFill/>
          <a:ln w="9525">
            <a:noFill/>
            <a:miter lim="800000"/>
          </a:ln>
        </p:spPr>
        <p:txBody>
          <a:bodyPr wrap="square" rtlCol="0">
            <a:spAutoFit/>
          </a:bodyPr>
          <a:lstStyle/>
          <a:p>
            <a:pPr algn="l">
              <a:lnSpc>
                <a:spcPct val="100000"/>
              </a:lnSpc>
              <a:spcBef>
                <a:spcPct val="20000"/>
              </a:spcBef>
              <a:buClrTx/>
              <a:buSzTx/>
              <a:buNone/>
            </a:pPr>
            <a:r>
              <a:rPr lang="zh-CN" altLang="en-US" smtClean="0">
                <a:solidFill>
                  <a:schemeClr val="bg1"/>
                </a:solidFill>
                <a:latin typeface="Arial" panose="020B0604020202020204" pitchFamily="34" charset="0"/>
                <a:cs typeface="Arial" panose="020B0604020202020204" pitchFamily="34" charset="0"/>
              </a:rPr>
              <a:t>本章主要介绍了Python正则表达式对字符串的匹配、获取、替换、分隔操作，并介绍了中文分词jieba、云图wordcloud的对文本数据的分析与可视化方法，以及简单分析文本情感的方法。</a:t>
            </a:r>
            <a:endParaRPr lang="zh-CN" altLang="en-US" smtClean="0">
              <a:solidFill>
                <a:schemeClr val="bg1"/>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18303" b="18748"/>
          <a:stretch>
            <a:fillRect/>
          </a:stretch>
        </p:blipFill>
        <p:spPr>
          <a:xfrm rot="-660000">
            <a:off x="4933500" y="2589337"/>
            <a:ext cx="2859782" cy="1800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9.2 正则表达式的组成</a:t>
            </a:r>
            <a:endParaRPr lang="en-US" altLang="zh-CN" smtClean="0">
              <a:sym typeface="+mn-ea"/>
            </a:endParaRPr>
          </a:p>
        </p:txBody>
      </p:sp>
      <p:sp>
        <p:nvSpPr>
          <p:cNvPr id="5" name="Content Placeholder 4"/>
          <p:cNvSpPr>
            <a:spLocks noGrp="1"/>
          </p:cNvSpPr>
          <p:nvPr>
            <p:ph idx="10"/>
          </p:nvPr>
        </p:nvSpPr>
        <p:spPr>
          <a:xfrm>
            <a:off x="1619885" y="1132840"/>
            <a:ext cx="6912610" cy="412750"/>
          </a:xfrm>
        </p:spPr>
        <p:txBody>
          <a:bodyPr/>
          <a:lstStyle/>
          <a:p>
            <a:pPr marL="285750" indent="-285750">
              <a:buFont typeface="Wingdings" panose="05000000000000000000" pitchFamily="2" charset="2"/>
              <a:buChar char="l"/>
            </a:pPr>
            <a:r>
              <a:rPr lang="zh-CN" altLang="zh-CN">
                <a:latin typeface="+mn-ea"/>
                <a:sym typeface="+mn-ea"/>
              </a:rPr>
              <a:t>正则表达式由普通字符、特殊字符和元字符构成。</a:t>
            </a:r>
            <a:endParaRPr lang="zh-CN" altLang="zh-CN">
              <a:latin typeface="+mn-ea"/>
              <a:sym typeface="+mn-ea"/>
            </a:endParaRPr>
          </a:p>
          <a:p>
            <a:pPr marL="285750" indent="-285750">
              <a:buFont typeface="Wingdings" panose="05000000000000000000" pitchFamily="2" charset="2"/>
              <a:buChar char="l"/>
            </a:pPr>
            <a:endParaRPr lang="zh-CN" altLang="zh-CN">
              <a:latin typeface="+mn-ea"/>
              <a:sym typeface="+mn-ea"/>
            </a:endParaRPr>
          </a:p>
          <a:p>
            <a:pPr>
              <a:buFont typeface="Wingdings" panose="05000000000000000000" pitchFamily="2" charset="2"/>
            </a:pPr>
            <a:endParaRPr lang="zh-CN" altLang="zh-CN">
              <a:latin typeface="+mn-ea"/>
              <a:sym typeface="+mn-ea"/>
            </a:endParaRPr>
          </a:p>
          <a:p>
            <a:pPr marL="285750" indent="-285750">
              <a:buFont typeface="Wingdings" panose="05000000000000000000" pitchFamily="2" charset="2"/>
              <a:buChar char="l"/>
            </a:pPr>
            <a:endParaRPr lang="zh-CN" altLang="zh-CN" sz="1600" b="1" dirty="0">
              <a:latin typeface="+mn-ea"/>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1621942"/>
            <a:ext cx="6912768" cy="460648"/>
          </a:xfrm>
        </p:spPr>
        <p:txBody>
          <a:bodyPr/>
          <a:p>
            <a:r>
              <a:rPr lang="en-US" altLang="zh-CN">
                <a:sym typeface="+mn-ea"/>
              </a:rPr>
              <a:t>9.2.1 普通字符</a:t>
            </a:r>
            <a:r>
              <a:rPr lang="zh-CN" altLang="en-US">
                <a:sym typeface="+mn-ea"/>
              </a:rPr>
              <a:t>：</a:t>
            </a:r>
            <a:endParaRPr lang="zh-CN" altLang="en-US">
              <a:sym typeface="+mn-ea"/>
            </a:endParaRPr>
          </a:p>
        </p:txBody>
      </p:sp>
      <p:sp>
        <p:nvSpPr>
          <p:cNvPr id="2" name="Content Placeholder 4"/>
          <p:cNvSpPr>
            <a:spLocks noGrp="1"/>
          </p:cNvSpPr>
          <p:nvPr/>
        </p:nvSpPr>
        <p:spPr>
          <a:xfrm>
            <a:off x="2038137" y="2031002"/>
            <a:ext cx="6912610" cy="3319145"/>
          </a:xfrm>
          <a:prstGeom prst="rect">
            <a:avLst/>
          </a:prstGeom>
        </p:spPr>
        <p:txBody>
          <a:bodyPr lIns="396000" anchor="t"/>
          <a:lstStyle>
            <a:lvl1pPr marL="0" indent="0" algn="l" defTabSz="914400" rtl="0" eaLnBrk="1" latinLnBrk="1" hangingPunct="1">
              <a:spcBef>
                <a:spcPct val="20000"/>
              </a:spcBef>
              <a:buFont typeface="Arial" panose="020B0604020202020204" pitchFamily="34" charset="0"/>
              <a:buNone/>
              <a:defRPr sz="1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buFont typeface="Wingdings" panose="05000000000000000000" pitchFamily="2" charset="2"/>
              <a:buNone/>
            </a:pPr>
            <a:endParaRPr lang="zh-CN" altLang="en-US"/>
          </a:p>
          <a:p>
            <a:pPr marL="285750" indent="-285750">
              <a:buFont typeface="Wingdings" panose="05000000000000000000" pitchFamily="2" charset="2"/>
              <a:buChar char="l"/>
            </a:pPr>
            <a:endParaRPr lang="en-US" altLang="zh-CN" smtClean="0"/>
          </a:p>
          <a:p>
            <a:pPr marL="285750" indent="-285750">
              <a:buFont typeface="Wingdings" panose="05000000000000000000" pitchFamily="2" charset="2"/>
              <a:buChar char="l"/>
            </a:pPr>
            <a:endParaRPr lang="zh-CN" altLang="zh-CN" dirty="0"/>
          </a:p>
        </p:txBody>
      </p:sp>
      <p:sp>
        <p:nvSpPr>
          <p:cNvPr id="8" name="文本框 7"/>
          <p:cNvSpPr txBox="1"/>
          <p:nvPr/>
        </p:nvSpPr>
        <p:spPr>
          <a:xfrm>
            <a:off x="2306955" y="2499995"/>
            <a:ext cx="5401310" cy="823595"/>
          </a:xfrm>
          <a:prstGeom prst="rect">
            <a:avLst/>
          </a:prstGeom>
          <a:noFill/>
          <a:ln w="9525">
            <a:noFill/>
            <a:miter lim="800000"/>
          </a:ln>
        </p:spPr>
        <p:txBody>
          <a:bodyPr wrap="square">
            <a:spAutoFit/>
          </a:bodyPr>
          <a:p>
            <a:pPr marL="285750" indent="-285750" algn="l">
              <a:spcBef>
                <a:spcPct val="20000"/>
              </a:spcBef>
              <a:buClrTx/>
              <a:buSzTx/>
              <a:buFont typeface="Wingdings" panose="05000000000000000000" pitchFamily="2" charset="2"/>
              <a:buChar char="l"/>
            </a:pPr>
            <a:r>
              <a:rPr lang="zh-CN" altLang="zh-CN" sz="1400">
                <a:solidFill>
                  <a:schemeClr val="tx1">
                    <a:lumMod val="75000"/>
                    <a:lumOff val="25000"/>
                  </a:schemeClr>
                </a:solidFill>
                <a:latin typeface="+mn-ea"/>
                <a:cs typeface="Arial" panose="020B0604020202020204" pitchFamily="34" charset="0"/>
                <a:sym typeface="+mn-ea"/>
              </a:rPr>
              <a:t>a</a:t>
            </a:r>
            <a:r>
              <a:rPr lang="en-US" altLang="zh-CN" sz="1400" smtClean="0">
                <a:solidFill>
                  <a:schemeClr val="tx1">
                    <a:lumMod val="75000"/>
                    <a:lumOff val="25000"/>
                  </a:schemeClr>
                </a:solidFill>
                <a:latin typeface="+mn-ea"/>
                <a:cs typeface="Arial" panose="020B0604020202020204" pitchFamily="34" charset="0"/>
                <a:sym typeface="+mn-ea"/>
              </a:rPr>
              <a:t>-z A-Z 0-9 空格等；</a:t>
            </a:r>
            <a:endParaRPr lang="en-US" altLang="zh-CN" sz="1400" smtClean="0">
              <a:solidFill>
                <a:schemeClr val="tx1">
                  <a:lumMod val="75000"/>
                  <a:lumOff val="25000"/>
                </a:schemeClr>
              </a:solidFill>
              <a:latin typeface="+mn-ea"/>
              <a:cs typeface="Arial" panose="020B0604020202020204" pitchFamily="34" charset="0"/>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任何非特殊字符的字符。如：中文。</a:t>
            </a:r>
            <a:endParaRPr lang="en-US" altLang="zh-CN" sz="1400" smtClean="0">
              <a:solidFill>
                <a:schemeClr val="tx1">
                  <a:lumMod val="75000"/>
                  <a:lumOff val="25000"/>
                </a:schemeClr>
              </a:solidFill>
              <a:latin typeface="+mn-ea"/>
              <a:cs typeface="Arial" panose="020B0604020202020204" pitchFamily="34" charset="0"/>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各种字节（以字节为单位 ，如：\ude00）</a:t>
            </a:r>
            <a:endParaRPr lang="en-US" altLang="zh-CN" sz="1400" smtClean="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10727" y="1483684"/>
            <a:ext cx="8496944" cy="2837574"/>
          </a:xfrm>
        </p:spPr>
        <p:txBody>
          <a:bodyPr/>
          <a:lstStyle/>
          <a:p>
            <a:pPr lvl="0"/>
            <a:r>
              <a:rPr lang="zh-CN" altLang="en-US" sz="1800" smtClean="0"/>
              <a:t>（1）请下载《道德经》，标注在</a:t>
            </a:r>
            <a:r>
              <a:rPr lang="zh-CN" altLang="en-US" sz="1800" smtClean="0"/>
              <a:t>文中的“道”出现的次数，如：第一次出现的“道”，标注为“道（1）”，第二次为“道（2）”….. 。</a:t>
            </a:r>
            <a:endParaRPr lang="zh-CN" altLang="en-US" sz="1800" smtClean="0"/>
          </a:p>
          <a:p>
            <a:pPr lvl="0"/>
            <a:r>
              <a:rPr lang="zh-CN" altLang="en-US" sz="1800" smtClean="0"/>
              <a:t>（2）分析道德经出现了多少字，每个字出现的频率。</a:t>
            </a:r>
            <a:endParaRPr lang="zh-CN" altLang="en-US" sz="1800" smtClean="0"/>
          </a:p>
          <a:p>
            <a:pPr lvl="0"/>
            <a:r>
              <a:rPr lang="zh-CN" altLang="en-US" sz="1800" smtClean="0"/>
              <a:t>（3）分析道德经出现了多少词，每个词出现的频率（对jieba不能识别的词，请使用用户字典添加）。</a:t>
            </a:r>
            <a:endParaRPr lang="zh-CN" altLang="en-US" sz="1800" smtClean="0"/>
          </a:p>
          <a:p>
            <a:pPr lvl="0"/>
            <a:r>
              <a:rPr lang="zh-CN" altLang="en-US" sz="1800" smtClean="0"/>
              <a:t>（4）请使用wordcloud做出《道德经》的云图（最好从网上搜索老子的像做云图背景）。</a:t>
            </a:r>
            <a:endParaRPr lang="zh-CN" altLang="en-US" sz="1800" smtClean="0"/>
          </a:p>
        </p:txBody>
      </p:sp>
      <p:sp>
        <p:nvSpPr>
          <p:cNvPr id="3" name="Title 2"/>
          <p:cNvSpPr>
            <a:spLocks noGrp="1"/>
          </p:cNvSpPr>
          <p:nvPr>
            <p:ph type="title"/>
          </p:nvPr>
        </p:nvSpPr>
        <p:spPr/>
        <p:txBody>
          <a:bodyPr/>
          <a:lstStyle/>
          <a:p>
            <a:r>
              <a:rPr smtClean="0"/>
              <a:t>9.7 习题与课外阅读</a:t>
            </a:r>
            <a:r>
              <a:rPr lang="zh-CN" smtClean="0"/>
              <a:t>：</a:t>
            </a:r>
            <a:endParaRPr lang="zh-CN" smtClean="0"/>
          </a:p>
        </p:txBody>
      </p:sp>
      <p:sp>
        <p:nvSpPr>
          <p:cNvPr id="4" name="内容占位符 3"/>
          <p:cNvSpPr>
            <a:spLocks noGrp="1"/>
          </p:cNvSpPr>
          <p:nvPr>
            <p:ph idx="1"/>
          </p:nvPr>
        </p:nvSpPr>
        <p:spPr>
          <a:xfrm>
            <a:off x="410727" y="1023036"/>
            <a:ext cx="8496944" cy="460648"/>
          </a:xfrm>
        </p:spPr>
        <p:txBody>
          <a:bodyPr/>
          <a:lstStyle/>
          <a:p>
            <a:r>
              <a:rPr lang="zh-CN" altLang="en-US" b="1"/>
              <a:t>9.7.1 习题</a:t>
            </a:r>
            <a:endParaRPr lang="zh-CN" altLang="en-US" b="1"/>
          </a:p>
        </p:txBody>
      </p:sp>
      <p:pic>
        <p:nvPicPr>
          <p:cNvPr id="10"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8460432" y="4011910"/>
            <a:ext cx="411360" cy="63392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10727" y="1483684"/>
            <a:ext cx="8496944" cy="2837574"/>
          </a:xfrm>
        </p:spPr>
        <p:txBody>
          <a:bodyPr/>
          <a:lstStyle/>
          <a:p>
            <a:pPr lvl="0"/>
            <a:r>
              <a:rPr lang="zh-CN" altLang="en-US" sz="1800" smtClean="0"/>
              <a:t>（1）https://docs.python.org/zh-cn/3/library/re.html</a:t>
            </a:r>
            <a:endParaRPr lang="zh-CN" altLang="en-US" sz="1800" smtClean="0"/>
          </a:p>
          <a:p>
            <a:pPr lvl="0"/>
            <a:r>
              <a:rPr lang="zh-CN" altLang="en-US" sz="1800" smtClean="0"/>
              <a:t>（2）https://github.com/fxsjy/jieba</a:t>
            </a:r>
            <a:endParaRPr lang="zh-CN" altLang="en-US" sz="1800" smtClean="0"/>
          </a:p>
          <a:p>
            <a:pPr lvl="0"/>
            <a:r>
              <a:rPr lang="zh-CN" altLang="en-US" sz="1800" smtClean="0"/>
              <a:t>（3）https://pypi.org/project/wordcloud/</a:t>
            </a:r>
            <a:endParaRPr lang="zh-CN" altLang="en-US" sz="1800" smtClean="0"/>
          </a:p>
        </p:txBody>
      </p:sp>
      <p:sp>
        <p:nvSpPr>
          <p:cNvPr id="3" name="Title 2"/>
          <p:cNvSpPr>
            <a:spLocks noGrp="1"/>
          </p:cNvSpPr>
          <p:nvPr>
            <p:ph type="title"/>
          </p:nvPr>
        </p:nvSpPr>
        <p:spPr/>
        <p:txBody>
          <a:bodyPr/>
          <a:lstStyle/>
          <a:p>
            <a:r>
              <a:rPr smtClean="0"/>
              <a:t>9.7 习题与课外阅读</a:t>
            </a:r>
            <a:r>
              <a:rPr lang="zh-CN" smtClean="0"/>
              <a:t>：</a:t>
            </a:r>
            <a:endParaRPr lang="zh-CN" smtClean="0"/>
          </a:p>
        </p:txBody>
      </p:sp>
      <p:sp>
        <p:nvSpPr>
          <p:cNvPr id="4" name="内容占位符 3"/>
          <p:cNvSpPr>
            <a:spLocks noGrp="1"/>
          </p:cNvSpPr>
          <p:nvPr>
            <p:ph idx="1"/>
          </p:nvPr>
        </p:nvSpPr>
        <p:spPr>
          <a:xfrm>
            <a:off x="410727" y="1023036"/>
            <a:ext cx="8496944" cy="460648"/>
          </a:xfrm>
        </p:spPr>
        <p:txBody>
          <a:bodyPr/>
          <a:lstStyle/>
          <a:p>
            <a:r>
              <a:rPr lang="zh-CN" altLang="en-US" b="1"/>
              <a:t>9.7.2 课外阅读</a:t>
            </a:r>
            <a:endParaRPr lang="zh-CN" altLang="en-US" b="1"/>
          </a:p>
        </p:txBody>
      </p:sp>
      <p:pic>
        <p:nvPicPr>
          <p:cNvPr id="10"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8460432" y="4011910"/>
            <a:ext cx="411360" cy="63392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635896" y="1059582"/>
            <a:ext cx="2143125" cy="2143125"/>
          </a:xfrm>
          <a:prstGeom prst="ellipse">
            <a:avLst/>
          </a:prstGeom>
          <a:ln>
            <a:noFill/>
          </a:ln>
          <a:effectLst>
            <a:softEdge rad="112500"/>
          </a:effectLst>
        </p:spPr>
      </p:pic>
      <p:pic>
        <p:nvPicPr>
          <p:cNvPr id="7" name="图片 6"/>
          <p:cNvPicPr>
            <a:picLocks noChangeAspect="1"/>
          </p:cNvPicPr>
          <p:nvPr/>
        </p:nvPicPr>
        <p:blipFill>
          <a:blip r:embed="rId2"/>
          <a:stretch>
            <a:fillRect/>
          </a:stretch>
        </p:blipFill>
        <p:spPr>
          <a:xfrm rot="20009283">
            <a:off x="5713123" y="3125887"/>
            <a:ext cx="2013664" cy="747690"/>
          </a:xfrm>
          <a:prstGeom prst="rect">
            <a:avLst/>
          </a:prstGeom>
        </p:spPr>
      </p:pic>
      <p:pic>
        <p:nvPicPr>
          <p:cNvPr id="4" name="图片占位符 14"/>
          <p:cNvPicPr>
            <a:picLocks noChangeAspect="1"/>
          </p:cNvPicPr>
          <p:nvPr/>
        </p:nvPicPr>
        <p:blipFill>
          <a:blip r:embed="rId3"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0"/>
            <a:ext cx="7524328" cy="884466"/>
          </a:xfrm>
        </p:spPr>
        <p:txBody>
          <a:bodyPr/>
          <a:lstStyle/>
          <a:p>
            <a:r>
              <a:rPr lang="en-US" altLang="zh-CN" smtClean="0">
                <a:sym typeface="+mn-ea"/>
              </a:rPr>
              <a:t>9.2 正则表达式的组成</a:t>
            </a:r>
            <a:endParaRPr lang="en-US" altLang="zh-CN" smtClean="0">
              <a:sym typeface="+mn-ea"/>
            </a:endParaRPr>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2038482" y="758977"/>
            <a:ext cx="6912768" cy="460648"/>
          </a:xfrm>
        </p:spPr>
        <p:txBody>
          <a:bodyPr/>
          <a:p>
            <a:r>
              <a:rPr lang="en-US" altLang="zh-CN" smtClean="0">
                <a:sym typeface="+mn-ea"/>
              </a:rPr>
              <a:t>9.2.2 特殊字符:</a:t>
            </a:r>
            <a:endParaRPr lang="en-US" altLang="zh-CN" smtClean="0">
              <a:sym typeface="+mn-ea"/>
            </a:endParaRPr>
          </a:p>
        </p:txBody>
      </p:sp>
      <p:sp>
        <p:nvSpPr>
          <p:cNvPr id="2" name="Content Placeholder 4"/>
          <p:cNvSpPr>
            <a:spLocks noGrp="1"/>
          </p:cNvSpPr>
          <p:nvPr/>
        </p:nvSpPr>
        <p:spPr>
          <a:xfrm>
            <a:off x="2038137" y="2031002"/>
            <a:ext cx="6912610" cy="3319145"/>
          </a:xfrm>
          <a:prstGeom prst="rect">
            <a:avLst/>
          </a:prstGeom>
        </p:spPr>
        <p:txBody>
          <a:bodyPr lIns="396000" anchor="t"/>
          <a:lstStyle>
            <a:lvl1pPr marL="0" indent="0" algn="l" defTabSz="914400" rtl="0" eaLnBrk="1" latinLnBrk="1" hangingPunct="1">
              <a:spcBef>
                <a:spcPct val="20000"/>
              </a:spcBef>
              <a:buFont typeface="Arial" panose="020B0604020202020204" pitchFamily="34" charset="0"/>
              <a:buNone/>
              <a:defRPr sz="1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buFont typeface="Wingdings" panose="05000000000000000000" pitchFamily="2" charset="2"/>
              <a:buNone/>
            </a:pPr>
            <a:endParaRPr lang="zh-CN" altLang="en-US"/>
          </a:p>
          <a:p>
            <a:pPr marL="285750" indent="-285750">
              <a:buFont typeface="Wingdings" panose="05000000000000000000" pitchFamily="2" charset="2"/>
              <a:buChar char="l"/>
            </a:pPr>
            <a:endParaRPr lang="en-US" altLang="zh-CN" smtClean="0"/>
          </a:p>
          <a:p>
            <a:pPr marL="285750" indent="-285750">
              <a:buFont typeface="Wingdings" panose="05000000000000000000" pitchFamily="2" charset="2"/>
              <a:buChar char="l"/>
            </a:pPr>
            <a:endParaRPr lang="zh-CN" altLang="zh-CN" dirty="0"/>
          </a:p>
        </p:txBody>
      </p:sp>
      <p:sp>
        <p:nvSpPr>
          <p:cNvPr id="8" name="文本框 7"/>
          <p:cNvSpPr txBox="1"/>
          <p:nvPr/>
        </p:nvSpPr>
        <p:spPr>
          <a:xfrm>
            <a:off x="2169795" y="1736090"/>
            <a:ext cx="5401310" cy="2115185"/>
          </a:xfrm>
          <a:prstGeom prst="rect">
            <a:avLst/>
          </a:prstGeom>
          <a:noFill/>
          <a:ln w="9525">
            <a:noFill/>
            <a:miter lim="800000"/>
          </a:ln>
        </p:spPr>
        <p:txBody>
          <a:bodyPr wrap="square">
            <a:spAutoFit/>
          </a:bodyPr>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[\b]：退格字符</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\c ：一个控制字符</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\d：任意数字字符</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\D ：\d的反义</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\f ：换页符</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\n ：换行符</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\r：回车符</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\s ：空格字符</a:t>
            </a:r>
            <a:endParaRPr lang="en-US" altLang="zh-CN" sz="1400" smtClean="0">
              <a:solidFill>
                <a:schemeClr val="tx1">
                  <a:lumMod val="75000"/>
                  <a:lumOff val="25000"/>
                </a:schemeClr>
              </a:solidFill>
              <a:latin typeface="+mn-ea"/>
              <a:cs typeface="Arial" panose="020B0604020202020204" pitchFamily="34" charset="0"/>
              <a:sym typeface="+mn-ea"/>
            </a:endParaRPr>
          </a:p>
        </p:txBody>
      </p:sp>
      <p:sp>
        <p:nvSpPr>
          <p:cNvPr id="9" name="文本框 8"/>
          <p:cNvSpPr txBox="1"/>
          <p:nvPr/>
        </p:nvSpPr>
        <p:spPr>
          <a:xfrm>
            <a:off x="5233670" y="1736090"/>
            <a:ext cx="2540000" cy="2072640"/>
          </a:xfrm>
          <a:prstGeom prst="rect">
            <a:avLst/>
          </a:prstGeom>
          <a:noFill/>
          <a:ln w="9525">
            <a:noFill/>
            <a:miter lim="800000"/>
          </a:ln>
        </p:spPr>
        <p:txBody>
          <a:bodyPr wrap="square" anchor="t">
            <a:spAutoFit/>
          </a:bodyPr>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\S ：\s的反义</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\t ：制表符</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\v：垂直制表符</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\w ：匹配任意字母数组或下划线字符</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\W ：\w的反义</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\x ：匹配十六进制数字</a:t>
            </a:r>
            <a:endParaRPr lang="en-US" altLang="zh-CN" sz="1400" smtClean="0">
              <a:solidFill>
                <a:schemeClr val="tx1">
                  <a:lumMod val="75000"/>
                  <a:lumOff val="25000"/>
                </a:schemeClr>
              </a:solidFill>
              <a:latin typeface="+mn-ea"/>
              <a:cs typeface="Arial" panose="020B0604020202020204" pitchFamily="34" charset="0"/>
              <a:sym typeface="+mn-ea"/>
            </a:endParaRPr>
          </a:p>
          <a:p>
            <a:pPr marL="285750" indent="-285750" algn="l">
              <a:spcBef>
                <a:spcPct val="20000"/>
              </a:spcBef>
              <a:buClrTx/>
              <a:buSzTx/>
              <a:buFont typeface="Wingdings" panose="05000000000000000000" pitchFamily="2" charset="2"/>
              <a:buChar char="l"/>
            </a:pPr>
            <a:r>
              <a:rPr lang="en-US" altLang="zh-CN" sz="1400" smtClean="0">
                <a:solidFill>
                  <a:schemeClr val="tx1">
                    <a:lumMod val="75000"/>
                    <a:lumOff val="25000"/>
                  </a:schemeClr>
                </a:solidFill>
                <a:latin typeface="+mn-ea"/>
                <a:cs typeface="Arial" panose="020B0604020202020204" pitchFamily="34" charset="0"/>
                <a:sym typeface="+mn-ea"/>
              </a:rPr>
              <a:t>\O ：匹配八进制数字</a:t>
            </a:r>
            <a:endParaRPr lang="zh-CN" altLang="en-US" sz="1400" dirty="0" smtClean="0">
              <a:solidFill>
                <a:schemeClr val="tx1">
                  <a:lumMod val="75000"/>
                  <a:lumOff val="25000"/>
                </a:schemeClr>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9.2 正则表达式的组成</a:t>
            </a:r>
            <a:endParaRPr lang="ko-KR" altLang="en-US" dirty="0"/>
          </a:p>
        </p:txBody>
      </p:sp>
      <p:sp>
        <p:nvSpPr>
          <p:cNvPr id="5" name="Content Placeholder 4"/>
          <p:cNvSpPr>
            <a:spLocks noGrp="1"/>
          </p:cNvSpPr>
          <p:nvPr>
            <p:ph idx="10"/>
          </p:nvPr>
        </p:nvSpPr>
        <p:spPr>
          <a:xfrm>
            <a:off x="1623695" y="1231900"/>
            <a:ext cx="6912610" cy="518160"/>
          </a:xfrm>
        </p:spPr>
        <p:txBody>
          <a:bodyPr/>
          <a:lstStyle/>
          <a:p>
            <a:pPr marL="285750" indent="-285750">
              <a:buFont typeface="Wingdings" panose="05000000000000000000" pitchFamily="2" charset="2"/>
              <a:buChar char="l"/>
            </a:pPr>
            <a:r>
              <a:rPr lang="en-US" altLang="zh-CN" smtClean="0">
                <a:latin typeface="+mn-ea"/>
                <a:sym typeface="+mn-ea"/>
              </a:rPr>
              <a:t>元字符表示正则表达式功能的最小单位，元字符又分基本元字符、数量元字符、位置元字符。</a:t>
            </a:r>
            <a:endParaRPr lang="en-US" altLang="zh-CN" smtClean="0">
              <a:latin typeface="+mn-ea"/>
              <a:sym typeface="+mn-ea"/>
            </a:endParaRPr>
          </a:p>
          <a:p>
            <a:pPr marL="285750" indent="-285750">
              <a:buFont typeface="Wingdings" panose="05000000000000000000" pitchFamily="2" charset="2"/>
              <a:buChar char="l"/>
            </a:pPr>
            <a:endParaRPr lang="en-US" altLang="zh-CN" smtClean="0"/>
          </a:p>
          <a:p>
            <a:pPr marL="285750" indent="-285750">
              <a:buFont typeface="Wingdings" panose="05000000000000000000" pitchFamily="2" charset="2"/>
              <a:buChar char="l"/>
            </a:pPr>
            <a:endParaRPr lang="zh-CN" altLang="zh-CN"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9.2.3 元字符</a:t>
            </a:r>
            <a:r>
              <a:rPr lang="zh-CN" altLang="en-US" smtClean="0"/>
              <a:t>：</a:t>
            </a:r>
            <a:endParaRPr lang="zh-CN" altLang="en-US"/>
          </a:p>
        </p:txBody>
      </p:sp>
      <p:sp>
        <p:nvSpPr>
          <p:cNvPr id="2" name="内容占位符 3"/>
          <p:cNvSpPr>
            <a:spLocks noGrp="1"/>
          </p:cNvSpPr>
          <p:nvPr/>
        </p:nvSpPr>
        <p:spPr>
          <a:xfrm>
            <a:off x="2231522" y="1750212"/>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9.2.3.1 基本元字符：</a:t>
            </a:r>
            <a:endParaRPr sz="1600"/>
          </a:p>
        </p:txBody>
      </p:sp>
      <p:sp>
        <p:nvSpPr>
          <p:cNvPr id="100" name="文本框 99"/>
          <p:cNvSpPr txBox="1"/>
          <p:nvPr/>
        </p:nvSpPr>
        <p:spPr>
          <a:xfrm>
            <a:off x="2540000" y="2306638"/>
            <a:ext cx="5080000" cy="2353310"/>
          </a:xfrm>
          <a:prstGeom prst="rect">
            <a:avLst/>
          </a:prstGeom>
          <a:noFill/>
          <a:ln w="9525">
            <a:noFill/>
          </a:ln>
        </p:spPr>
        <p:txBody>
          <a:bodyPr>
            <a:spAutoFit/>
          </a:bodyPr>
          <a:p>
            <a:pPr marL="342900" indent="-342900" fontAlgn="auto">
              <a:lnSpc>
                <a:spcPct val="150000"/>
              </a:lnSpc>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  </a:t>
            </a:r>
            <a:r>
              <a:rPr lang="zh-CN" altLang="zh-CN" sz="1400" b="0">
                <a:solidFill>
                  <a:schemeClr val="tx1">
                    <a:lumMod val="75000"/>
                    <a:lumOff val="25000"/>
                  </a:schemeClr>
                </a:solidFill>
                <a:latin typeface="+mn-ea"/>
                <a:cs typeface="Arial" panose="020B0604020202020204" pitchFamily="34" charset="0"/>
              </a:rPr>
              <a:t>.： 匹配任意单个字符。</a:t>
            </a:r>
            <a:endParaRPr lang="zh-CN" altLang="zh-CN" sz="1400" b="0">
              <a:solidFill>
                <a:schemeClr val="tx1">
                  <a:lumMod val="75000"/>
                  <a:lumOff val="25000"/>
                </a:schemeClr>
              </a:solidFill>
              <a:latin typeface="+mn-ea"/>
              <a:cs typeface="Arial" panose="020B0604020202020204" pitchFamily="34" charset="0"/>
            </a:endParaRPr>
          </a:p>
          <a:p>
            <a:pPr marL="342900" indent="-34290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 |：逻辑或操作。</a:t>
            </a:r>
            <a:endParaRPr lang="zh-CN" altLang="zh-CN" sz="1400" b="0">
              <a:solidFill>
                <a:schemeClr val="tx1">
                  <a:lumMod val="75000"/>
                  <a:lumOff val="25000"/>
                </a:schemeClr>
              </a:solidFill>
              <a:latin typeface="+mn-ea"/>
              <a:cs typeface="Arial" panose="020B0604020202020204" pitchFamily="34" charset="0"/>
            </a:endParaRPr>
          </a:p>
          <a:p>
            <a:pPr marL="342900" indent="-34290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 [] ：匹配字符集合中的一个字符。</a:t>
            </a:r>
            <a:endParaRPr lang="zh-CN" altLang="zh-CN" sz="1400" b="0">
              <a:solidFill>
                <a:schemeClr val="tx1">
                  <a:lumMod val="75000"/>
                  <a:lumOff val="25000"/>
                </a:schemeClr>
              </a:solidFill>
              <a:latin typeface="+mn-ea"/>
              <a:cs typeface="Arial" panose="020B0604020202020204" pitchFamily="34" charset="0"/>
            </a:endParaRPr>
          </a:p>
          <a:p>
            <a:pPr marL="342900" indent="-34290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 [^]：对字符集求非。</a:t>
            </a:r>
            <a:endParaRPr lang="zh-CN" altLang="zh-CN" sz="1400" b="0">
              <a:solidFill>
                <a:schemeClr val="tx1">
                  <a:lumMod val="75000"/>
                  <a:lumOff val="25000"/>
                </a:schemeClr>
              </a:solidFill>
              <a:latin typeface="+mn-ea"/>
              <a:cs typeface="Arial" panose="020B0604020202020204" pitchFamily="34" charset="0"/>
            </a:endParaRPr>
          </a:p>
          <a:p>
            <a:pPr marL="342900" indent="-34290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 - ：定义一个区间。如：[a-z]。</a:t>
            </a:r>
            <a:endParaRPr lang="zh-CN" altLang="zh-CN" sz="1400" b="0">
              <a:solidFill>
                <a:schemeClr val="tx1">
                  <a:lumMod val="75000"/>
                  <a:lumOff val="25000"/>
                </a:schemeClr>
              </a:solidFill>
              <a:latin typeface="+mn-ea"/>
              <a:cs typeface="Arial" panose="020B0604020202020204" pitchFamily="34" charset="0"/>
            </a:endParaRPr>
          </a:p>
          <a:p>
            <a:pPr marL="342900" indent="-342900" fontAlgn="auto">
              <a:lnSpc>
                <a:spcPct val="150000"/>
              </a:lnSpc>
              <a:buFont typeface="Wingdings" panose="05000000000000000000" charset="0"/>
              <a:buChar char="l"/>
            </a:pPr>
            <a:r>
              <a:rPr lang="zh-CN" altLang="zh-CN" sz="1400" b="0">
                <a:solidFill>
                  <a:schemeClr val="tx1">
                    <a:lumMod val="75000"/>
                    <a:lumOff val="25000"/>
                  </a:schemeClr>
                </a:solidFill>
                <a:latin typeface="+mn-ea"/>
                <a:cs typeface="Arial" panose="020B0604020202020204" pitchFamily="34" charset="0"/>
              </a:rPr>
              <a:t> \ ：对字符进行转义。</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endParaRPr lang="zh-CN" altLang="zh-CN" sz="1400">
              <a:solidFill>
                <a:schemeClr val="tx1">
                  <a:lumMod val="75000"/>
                  <a:lumOff val="25000"/>
                </a:schemeClr>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sym typeface="+mn-ea"/>
              </a:rPr>
              <a:t>9.2 正则表达式的组成</a:t>
            </a:r>
            <a:endParaRPr lang="ko-KR" altLang="en-US" dirty="0"/>
          </a:p>
        </p:txBody>
      </p:sp>
      <p:pic>
        <p:nvPicPr>
          <p:cNvPr id="6" name="图片占位符 14"/>
          <p:cNvPicPr>
            <a:picLocks noChangeAspect="1"/>
          </p:cNvPicPr>
          <p:nvPr/>
        </p:nvPicPr>
        <p:blipFill>
          <a:blip r:embed="rId1" cstate="print">
            <a:extLst>
              <a:ext uri="{28A0092B-C50C-407E-A947-70E740481C1C}">
                <a14:useLocalDpi xmlns:a14="http://schemas.microsoft.com/office/drawing/2010/main" val="0"/>
              </a:ext>
            </a:extLst>
          </a:blip>
          <a:srcRect t="6458" b="6458"/>
          <a:stretch>
            <a:fillRect/>
          </a:stretch>
        </p:blipFill>
        <p:spPr>
          <a:xfrm>
            <a:off x="467544" y="3507854"/>
            <a:ext cx="576064" cy="887741"/>
          </a:xfrm>
          <a:prstGeom prst="rect">
            <a:avLst/>
          </a:prstGeom>
        </p:spPr>
      </p:pic>
      <p:sp>
        <p:nvSpPr>
          <p:cNvPr id="7" name="内容占位符 3"/>
          <p:cNvSpPr>
            <a:spLocks noGrp="1"/>
          </p:cNvSpPr>
          <p:nvPr>
            <p:ph idx="1"/>
          </p:nvPr>
        </p:nvSpPr>
        <p:spPr>
          <a:xfrm>
            <a:off x="1925452" y="771042"/>
            <a:ext cx="6912768" cy="460648"/>
          </a:xfrm>
        </p:spPr>
        <p:txBody>
          <a:bodyPr/>
          <a:lstStyle/>
          <a:p>
            <a:r>
              <a:rPr>
                <a:sym typeface="+mn-ea"/>
              </a:rPr>
              <a:t>9.2.3 元字符</a:t>
            </a:r>
            <a:r>
              <a:rPr lang="zh-CN" altLang="en-US" smtClean="0"/>
              <a:t>：</a:t>
            </a:r>
            <a:endParaRPr lang="zh-CN" altLang="en-US"/>
          </a:p>
        </p:txBody>
      </p:sp>
      <p:sp>
        <p:nvSpPr>
          <p:cNvPr id="2" name="内容占位符 3"/>
          <p:cNvSpPr>
            <a:spLocks noGrp="1"/>
          </p:cNvSpPr>
          <p:nvPr/>
        </p:nvSpPr>
        <p:spPr>
          <a:xfrm>
            <a:off x="2231522" y="1231417"/>
            <a:ext cx="6912768" cy="460648"/>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1600"/>
              <a:t>9.2.3.2 数量元字符：</a:t>
            </a:r>
            <a:endParaRPr sz="1600"/>
          </a:p>
        </p:txBody>
      </p:sp>
      <p:sp>
        <p:nvSpPr>
          <p:cNvPr id="100" name="文本框 99"/>
          <p:cNvSpPr txBox="1"/>
          <p:nvPr/>
        </p:nvSpPr>
        <p:spPr>
          <a:xfrm>
            <a:off x="2442845" y="2048193"/>
            <a:ext cx="5080000" cy="1383665"/>
          </a:xfrm>
          <a:prstGeom prst="rect">
            <a:avLst/>
          </a:prstGeom>
          <a:noFill/>
          <a:ln w="9525">
            <a:noFill/>
          </a:ln>
        </p:spPr>
        <p:txBody>
          <a:bodyPr>
            <a:spAutoFit/>
          </a:bodyPr>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{m,n}：匹配前一个字符（子表达式）m~n次。</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{n,}：匹配前一个字符（子表达式）至少n次。</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{n}：匹配前一个字符（子表达式）n次。</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+：与{1，n}等效。</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*：与{0,n}等效。</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a:p>
            <a:pPr marL="342900" indent="-342900" algn="l">
              <a:lnSpc>
                <a:spcPct val="150000"/>
              </a:lnSpc>
              <a:buClrTx/>
              <a:buSzTx/>
              <a:buFont typeface="Wingdings" panose="05000000000000000000" charset="0"/>
              <a:buChar char="l"/>
            </a:pPr>
            <a:r>
              <a:rPr lang="zh-CN" altLang="zh-CN" sz="1400" b="0">
                <a:solidFill>
                  <a:schemeClr val="tx1">
                    <a:lumMod val="75000"/>
                    <a:lumOff val="25000"/>
                  </a:schemeClr>
                </a:solidFill>
                <a:latin typeface="Times New Roman" panose="02020603050405020304" pitchFamily="18" charset="0"/>
                <a:cs typeface="Arial" panose="020B0604020202020204" pitchFamily="34" charset="0"/>
              </a:rPr>
              <a:t>？：与{0,1}等效。</a:t>
            </a:r>
            <a:endParaRPr lang="zh-CN" altLang="zh-CN" sz="1400" b="0">
              <a:solidFill>
                <a:schemeClr val="tx1">
                  <a:lumMod val="75000"/>
                  <a:lumOff val="25000"/>
                </a:schemeClr>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449a7019-16e2-4f69-aea5-da114d3fb26a}"/>
  <p:tag name="TABLE_ENDDRAG_ORIGIN_RECT" val="470*179"/>
  <p:tag name="TABLE_ENDDRAG_RECT" val="124*212*470*17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ln>
      </a:spPr>
      <a:bodyPr wrap="none" anchor="t">
        <a:spAutoFit/>
      </a:bodyPr>
      <a:lstStyle>
        <a:defPPr algn="l" fontAlgn="auto">
          <a:lnSpc>
            <a:spcPct val="150000"/>
          </a:lnSpc>
          <a:defRPr lang="zh-CN" altLang="zh-CN" sz="1400" kern="0" smtClean="0">
            <a:solidFill>
              <a:srgbClr val="3E3E3E"/>
            </a:solidFill>
            <a:latin typeface="+mn-ea"/>
            <a:cs typeface="Helvetica" panose="020B0604020202020204" pitchFamily="34" charset="0"/>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课程模板</Template>
  <TotalTime>0</TotalTime>
  <Words>13900</Words>
  <Application>WPS 演示</Application>
  <PresentationFormat>全屏显示(16:9)</PresentationFormat>
  <Paragraphs>904</Paragraphs>
  <Slides>62</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62</vt:i4>
      </vt:variant>
    </vt:vector>
  </HeadingPairs>
  <TitlesOfParts>
    <vt:vector size="77" baseType="lpstr">
      <vt:lpstr>Arial</vt:lpstr>
      <vt:lpstr>宋体</vt:lpstr>
      <vt:lpstr>Wingdings</vt:lpstr>
      <vt:lpstr>Helvetica</vt:lpstr>
      <vt:lpstr>Calibri</vt:lpstr>
      <vt:lpstr>黑体</vt:lpstr>
      <vt:lpstr>Times New Roman</vt:lpstr>
      <vt:lpstr>Malgun Gothic</vt:lpstr>
      <vt:lpstr>Wingdings</vt:lpstr>
      <vt:lpstr>微软雅黑</vt:lpstr>
      <vt:lpstr>Arial Unicode MS</vt:lpstr>
      <vt:lpstr>Symbol</vt:lpstr>
      <vt:lpstr>Office 主题</vt:lpstr>
      <vt:lpstr>Custom Design</vt:lpstr>
      <vt:lpstr>SmartDraw.2</vt:lpstr>
      <vt:lpstr>PowerPoint 演示文稿</vt:lpstr>
      <vt:lpstr>简介：</vt:lpstr>
      <vt:lpstr>本章内容</vt:lpstr>
      <vt:lpstr>9.1 正则表达式简介</vt:lpstr>
      <vt:lpstr>9.1 正则表达式简介</vt:lpstr>
      <vt:lpstr>9.2 正则表达式的组成</vt:lpstr>
      <vt:lpstr>9.2 正则表达式的组成</vt:lpstr>
      <vt:lpstr>9.2 正则表达式的组成</vt:lpstr>
      <vt:lpstr>9.2 正则表达式的组成</vt:lpstr>
      <vt:lpstr>9.2 正则表达式的组成</vt:lpstr>
      <vt:lpstr>9.2 正则表达式的组成</vt:lpstr>
      <vt:lpstr>9.2 正则表达式的组成</vt:lpstr>
      <vt:lpstr>9.2 正则表达式的组成</vt:lpstr>
      <vt:lpstr>9.2 正则表达式的组成</vt:lpstr>
      <vt:lpstr>9.2 正则表达式的组成</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9.3 Python正则表达式</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9.4 文本数据处理</vt:lpstr>
      <vt:lpstr>9.5 中文情感分析snownlp </vt:lpstr>
      <vt:lpstr>9.5 中文情感分析snownlp </vt:lpstr>
      <vt:lpstr>9.6 本章小结：</vt:lpstr>
      <vt:lpstr>9.7 习题与课外阅读：</vt:lpstr>
      <vt:lpstr>9.7 习题与课外阅读：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James LI</dc:creator>
  <cp:lastModifiedBy>oh。no</cp:lastModifiedBy>
  <cp:revision>249</cp:revision>
  <dcterms:created xsi:type="dcterms:W3CDTF">2016-08-01T05:33:00Z</dcterms:created>
  <dcterms:modified xsi:type="dcterms:W3CDTF">2020-11-16T05:31:46Z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