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Homomorphic Encryption: A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Daniel </a:t>
            </a:r>
            <a:r>
              <a:rPr lang="en-US" dirty="0" err="1"/>
              <a:t>Okunbor,phd</a:t>
            </a:r>
            <a:endParaRPr lang="en-US" dirty="0"/>
          </a:p>
          <a:p>
            <a:r>
              <a:rPr lang="en-US" dirty="0"/>
              <a:t>Fayetteville state university</a:t>
            </a:r>
          </a:p>
          <a:p>
            <a:r>
              <a:rPr lang="en-US" dirty="0"/>
              <a:t>In collaboration with </a:t>
            </a:r>
            <a:r>
              <a:rPr lang="en-US" dirty="0" err="1"/>
              <a:t>chekad</a:t>
            </a:r>
            <a:r>
              <a:rPr lang="en-US" dirty="0"/>
              <a:t> </a:t>
            </a:r>
            <a:r>
              <a:rPr lang="en-US" dirty="0" err="1"/>
              <a:t>sarami</a:t>
            </a:r>
            <a:r>
              <a:rPr lang="en-US" dirty="0"/>
              <a:t>, </a:t>
            </a:r>
            <a:r>
              <a:rPr lang="en-US" dirty="0" err="1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64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70" y="126813"/>
            <a:ext cx="10364451" cy="1046380"/>
          </a:xfrm>
        </p:spPr>
        <p:txBody>
          <a:bodyPr/>
          <a:lstStyle/>
          <a:p>
            <a:r>
              <a:rPr lang="en-US" dirty="0"/>
              <a:t>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1412" y="1306043"/>
            <a:ext cx="10363826" cy="4758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RSA </a:t>
            </a:r>
            <a:r>
              <a:rPr lang="en-US" dirty="0" smtClean="0"/>
              <a:t>encryption</a:t>
            </a:r>
          </a:p>
          <a:p>
            <a:pPr lvl="3">
              <a:buNone/>
            </a:pPr>
            <a:r>
              <a:rPr lang="en-US" dirty="0" smtClean="0"/>
              <a:t>Enter the first prime number: 53</a:t>
            </a:r>
          </a:p>
          <a:p>
            <a:pPr lvl="3">
              <a:buNone/>
            </a:pPr>
            <a:r>
              <a:rPr lang="en-US" dirty="0" smtClean="0"/>
              <a:t>Enter the second prime number: 59</a:t>
            </a:r>
          </a:p>
          <a:p>
            <a:pPr lvl="3">
              <a:buNone/>
            </a:pPr>
            <a:r>
              <a:rPr lang="en-US" dirty="0" smtClean="0"/>
              <a:t>Enter a message: 34</a:t>
            </a:r>
          </a:p>
          <a:p>
            <a:pPr lvl="3">
              <a:buNone/>
            </a:pPr>
            <a:r>
              <a:rPr lang="en-US" dirty="0" smtClean="0"/>
              <a:t>Plaintext =  34 </a:t>
            </a:r>
            <a:r>
              <a:rPr lang="en-US" dirty="0" err="1" smtClean="0"/>
              <a:t>Ciphertext</a:t>
            </a:r>
            <a:r>
              <a:rPr lang="en-US" dirty="0" smtClean="0"/>
              <a:t> =  1780</a:t>
            </a:r>
          </a:p>
          <a:p>
            <a:pPr lvl="3">
              <a:buNone/>
            </a:pPr>
            <a:r>
              <a:rPr lang="en-US" dirty="0" smtClean="0"/>
              <a:t>Enter a message: 45</a:t>
            </a:r>
          </a:p>
          <a:p>
            <a:pPr lvl="3">
              <a:buNone/>
            </a:pPr>
            <a:r>
              <a:rPr lang="en-US" dirty="0" smtClean="0"/>
              <a:t>34 * 45 = 1530</a:t>
            </a:r>
          </a:p>
          <a:p>
            <a:pPr lvl="3">
              <a:buNone/>
            </a:pPr>
            <a:r>
              <a:rPr lang="en-US" dirty="0" smtClean="0"/>
              <a:t>Plaintext =  45  </a:t>
            </a:r>
            <a:r>
              <a:rPr lang="en-US" dirty="0" err="1" smtClean="0"/>
              <a:t>Ciphertext</a:t>
            </a:r>
            <a:r>
              <a:rPr lang="en-US" dirty="0" smtClean="0"/>
              <a:t> =  442</a:t>
            </a:r>
          </a:p>
          <a:p>
            <a:pPr lvl="3">
              <a:buNone/>
            </a:pPr>
            <a:r>
              <a:rPr lang="en-US" dirty="0" smtClean="0"/>
              <a:t>Product 1780 * 442 = 786760</a:t>
            </a:r>
          </a:p>
          <a:p>
            <a:pPr lvl="3">
              <a:buNone/>
            </a:pPr>
            <a:r>
              <a:rPr lang="en-US" dirty="0" smtClean="0"/>
              <a:t>786760 encrypted = 1530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9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70" y="126813"/>
            <a:ext cx="10364451" cy="1046380"/>
          </a:xfrm>
        </p:spPr>
        <p:txBody>
          <a:bodyPr/>
          <a:lstStyle/>
          <a:p>
            <a:r>
              <a:rPr lang="en-US" dirty="0"/>
              <a:t>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1412" y="1306043"/>
            <a:ext cx="10363826" cy="4758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DGHV encryption</a:t>
            </a:r>
          </a:p>
          <a:p>
            <a:pPr lvl="3">
              <a:buNone/>
            </a:pPr>
            <a:r>
              <a:rPr lang="en-US" dirty="0" smtClean="0"/>
              <a:t>enter the public key r: 5</a:t>
            </a:r>
          </a:p>
          <a:p>
            <a:pPr lvl="3">
              <a:buNone/>
            </a:pPr>
            <a:r>
              <a:rPr lang="en-US" dirty="0" smtClean="0"/>
              <a:t>enter the message 0 or 1: 1</a:t>
            </a:r>
          </a:p>
          <a:p>
            <a:pPr lvl="3">
              <a:buNone/>
            </a:pPr>
            <a:r>
              <a:rPr lang="en-US" dirty="0" smtClean="0"/>
              <a:t>enter the public key p: 8</a:t>
            </a:r>
          </a:p>
          <a:p>
            <a:pPr lvl="3">
              <a:buNone/>
            </a:pPr>
            <a:r>
              <a:rPr lang="en-US" dirty="0" smtClean="0"/>
              <a:t>enter message 0, or 1: 1</a:t>
            </a:r>
          </a:p>
          <a:p>
            <a:pPr lvl="3">
              <a:buNone/>
            </a:pPr>
            <a:r>
              <a:rPr lang="en-US" dirty="0" smtClean="0"/>
              <a:t>1 encrypted =  83</a:t>
            </a:r>
          </a:p>
          <a:p>
            <a:pPr lvl="3">
              <a:buNone/>
            </a:pPr>
            <a:r>
              <a:rPr lang="en-US" dirty="0" smtClean="0"/>
              <a:t>1 encrypted =  83</a:t>
            </a:r>
          </a:p>
          <a:p>
            <a:pPr lvl="3">
              <a:buNone/>
            </a:pPr>
            <a:r>
              <a:rPr lang="en-US" dirty="0" smtClean="0"/>
              <a:t>1 + 1 = 0</a:t>
            </a:r>
          </a:p>
          <a:p>
            <a:pPr lvl="3">
              <a:buNone/>
            </a:pPr>
            <a:r>
              <a:rPr lang="en-US" dirty="0" smtClean="0"/>
              <a:t>83 + 83 decrypted= 0</a:t>
            </a:r>
          </a:p>
          <a:p>
            <a:pPr lvl="3">
              <a:buNone/>
            </a:pPr>
            <a:r>
              <a:rPr lang="en-US" dirty="0" smtClean="0"/>
              <a:t>1 * 1 = 1</a:t>
            </a:r>
          </a:p>
          <a:p>
            <a:pPr lvl="3">
              <a:buNone/>
            </a:pPr>
            <a:r>
              <a:rPr lang="en-US" dirty="0" smtClean="0"/>
              <a:t>83 * 83 decrypted= 1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9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70" y="126813"/>
            <a:ext cx="10364451" cy="1046380"/>
          </a:xfrm>
        </p:spPr>
        <p:txBody>
          <a:bodyPr/>
          <a:lstStyle/>
          <a:p>
            <a:r>
              <a:rPr lang="en-US" dirty="0"/>
              <a:t>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1412" y="1306043"/>
            <a:ext cx="10363826" cy="47583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DGHV encryption</a:t>
            </a:r>
          </a:p>
          <a:p>
            <a:pPr lvl="3">
              <a:buNone/>
            </a:pPr>
            <a:r>
              <a:rPr lang="en-US" dirty="0" smtClean="0"/>
              <a:t>enter the public key q: 9</a:t>
            </a:r>
          </a:p>
          <a:p>
            <a:pPr lvl="3">
              <a:buNone/>
            </a:pPr>
            <a:r>
              <a:rPr lang="en-US" dirty="0" smtClean="0"/>
              <a:t>enter the public key r: 5</a:t>
            </a:r>
          </a:p>
          <a:p>
            <a:pPr lvl="3">
              <a:buNone/>
            </a:pPr>
            <a:r>
              <a:rPr lang="en-US" dirty="0" smtClean="0"/>
              <a:t>enter the message 0 or 1: 1</a:t>
            </a:r>
          </a:p>
          <a:p>
            <a:pPr lvl="3">
              <a:buNone/>
            </a:pPr>
            <a:r>
              <a:rPr lang="en-US" dirty="0" smtClean="0"/>
              <a:t>enter the public key p: 8</a:t>
            </a:r>
          </a:p>
          <a:p>
            <a:pPr lvl="3">
              <a:buNone/>
            </a:pPr>
            <a:r>
              <a:rPr lang="en-US" dirty="0" smtClean="0"/>
              <a:t>enter message 0, or 1: 0</a:t>
            </a:r>
          </a:p>
          <a:p>
            <a:pPr lvl="3">
              <a:buNone/>
            </a:pPr>
            <a:r>
              <a:rPr lang="en-US" dirty="0" smtClean="0"/>
              <a:t>1 encrypted =  83</a:t>
            </a:r>
          </a:p>
          <a:p>
            <a:pPr lvl="3">
              <a:buNone/>
            </a:pPr>
            <a:r>
              <a:rPr lang="en-US" dirty="0" smtClean="0"/>
              <a:t>0 encrypted =  82</a:t>
            </a:r>
          </a:p>
          <a:p>
            <a:pPr lvl="3">
              <a:buNone/>
            </a:pPr>
            <a:r>
              <a:rPr lang="en-US" dirty="0" smtClean="0"/>
              <a:t>1 + 0 = 1</a:t>
            </a:r>
          </a:p>
          <a:p>
            <a:pPr lvl="3">
              <a:buNone/>
            </a:pPr>
            <a:r>
              <a:rPr lang="en-US" dirty="0" smtClean="0"/>
              <a:t>83 + 82 decrypted= 1</a:t>
            </a:r>
          </a:p>
          <a:p>
            <a:pPr lvl="3">
              <a:buNone/>
            </a:pPr>
            <a:r>
              <a:rPr lang="en-US" dirty="0" smtClean="0"/>
              <a:t>1 * 0 = 0</a:t>
            </a:r>
          </a:p>
          <a:p>
            <a:pPr lvl="3">
              <a:buNone/>
            </a:pPr>
            <a:r>
              <a:rPr lang="en-US" dirty="0" smtClean="0"/>
              <a:t>83 * 82 decrypted= 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92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Homomorphic</a:t>
            </a:r>
            <a:r>
              <a:rPr lang="en-US" dirty="0" smtClean="0"/>
              <a:t> </a:t>
            </a:r>
            <a:r>
              <a:rPr lang="en-US" dirty="0" err="1" smtClean="0"/>
              <a:t>encyption</a:t>
            </a:r>
            <a:r>
              <a:rPr lang="en-US" dirty="0" smtClean="0"/>
              <a:t> </a:t>
            </a:r>
            <a:r>
              <a:rPr lang="en-US" dirty="0"/>
              <a:t>for cloud computing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1" y="2118930"/>
            <a:ext cx="5334359" cy="397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7094" y="301924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Tebaa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Hajii</a:t>
            </a:r>
            <a:r>
              <a:rPr lang="en-US" dirty="0" smtClean="0"/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2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22" y="221702"/>
            <a:ext cx="10364451" cy="718577"/>
          </a:xfrm>
        </p:spPr>
        <p:txBody>
          <a:bodyPr/>
          <a:lstStyle/>
          <a:p>
            <a:r>
              <a:rPr lang="en-US" dirty="0" smtClean="0"/>
              <a:t>HE &amp; Cloud Computing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7434" y="950980"/>
            <a:ext cx="7867290" cy="523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397" y="5486400"/>
            <a:ext cx="31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Tebaa</a:t>
            </a:r>
            <a:r>
              <a:rPr lang="en-US" dirty="0" smtClean="0"/>
              <a:t> and </a:t>
            </a:r>
            <a:r>
              <a:rPr lang="en-US" dirty="0" err="1" smtClean="0"/>
              <a:t>Hajii</a:t>
            </a:r>
            <a:r>
              <a:rPr lang="en-US" dirty="0" smtClean="0"/>
              <a:t>(2013)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Standard libraries for </a:t>
            </a:r>
            <a:r>
              <a:rPr lang="en-US" dirty="0" err="1" smtClean="0"/>
              <a:t>homomorphic</a:t>
            </a:r>
            <a:r>
              <a:rPr lang="en-US" dirty="0" smtClean="0"/>
              <a:t> encryption, like crypto or crypto++</a:t>
            </a:r>
          </a:p>
          <a:p>
            <a:r>
              <a:rPr lang="en-US" dirty="0" smtClean="0"/>
              <a:t>Floating-point operations and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Parallel </a:t>
            </a:r>
            <a:r>
              <a:rPr lang="en-US" dirty="0" smtClean="0"/>
              <a:t>implementation, Including </a:t>
            </a:r>
            <a:r>
              <a:rPr lang="en-US" dirty="0" err="1" smtClean="0"/>
              <a:t>gpus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hardware implementation of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 smtClean="0"/>
          </a:p>
          <a:p>
            <a:r>
              <a:rPr lang="en-US" dirty="0" smtClean="0"/>
              <a:t>Application to e-voting and cloud computing</a:t>
            </a:r>
          </a:p>
          <a:p>
            <a:r>
              <a:rPr lang="en-US" dirty="0" smtClean="0"/>
              <a:t>Application to e-commerce </a:t>
            </a:r>
          </a:p>
          <a:p>
            <a:r>
              <a:rPr lang="en-US" dirty="0" smtClean="0"/>
              <a:t>Application to search engines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Homomorphic encryption is gaining traction, particularly in cloud computing</a:t>
            </a:r>
          </a:p>
          <a:p>
            <a:r>
              <a:rPr lang="en-US" dirty="0"/>
              <a:t>Although there are several survey papers in homomorphic, many don’t have comparison results. Subsequent work will have comparison results</a:t>
            </a:r>
          </a:p>
          <a:p>
            <a:r>
              <a:rPr lang="en-US" dirty="0"/>
              <a:t>Provide understanding of this complex concept</a:t>
            </a:r>
          </a:p>
          <a:p>
            <a:r>
              <a:rPr lang="en-US" dirty="0"/>
              <a:t>Goal:  comprehensive homomorphic encryption library in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49152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Homomorphic encryption (HE) defined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5" y="2367092"/>
                <a:ext cx="4453356" cy="29602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Perform operations directly on encryption</a:t>
                </a:r>
              </a:p>
              <a:p>
                <a:r>
                  <a:rPr lang="en-US" dirty="0"/>
                  <a:t>Decrypt encrypted resultant operation</a:t>
                </a:r>
              </a:p>
              <a:p>
                <a:r>
                  <a:rPr lang="en-US" dirty="0"/>
                  <a:t>Final decrypted result must match the result as if done on raw unencrypted data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̇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𝜊</m:t>
                        </m:r>
                      </m:e>
                    </m:acc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𝜊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5" y="2367092"/>
                <a:ext cx="4453356" cy="2960282"/>
              </a:xfrm>
              <a:blipFill>
                <a:blip r:embed="rId2"/>
                <a:stretch>
                  <a:fillRect l="-109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4" y="2367092"/>
            <a:ext cx="4596371" cy="28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343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  <a:p>
            <a:r>
              <a:rPr lang="en-US" dirty="0"/>
              <a:t>Man-in-the-middle attack (MITM)</a:t>
            </a:r>
          </a:p>
          <a:p>
            <a:r>
              <a:rPr lang="en-US" dirty="0"/>
              <a:t>Cloud computing (untrusted third party)</a:t>
            </a:r>
          </a:p>
          <a:p>
            <a:r>
              <a:rPr lang="en-US" dirty="0"/>
              <a:t>E-voting</a:t>
            </a:r>
          </a:p>
          <a:p>
            <a:r>
              <a:rPr lang="en-US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xmlns="" val="2836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691"/>
            <a:ext cx="10364451" cy="918735"/>
          </a:xfrm>
        </p:spPr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5809" y="1073427"/>
            <a:ext cx="9237391" cy="27034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Homomorphism in algebra</a:t>
            </a:r>
          </a:p>
          <a:p>
            <a:r>
              <a:rPr lang="en-US" dirty="0"/>
              <a:t>Application of homomorphism in encryption: </a:t>
            </a:r>
            <a:r>
              <a:rPr lang="en-US" dirty="0" err="1"/>
              <a:t>Rivest</a:t>
            </a:r>
            <a:r>
              <a:rPr lang="en-US" dirty="0"/>
              <a:t>, Adelman and </a:t>
            </a:r>
            <a:r>
              <a:rPr lang="en-US" dirty="0" err="1"/>
              <a:t>dertouzos</a:t>
            </a:r>
            <a:r>
              <a:rPr lang="en-US" dirty="0"/>
              <a:t> (1978) – RSA + others (pioneer of homomorphic encryption)</a:t>
            </a:r>
          </a:p>
          <a:p>
            <a:r>
              <a:rPr lang="en-US" dirty="0"/>
              <a:t>Between 1978 and 2008: </a:t>
            </a:r>
            <a:r>
              <a:rPr lang="en-US" dirty="0" err="1"/>
              <a:t>Goldwasser</a:t>
            </a:r>
            <a:r>
              <a:rPr lang="en-US" dirty="0"/>
              <a:t> and </a:t>
            </a:r>
            <a:r>
              <a:rPr lang="en-US" dirty="0" err="1"/>
              <a:t>micali</a:t>
            </a:r>
            <a:r>
              <a:rPr lang="en-US" dirty="0"/>
              <a:t>; </a:t>
            </a:r>
            <a:r>
              <a:rPr lang="en-US" dirty="0" err="1"/>
              <a:t>paillier</a:t>
            </a:r>
            <a:r>
              <a:rPr lang="en-US" dirty="0"/>
              <a:t>; el-</a:t>
            </a:r>
            <a:r>
              <a:rPr lang="en-US" dirty="0" err="1"/>
              <a:t>gamal</a:t>
            </a:r>
            <a:r>
              <a:rPr lang="en-US" dirty="0"/>
              <a:t>, </a:t>
            </a:r>
            <a:r>
              <a:rPr lang="en-US" dirty="0" err="1"/>
              <a:t>boneh</a:t>
            </a:r>
            <a:r>
              <a:rPr lang="en-US" dirty="0"/>
              <a:t>, </a:t>
            </a:r>
            <a:r>
              <a:rPr lang="en-US" dirty="0" err="1"/>
              <a:t>dgoh</a:t>
            </a:r>
            <a:r>
              <a:rPr lang="en-US" dirty="0"/>
              <a:t>, and </a:t>
            </a:r>
            <a:r>
              <a:rPr lang="en-US" dirty="0" err="1"/>
              <a:t>nissim</a:t>
            </a:r>
            <a:r>
              <a:rPr lang="en-US" dirty="0"/>
              <a:t>; </a:t>
            </a:r>
            <a:r>
              <a:rPr lang="en-US" dirty="0" err="1"/>
              <a:t>okamoto</a:t>
            </a:r>
            <a:r>
              <a:rPr lang="en-US" dirty="0"/>
              <a:t> and </a:t>
            </a:r>
            <a:r>
              <a:rPr lang="en-US" dirty="0" err="1"/>
              <a:t>uchiyama</a:t>
            </a:r>
            <a:r>
              <a:rPr lang="en-US" dirty="0"/>
              <a:t>; </a:t>
            </a:r>
            <a:r>
              <a:rPr lang="en-US" dirty="0" err="1"/>
              <a:t>Ishai</a:t>
            </a:r>
            <a:r>
              <a:rPr lang="en-US" dirty="0"/>
              <a:t> and Paskin; Yao; Sander, Young, and M. Yung; </a:t>
            </a:r>
            <a:r>
              <a:rPr lang="en-US" dirty="0" err="1"/>
              <a:t>Benaloh</a:t>
            </a:r>
            <a:r>
              <a:rPr lang="en-US" dirty="0"/>
              <a:t>; etc.</a:t>
            </a:r>
          </a:p>
          <a:p>
            <a:r>
              <a:rPr lang="en-US" dirty="0"/>
              <a:t>2009 and beyond: Gentry; </a:t>
            </a:r>
            <a:r>
              <a:rPr lang="en-US" dirty="0" err="1"/>
              <a:t>Brakerski</a:t>
            </a:r>
            <a:r>
              <a:rPr lang="en-US" dirty="0"/>
              <a:t> and </a:t>
            </a:r>
            <a:r>
              <a:rPr lang="en-US" dirty="0" err="1"/>
              <a:t>Vaikuntanathan</a:t>
            </a:r>
            <a:r>
              <a:rPr lang="en-US" dirty="0"/>
              <a:t>; van Dijk, Gentry, </a:t>
            </a:r>
            <a:r>
              <a:rPr lang="en-US" dirty="0" err="1"/>
              <a:t>Halevi</a:t>
            </a:r>
            <a:r>
              <a:rPr lang="en-US" dirty="0"/>
              <a:t>, and </a:t>
            </a:r>
            <a:r>
              <a:rPr lang="en-US" dirty="0" err="1"/>
              <a:t>Vaikuntanathan</a:t>
            </a:r>
            <a:r>
              <a:rPr lang="en-US" dirty="0"/>
              <a:t>; López-Alt, </a:t>
            </a:r>
            <a:r>
              <a:rPr lang="en-US" dirty="0" err="1"/>
              <a:t>Tromer</a:t>
            </a:r>
            <a:r>
              <a:rPr lang="en-US" dirty="0"/>
              <a:t>, and </a:t>
            </a:r>
            <a:r>
              <a:rPr lang="en-US" dirty="0" err="1"/>
              <a:t>Vaikuntanathan</a:t>
            </a:r>
            <a:r>
              <a:rPr lang="en-US" dirty="0"/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xmlns="" val="34096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079493"/>
          </a:xfrm>
        </p:spPr>
        <p:txBody>
          <a:bodyPr>
            <a:normAutofit/>
          </a:bodyPr>
          <a:lstStyle/>
          <a:p>
            <a:r>
              <a:rPr lang="en-US" dirty="0"/>
              <a:t>Types of HE: Partial (PHE), Somewhat (SWHE) and fully (FHE)</a:t>
            </a:r>
          </a:p>
          <a:p>
            <a:r>
              <a:rPr lang="en-US" dirty="0"/>
              <a:t>Pictorial representation (source: ACAR, AKSU, and AULUAGAC, 2017)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5" y="3446585"/>
            <a:ext cx="9958982" cy="30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10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Partially Homomorphic Encryption (PHE) allows only one type of operation with an unlimited number of times (i.e., no bound on the number of usages). </a:t>
            </a:r>
          </a:p>
          <a:p>
            <a:pPr marL="457200" indent="-457200">
              <a:buAutoNum type="arabicParenBoth"/>
            </a:pPr>
            <a:r>
              <a:rPr lang="en-US" dirty="0"/>
              <a:t>Somewhat Homomorphic Encryption (SWHE) allows some types of operations with a limited number of times. </a:t>
            </a:r>
          </a:p>
          <a:p>
            <a:pPr marL="457200" indent="-457200">
              <a:buAutoNum type="arabicParenBoth"/>
            </a:pPr>
            <a:r>
              <a:rPr lang="en-US" dirty="0"/>
              <a:t>Fully Homomorphic Encryption (FHE) allows unlimited number of operations with unlimited number of times.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8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RSA Encryption: The public key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𝑝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𝑝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𝜖</m:t>
                    </m:r>
                    <m:r>
                      <a:rPr lang="en-US" i="1"/>
                      <m:t>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.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  <m:sup>
                          <m:r>
                            <a:rPr lang="en-US" i="1"/>
                            <m:t>𝑒</m:t>
                          </m:r>
                        </m:sup>
                      </m:sSubSup>
                      <m:r>
                        <a:rPr lang="en-US" i="1"/>
                        <m:t>.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  <m:sup>
                          <m:r>
                            <a:rPr lang="en-US" i="1"/>
                            <m:t>𝑒</m:t>
                          </m:r>
                        </m:sup>
                      </m:sSub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𝑚𝑜𝑑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𝑝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  <m:r>
                                <a:rPr lang="en-US" i="1"/>
                                <m:t>.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𝑝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/>
                            <m:t>𝑒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𝑚𝑜𝑑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.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dirty="0" err="1"/>
                  <a:t>Paillier</a:t>
                </a:r>
                <a:r>
                  <a:rPr lang="en-US" dirty="0"/>
                  <a:t> Encryption:  The public key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  <m:r>
                      <a:rPr lang="en-US" i="1"/>
                      <m:t>=(</m:t>
                    </m:r>
                    <m:r>
                      <a:rPr lang="en-US" i="1"/>
                      <m:t>𝑛</m:t>
                    </m:r>
                    <m:r>
                      <a:rPr lang="en-US" i="1"/>
                      <m:t>,</m:t>
                    </m:r>
                    <m:r>
                      <a:rPr lang="en-US" i="1"/>
                      <m:t>𝑔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𝑝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𝑝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𝜖</m:t>
                    </m:r>
                    <m:r>
                      <a:rPr lang="en-US" i="1"/>
                      <m:t>𝑃</m:t>
                    </m:r>
                  </m:oMath>
                </a14:m>
                <a:endParaRPr lang="en-US"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.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/>
                        <m:t>.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𝑚𝑜𝑑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𝑚𝑜𝑑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1938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828800"/>
                <a:ext cx="10363826" cy="459850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Assume that the message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</m:oMath>
                </a14:m>
                <a:r>
                  <a:rPr lang="en-US" dirty="0"/>
                  <a:t> be the secret-key and </a:t>
                </a:r>
                <a14:m>
                  <m:oMath xmlns:m="http://schemas.openxmlformats.org/officeDocument/2006/math">
                    <m:r>
                      <a:rPr lang="en-US" i="1"/>
                      <m:t>𝑞</m:t>
                    </m:r>
                    <m:r>
                      <a:rPr lang="en-US" i="1"/>
                      <m:t> </m:t>
                    </m:r>
                    <m:r>
                      <a:rPr lang="en-US" i="1"/>
                      <m:t>𝑎𝑛𝑑</m:t>
                    </m:r>
                    <m:r>
                      <a:rPr lang="en-US" i="1"/>
                      <m:t> </m:t>
                    </m:r>
                    <m:r>
                      <a:rPr lang="en-US" i="1"/>
                      <m:t>𝑟</m:t>
                    </m:r>
                  </m:oMath>
                </a14:m>
                <a:r>
                  <a:rPr lang="en-US" dirty="0"/>
                  <a:t> are random numbers, then the encryption and decryption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𝑐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𝑞</m:t>
                      </m:r>
                      <m:r>
                        <a:rPr lang="en-US" i="1"/>
                        <m:t>∙</m:t>
                      </m:r>
                      <m:r>
                        <a:rPr lang="en-US" i="1"/>
                        <m:t>𝑝</m:t>
                      </m:r>
                      <m:r>
                        <a:rPr lang="en-US" i="1"/>
                        <m:t>+2</m:t>
                      </m:r>
                      <m:r>
                        <a:rPr lang="en-US" i="1"/>
                        <m:t>𝑟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𝑚</m:t>
                      </m:r>
                      <m:r>
                        <a:rPr lang="en-US" i="1"/>
                        <m:t>,  </m:t>
                      </m:r>
                      <m:r>
                        <a:rPr lang="en-US" i="1"/>
                        <m:t>𝑚</m:t>
                      </m:r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𝑐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𝑚𝑜𝑑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𝑝</m:t>
                          </m:r>
                        </m:e>
                      </m:d>
                      <m:r>
                        <a:rPr lang="en-US" i="1"/>
                        <m:t> </m:t>
                      </m:r>
                      <m:r>
                        <a:rPr lang="en-US" i="1"/>
                        <m:t>𝑚𝑜𝑑</m:t>
                      </m:r>
                      <m:r>
                        <a:rPr lang="en-US" i="1"/>
                        <m:t> 2.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fully homomorphic, since, we can show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c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  <m:r>
                        <a:rPr lang="en-US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c</m:t>
                          </m:r>
                        </m:e>
                        <m:sub>
                          <m:r>
                            <a:rPr lang="en-US"/>
                            <m:t>2</m:t>
                          </m:r>
                        </m:sub>
                      </m:sSub>
                      <m:r>
                        <a:rPr lang="en-US"/>
                        <m:t>= </m:t>
                      </m:r>
                      <m:r>
                        <m:rPr>
                          <m:sty m:val="p"/>
                        </m:rPr>
                        <a:rPr lang="en-US"/>
                        <m:t>q</m:t>
                      </m:r>
                      <m:r>
                        <a:rPr lang="en-US" i="1"/>
                        <m:t>′</m:t>
                      </m:r>
                      <m:r>
                        <a:rPr lang="en-US"/>
                        <m:t> · </m:t>
                      </m:r>
                      <m:r>
                        <m:rPr>
                          <m:sty m:val="p"/>
                        </m:rPr>
                        <a:rPr lang="en-US"/>
                        <m:t>p</m:t>
                      </m:r>
                      <m:r>
                        <a:rPr lang="en-US"/>
                        <m:t> + 2</m:t>
                      </m:r>
                      <m:r>
                        <m:rPr>
                          <m:sty m:val="p"/>
                        </m:rPr>
                        <a:rPr lang="en-US"/>
                        <m:t>r</m:t>
                      </m:r>
                      <m:r>
                        <a:rPr lang="en-US" i="1"/>
                        <m:t>′</m:t>
                      </m:r>
                      <m:r>
                        <a:rPr lang="en-US"/>
                        <m:t> 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  <m:r>
                        <a:rPr lang="en-US"/>
                        <m:t> 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  <m:sub>
                          <m:r>
                            <a:rPr lang="en-US"/>
                            <m:t>2</m:t>
                          </m:r>
                        </m:sub>
                      </m:sSub>
                      <m:r>
                        <a:rPr lang="en-US"/>
                        <m:t>  </m:t>
                      </m:r>
                      <m:r>
                        <m:rPr>
                          <m:sty m:val="p"/>
                        </m:rPr>
                        <a:rPr lang="en-US"/>
                        <m:t>and</m:t>
                      </m:r>
                      <m:r>
                        <a:rPr lang="en-US"/>
                        <m:t>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c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  <m:r>
                        <a:rPr lang="en-US"/>
                        <m:t> ·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c</m:t>
                          </m:r>
                        </m:e>
                        <m:sub>
                          <m:r>
                            <a:rPr lang="en-US"/>
                            <m:t>2</m:t>
                          </m:r>
                        </m:sub>
                      </m:sSub>
                      <m:r>
                        <a:rPr lang="en-US"/>
                        <m:t> = </m:t>
                      </m:r>
                      <m:r>
                        <m:rPr>
                          <m:sty m:val="p"/>
                        </m:rPr>
                        <a:rPr lang="en-US"/>
                        <m:t>q</m:t>
                      </m:r>
                      <m:r>
                        <a:rPr lang="en-US" i="1"/>
                        <m:t>′′</m:t>
                      </m:r>
                      <m:r>
                        <a:rPr lang="en-US"/>
                        <m:t> · </m:t>
                      </m:r>
                      <m:r>
                        <m:rPr>
                          <m:sty m:val="p"/>
                        </m:rPr>
                        <a:rPr lang="en-US"/>
                        <m:t>p</m:t>
                      </m:r>
                      <m:r>
                        <a:rPr lang="en-US"/>
                        <m:t> + 2</m:t>
                      </m:r>
                      <m:r>
                        <m:rPr>
                          <m:sty m:val="p"/>
                        </m:rPr>
                        <a:rPr lang="en-US"/>
                        <m:t>r</m:t>
                      </m:r>
                      <m:r>
                        <a:rPr lang="en-US"/>
                        <m:t> </m:t>
                      </m:r>
                      <m:r>
                        <a:rPr lang="en-US" i="1"/>
                        <m:t>′′</m:t>
                      </m:r>
                      <m:r>
                        <a:rPr lang="en-US"/>
                        <m:t>+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  <m:sub>
                          <m:r>
                            <a:rPr lang="en-US"/>
                            <m:t>1</m:t>
                          </m:r>
                        </m:sub>
                      </m:sSub>
                      <m:r>
                        <a:rPr lang="en-US"/>
                        <m:t> ·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  <m:sub>
                          <m:r>
                            <a:rPr lang="en-US"/>
                            <m:t>2</m:t>
                          </m:r>
                        </m:sub>
                      </m:sSub>
                      <m:r>
                        <a:rPr lang="en-US"/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generalize, compute a set of </a:t>
                </a:r>
                <a14:m>
                  <m:oMath xmlns:m="http://schemas.openxmlformats.org/officeDocument/2006/math">
                    <m:r>
                      <a:rPr lang="en-US" i="1"/>
                      <m:t>𝜏</m:t>
                    </m:r>
                  </m:oMath>
                </a14:m>
                <a:r>
                  <a:rPr lang="en-US" dirty="0"/>
                  <a:t>encryptions of 0’s and define the public key using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i</m:t>
                          </m:r>
                        </m:sub>
                      </m:sSub>
                      <m:r>
                        <a:rPr lang="en-US"/>
                        <m:t> =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i</m:t>
                          </m:r>
                        </m:sub>
                      </m:sSub>
                      <m:r>
                        <a:rPr lang="en-US"/>
                        <m:t> · </m:t>
                      </m:r>
                      <m:r>
                        <m:rPr>
                          <m:sty m:val="p"/>
                        </m:rPr>
                        <a:rPr lang="en-US"/>
                        <m:t>p</m:t>
                      </m:r>
                      <m:r>
                        <a:rPr lang="en-US"/>
                        <m:t> + 2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encryption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𝑐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𝑚</m:t>
                      </m:r>
                      <m:r>
                        <a:rPr lang="en-US" i="1"/>
                        <m:t>+2</m:t>
                      </m:r>
                      <m:r>
                        <a:rPr lang="en-US" i="1"/>
                        <m:t>𝑟</m:t>
                      </m:r>
                      <m:r>
                        <a:rPr lang="en-US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1</m:t>
                          </m:r>
                        </m:sub>
                        <m:sup>
                          <m:r>
                            <a:rPr lang="en-US" i="1"/>
                            <m:t>𝜏</m:t>
                          </m:r>
                        </m:sup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𝜀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/>
                        <m:t>·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∈{0,1}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828800"/>
                <a:ext cx="10363826" cy="4598504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379668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207</TotalTime>
  <Words>554</Words>
  <Application>Microsoft Office PowerPoint</Application>
  <PresentationFormat>Custom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Droplet</vt:lpstr>
      <vt:lpstr>Homomorphic Encryption: A Survey</vt:lpstr>
      <vt:lpstr>Motivation</vt:lpstr>
      <vt:lpstr>Homomorphic encryption (HE) defined</vt:lpstr>
      <vt:lpstr>Why he?</vt:lpstr>
      <vt:lpstr>Historical perspective</vt:lpstr>
      <vt:lpstr>Historical Perspective</vt:lpstr>
      <vt:lpstr>Types of Homomorphic encryption</vt:lpstr>
      <vt:lpstr>EXAMPLEs of Homomorphic encryption</vt:lpstr>
      <vt:lpstr>FULLY Homomorphic encryption </vt:lpstr>
      <vt:lpstr>DEMONSTRATIONs</vt:lpstr>
      <vt:lpstr>DEMONSTRATIONs</vt:lpstr>
      <vt:lpstr>DEMONSTRATIONs</vt:lpstr>
      <vt:lpstr> Homomorphic encyption for cloud computing</vt:lpstr>
      <vt:lpstr>HE &amp; Cloud Computing</vt:lpstr>
      <vt:lpstr>Looking Ahead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Encryption: A Survey</dc:title>
  <dc:creator>Okunbor, Daniel</dc:creator>
  <cp:lastModifiedBy>daniel irowa</cp:lastModifiedBy>
  <cp:revision>26</cp:revision>
  <dcterms:created xsi:type="dcterms:W3CDTF">2017-09-21T09:40:10Z</dcterms:created>
  <dcterms:modified xsi:type="dcterms:W3CDTF">2017-09-22T05:18:30Z</dcterms:modified>
</cp:coreProperties>
</file>