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96B808-F597-4615-8EDF-594679A6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690C487-93C9-4850-B237-B2E15BCD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4C42D3B-C7C3-44BF-96C5-52FC79E4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B2CC4E6-D0B5-4B92-ADC9-809C6490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FBC9490-F023-45E0-94FF-59A3FFA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75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4B1B17-C0E9-4A0F-904C-0F91B2CE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1E5BB8A-1476-4C0D-98DA-436FCF627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EEE2FD4-F17E-41BE-B330-B03373B3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C771E55-EE09-4EBA-A120-3656BEFA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54C12D2-45F8-4F8B-A1C7-13CB17D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67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301663D1-03D5-4040-9862-95F83B4AB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6D4579F-842F-4AD6-BD13-58F60AA3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5423BD5-120F-485F-9BEA-ADA6FAE8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E70FF66-2ED8-4F1D-8DB9-8717178C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BEF6D89-A0EE-487D-BC44-3CE4606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86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9BE390-D721-4F61-B8A6-97B719D2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6BB7A55-BFBE-43CC-8534-AA230C0A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B53D756-543D-4AD9-AF2C-87676A08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772EB86-CAC2-466F-BBB5-D2B90835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AEFE54C-4B5E-4FDC-8A94-2A785302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75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FBDA60-9177-4A07-9CCB-2BD0C3E0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365CE00-ABE5-4EF6-B0C8-67556DBB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C272778-7CA8-41A5-BFD0-5E9AAD5C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8E568E6-8FA9-43CB-A051-1A0D4D42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0E8CD6B-710F-4067-A995-37814D88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377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711816-C6E2-4830-BFD7-4F5755C6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734876C-9A99-4CB8-A2CD-F27FB5807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C804A76-67BC-4B81-89FE-F8EB548B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B3CD900-24F8-4D7A-8B40-282B43B5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4A644B3-A0DB-4B45-A2C2-9EC8B7A8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B790E58-729A-4B31-B6B5-3B3493BA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208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0427B6-35BB-4449-8B8C-48BE189C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CEED076-1ACE-476F-B425-BCBEB132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6A0B0BA-1583-45A3-81CD-AB87461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2BF7202-2607-4D6F-B5D3-5E1A8D893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F7FDA96A-404C-4085-9C73-86AF8B220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F2E597E8-FBBF-49A3-8761-0900AE00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467B3295-812E-4042-88A3-B8986E6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24A08039-53AF-4B26-9045-24601D06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90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96BE1E-559E-415D-B427-B93F2640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A57F5FED-7F9B-4187-8781-A36FC66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432DFA09-D07E-49AB-BB53-2ECBCF1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B989605-95E6-4FD1-83BE-261A9A17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94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EF0FF8D3-F5AC-40A8-984B-43FF669A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BA80A185-C391-43BE-A476-1306CB34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4514CAA-AE2B-41E4-A248-9B43E23C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6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B897AB-BACA-4CD5-8B49-54CCFB58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1BE577F-2EE5-4B6D-9C40-8988D588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42B9374-5085-4908-9FC4-20763DCD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A544C6D-B7E7-4097-A9B3-D3000761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A7D2A53-A049-4156-A1C9-23A3BAA6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E904132-C661-45ED-874B-23F42D9E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10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A92DFB-CDA1-4620-A1CA-74AFB973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CB5CE1BD-9FDC-4FD9-9E21-AC3A8A176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E9B18E3-A08A-4077-928E-C507D600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565E30-758F-4DC0-9223-F5C5889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19B8390-F928-4CED-9C3E-7AB8E08E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BA9C6A4-5A6E-4D8E-81F2-F24126C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8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10A7AD9-440E-45F2-BC5B-21B5E1A8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412ED81-958A-4E7D-A7BA-56DDD5D3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814E259-C6EA-43F0-89F3-546FA35C2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FC97-FB9B-49B4-BEED-570E2FB0386E}" type="datetimeFigureOut">
              <a:rPr lang="hr-HR" smtClean="0"/>
              <a:t>23.3.2022.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25CFA99-11C4-4E50-993A-A5C65A2A6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CB0D8CC-D331-454D-B01A-0A8F20A28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1A9A1-AB4B-40EE-9FBC-2599521864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71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6BB516-9C61-41D6-9A99-B2B4EDA4D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/>
              <a:t>BAROK U EUROPSKIM KNJIŽEVNOSTIMA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9C54A35-B98E-4E86-8216-384F5F934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/>
              <a:t>UVODNI DIO</a:t>
            </a:r>
          </a:p>
        </p:txBody>
      </p:sp>
    </p:spTree>
    <p:extLst>
      <p:ext uri="{BB962C8B-B14F-4D97-AF65-F5344CB8AC3E}">
        <p14:creationId xmlns:p14="http://schemas.microsoft.com/office/powerpoint/2010/main" val="125086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22E78E-D386-4288-BEA9-56FC5B20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6903D28-7835-463E-B060-469F8EF6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naziv dolazi od portugalske riječi </a:t>
            </a:r>
            <a:r>
              <a:rPr lang="hr-HR" i="1" dirty="0" err="1"/>
              <a:t>barocco</a:t>
            </a:r>
            <a:r>
              <a:rPr lang="hr-HR" i="1" dirty="0"/>
              <a:t> </a:t>
            </a:r>
            <a:r>
              <a:rPr lang="hr-HR" dirty="0"/>
              <a:t>– biser nepravilna oblika i nevelike vrijednosti</a:t>
            </a:r>
          </a:p>
          <a:p>
            <a:r>
              <a:rPr lang="hr-HR" dirty="0"/>
              <a:t>javlja se potkraj 16. stoljeća i traje i u 17. stoljeću, a temelji se na suprotnosti između želje za uživanjem u zemaljskim radostima i straha od smrti i prolaznosti</a:t>
            </a:r>
          </a:p>
          <a:p>
            <a:pPr marL="0" indent="0">
              <a:buNone/>
            </a:pPr>
            <a:r>
              <a:rPr lang="hr-HR" b="1" dirty="0"/>
              <a:t>OBILJEŽJA</a:t>
            </a:r>
          </a:p>
          <a:p>
            <a:r>
              <a:rPr lang="hr-HR" dirty="0"/>
              <a:t>religioznost (povezana s utjecajem reformacije i protureformacije)</a:t>
            </a:r>
          </a:p>
          <a:p>
            <a:r>
              <a:rPr lang="hr-HR" dirty="0"/>
              <a:t>tematiziranje neobičnog, tajanstvenog, povratak religioznim temama</a:t>
            </a:r>
          </a:p>
          <a:p>
            <a:r>
              <a:rPr lang="hr-HR" dirty="0"/>
              <a:t>povratak srednjovjekovnom </a:t>
            </a:r>
            <a:r>
              <a:rPr lang="hr-HR" dirty="0" err="1"/>
              <a:t>alegorizmu</a:t>
            </a:r>
            <a:endParaRPr lang="hr-HR" dirty="0"/>
          </a:p>
          <a:p>
            <a:r>
              <a:rPr lang="hr-HR" dirty="0"/>
              <a:t>kićenost izraza (gomilanje pjesničkih ukrasa, neobična metaforika)</a:t>
            </a:r>
          </a:p>
        </p:txBody>
      </p:sp>
    </p:spTree>
    <p:extLst>
      <p:ext uri="{BB962C8B-B14F-4D97-AF65-F5344CB8AC3E}">
        <p14:creationId xmlns:p14="http://schemas.microsoft.com/office/powerpoint/2010/main" val="254796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E864E3-6929-4FDE-89CF-248EC279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OBILJEŽJA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427EF2-6555-4BCC-89D5-DAB1D011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barokna se književnost ostvaruje u 3 književna roda (lirika, epika, drama)</a:t>
            </a:r>
          </a:p>
          <a:p>
            <a:r>
              <a:rPr lang="hr-HR" dirty="0"/>
              <a:t>tematske su preokupacije </a:t>
            </a:r>
            <a:r>
              <a:rPr lang="hr-HR" b="1" dirty="0"/>
              <a:t>religiozne </a:t>
            </a:r>
            <a:r>
              <a:rPr lang="hr-HR" dirty="0"/>
              <a:t>(vjera, sudbina), </a:t>
            </a:r>
            <a:r>
              <a:rPr lang="hr-HR" b="1" dirty="0"/>
              <a:t>refleksivne</a:t>
            </a:r>
            <a:r>
              <a:rPr lang="hr-HR" dirty="0"/>
              <a:t> (čovjek, prolaznost života, smrt) i </a:t>
            </a:r>
            <a:r>
              <a:rPr lang="hr-HR" b="1" dirty="0"/>
              <a:t>povijesne</a:t>
            </a:r>
            <a:r>
              <a:rPr lang="hr-HR" dirty="0"/>
              <a:t> (povijesni događaji, ratovi)</a:t>
            </a:r>
          </a:p>
          <a:p>
            <a:r>
              <a:rPr lang="hr-HR" dirty="0"/>
              <a:t>pogled na svijet razvija se u okružju </a:t>
            </a:r>
            <a:r>
              <a:rPr lang="hr-HR" b="1" dirty="0"/>
              <a:t>protureformacije</a:t>
            </a:r>
            <a:r>
              <a:rPr lang="hr-HR" dirty="0"/>
              <a:t>; svjetonazor baroknog čovjeka uspoređuje se sa slikom koju daje razbijeno zrcalo:</a:t>
            </a:r>
          </a:p>
          <a:p>
            <a:pPr marL="0" indent="0">
              <a:buNone/>
            </a:pPr>
            <a:r>
              <a:rPr lang="hr-HR" dirty="0"/>
              <a:t>   a) narušena je ravnoteža čovjeka i prirode</a:t>
            </a:r>
          </a:p>
          <a:p>
            <a:pPr marL="0" indent="0">
              <a:buNone/>
            </a:pPr>
            <a:r>
              <a:rPr lang="hr-HR" dirty="0"/>
              <a:t>   b) čovjek je pasivan (nasuprot renesansnom optimizmu), muči ga </a:t>
            </a:r>
          </a:p>
          <a:p>
            <a:pPr marL="0" indent="0">
              <a:buNone/>
            </a:pPr>
            <a:r>
              <a:rPr lang="hr-HR" dirty="0"/>
              <a:t>        nemir i unutrašnje nezadovoljstvo</a:t>
            </a:r>
          </a:p>
          <a:p>
            <a:pPr marL="0" indent="0">
              <a:buNone/>
            </a:pPr>
            <a:r>
              <a:rPr lang="hr-HR" dirty="0"/>
              <a:t>   c) okreće se vjeri i Bogu, osjeća gorčinu i kajanje</a:t>
            </a:r>
          </a:p>
        </p:txBody>
      </p:sp>
    </p:spTree>
    <p:extLst>
      <p:ext uri="{BB962C8B-B14F-4D97-AF65-F5344CB8AC3E}">
        <p14:creationId xmlns:p14="http://schemas.microsoft.com/office/powerpoint/2010/main" val="236479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F426F9-C6C7-459B-B009-E8978F83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PROTUREFORMACIJA (katolička obnova)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7A854C4-CAB9-46BD-A272-BB33E037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to je odgovor Katoličke crkve na pokret </a:t>
            </a:r>
            <a:r>
              <a:rPr lang="hr-HR" b="1" dirty="0"/>
              <a:t>reformacije</a:t>
            </a:r>
            <a:r>
              <a:rPr lang="hr-HR" dirty="0"/>
              <a:t> </a:t>
            </a:r>
            <a:r>
              <a:rPr lang="hr-HR" b="1" dirty="0"/>
              <a:t>(protestantizam) </a:t>
            </a:r>
            <a:r>
              <a:rPr lang="hr-HR" dirty="0"/>
              <a:t>koji se od 1517. proširio Europom</a:t>
            </a:r>
          </a:p>
          <a:p>
            <a:r>
              <a:rPr lang="hr-HR" dirty="0"/>
              <a:t>značajnu ulogu u obnovi Katoličke crkve imao je </a:t>
            </a:r>
            <a:r>
              <a:rPr lang="hr-HR" b="1" dirty="0"/>
              <a:t>Tridentski koncil </a:t>
            </a:r>
            <a:r>
              <a:rPr lang="hr-HR" dirty="0"/>
              <a:t>koji s manjim prekidima traje od 1545. do 1563. godine/ Crkva prati, potiče, ali i nadzire umjetničko stvaranje</a:t>
            </a:r>
          </a:p>
          <a:p>
            <a:r>
              <a:rPr lang="hr-HR" dirty="0"/>
              <a:t>širenju vjere pridonose novoosnovani crkveni redovi, naročito </a:t>
            </a:r>
            <a:r>
              <a:rPr lang="hr-HR" b="1" dirty="0"/>
              <a:t>isusovci </a:t>
            </a:r>
            <a:r>
              <a:rPr lang="hr-HR" dirty="0"/>
              <a:t>– osim misionarskim radom bavili su se osnivanjem škola i</a:t>
            </a:r>
            <a:r>
              <a:rPr lang="hr-HR" b="1" dirty="0"/>
              <a:t> </a:t>
            </a:r>
            <a:r>
              <a:rPr lang="hr-HR" dirty="0"/>
              <a:t>otvaranjem školskih kazališta/ stvarali su i djela kojima je bio cilj poučiti vjernike vjerskim istinama u duhu katoličke obnove</a:t>
            </a:r>
          </a:p>
          <a:p>
            <a:r>
              <a:rPr lang="hr-HR" dirty="0"/>
              <a:t>barok se najprije razvio u katoličkim zemljama, a tek kasnije i u ostalim europskim zemljama/ barokna se djela </a:t>
            </a:r>
            <a:r>
              <a:rPr lang="hr-HR" dirty="0" err="1"/>
              <a:t>suprostavljaju</a:t>
            </a:r>
            <a:r>
              <a:rPr lang="hr-HR" dirty="0"/>
              <a:t> renesansnoj poetici</a:t>
            </a:r>
          </a:p>
        </p:txBody>
      </p:sp>
    </p:spTree>
    <p:extLst>
      <p:ext uri="{BB962C8B-B14F-4D97-AF65-F5344CB8AC3E}">
        <p14:creationId xmlns:p14="http://schemas.microsoft.com/office/powerpoint/2010/main" val="406849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EF3D07-F9F5-4A7C-AE1C-5AAA5D22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RAZLIKUJ !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3343E875-B8AF-45D4-895C-C2E53EB4F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703356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14596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8191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RENESANSA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BAROK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0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tematika je bliska čovjekovoj svakodnevici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religiozne teme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u središtu je čovjek kao svestrani pojedinac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čovjek je podvojen između ovozemaljskoga ( želje za uživanjem) i straha od Boga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optimizam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pesimizam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izraz je jednostavan i jasan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izraz je ukrašen, raskošan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6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59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EE50FA-27DF-4FB1-B57E-023D0271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TALIJANSKA KNJIŽEVNOST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0BDC246E-CC95-4A2A-8694-585EBCDFC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447888"/>
              </p:ext>
            </p:extLst>
          </p:nvPr>
        </p:nvGraphicFramePr>
        <p:xfrm>
          <a:off x="838200" y="1825625"/>
          <a:ext cx="10515597" cy="777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31066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4194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21284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KNJIŽEVNI 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PREDSTAVNIK I DJELO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OBILJEŽJA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LIRIKA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Giambattista</a:t>
                      </a:r>
                      <a:r>
                        <a:rPr lang="hr-HR" dirty="0"/>
                        <a:t> Marino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pjesme – </a:t>
                      </a:r>
                      <a:r>
                        <a:rPr lang="hr-HR" b="1" i="1" dirty="0"/>
                        <a:t>Pjevač, Ljudski život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mitološki ep - </a:t>
                      </a:r>
                      <a:r>
                        <a:rPr lang="hr-HR" b="1" i="1" dirty="0" err="1"/>
                        <a:t>Adonis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začetnik pjesničkog pravca </a:t>
                      </a:r>
                      <a:r>
                        <a:rPr lang="hr-HR" b="1" dirty="0" err="1"/>
                        <a:t>marinizma</a:t>
                      </a:r>
                      <a:r>
                        <a:rPr lang="hr-HR" dirty="0"/>
                        <a:t> (poetiku pravca najbolje izražava programski stih: „Cilj je pjesnika da začudi.”) koji odlikuju: neuobičajeni motivi, mnoštvo metafora, igre riječima, zvučni efekti, </a:t>
                      </a:r>
                      <a:r>
                        <a:rPr lang="hr-HR" dirty="0" err="1"/>
                        <a:t>končeto</a:t>
                      </a:r>
                      <a:r>
                        <a:rPr lang="hr-HR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0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EPIKA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Torquato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Tasso</a:t>
                      </a:r>
                      <a:r>
                        <a:rPr lang="hr-HR" dirty="0"/>
                        <a:t>,</a:t>
                      </a:r>
                      <a:r>
                        <a:rPr lang="hr-HR" b="1" i="1" dirty="0"/>
                        <a:t> Oslobođeni Jeruzalem</a:t>
                      </a:r>
                      <a:r>
                        <a:rPr lang="hr-HR" dirty="0"/>
                        <a:t> (zbog žestokih kritika </a:t>
                      </a:r>
                      <a:r>
                        <a:rPr lang="hr-HR" dirty="0" err="1"/>
                        <a:t>Tasso</a:t>
                      </a:r>
                      <a:r>
                        <a:rPr lang="hr-HR" dirty="0"/>
                        <a:t> je preuredio ep i objavio </a:t>
                      </a:r>
                      <a:r>
                        <a:rPr lang="hr-HR" b="1" i="1" dirty="0"/>
                        <a:t>Osvojeni Jeruzalem</a:t>
                      </a:r>
                      <a:r>
                        <a:rPr lang="hr-HR" dirty="0"/>
                        <a:t>, ali on nije dosegnuo vrijednost </a:t>
                      </a:r>
                      <a:r>
                        <a:rPr lang="hr-HR" i="1" dirty="0"/>
                        <a:t>Oslobođenog</a:t>
                      </a:r>
                      <a:r>
                        <a:rPr lang="hr-HR" dirty="0"/>
                        <a:t> </a:t>
                      </a:r>
                      <a:r>
                        <a:rPr lang="hr-HR" i="1" dirty="0"/>
                        <a:t>Jeruzalema</a:t>
                      </a:r>
                      <a:r>
                        <a:rPr lang="hr-H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najznačajniji barokni ep, 20 pjevanja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uzor: </a:t>
                      </a:r>
                      <a:r>
                        <a:rPr lang="hr-HR" dirty="0" err="1"/>
                        <a:t>Vergilijeva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Eneida</a:t>
                      </a:r>
                      <a:endParaRPr lang="hr-H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tema: 1. križarski rat koji završava zauzećem Jeruzalema 1099.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stil: naglašena religioznost u sadržaju, u izrazu: simbolika, metafora, </a:t>
                      </a:r>
                      <a:r>
                        <a:rPr lang="hr-HR" dirty="0" err="1"/>
                        <a:t>končeto</a:t>
                      </a:r>
                      <a:r>
                        <a:rPr lang="hr-HR" dirty="0"/>
                        <a:t>, antiteze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stih: </a:t>
                      </a:r>
                      <a:r>
                        <a:rPr lang="hr-HR" b="1" dirty="0"/>
                        <a:t>stanca ili </a:t>
                      </a:r>
                      <a:r>
                        <a:rPr lang="hr-HR" b="1" dirty="0" err="1"/>
                        <a:t>ottava</a:t>
                      </a:r>
                      <a:r>
                        <a:rPr lang="hr-HR" b="1" dirty="0"/>
                        <a:t> rima </a:t>
                      </a:r>
                      <a:r>
                        <a:rPr lang="hr-HR" dirty="0"/>
                        <a:t>(strofa od osam rimovanih jedanaesteraca)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1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Torquatto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Tasso</a:t>
                      </a:r>
                      <a:r>
                        <a:rPr lang="hr-HR" dirty="0"/>
                        <a:t>, </a:t>
                      </a:r>
                      <a:r>
                        <a:rPr lang="hr-HR" b="1" i="1" dirty="0" err="1"/>
                        <a:t>Aminta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pastirska igra koju je, dok je bila u rukopisu, na hrvatski jezik preveo </a:t>
                      </a:r>
                      <a:r>
                        <a:rPr lang="hr-HR" dirty="0" err="1"/>
                        <a:t>Dominko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Zlatarić</a:t>
                      </a:r>
                      <a:r>
                        <a:rPr lang="hr-HR" dirty="0"/>
                        <a:t> pod nazivom </a:t>
                      </a:r>
                      <a:r>
                        <a:rPr lang="hr-HR" i="1" dirty="0" err="1"/>
                        <a:t>Ljubmir</a:t>
                      </a:r>
                      <a:endParaRPr lang="hr-HR" i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i="1" dirty="0" err="1"/>
                        <a:t>Aminta</a:t>
                      </a:r>
                      <a:r>
                        <a:rPr lang="hr-HR" dirty="0"/>
                        <a:t> se smatra najboljom talijanskom baroknom pastirskom dramom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7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F70237-1C0D-48DF-9450-5D241808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ŠPANJOLSKA KNJIŽEVNOST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28EEE0FE-EF56-492E-B06E-A9646C4F5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45300"/>
              </p:ext>
            </p:extLst>
          </p:nvPr>
        </p:nvGraphicFramePr>
        <p:xfrm>
          <a:off x="488342" y="1351722"/>
          <a:ext cx="10396994" cy="709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50">
                  <a:extLst>
                    <a:ext uri="{9D8B030D-6E8A-4147-A177-3AD203B41FA5}">
                      <a16:colId xmlns:a16="http://schemas.microsoft.com/office/drawing/2014/main" val="4254727989"/>
                    </a:ext>
                  </a:extLst>
                </a:gridCol>
                <a:gridCol w="3721211">
                  <a:extLst>
                    <a:ext uri="{9D8B030D-6E8A-4147-A177-3AD203B41FA5}">
                      <a16:colId xmlns:a16="http://schemas.microsoft.com/office/drawing/2014/main" val="2162092656"/>
                    </a:ext>
                  </a:extLst>
                </a:gridCol>
                <a:gridCol w="4778733">
                  <a:extLst>
                    <a:ext uri="{9D8B030D-6E8A-4147-A177-3AD203B41FA5}">
                      <a16:colId xmlns:a16="http://schemas.microsoft.com/office/drawing/2014/main" val="3232025256"/>
                    </a:ext>
                  </a:extLst>
                </a:gridCol>
              </a:tblGrid>
              <a:tr h="407147">
                <a:tc>
                  <a:txBody>
                    <a:bodyPr/>
                    <a:lstStyle/>
                    <a:p>
                      <a:r>
                        <a:rPr lang="hr-HR" dirty="0"/>
                        <a:t>KNJIŽEVNI 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PREDSTAVNIK I DJELO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OBILJEŽJA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140"/>
                  </a:ext>
                </a:extLst>
              </a:tr>
              <a:tr h="2208632">
                <a:tc>
                  <a:txBody>
                    <a:bodyPr/>
                    <a:lstStyle/>
                    <a:p>
                      <a:r>
                        <a:rPr lang="hr-HR" b="1" dirty="0"/>
                        <a:t>LIRIKA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Luis de </a:t>
                      </a:r>
                      <a:r>
                        <a:rPr lang="hr-HR" dirty="0" err="1"/>
                        <a:t>Gongora</a:t>
                      </a:r>
                      <a:r>
                        <a:rPr lang="hr-HR" dirty="0"/>
                        <a:t> y </a:t>
                      </a:r>
                      <a:r>
                        <a:rPr lang="hr-HR" dirty="0" err="1"/>
                        <a:t>Argote</a:t>
                      </a:r>
                      <a:endParaRPr lang="hr-HR" dirty="0"/>
                    </a:p>
                    <a:p>
                      <a:r>
                        <a:rPr lang="hr-HR" dirty="0"/>
                        <a:t>- pjesme: </a:t>
                      </a:r>
                      <a:r>
                        <a:rPr lang="hr-HR" b="1" i="1" dirty="0"/>
                        <a:t>Pješčani sat</a:t>
                      </a:r>
                      <a:r>
                        <a:rPr lang="hr-HR" dirty="0"/>
                        <a:t>, </a:t>
                      </a:r>
                      <a:r>
                        <a:rPr lang="hr-HR" b="1" i="1" dirty="0"/>
                        <a:t>Sat na zvoniku</a:t>
                      </a:r>
                      <a:r>
                        <a:rPr lang="hr-HR" dirty="0"/>
                        <a:t>, </a:t>
                      </a:r>
                      <a:r>
                        <a:rPr lang="hr-HR" b="1" i="1" dirty="0"/>
                        <a:t>Na grobu vojvotkinje od </a:t>
                      </a:r>
                      <a:r>
                        <a:rPr lang="hr-HR" b="1" i="1" dirty="0" err="1"/>
                        <a:t>Lerme</a:t>
                      </a:r>
                      <a:endParaRPr lang="hr-HR" b="1" i="1" dirty="0"/>
                    </a:p>
                    <a:p>
                      <a:r>
                        <a:rPr lang="hr-HR" dirty="0"/>
                        <a:t>- poeme: </a:t>
                      </a:r>
                      <a:r>
                        <a:rPr lang="hr-HR" b="1" i="1" dirty="0"/>
                        <a:t>Bajka o Polifemu i </a:t>
                      </a:r>
                      <a:r>
                        <a:rPr lang="hr-HR" b="1" i="1" dirty="0" err="1"/>
                        <a:t>Galiteji</a:t>
                      </a:r>
                      <a:r>
                        <a:rPr lang="hr-HR" b="1" i="1" dirty="0"/>
                        <a:t>, Samoće, Hvalospjev vojvodi od </a:t>
                      </a:r>
                      <a:r>
                        <a:rPr lang="hr-HR" b="1" i="1" dirty="0" err="1"/>
                        <a:t>Lerme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začetnik pjesničkog smjera </a:t>
                      </a:r>
                      <a:r>
                        <a:rPr lang="hr-HR" b="1" dirty="0"/>
                        <a:t>gongorizma </a:t>
                      </a:r>
                      <a:r>
                        <a:rPr lang="hr-HR" dirty="0"/>
                        <a:t>ili </a:t>
                      </a:r>
                      <a:r>
                        <a:rPr lang="hr-HR" b="1" dirty="0" err="1"/>
                        <a:t>kulteranizma</a:t>
                      </a:r>
                      <a:r>
                        <a:rPr lang="hr-HR" dirty="0"/>
                        <a:t> prema kojem je u pjesmi najvažnija forma: jezik poezije mora biti uzvišen i mora se razlikovati od svakodnevnog jezika: pjesništvo je namijenjeno obrazovanim ljudima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09377"/>
                  </a:ext>
                </a:extLst>
              </a:tr>
              <a:tr h="2810986">
                <a:tc>
                  <a:txBody>
                    <a:bodyPr/>
                    <a:lstStyle/>
                    <a:p>
                      <a:r>
                        <a:rPr lang="hr-HR" b="1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Lope</a:t>
                      </a:r>
                      <a:r>
                        <a:rPr lang="hr-HR" dirty="0"/>
                        <a:t> de Vega, </a:t>
                      </a:r>
                      <a:r>
                        <a:rPr lang="hr-HR" b="1" i="1" dirty="0"/>
                        <a:t>Nova umjetnost pisanja dramskih djela u ovo vrijeme</a:t>
                      </a:r>
                    </a:p>
                    <a:p>
                      <a:endParaRPr lang="hr-HR" b="1" i="1" dirty="0"/>
                    </a:p>
                    <a:p>
                      <a:endParaRPr lang="hr-HR" b="1" i="1" dirty="0"/>
                    </a:p>
                    <a:p>
                      <a:endParaRPr lang="hr-HR" b="1" i="1" dirty="0"/>
                    </a:p>
                    <a:p>
                      <a:endParaRPr lang="hr-HR" b="1" i="1" dirty="0"/>
                    </a:p>
                    <a:p>
                      <a:r>
                        <a:rPr lang="hr-HR" b="0" i="0" dirty="0"/>
                        <a:t>Tino de </a:t>
                      </a:r>
                      <a:r>
                        <a:rPr lang="hr-HR" b="0" i="0" dirty="0" err="1"/>
                        <a:t>Molina</a:t>
                      </a:r>
                      <a:r>
                        <a:rPr lang="hr-HR" b="0" i="0" dirty="0"/>
                        <a:t>, </a:t>
                      </a:r>
                      <a:r>
                        <a:rPr lang="hr-HR" b="1" i="1" dirty="0"/>
                        <a:t>Seviljski zavodnik i</a:t>
                      </a:r>
                      <a:r>
                        <a:rPr lang="hr-HR" b="0" i="0" dirty="0"/>
                        <a:t> </a:t>
                      </a:r>
                      <a:r>
                        <a:rPr lang="hr-HR" b="1" i="1" dirty="0"/>
                        <a:t>kameni uzvanik</a:t>
                      </a:r>
                    </a:p>
                    <a:p>
                      <a:endParaRPr lang="hr-HR" b="1" i="1" dirty="0"/>
                    </a:p>
                    <a:p>
                      <a:endParaRPr lang="hr-HR" b="1" i="1" dirty="0"/>
                    </a:p>
                    <a:p>
                      <a:r>
                        <a:rPr lang="hr-HR" b="0" i="0" dirty="0"/>
                        <a:t>Pedro </a:t>
                      </a:r>
                      <a:r>
                        <a:rPr lang="hr-HR" b="0" i="0" dirty="0" err="1"/>
                        <a:t>Calderon</a:t>
                      </a:r>
                      <a:r>
                        <a:rPr lang="hr-HR" b="0" i="0" dirty="0"/>
                        <a:t> de la Barca</a:t>
                      </a:r>
                      <a:r>
                        <a:rPr lang="hr-HR" b="1" i="1" dirty="0"/>
                        <a:t>, Život je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reformator španjolske drame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stvara zapletenu komediju intrige poznatu kao </a:t>
                      </a:r>
                      <a:r>
                        <a:rPr lang="hr-HR" i="1" dirty="0"/>
                        <a:t>komedija plašta i mača </a:t>
                      </a:r>
                      <a:r>
                        <a:rPr lang="hr-HR" dirty="0"/>
                        <a:t>(</a:t>
                      </a:r>
                      <a:r>
                        <a:rPr lang="hr-HR" i="1" dirty="0"/>
                        <a:t>capa y </a:t>
                      </a:r>
                      <a:r>
                        <a:rPr lang="hr-HR" i="1" dirty="0" err="1"/>
                        <a:t>espada</a:t>
                      </a:r>
                      <a:r>
                        <a:rPr lang="hr-H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svoju dramsku poetiku sažima u poemi </a:t>
                      </a:r>
                      <a:r>
                        <a:rPr lang="hr-HR" b="1" i="1" dirty="0"/>
                        <a:t>Nova</a:t>
                      </a:r>
                      <a:r>
                        <a:rPr lang="hr-HR" dirty="0"/>
                        <a:t> </a:t>
                      </a:r>
                      <a:r>
                        <a:rPr lang="hr-HR" b="1" i="1" dirty="0"/>
                        <a:t>umjetnost pisanja dramskih djela u ovo vrijeme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i="0" dirty="0"/>
                        <a:t>poznati komediograf, i on piše</a:t>
                      </a:r>
                      <a:r>
                        <a:rPr lang="hr-HR" b="1" i="1" dirty="0"/>
                        <a:t> komedije plašta i mača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i="0" dirty="0"/>
                        <a:t>u njegovim se dramama pojavljuje lik  Don Juana koji će kasnije obrađivati i drugi pisci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i="0" dirty="0"/>
                        <a:t>najznačajniji predstavnik španjolske barokne drame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b="0" i="0" dirty="0"/>
                        <a:t>sva trojica dramatičara spadaju u </a:t>
                      </a:r>
                      <a:r>
                        <a:rPr lang="hr-HR" b="0" i="1" dirty="0"/>
                        <a:t>zlatni vijek španjolske književnosti, </a:t>
                      </a:r>
                      <a:r>
                        <a:rPr lang="hr-HR" b="0" i="0" dirty="0"/>
                        <a:t>kao i Luis de </a:t>
                      </a:r>
                      <a:r>
                        <a:rPr lang="hr-HR" b="0" i="0" dirty="0" err="1"/>
                        <a:t>Gongora</a:t>
                      </a:r>
                      <a:r>
                        <a:rPr lang="hr-HR" b="0" i="1" dirty="0"/>
                        <a:t> </a:t>
                      </a:r>
                      <a:r>
                        <a:rPr lang="hr-HR" b="0" i="0" dirty="0"/>
                        <a:t>y </a:t>
                      </a:r>
                      <a:r>
                        <a:rPr lang="hr-HR" b="0" i="0" dirty="0" err="1"/>
                        <a:t>Argote</a:t>
                      </a:r>
                      <a:endParaRPr lang="hr-HR" b="0" i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r-HR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0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A4819F-50B9-45AD-B215-7CD9F921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PORTUGALSKA KNJIŽEVNOST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89B6C50A-E2E9-466D-BB88-0DFCFFC1B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70183"/>
              </p:ext>
            </p:extLst>
          </p:nvPr>
        </p:nvGraphicFramePr>
        <p:xfrm>
          <a:off x="838200" y="1825625"/>
          <a:ext cx="984835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804896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7540983"/>
                    </a:ext>
                  </a:extLst>
                </a:gridCol>
                <a:gridCol w="2837955">
                  <a:extLst>
                    <a:ext uri="{9D8B030D-6E8A-4147-A177-3AD203B41FA5}">
                      <a16:colId xmlns:a16="http://schemas.microsoft.com/office/drawing/2014/main" val="41904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KNJIŽEVNI 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PREDSTAVNIK I DJELO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OBILJEŽJA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3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EPIKA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Luis </a:t>
                      </a:r>
                      <a:r>
                        <a:rPr lang="hr-HR" dirty="0" err="1"/>
                        <a:t>Vaz</a:t>
                      </a:r>
                      <a:r>
                        <a:rPr lang="hr-HR" dirty="0"/>
                        <a:t> de </a:t>
                      </a:r>
                      <a:r>
                        <a:rPr lang="hr-HR" dirty="0" err="1"/>
                        <a:t>Camoes</a:t>
                      </a:r>
                      <a:r>
                        <a:rPr lang="hr-HR" dirty="0"/>
                        <a:t>, </a:t>
                      </a:r>
                      <a:r>
                        <a:rPr lang="hr-HR" b="1" i="1" dirty="0" err="1"/>
                        <a:t>Luzitanci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i="1" dirty="0" err="1"/>
                        <a:t>Luzitanci</a:t>
                      </a:r>
                      <a:r>
                        <a:rPr lang="hr-HR" dirty="0"/>
                        <a:t> su junački ep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 err="1"/>
                        <a:t>Camoes</a:t>
                      </a:r>
                      <a:r>
                        <a:rPr lang="hr-HR" dirty="0"/>
                        <a:t> je najveći pjesnik portugalskog jezičnog izraza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5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3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8699DF-188D-4B49-A30C-D0811A84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OSTALI ZNAČAJNI </a:t>
            </a:r>
            <a:r>
              <a:rPr lang="hr-HR" b="1"/>
              <a:t>POJMOVI VEZANI </a:t>
            </a:r>
            <a:r>
              <a:rPr lang="hr-HR" b="1" dirty="0"/>
              <a:t>UZ                      BAROK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93DA8D4-4B3B-4E7F-9AE4-62CDDDF7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b="1" dirty="0" err="1"/>
              <a:t>končeto</a:t>
            </a:r>
            <a:r>
              <a:rPr lang="hr-HR" b="1" dirty="0"/>
              <a:t> – </a:t>
            </a:r>
            <a:r>
              <a:rPr lang="hr-HR" dirty="0"/>
              <a:t>stilsko izražajno sredstvo gomilanja figura u kojem se spajaju pojmovi koji naizgled nemaju dodirnih točaka, ali pjesnik time ističe svoju domišljatost (npr. za G. Marina nebo je </a:t>
            </a:r>
            <a:r>
              <a:rPr lang="hr-HR" i="1" dirty="0"/>
              <a:t>staja zvijezda, </a:t>
            </a:r>
            <a:r>
              <a:rPr lang="hr-HR" dirty="0"/>
              <a:t>krijesnica je </a:t>
            </a:r>
            <a:r>
              <a:rPr lang="hr-HR" i="1" dirty="0"/>
              <a:t>leteća munja…</a:t>
            </a:r>
            <a:r>
              <a:rPr lang="hr-HR" dirty="0"/>
              <a:t>)</a:t>
            </a:r>
          </a:p>
          <a:p>
            <a:r>
              <a:rPr lang="hr-HR" b="1" dirty="0"/>
              <a:t>manirizam – </a:t>
            </a:r>
            <a:r>
              <a:rPr lang="hr-HR" dirty="0"/>
              <a:t>pojam se odnosi:</a:t>
            </a:r>
          </a:p>
          <a:p>
            <a:pPr marL="0" indent="0">
              <a:buNone/>
            </a:pPr>
            <a:r>
              <a:rPr lang="hr-HR" dirty="0"/>
              <a:t>   a) na razdoblje između renesanse i baroka (kraj 16. i početak 17. st.)</a:t>
            </a:r>
          </a:p>
          <a:p>
            <a:pPr marL="0" indent="0">
              <a:buNone/>
            </a:pPr>
            <a:r>
              <a:rPr lang="hr-HR" dirty="0"/>
              <a:t>   b) na stilsko obilježje čije su značajke težnja neobičnom i izobličavanju</a:t>
            </a:r>
          </a:p>
          <a:p>
            <a:pPr marL="0" indent="0">
              <a:buNone/>
            </a:pPr>
            <a:r>
              <a:rPr lang="hr-HR" dirty="0"/>
              <a:t>        i traženju novih puteva izražavanja</a:t>
            </a:r>
          </a:p>
          <a:p>
            <a:r>
              <a:rPr lang="hr-HR" b="1" dirty="0"/>
              <a:t>precioznost</a:t>
            </a:r>
            <a:r>
              <a:rPr lang="hr-HR" dirty="0"/>
              <a:t> – naziv za francuski barokni stil (Moliere je tako nazivao žene pretjerano sklone </a:t>
            </a:r>
            <a:r>
              <a:rPr lang="hr-HR"/>
              <a:t>kićenju), </a:t>
            </a:r>
            <a:r>
              <a:rPr lang="hr-HR" dirty="0"/>
              <a:t>z</a:t>
            </a:r>
            <a:r>
              <a:rPr lang="hr-HR"/>
              <a:t>bog </a:t>
            </a:r>
            <a:r>
              <a:rPr lang="hr-HR" dirty="0"/>
              <a:t>te pretjerane kićenosti naziv je dobio i barokni stil</a:t>
            </a:r>
          </a:p>
        </p:txBody>
      </p:sp>
    </p:spTree>
    <p:extLst>
      <p:ext uri="{BB962C8B-B14F-4D97-AF65-F5344CB8AC3E}">
        <p14:creationId xmlns:p14="http://schemas.microsoft.com/office/powerpoint/2010/main" val="6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C734E159B574C8BBC369580089383" ma:contentTypeVersion="4" ma:contentTypeDescription="Stvaranje novog dokumenta." ma:contentTypeScope="" ma:versionID="2460e6fb4de423f41f2e7f1ec2dee109">
  <xsd:schema xmlns:xsd="http://www.w3.org/2001/XMLSchema" xmlns:xs="http://www.w3.org/2001/XMLSchema" xmlns:p="http://schemas.microsoft.com/office/2006/metadata/properties" xmlns:ns2="a7fcb37a-ef39-4dda-807b-ce21e559a07d" targetNamespace="http://schemas.microsoft.com/office/2006/metadata/properties" ma:root="true" ma:fieldsID="a561b34689a09b2340307a8c025798b8" ns2:_="">
    <xsd:import namespace="a7fcb37a-ef39-4dda-807b-ce21e559a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b37a-ef39-4dda-807b-ce21e559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C87EDC-10F0-4771-B5E9-901B93DE5343}"/>
</file>

<file path=customXml/itemProps2.xml><?xml version="1.0" encoding="utf-8"?>
<ds:datastoreItem xmlns:ds="http://schemas.openxmlformats.org/officeDocument/2006/customXml" ds:itemID="{EBD5918F-0407-454C-8A00-EF732FA88B05}"/>
</file>

<file path=customXml/itemProps3.xml><?xml version="1.0" encoding="utf-8"?>
<ds:datastoreItem xmlns:ds="http://schemas.openxmlformats.org/officeDocument/2006/customXml" ds:itemID="{4570BE3F-7FA2-4C89-A456-1426E8BEC1FF}"/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847</Words>
  <Application>Microsoft Office PowerPoint</Application>
  <PresentationFormat>Široki zaslon</PresentationFormat>
  <Paragraphs>95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sustava Office</vt:lpstr>
      <vt:lpstr>BAROK U EUROPSKIM KNJIŽEVNOSTIMA</vt:lpstr>
      <vt:lpstr>OBILJEŽJA</vt:lpstr>
      <vt:lpstr>OBILJEŽJA</vt:lpstr>
      <vt:lpstr>PROTUREFORMACIJA (katolička obnova)</vt:lpstr>
      <vt:lpstr>RAZLIKUJ !</vt:lpstr>
      <vt:lpstr>TALIJANSKA KNJIŽEVNOST</vt:lpstr>
      <vt:lpstr>ŠPANJOLSKA KNJIŽEVNOST</vt:lpstr>
      <vt:lpstr>PORTUGALSKA KNJIŽEVNOST</vt:lpstr>
      <vt:lpstr>OSTALI ZNAČAJNI POJMOVI VEZANI UZ                      BAROK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BAROK U EUROPSKIM KNJIŽEVNOSTIMA</dc:title>
  <dc:creator>Vesna Hrđok</dc:creator>
  <cp:lastModifiedBy>Vesna Hrđok</cp:lastModifiedBy>
  <cp:revision>16</cp:revision>
  <dcterms:created xsi:type="dcterms:W3CDTF">2022-03-14T12:02:58Z</dcterms:created>
  <dcterms:modified xsi:type="dcterms:W3CDTF">2022-03-23T15:38:37Z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0x01010034EC734E159B574C8BBC369580089383</vt:lpwstr>
  </property>
</Properties>
</file>