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rednji stil 2 - Isticanj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1E8A1-6DA8-4496-BCE8-03ED561CC4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760"/>
            <a:ext cx="10515600" cy="2890202"/>
          </a:xfrm>
        </p:spPr>
        <p:txBody>
          <a:bodyPr anchor="b">
            <a:normAutofit/>
          </a:bodyPr>
          <a:lstStyle>
            <a:lvl1pPr algn="l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B24CCC-3D44-4BB5-AA35-A21607EF69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506150"/>
            <a:ext cx="10515600" cy="248348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F80F6-1855-44E9-BA95-5E00A06E7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D7FFD-570A-4968-B943-AF87BB679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CE6A8-0665-4714-B241-6AFBA8C6F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751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926EC-DC54-4882-9D58-F201EA25C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804E7C-4CBA-49AF-B24C-1A1FF51C21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3C727-C0C7-4BBA-9CF5-6C1FAC76B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03986-C5B4-4956-AC6F-4F36186B8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5F941-E847-4C51-97D6-21066B26E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657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0338D2-D9EE-4B67-97C1-08ABD57453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53848" y="365125"/>
            <a:ext cx="3999952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4B1422-6C1E-4422-80E8-34B0092FBF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626546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8B53C-3084-4BC0-A80E-DB41C04C6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6BFDE-DC70-4A6E-90B8-337FC4725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3578F-39AE-4F6F-9614-32EF672E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781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2A8A8-ECDA-4018-ABB4-CC22892BE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0AE7C-51AF-4F0E-B5A3-8C7E1026C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28C09-A717-49AB-B60E-433BC4692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1A47A-6E5A-4754-8B43-9CE556160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CA1EB-7AC7-4F86-90C0-AA980D887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101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95957-C46F-4F17-BC8C-6507E676E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65760"/>
            <a:ext cx="10515600" cy="382786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D9661B-6633-4C8B-8B9C-E514DF851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443817"/>
            <a:ext cx="10515600" cy="16458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274BF-C1CD-4709-B0A0-E9407DBEA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ADB94-0A5B-4B56-B0B1-1FF5580A4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A668A-35AE-4CDF-AC4C-2BEEA9EE8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491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7F1FD-0E96-4963-9F09-92861572B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9E5F0-B650-4AFF-B90E-23B378684D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40876"/>
            <a:ext cx="5181600" cy="423608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D1747B-302D-476E-8F4F-E4B114C66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40876"/>
            <a:ext cx="5181600" cy="42360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40577D-22F7-4958-BB3D-6C9265EA1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EC5B46-A8FB-4683-9618-3F6E07383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7887BD-93E9-4181-9D7F-940C3E173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257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63D79-FA27-4567-9032-AF722733E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7C1BF-703F-4992-BB0C-EB1E579C7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51823"/>
            <a:ext cx="5157787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B2FCE1-6DC0-43B5-8016-89FD4AF5A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54741"/>
            <a:ext cx="5157787" cy="32349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2FED7A-67D0-43CC-889A-25F8849647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51823"/>
            <a:ext cx="5183188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31C176-48F2-44EC-B3A2-A144403D57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54741"/>
            <a:ext cx="5183188" cy="32349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9187B8-AC48-4FE7-8658-8A31E3731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CAB465-E22E-45DC-89C9-406121BCE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F9D1CF-F964-4405-8677-5F9E2A028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216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A3453-DD0F-41C0-8F4A-5DC343F5E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4E6313-506F-4456-B3D9-D9655538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26068-7707-41EC-93EF-A24CAF8FF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9C8A3C-8C01-4039-B47B-57D849758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396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892633-8C77-419D-B24D-2B3D44DBA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149D59-0A88-4A14-A740-4CCD9B526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A3DEF9-802F-444E-92D2-397862EEA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536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23C20-3881-4F15-94F7-9D7B9F9E3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343400" cy="2971800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400" kern="1200" dirty="0">
                <a:gradFill>
                  <a:gsLst>
                    <a:gs pos="100000">
                      <a:schemeClr val="tx2"/>
                    </a:gs>
                    <a:gs pos="0">
                      <a:schemeClr val="accent1"/>
                    </a:gs>
                  </a:gsLst>
                  <a:lin ang="0" scaled="1"/>
                </a:gradFill>
                <a:latin typeface="Aharoni" panose="02010803020104030203" pitchFamily="2" charset="-79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8F40F-6C2A-48EC-8F16-DA179A1DA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4638" y="457201"/>
            <a:ext cx="5800749" cy="54038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736B7E-D33D-48C7-97AC-5C0D9874F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657600"/>
            <a:ext cx="4343400" cy="2211387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149BC5-FF58-463A-B4FA-F0F912F12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7072D7-4A2A-407F-A084-6AE8DD001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D4C41C-C368-475C-BDC1-DC5B29C78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779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F67B0-865B-44ED-9DFE-36C73B0C8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343400" cy="2971800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400" kern="1200" dirty="0">
                <a:gradFill>
                  <a:gsLst>
                    <a:gs pos="100000">
                      <a:schemeClr val="tx2"/>
                    </a:gs>
                    <a:gs pos="0">
                      <a:schemeClr val="accent1"/>
                    </a:gs>
                  </a:gsLst>
                  <a:lin ang="0" scaled="1"/>
                </a:gradFill>
                <a:latin typeface="Aharoni" panose="02010803020104030203" pitchFamily="2" charset="-79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3C5CF7-138A-437C-9E0A-FF41799703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61462" y="457201"/>
            <a:ext cx="5793925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117822-7770-4117-96A2-8D2FF0A010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664424"/>
            <a:ext cx="4343400" cy="2204564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295030-39C7-4814-A766-1A3E094EB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1F02CD-DC87-47B6-96C4-F6470B1D8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FF531-02C2-4C1D-A692-704037806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849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6818BD-D734-48A1-8CC0-609D11E55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9D215A-D2A1-4903-A905-F8B06EF41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0875"/>
            <a:ext cx="10515600" cy="4236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2B88A-7A1D-4AA1-8536-28DC13DBA5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766A6-3C10-4AB8-86A1-BB1F0CDA7EFE}" type="datetimeFigureOut">
              <a:rPr lang="en-US" smtClean="0"/>
              <a:pPr/>
              <a:t>3/25/2022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FE925-0C4B-4BAE-9799-3A9D46D920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DAD54-E5C5-4D48-8592-BB22F0A851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60201-1C40-4B39-813D-5CD9493BAE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860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55" r:id="rId6"/>
    <p:sldLayoutId id="2147483751" r:id="rId7"/>
    <p:sldLayoutId id="2147483752" r:id="rId8"/>
    <p:sldLayoutId id="2147483753" r:id="rId9"/>
    <p:sldLayoutId id="2147483754" r:id="rId10"/>
    <p:sldLayoutId id="214748375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5400" kern="1200" smtClean="0">
          <a:gradFill>
            <a:gsLst>
              <a:gs pos="100000">
                <a:schemeClr val="tx2"/>
              </a:gs>
              <a:gs pos="0">
                <a:schemeClr val="accent1"/>
              </a:gs>
            </a:gsLst>
            <a:lin ang="0" scaled="1"/>
          </a:gradFill>
          <a:latin typeface="Aharoni" panose="02010803020104030203" pitchFamily="2" charset="-79"/>
          <a:ea typeface="+mn-ea"/>
          <a:cs typeface="Angsana New" panose="02020603050405020304" pitchFamily="18" charset="-34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7D8A8D11-DB51-43C0-8618-65C820DB4B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DC451BFB-5587-4ED0-8211-595CFD9FEE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1" y="659527"/>
            <a:ext cx="4638567" cy="3390880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hr-HR" sz="4600" b="1"/>
              <a:t>BAROK U HRVATSKOJ KNJIŽEVNOSTI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00FF36E9-7091-432F-B65E-4A9A94C015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5255098"/>
            <a:ext cx="4638567" cy="943376"/>
          </a:xfrm>
        </p:spPr>
        <p:txBody>
          <a:bodyPr>
            <a:normAutofit/>
          </a:bodyPr>
          <a:lstStyle/>
          <a:p>
            <a:r>
              <a:rPr lang="hr-HR" b="1"/>
              <a:t> UVOD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BD84B1-7C60-EE90-00FA-2E78470A81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67" b="12762"/>
          <a:stretch/>
        </p:blipFill>
        <p:spPr>
          <a:xfrm>
            <a:off x="6096001" y="1884166"/>
            <a:ext cx="5492766" cy="3089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05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D33B35FC-6CFB-4B2C-87A4-A7DA997A1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KNJIŽEVNI RODOVI I VRSTE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ED1F85AD-C8F3-4646-9ED1-F1A9BB7D6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r-HR" b="1" dirty="0"/>
              <a:t>EPIKA – pripovjedna proza</a:t>
            </a:r>
          </a:p>
          <a:p>
            <a:pPr marL="0" indent="0">
              <a:buNone/>
            </a:pPr>
            <a:endParaRPr lang="hr-HR" dirty="0"/>
          </a:p>
        </p:txBody>
      </p:sp>
      <p:graphicFrame>
        <p:nvGraphicFramePr>
          <p:cNvPr id="4" name="Tablica 4">
            <a:extLst>
              <a:ext uri="{FF2B5EF4-FFF2-40B4-BE49-F238E27FC236}">
                <a16:creationId xmlns:a16="http://schemas.microsoft.com/office/drawing/2014/main" id="{F64EFD00-F3CA-4E6C-9231-11D0BF064E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7715045"/>
              </p:ext>
            </p:extLst>
          </p:nvPr>
        </p:nvGraphicFramePr>
        <p:xfrm>
          <a:off x="938254" y="2512611"/>
          <a:ext cx="9221748" cy="1566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654">
                  <a:extLst>
                    <a:ext uri="{9D8B030D-6E8A-4147-A177-3AD203B41FA5}">
                      <a16:colId xmlns:a16="http://schemas.microsoft.com/office/drawing/2014/main" val="3471417591"/>
                    </a:ext>
                  </a:extLst>
                </a:gridCol>
                <a:gridCol w="7369094">
                  <a:extLst>
                    <a:ext uri="{9D8B030D-6E8A-4147-A177-3AD203B41FA5}">
                      <a16:colId xmlns:a16="http://schemas.microsoft.com/office/drawing/2014/main" val="2605168443"/>
                    </a:ext>
                  </a:extLst>
                </a:gridCol>
              </a:tblGrid>
              <a:tr h="783204">
                <a:tc>
                  <a:txBody>
                    <a:bodyPr/>
                    <a:lstStyle/>
                    <a:p>
                      <a:r>
                        <a:rPr lang="hr-HR" dirty="0"/>
                        <a:t>TEMATIKA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hr-HR" b="0" dirty="0"/>
                        <a:t>crkvene propovijedi u koje se umeću kratke priče ( </a:t>
                      </a:r>
                      <a:r>
                        <a:rPr lang="hr-HR" b="1" dirty="0"/>
                        <a:t>prilike </a:t>
                      </a:r>
                      <a:r>
                        <a:rPr lang="hr-HR" b="0" dirty="0"/>
                        <a:t>ili </a:t>
                      </a:r>
                      <a:r>
                        <a:rPr lang="hr-HR" b="1" dirty="0" err="1"/>
                        <a:t>pelde</a:t>
                      </a:r>
                      <a:r>
                        <a:rPr lang="hr-HR" b="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4144344"/>
                  </a:ext>
                </a:extLst>
              </a:tr>
              <a:tr h="783204">
                <a:tc>
                  <a:txBody>
                    <a:bodyPr/>
                    <a:lstStyle/>
                    <a:p>
                      <a:r>
                        <a:rPr lang="hr-HR" b="1" dirty="0"/>
                        <a:t>PREDSTAVNIK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hr-HR" dirty="0"/>
                        <a:t>Juraj </a:t>
                      </a:r>
                      <a:r>
                        <a:rPr lang="hr-HR" dirty="0" err="1"/>
                        <a:t>Habdelić</a:t>
                      </a:r>
                      <a:r>
                        <a:rPr lang="hr-HR" dirty="0"/>
                        <a:t>, </a:t>
                      </a:r>
                      <a:r>
                        <a:rPr lang="hr-HR" i="1" dirty="0" err="1"/>
                        <a:t>Pervi</a:t>
                      </a:r>
                      <a:r>
                        <a:rPr lang="hr-HR" i="1" dirty="0"/>
                        <a:t> </a:t>
                      </a:r>
                      <a:r>
                        <a:rPr lang="hr-HR" i="1" dirty="0" err="1"/>
                        <a:t>otca</a:t>
                      </a:r>
                      <a:r>
                        <a:rPr lang="hr-HR" i="1" dirty="0"/>
                        <a:t> našega Adama </a:t>
                      </a:r>
                      <a:r>
                        <a:rPr lang="hr-HR" i="1" dirty="0" err="1"/>
                        <a:t>greh</a:t>
                      </a:r>
                      <a:endParaRPr lang="hr-HR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4564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9196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EE37906A-6DFA-4517-8A47-FF844563F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KNJIŽEVNI RODOVI I VRSTE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FC7A452D-0209-4699-A6CA-F9DEDD6A5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r-HR" b="1" dirty="0"/>
              <a:t>DRAMA</a:t>
            </a:r>
          </a:p>
          <a:p>
            <a:pPr marL="0" indent="0">
              <a:buNone/>
            </a:pPr>
            <a:endParaRPr lang="hr-HR" dirty="0"/>
          </a:p>
        </p:txBody>
      </p:sp>
      <p:graphicFrame>
        <p:nvGraphicFramePr>
          <p:cNvPr id="4" name="Tablica 4">
            <a:extLst>
              <a:ext uri="{FF2B5EF4-FFF2-40B4-BE49-F238E27FC236}">
                <a16:creationId xmlns:a16="http://schemas.microsoft.com/office/drawing/2014/main" id="{987FEFE2-A4EE-4DCA-804D-5D3D3DC65C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5920971"/>
              </p:ext>
            </p:extLst>
          </p:nvPr>
        </p:nvGraphicFramePr>
        <p:xfrm>
          <a:off x="978010" y="2623930"/>
          <a:ext cx="918199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2755">
                  <a:extLst>
                    <a:ext uri="{9D8B030D-6E8A-4147-A177-3AD203B41FA5}">
                      <a16:colId xmlns:a16="http://schemas.microsoft.com/office/drawing/2014/main" val="3621326463"/>
                    </a:ext>
                  </a:extLst>
                </a:gridCol>
                <a:gridCol w="7019235">
                  <a:extLst>
                    <a:ext uri="{9D8B030D-6E8A-4147-A177-3AD203B41FA5}">
                      <a16:colId xmlns:a16="http://schemas.microsoft.com/office/drawing/2014/main" val="940968134"/>
                    </a:ext>
                  </a:extLst>
                </a:gridCol>
              </a:tblGrid>
              <a:tr h="1645920">
                <a:tc>
                  <a:txBody>
                    <a:bodyPr/>
                    <a:lstStyle/>
                    <a:p>
                      <a:r>
                        <a:rPr lang="hr-HR" dirty="0"/>
                        <a:t>PASTORALA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hr-HR" b="0" dirty="0"/>
                        <a:t>dramski rad uglavnom se nastavlja na renesansno stvaralaštvo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hr-HR" b="0" dirty="0"/>
                        <a:t>najzastupljenija je </a:t>
                      </a:r>
                      <a:r>
                        <a:rPr lang="hr-HR" b="1" dirty="0"/>
                        <a:t>pastorala</a:t>
                      </a:r>
                      <a:r>
                        <a:rPr lang="hr-HR" b="0" dirty="0"/>
                        <a:t> koja zbog mnoštva plesnih i glazbenih točaka ima obilježja melodrame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hr-HR" b="0" dirty="0"/>
                        <a:t>Ivan Gundulić, </a:t>
                      </a:r>
                      <a:r>
                        <a:rPr lang="hr-HR" b="0" i="1" dirty="0"/>
                        <a:t>Dubravka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154709"/>
                  </a:ext>
                </a:extLst>
              </a:tr>
              <a:tr h="164592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hr-HR" b="1" dirty="0"/>
                        <a:t>MELODRAMA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hr-HR" dirty="0"/>
                        <a:t>u fabuli se često pojavljuju mitološka i fantastična bića, a bogovi raspliću radnju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hr-HR" dirty="0"/>
                        <a:t>to je drama sentimentalne tematike koja se izvodi uz pratnju glazbe*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hr-HR" dirty="0"/>
                        <a:t>Junije Palmotić, </a:t>
                      </a:r>
                      <a:r>
                        <a:rPr lang="hr-HR" i="1" dirty="0" err="1"/>
                        <a:t>Pavlimir</a:t>
                      </a:r>
                      <a:endParaRPr lang="hr-HR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7380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9730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D77A9F5C-CD9F-4E81-BAAF-1F2B3D494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GRAMATIKA, RJEČNICI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BA60325B-B7A7-4928-93C8-CBD575AA4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u ovom razdoblju nastaje i </a:t>
            </a:r>
            <a:r>
              <a:rPr lang="hr-HR" b="1" dirty="0"/>
              <a:t>prva gramatika hrvatskoga jezika </a:t>
            </a:r>
            <a:r>
              <a:rPr lang="hr-HR" dirty="0"/>
              <a:t>– </a:t>
            </a:r>
            <a:r>
              <a:rPr lang="hr-HR" i="1" dirty="0"/>
              <a:t>Dvije knjige temelja ilirskoga jezika </a:t>
            </a:r>
            <a:r>
              <a:rPr lang="hr-HR" dirty="0"/>
              <a:t>(Rim, </a:t>
            </a:r>
            <a:r>
              <a:rPr lang="hr-HR" b="1" dirty="0"/>
              <a:t>1604</a:t>
            </a:r>
            <a:r>
              <a:rPr lang="hr-HR" dirty="0"/>
              <a:t>.), isusovca </a:t>
            </a:r>
            <a:r>
              <a:rPr lang="hr-HR" b="1" dirty="0"/>
              <a:t>Bartola Kašića </a:t>
            </a:r>
            <a:r>
              <a:rPr lang="hr-HR" dirty="0"/>
              <a:t>– djelujući kao misionar u</a:t>
            </a:r>
            <a:r>
              <a:rPr lang="hr-HR" b="1" dirty="0"/>
              <a:t> </a:t>
            </a:r>
            <a:r>
              <a:rPr lang="hr-HR" dirty="0"/>
              <a:t>različitim dijelovima Hrvatske, on predlaže jezik koji je „</a:t>
            </a:r>
            <a:r>
              <a:rPr lang="hr-HR" i="1" dirty="0"/>
              <a:t>najopćenitiji i koga može </a:t>
            </a:r>
            <a:r>
              <a:rPr lang="hr-HR" i="1" dirty="0" err="1"/>
              <a:t>svak</a:t>
            </a:r>
            <a:r>
              <a:rPr lang="hr-HR" dirty="0"/>
              <a:t> </a:t>
            </a:r>
            <a:r>
              <a:rPr lang="hr-HR" i="1" dirty="0" err="1"/>
              <a:t>lašnje</a:t>
            </a:r>
            <a:r>
              <a:rPr lang="hr-HR" i="1" dirty="0"/>
              <a:t> </a:t>
            </a:r>
            <a:r>
              <a:rPr lang="hr-HR" i="1" dirty="0" err="1"/>
              <a:t>razumiti</a:t>
            </a:r>
            <a:r>
              <a:rPr lang="hr-HR" dirty="0"/>
              <a:t>”, tj. štokavsko narječje</a:t>
            </a:r>
          </a:p>
          <a:p>
            <a:r>
              <a:rPr lang="hr-HR" dirty="0"/>
              <a:t>Jakov </a:t>
            </a:r>
            <a:r>
              <a:rPr lang="hr-HR" dirty="0" err="1"/>
              <a:t>Mikalja</a:t>
            </a:r>
            <a:r>
              <a:rPr lang="hr-HR" dirty="0"/>
              <a:t>, </a:t>
            </a:r>
            <a:r>
              <a:rPr lang="hr-HR" i="1" dirty="0"/>
              <a:t>Blago jezika </a:t>
            </a:r>
            <a:r>
              <a:rPr lang="hr-HR" i="1" dirty="0" err="1"/>
              <a:t>slovinskoga</a:t>
            </a:r>
            <a:r>
              <a:rPr lang="hr-HR" dirty="0"/>
              <a:t> (1649. – 1651) - hrvatsko-latinsko-talijanski rječnik</a:t>
            </a:r>
          </a:p>
          <a:p>
            <a:r>
              <a:rPr lang="hr-HR" dirty="0"/>
              <a:t>Juraj </a:t>
            </a:r>
            <a:r>
              <a:rPr lang="hr-HR" dirty="0" err="1"/>
              <a:t>Habdelić</a:t>
            </a:r>
            <a:r>
              <a:rPr lang="hr-HR" dirty="0"/>
              <a:t>, </a:t>
            </a:r>
            <a:r>
              <a:rPr lang="hr-HR" i="1" dirty="0" err="1"/>
              <a:t>Dictionar</a:t>
            </a:r>
            <a:r>
              <a:rPr lang="hr-HR" i="1" dirty="0"/>
              <a:t> ili </a:t>
            </a:r>
            <a:r>
              <a:rPr lang="hr-HR" i="1" dirty="0" err="1"/>
              <a:t>reči</a:t>
            </a:r>
            <a:r>
              <a:rPr lang="hr-HR" i="1" dirty="0"/>
              <a:t> slovenske </a:t>
            </a:r>
            <a:r>
              <a:rPr lang="hr-HR" dirty="0"/>
              <a:t>(1670.) – hrvatsko-latinski rječnik; prvo djelo kajkavske leksikografije</a:t>
            </a:r>
          </a:p>
          <a:p>
            <a:r>
              <a:rPr lang="hr-HR" dirty="0"/>
              <a:t>Ivan Belostenec, </a:t>
            </a:r>
            <a:r>
              <a:rPr lang="hr-HR" i="1" dirty="0" err="1"/>
              <a:t>Gazophylacium</a:t>
            </a:r>
            <a:r>
              <a:rPr lang="hr-HR" i="1" dirty="0"/>
              <a:t> </a:t>
            </a:r>
            <a:r>
              <a:rPr lang="hr-HR" dirty="0"/>
              <a:t>(1740.) – hrvatsko-latinski rječnik; najvažnije djelo hrvatske starije leksikografije</a:t>
            </a:r>
          </a:p>
        </p:txBody>
      </p:sp>
    </p:spTree>
    <p:extLst>
      <p:ext uri="{BB962C8B-B14F-4D97-AF65-F5344CB8AC3E}">
        <p14:creationId xmlns:p14="http://schemas.microsoft.com/office/powerpoint/2010/main" val="2060694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4BCE987-4E5C-4E86-A6CA-A445F16FC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UVOD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86EE15AF-47DB-451F-AA76-C66171E65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barok u hrvatskoj književnosti traje od </a:t>
            </a:r>
            <a:r>
              <a:rPr lang="hr-HR" b="1" dirty="0"/>
              <a:t>početka 17. st. do druge polovice 18. st.</a:t>
            </a:r>
          </a:p>
          <a:p>
            <a:r>
              <a:rPr lang="hr-HR" dirty="0"/>
              <a:t>barokna se književnost najprije javlja u </a:t>
            </a:r>
            <a:r>
              <a:rPr lang="hr-HR" b="1" dirty="0"/>
              <a:t>Dubrovniku </a:t>
            </a:r>
            <a:r>
              <a:rPr lang="hr-HR" dirty="0"/>
              <a:t>i</a:t>
            </a:r>
            <a:r>
              <a:rPr lang="hr-HR" b="1" dirty="0"/>
              <a:t> Dalmaciji</a:t>
            </a:r>
            <a:r>
              <a:rPr lang="hr-HR" dirty="0"/>
              <a:t> (dubrovačko-dalmatinski barokni književni krug)</a:t>
            </a:r>
          </a:p>
          <a:p>
            <a:r>
              <a:rPr lang="hr-HR" dirty="0"/>
              <a:t>potkraj 17 st. u književnome životu počinju sudjelovati i ostali hrvatski krajevi:</a:t>
            </a:r>
            <a:r>
              <a:rPr lang="hr-HR" b="1" dirty="0"/>
              <a:t> Banska</a:t>
            </a:r>
            <a:r>
              <a:rPr lang="hr-HR" dirty="0"/>
              <a:t> </a:t>
            </a:r>
            <a:r>
              <a:rPr lang="hr-HR" b="1" dirty="0"/>
              <a:t>Hrvatska</a:t>
            </a:r>
            <a:r>
              <a:rPr lang="hr-HR" dirty="0"/>
              <a:t> u kojoj se javljaju dva barokna književna kruga (kajkavski i ozaljski) te Slavonija, u kojoj se nakon oslobođenja od turske vlasti razvija uglavnom poučna književnost (slavonski književni krug)</a:t>
            </a:r>
          </a:p>
          <a:p>
            <a:r>
              <a:rPr lang="hr-HR" dirty="0"/>
              <a:t>tematika je nacionalna, aktualna i religiozna</a:t>
            </a:r>
          </a:p>
          <a:p>
            <a:r>
              <a:rPr lang="hr-HR" dirty="0"/>
              <a:t>književnost je poučna, u duhu katoličke obnove</a:t>
            </a:r>
          </a:p>
          <a:p>
            <a:r>
              <a:rPr lang="hr-HR" dirty="0"/>
              <a:t>književne vrste: lirska pjesma, ep, religiozna poema (plač), pastorala, melodrama</a:t>
            </a:r>
          </a:p>
        </p:txBody>
      </p:sp>
    </p:spTree>
    <p:extLst>
      <p:ext uri="{BB962C8B-B14F-4D97-AF65-F5344CB8AC3E}">
        <p14:creationId xmlns:p14="http://schemas.microsoft.com/office/powerpoint/2010/main" val="2051538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2B3402B-D858-4D74-8E81-A1B247EBA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KNJIŽEVNI KRUGOVI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58F08C9E-1BFE-4B77-9D02-DD6CEB131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hr-HR" b="1" dirty="0"/>
              <a:t>DUBROVAČKO-DALMATINSKI KNJIŽEVNI KRUG</a:t>
            </a:r>
          </a:p>
          <a:p>
            <a:r>
              <a:rPr lang="hr-HR" dirty="0"/>
              <a:t>Dubrovnik i Dalmacija središte su književnoga života u 17. st.</a:t>
            </a:r>
          </a:p>
          <a:p>
            <a:r>
              <a:rPr lang="hr-HR" dirty="0"/>
              <a:t>iako nisu bili politički povezani (Dubrovnik je slobodan, a Dalmacija je pod mletačkom vlašću), vidljiv je utjecaj dubrovačkih književnika na dalmatinske autore – to se očituje i u jeziku književnih djela: dubrovačka štokavština sve više potiskuje dalmatinsku čakavštinu</a:t>
            </a:r>
          </a:p>
          <a:p>
            <a:r>
              <a:rPr lang="hr-HR" dirty="0"/>
              <a:t>tematika je književnih djela religiozna (u duhu katoličke obnove, ali i svjetovna)</a:t>
            </a:r>
          </a:p>
          <a:p>
            <a:r>
              <a:rPr lang="hr-HR" dirty="0"/>
              <a:t>najznačajniji je dubrovački barokni pjesnik </a:t>
            </a:r>
            <a:r>
              <a:rPr lang="hr-HR" b="1" dirty="0"/>
              <a:t>Ivan Gundulić </a:t>
            </a:r>
            <a:r>
              <a:rPr lang="hr-HR" dirty="0"/>
              <a:t>(</a:t>
            </a:r>
            <a:r>
              <a:rPr lang="hr-HR" i="1" dirty="0"/>
              <a:t>Suze sina razmetnoga, Osman, Dubravka</a:t>
            </a:r>
            <a:r>
              <a:rPr lang="hr-HR" dirty="0"/>
              <a:t>…)</a:t>
            </a:r>
          </a:p>
          <a:p>
            <a:r>
              <a:rPr lang="hr-HR" dirty="0"/>
              <a:t>njegov suvremenik Ivan Bunić Vučić, autor je  najpoznatije barokne zbirke lirskih pjesama – </a:t>
            </a:r>
            <a:r>
              <a:rPr lang="hr-HR" i="1" dirty="0"/>
              <a:t>Plandovanja </a:t>
            </a:r>
            <a:r>
              <a:rPr lang="hr-HR" dirty="0"/>
              <a:t>(te djela </a:t>
            </a:r>
            <a:r>
              <a:rPr lang="hr-HR" i="1" dirty="0" err="1"/>
              <a:t>Mandalijena</a:t>
            </a:r>
            <a:r>
              <a:rPr lang="hr-HR" i="1" dirty="0"/>
              <a:t> pokornica</a:t>
            </a:r>
            <a:r>
              <a:rPr lang="hr-HR" dirty="0"/>
              <a:t>), a nešto kasnije stvaraju i Junije Palmotić (</a:t>
            </a:r>
            <a:r>
              <a:rPr lang="hr-HR" i="1" dirty="0" err="1"/>
              <a:t>Pavlimir</a:t>
            </a:r>
            <a:r>
              <a:rPr lang="hr-HR" dirty="0"/>
              <a:t>) i </a:t>
            </a:r>
            <a:r>
              <a:rPr lang="hr-HR" dirty="0" err="1"/>
              <a:t>Ignjat</a:t>
            </a:r>
            <a:r>
              <a:rPr lang="hr-HR" dirty="0"/>
              <a:t> Đurđević (</a:t>
            </a:r>
            <a:r>
              <a:rPr lang="hr-HR" i="1" dirty="0"/>
              <a:t>Suze </a:t>
            </a:r>
            <a:r>
              <a:rPr lang="hr-HR" i="1" dirty="0" err="1"/>
              <a:t>Marunkove</a:t>
            </a:r>
            <a:r>
              <a:rPr lang="hr-HR" i="1" dirty="0"/>
              <a:t>, Pjesni razlike</a:t>
            </a:r>
            <a:r>
              <a:rPr lang="hr-H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6222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2D7CF199-F7F8-4FC0-83BB-55E0C9E4A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KNJIŽEVNI KRUGOVI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8BA870A5-5155-4BED-B447-236CFAB78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r-HR" b="1" dirty="0"/>
              <a:t>OZALJSKI KNJIŽEVNI KRUG</a:t>
            </a:r>
          </a:p>
          <a:p>
            <a:r>
              <a:rPr lang="hr-HR" dirty="0"/>
              <a:t>u Banskoj Hrvatskoj djelatnost ozaljskog književnog kruga razvija se na plemićkom dvoru Petra Zrinskoga</a:t>
            </a:r>
          </a:p>
          <a:p>
            <a:r>
              <a:rPr lang="hr-HR" dirty="0"/>
              <a:t>tematika je njihovih djela uglavnom svjetovna</a:t>
            </a:r>
          </a:p>
          <a:p>
            <a:r>
              <a:rPr lang="hr-HR" dirty="0"/>
              <a:t>jezik ozaljskoga književnog kruga temeljen je na </a:t>
            </a:r>
            <a:r>
              <a:rPr lang="hr-HR"/>
              <a:t>stapanju  </a:t>
            </a:r>
            <a:r>
              <a:rPr lang="hr-HR" dirty="0"/>
              <a:t>čakavskoga i štokavskoga jezika (danas narječja)</a:t>
            </a:r>
          </a:p>
          <a:p>
            <a:r>
              <a:rPr lang="hr-HR" dirty="0"/>
              <a:t>Predstavnici: </a:t>
            </a:r>
            <a:r>
              <a:rPr lang="hr-HR" dirty="0" err="1"/>
              <a:t>Fran</a:t>
            </a:r>
            <a:r>
              <a:rPr lang="hr-HR" dirty="0"/>
              <a:t> Krsto Frankopan (</a:t>
            </a:r>
            <a:r>
              <a:rPr lang="hr-HR" i="1" dirty="0" err="1"/>
              <a:t>Gartlic</a:t>
            </a:r>
            <a:r>
              <a:rPr lang="hr-HR" i="1" dirty="0"/>
              <a:t> za čas kratiti</a:t>
            </a:r>
            <a:r>
              <a:rPr lang="hr-HR" dirty="0"/>
              <a:t>), Ana Katarina Zrinska (</a:t>
            </a:r>
            <a:r>
              <a:rPr lang="hr-HR" i="1" dirty="0"/>
              <a:t>Putni</a:t>
            </a:r>
            <a:r>
              <a:rPr lang="hr-HR" dirty="0"/>
              <a:t> </a:t>
            </a:r>
            <a:r>
              <a:rPr lang="hr-HR" i="1" dirty="0" err="1"/>
              <a:t>tovaruš</a:t>
            </a:r>
            <a:r>
              <a:rPr lang="hr-HR" dirty="0"/>
              <a:t>), Petar Zrinski (</a:t>
            </a:r>
            <a:r>
              <a:rPr lang="hr-HR" i="1" dirty="0" err="1"/>
              <a:t>Opsida</a:t>
            </a:r>
            <a:r>
              <a:rPr lang="hr-HR" i="1" dirty="0"/>
              <a:t> </a:t>
            </a:r>
            <a:r>
              <a:rPr lang="hr-HR" i="1" dirty="0" err="1"/>
              <a:t>Sigecka</a:t>
            </a:r>
            <a:r>
              <a:rPr lang="hr-H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0799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8574E83-5806-4990-8A46-B357BF20C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KNJIŽEVNI KRUGOVI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E04A9E30-C500-4C99-96DA-FD56D889F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r-HR" b="1" dirty="0"/>
              <a:t>KAJKAVSKI KNJIŽEVNI KRUG</a:t>
            </a:r>
          </a:p>
          <a:p>
            <a:r>
              <a:rPr lang="hr-HR" dirty="0"/>
              <a:t>u Banskoj Hrvatskoj formirao se još jedan književni krug, različit tematikom i jezikom od ozaljskoga</a:t>
            </a:r>
          </a:p>
          <a:p>
            <a:r>
              <a:rPr lang="hr-HR" dirty="0"/>
              <a:t>djelatnost kajkavskoga književnog kruga vezana je uz samostane, a pisci su redovnici koji uglavnom pišu djela nabožne i poučne tematike</a:t>
            </a:r>
          </a:p>
          <a:p>
            <a:r>
              <a:rPr lang="hr-HR" dirty="0"/>
              <a:t>obraćajući se narodu, oni pišu na njima bliskom, kajkavskom jeziku</a:t>
            </a:r>
          </a:p>
          <a:p>
            <a:r>
              <a:rPr lang="hr-HR" dirty="0"/>
              <a:t>uz književnu zastupljena je i leksikografska djelatnost</a:t>
            </a:r>
          </a:p>
          <a:p>
            <a:r>
              <a:rPr lang="hr-HR" i="1" dirty="0"/>
              <a:t>Pavlinski zbornik</a:t>
            </a:r>
            <a:r>
              <a:rPr lang="hr-HR" dirty="0"/>
              <a:t>, najpoznatiji zbornik religiozne poezije</a:t>
            </a:r>
          </a:p>
          <a:p>
            <a:r>
              <a:rPr lang="hr-HR" dirty="0"/>
              <a:t>Juraj </a:t>
            </a:r>
            <a:r>
              <a:rPr lang="hr-HR" dirty="0" err="1"/>
              <a:t>Habdelić</a:t>
            </a:r>
            <a:r>
              <a:rPr lang="hr-HR" dirty="0"/>
              <a:t>, </a:t>
            </a:r>
            <a:r>
              <a:rPr lang="hr-HR" i="1" dirty="0" err="1"/>
              <a:t>Pervi</a:t>
            </a:r>
            <a:r>
              <a:rPr lang="hr-HR" i="1" dirty="0"/>
              <a:t> </a:t>
            </a:r>
            <a:r>
              <a:rPr lang="hr-HR" i="1" dirty="0" err="1"/>
              <a:t>otca</a:t>
            </a:r>
            <a:r>
              <a:rPr lang="hr-HR" i="1" dirty="0"/>
              <a:t> našega Adama </a:t>
            </a:r>
            <a:r>
              <a:rPr lang="hr-HR" i="1" dirty="0" err="1"/>
              <a:t>greh</a:t>
            </a:r>
            <a:endParaRPr lang="hr-HR" i="1" dirty="0"/>
          </a:p>
        </p:txBody>
      </p:sp>
    </p:spTree>
    <p:extLst>
      <p:ext uri="{BB962C8B-B14F-4D97-AF65-F5344CB8AC3E}">
        <p14:creationId xmlns:p14="http://schemas.microsoft.com/office/powerpoint/2010/main" val="3296250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E989AA9-69D4-4AE4-AA5F-634057047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KNJIŽEVNI KRUGOVI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ECCAA505-4EDD-4479-A0C6-AAFDE15F4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r-HR" b="1" dirty="0"/>
              <a:t>SLAVONSKI KNJIŽEVNI KRUG</a:t>
            </a:r>
          </a:p>
          <a:p>
            <a:r>
              <a:rPr lang="hr-HR" dirty="0"/>
              <a:t>početkom 18. st. u književni se život nakon oslobođenja od turske vlasti uključila i Slavonija</a:t>
            </a:r>
          </a:p>
          <a:p>
            <a:r>
              <a:rPr lang="hr-HR" dirty="0"/>
              <a:t>na slavonskoj štokavštini razvija se poučna književnost uglavnom vjerskoga sadržaja</a:t>
            </a:r>
          </a:p>
          <a:p>
            <a:r>
              <a:rPr lang="hr-HR" dirty="0"/>
              <a:t>predstavnik: Antun </a:t>
            </a:r>
            <a:r>
              <a:rPr lang="hr-HR" dirty="0" err="1"/>
              <a:t>Kanižlić</a:t>
            </a:r>
            <a:r>
              <a:rPr lang="hr-HR" dirty="0"/>
              <a:t>, </a:t>
            </a:r>
            <a:r>
              <a:rPr lang="hr-HR" i="1" dirty="0"/>
              <a:t>Sveta </a:t>
            </a:r>
            <a:r>
              <a:rPr lang="hr-HR" i="1" dirty="0" err="1"/>
              <a:t>Rožalija</a:t>
            </a:r>
            <a:r>
              <a:rPr lang="hr-HR" dirty="0"/>
              <a:t> (objavljena posmrtno 1780.)</a:t>
            </a:r>
          </a:p>
        </p:txBody>
      </p:sp>
    </p:spTree>
    <p:extLst>
      <p:ext uri="{BB962C8B-B14F-4D97-AF65-F5344CB8AC3E}">
        <p14:creationId xmlns:p14="http://schemas.microsoft.com/office/powerpoint/2010/main" val="4061016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E6486401-5EFD-49E0-8CB7-431217016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KNJIŽEVNI RODOVI I VRSTE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768EC768-14A7-47CF-BA37-D6DC8BCF4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r-HR" b="1" dirty="0"/>
              <a:t>LIRIKA</a:t>
            </a:r>
          </a:p>
          <a:p>
            <a:pPr marL="0" indent="0">
              <a:buNone/>
            </a:pPr>
            <a:endParaRPr lang="hr-HR" dirty="0"/>
          </a:p>
        </p:txBody>
      </p:sp>
      <p:graphicFrame>
        <p:nvGraphicFramePr>
          <p:cNvPr id="4" name="Tablica 4">
            <a:extLst>
              <a:ext uri="{FF2B5EF4-FFF2-40B4-BE49-F238E27FC236}">
                <a16:creationId xmlns:a16="http://schemas.microsoft.com/office/drawing/2014/main" id="{95428F7B-A3A0-4737-AE0E-EAF2A98045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0285067"/>
              </p:ext>
            </p:extLst>
          </p:nvPr>
        </p:nvGraphicFramePr>
        <p:xfrm>
          <a:off x="838200" y="2464904"/>
          <a:ext cx="9275860" cy="34667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1104">
                  <a:extLst>
                    <a:ext uri="{9D8B030D-6E8A-4147-A177-3AD203B41FA5}">
                      <a16:colId xmlns:a16="http://schemas.microsoft.com/office/drawing/2014/main" val="1807497267"/>
                    </a:ext>
                  </a:extLst>
                </a:gridCol>
                <a:gridCol w="6734756">
                  <a:extLst>
                    <a:ext uri="{9D8B030D-6E8A-4147-A177-3AD203B41FA5}">
                      <a16:colId xmlns:a16="http://schemas.microsoft.com/office/drawing/2014/main" val="3941258613"/>
                    </a:ext>
                  </a:extLst>
                </a:gridCol>
              </a:tblGrid>
              <a:tr h="1089329">
                <a:tc>
                  <a:txBody>
                    <a:bodyPr/>
                    <a:lstStyle/>
                    <a:p>
                      <a:r>
                        <a:rPr lang="hr-HR" dirty="0"/>
                        <a:t>TEMATIKA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hr-HR" b="0" dirty="0"/>
                        <a:t>ljubavna, refleksivna, religiozna (pisana u duhu katoličke obnove)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hr-HR" b="0" dirty="0"/>
                        <a:t>prolaznosti svega zemaljskoga </a:t>
                      </a:r>
                      <a:r>
                        <a:rPr lang="hr-HR" b="0" dirty="0" err="1"/>
                        <a:t>suprostavljena</a:t>
                      </a:r>
                      <a:r>
                        <a:rPr lang="hr-HR" b="0" dirty="0"/>
                        <a:t> je vječnost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hr-HR" b="0" dirty="0"/>
                        <a:t>odnos prema Bogu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814476"/>
                  </a:ext>
                </a:extLst>
              </a:tr>
              <a:tr h="1089329">
                <a:tc>
                  <a:txBody>
                    <a:bodyPr/>
                    <a:lstStyle/>
                    <a:p>
                      <a:r>
                        <a:rPr lang="hr-HR" b="1" dirty="0"/>
                        <a:t>STILSKA OBILJEŽJA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hr-HR" dirty="0"/>
                        <a:t>gomilanje jezičnih ukrasa, oštroumnost u pronalaženju sličnosti među naizgled suprotnim pojmovima, antiteze, kontrasti, metafore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21180"/>
                  </a:ext>
                </a:extLst>
              </a:tr>
              <a:tr h="1089329">
                <a:tc>
                  <a:txBody>
                    <a:bodyPr/>
                    <a:lstStyle/>
                    <a:p>
                      <a:r>
                        <a:rPr lang="hr-HR" b="1" dirty="0"/>
                        <a:t>PREDSTAVNICI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hr-HR" dirty="0"/>
                        <a:t>Ivan Gundulić, </a:t>
                      </a:r>
                      <a:r>
                        <a:rPr lang="hr-HR" i="1" dirty="0"/>
                        <a:t>Pjesni pokorne kralja Davida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hr-HR" dirty="0"/>
                        <a:t>Ivan Bunić Vučić, </a:t>
                      </a:r>
                      <a:r>
                        <a:rPr lang="hr-HR" i="1" dirty="0"/>
                        <a:t>Plandovanja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hr-HR" dirty="0" err="1"/>
                        <a:t>Fran</a:t>
                      </a:r>
                      <a:r>
                        <a:rPr lang="hr-HR" dirty="0"/>
                        <a:t> Krsto Frankopan, </a:t>
                      </a:r>
                      <a:r>
                        <a:rPr lang="hr-HR" i="1" dirty="0" err="1"/>
                        <a:t>Gartlic</a:t>
                      </a:r>
                      <a:r>
                        <a:rPr lang="hr-HR" i="1" dirty="0"/>
                        <a:t> za čas kratiti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hr-HR" dirty="0"/>
                        <a:t>Ana Katarina Zrinska, </a:t>
                      </a:r>
                      <a:r>
                        <a:rPr lang="hr-HR" i="1" dirty="0"/>
                        <a:t>Putni </a:t>
                      </a:r>
                      <a:r>
                        <a:rPr lang="hr-HR" i="1" dirty="0" err="1"/>
                        <a:t>tovaruš</a:t>
                      </a:r>
                      <a:endParaRPr lang="hr-HR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5538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2351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B17DADF-D9A3-4810-B000-1A0B67AD3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r-HR" dirty="0"/>
              <a:t>RELIGIOZNA POEMA</a:t>
            </a:r>
            <a:br>
              <a:rPr lang="hr-HR" dirty="0"/>
            </a:br>
            <a:r>
              <a:rPr lang="hr-HR" dirty="0"/>
              <a:t> (lirsko-epska vrsta)</a:t>
            </a:r>
          </a:p>
        </p:txBody>
      </p:sp>
      <p:graphicFrame>
        <p:nvGraphicFramePr>
          <p:cNvPr id="4" name="Tablica 4">
            <a:extLst>
              <a:ext uri="{FF2B5EF4-FFF2-40B4-BE49-F238E27FC236}">
                <a16:creationId xmlns:a16="http://schemas.microsoft.com/office/drawing/2014/main" id="{214FFEFB-4509-4937-AADB-01BB44AD09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104894"/>
              </p:ext>
            </p:extLst>
          </p:nvPr>
        </p:nvGraphicFramePr>
        <p:xfrm>
          <a:off x="838200" y="1941513"/>
          <a:ext cx="105156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6176">
                  <a:extLst>
                    <a:ext uri="{9D8B030D-6E8A-4147-A177-3AD203B41FA5}">
                      <a16:colId xmlns:a16="http://schemas.microsoft.com/office/drawing/2014/main" val="1265275535"/>
                    </a:ext>
                  </a:extLst>
                </a:gridCol>
                <a:gridCol w="8149424">
                  <a:extLst>
                    <a:ext uri="{9D8B030D-6E8A-4147-A177-3AD203B41FA5}">
                      <a16:colId xmlns:a16="http://schemas.microsoft.com/office/drawing/2014/main" val="41127619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r-HR" dirty="0"/>
                        <a:t>TEMATIKA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hr-HR" b="0" dirty="0"/>
                        <a:t>obrađuje one teme koje se ne smatraju primjerenima epu (čovjekov grijeh i pokajanje, odricanje od svjetovnoga života)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839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r-HR" b="1" dirty="0"/>
                        <a:t>STILSKA OBILJEŽJA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hr-HR" dirty="0"/>
                        <a:t>mali broj likova i monološka forma (govorenje u 1. licu)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117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r-HR" b="1" dirty="0"/>
                        <a:t>PREDSTAVNICI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hr-HR" dirty="0"/>
                        <a:t>Ivan Gundulić, </a:t>
                      </a:r>
                      <a:r>
                        <a:rPr lang="hr-HR" i="1" dirty="0"/>
                        <a:t>Suze sina razmetnoga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hr-HR" dirty="0"/>
                        <a:t>Ivan Bunić Vučić, </a:t>
                      </a:r>
                      <a:r>
                        <a:rPr lang="hr-HR" i="1" dirty="0" err="1"/>
                        <a:t>Mandalijena</a:t>
                      </a:r>
                      <a:r>
                        <a:rPr lang="hr-HR" i="1" dirty="0"/>
                        <a:t> pokornica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hr-HR" dirty="0" err="1"/>
                        <a:t>Ignjat</a:t>
                      </a:r>
                      <a:r>
                        <a:rPr lang="hr-HR" dirty="0"/>
                        <a:t> Đurđević, </a:t>
                      </a:r>
                      <a:r>
                        <a:rPr lang="hr-HR" i="1" dirty="0"/>
                        <a:t>Uzdasi </a:t>
                      </a:r>
                      <a:r>
                        <a:rPr lang="hr-HR" i="1" dirty="0" err="1"/>
                        <a:t>Mandalijene</a:t>
                      </a:r>
                      <a:r>
                        <a:rPr lang="hr-HR" i="1" dirty="0"/>
                        <a:t> pokornice, Suze </a:t>
                      </a:r>
                      <a:r>
                        <a:rPr lang="hr-HR" i="1" dirty="0" err="1"/>
                        <a:t>Marunkove</a:t>
                      </a:r>
                      <a:r>
                        <a:rPr lang="hr-HR" i="1" dirty="0"/>
                        <a:t> </a:t>
                      </a:r>
                      <a:r>
                        <a:rPr lang="hr-HR" i="0" dirty="0"/>
                        <a:t>(komična poema)*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hr-HR" dirty="0"/>
                        <a:t>Antun </a:t>
                      </a:r>
                      <a:r>
                        <a:rPr lang="hr-HR" dirty="0" err="1"/>
                        <a:t>Kanižlić</a:t>
                      </a:r>
                      <a:r>
                        <a:rPr lang="hr-HR" dirty="0"/>
                        <a:t>, </a:t>
                      </a:r>
                      <a:r>
                        <a:rPr lang="hr-HR" i="1" dirty="0"/>
                        <a:t>Sveta </a:t>
                      </a:r>
                      <a:r>
                        <a:rPr lang="hr-HR" i="1" dirty="0" err="1"/>
                        <a:t>Rožalija</a:t>
                      </a:r>
                      <a:endParaRPr lang="hr-HR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3027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2053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F7963E7-95BE-41EB-B2C5-E6A3F1B2B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KNJIŽEVNI RODOVI I VRSTE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4D4F2010-1F3B-4ABB-ADC9-5D99F5257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r-HR" b="1" dirty="0"/>
              <a:t>EPIKA – ep</a:t>
            </a:r>
          </a:p>
          <a:p>
            <a:pPr marL="0" indent="0">
              <a:buNone/>
            </a:pPr>
            <a:endParaRPr lang="hr-HR" dirty="0"/>
          </a:p>
          <a:p>
            <a:pPr marL="0" indent="0">
              <a:buNone/>
            </a:pPr>
            <a:endParaRPr lang="hr-HR" b="1" dirty="0"/>
          </a:p>
        </p:txBody>
      </p:sp>
      <p:graphicFrame>
        <p:nvGraphicFramePr>
          <p:cNvPr id="4" name="Tablica 4">
            <a:extLst>
              <a:ext uri="{FF2B5EF4-FFF2-40B4-BE49-F238E27FC236}">
                <a16:creationId xmlns:a16="http://schemas.microsoft.com/office/drawing/2014/main" id="{058443D9-3BC4-4220-AAD5-29B14824B7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3799375"/>
              </p:ext>
            </p:extLst>
          </p:nvPr>
        </p:nvGraphicFramePr>
        <p:xfrm>
          <a:off x="838200" y="2544417"/>
          <a:ext cx="9321800" cy="28942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689">
                  <a:extLst>
                    <a:ext uri="{9D8B030D-6E8A-4147-A177-3AD203B41FA5}">
                      <a16:colId xmlns:a16="http://schemas.microsoft.com/office/drawing/2014/main" val="3084324185"/>
                    </a:ext>
                  </a:extLst>
                </a:gridCol>
                <a:gridCol w="6876111">
                  <a:extLst>
                    <a:ext uri="{9D8B030D-6E8A-4147-A177-3AD203B41FA5}">
                      <a16:colId xmlns:a16="http://schemas.microsoft.com/office/drawing/2014/main" val="554700479"/>
                    </a:ext>
                  </a:extLst>
                </a:gridCol>
              </a:tblGrid>
              <a:tr h="964759">
                <a:tc>
                  <a:txBody>
                    <a:bodyPr/>
                    <a:lstStyle/>
                    <a:p>
                      <a:r>
                        <a:rPr lang="hr-HR" dirty="0"/>
                        <a:t>TEMATIKA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hr-HR" b="0" dirty="0"/>
                        <a:t>povijesna, domoljubna, aktualna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060619"/>
                  </a:ext>
                </a:extLst>
              </a:tr>
              <a:tr h="964759">
                <a:tc>
                  <a:txBody>
                    <a:bodyPr/>
                    <a:lstStyle/>
                    <a:p>
                      <a:r>
                        <a:rPr lang="hr-HR" b="1" dirty="0"/>
                        <a:t>STILSKA OBILJEŽJA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hr-HR" dirty="0"/>
                        <a:t>struktura epa mora biti čvrsta, bez suvišnih digresija i epizoda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hr-HR" dirty="0"/>
                        <a:t>zbog svoje narativnosti ep je omiljene barokna vrsta pogodna za promicanje ideja protureformacije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2258384"/>
                  </a:ext>
                </a:extLst>
              </a:tr>
              <a:tr h="964759">
                <a:tc>
                  <a:txBody>
                    <a:bodyPr/>
                    <a:lstStyle/>
                    <a:p>
                      <a:r>
                        <a:rPr lang="hr-HR" b="1" dirty="0"/>
                        <a:t>PREDSTAVNICI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hr-HR" dirty="0"/>
                        <a:t>Ivan Gundulić, </a:t>
                      </a:r>
                      <a:r>
                        <a:rPr lang="hr-HR" i="1" dirty="0"/>
                        <a:t>Osman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hr-HR" dirty="0"/>
                        <a:t>Petar Zrinski, </a:t>
                      </a:r>
                      <a:r>
                        <a:rPr lang="hr-HR" i="1" dirty="0" err="1"/>
                        <a:t>Opsida</a:t>
                      </a:r>
                      <a:r>
                        <a:rPr lang="hr-HR" i="1" dirty="0"/>
                        <a:t> </a:t>
                      </a:r>
                      <a:r>
                        <a:rPr lang="hr-HR" i="1" dirty="0" err="1"/>
                        <a:t>Sigecka</a:t>
                      </a:r>
                      <a:endParaRPr lang="hr-HR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2029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8763553"/>
      </p:ext>
    </p:extLst>
  </p:cSld>
  <p:clrMapOvr>
    <a:masterClrMapping/>
  </p:clrMapOvr>
</p:sld>
</file>

<file path=ppt/theme/theme1.xml><?xml version="1.0" encoding="utf-8"?>
<a:theme xmlns:a="http://schemas.openxmlformats.org/drawingml/2006/main" name="FadeVTI">
  <a:themeElements>
    <a:clrScheme name="gradient">
      <a:dk1>
        <a:sysClr val="windowText" lastClr="000000"/>
      </a:dk1>
      <a:lt1>
        <a:sysClr val="window" lastClr="FFFFFF"/>
      </a:lt1>
      <a:dk2>
        <a:srgbClr val="203040"/>
      </a:dk2>
      <a:lt2>
        <a:srgbClr val="ECF0F0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DA2A69"/>
      </a:accent6>
      <a:hlink>
        <a:srgbClr val="3E8FF1"/>
      </a:hlink>
      <a:folHlink>
        <a:srgbClr val="939393"/>
      </a:folHlink>
    </a:clrScheme>
    <a:fontScheme name="Custom 49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deVTI" id="{1194088A-B135-4437-9FD8-7466BBC13A13}" vid="{B787DE2F-1995-45D8-A8E2-6B5CC521AC55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4EC734E159B574C8BBC369580089383" ma:contentTypeVersion="4" ma:contentTypeDescription="Stvaranje novog dokumenta." ma:contentTypeScope="" ma:versionID="2460e6fb4de423f41f2e7f1ec2dee109">
  <xsd:schema xmlns:xsd="http://www.w3.org/2001/XMLSchema" xmlns:xs="http://www.w3.org/2001/XMLSchema" xmlns:p="http://schemas.microsoft.com/office/2006/metadata/properties" xmlns:ns2="a7fcb37a-ef39-4dda-807b-ce21e559a07d" targetNamespace="http://schemas.microsoft.com/office/2006/metadata/properties" ma:root="true" ma:fieldsID="a561b34689a09b2340307a8c025798b8" ns2:_="">
    <xsd:import namespace="a7fcb37a-ef39-4dda-807b-ce21e559a07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fcb37a-ef39-4dda-807b-ce21e559a07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Vrsta sadržaja"/>
        <xsd:element ref="dc:title" minOccurs="0" maxOccurs="1" ma:index="4" ma:displayName="Naslov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9D695C4-5BCC-4803-9474-DEED2B3174A5}"/>
</file>

<file path=customXml/itemProps2.xml><?xml version="1.0" encoding="utf-8"?>
<ds:datastoreItem xmlns:ds="http://schemas.openxmlformats.org/officeDocument/2006/customXml" ds:itemID="{FCFDDC76-EF2D-41ED-B5D7-EF5CB6C78AFA}"/>
</file>

<file path=customXml/itemProps3.xml><?xml version="1.0" encoding="utf-8"?>
<ds:datastoreItem xmlns:ds="http://schemas.openxmlformats.org/officeDocument/2006/customXml" ds:itemID="{198F2222-2823-4F95-A144-4C74F048A2B6}"/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829</Words>
  <Application>Microsoft Office PowerPoint</Application>
  <PresentationFormat>Široki zaslon</PresentationFormat>
  <Paragraphs>89</Paragraphs>
  <Slides>12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3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12</vt:i4>
      </vt:variant>
    </vt:vector>
  </HeadingPairs>
  <TitlesOfParts>
    <vt:vector size="16" baseType="lpstr">
      <vt:lpstr>Aharoni</vt:lpstr>
      <vt:lpstr>Arial</vt:lpstr>
      <vt:lpstr>Avenir Next LT Pro</vt:lpstr>
      <vt:lpstr>FadeVTI</vt:lpstr>
      <vt:lpstr>BAROK U HRVATSKOJ KNJIŽEVNOSTI</vt:lpstr>
      <vt:lpstr>UVOD</vt:lpstr>
      <vt:lpstr>KNJIŽEVNI KRUGOVI</vt:lpstr>
      <vt:lpstr>KNJIŽEVNI KRUGOVI</vt:lpstr>
      <vt:lpstr>KNJIŽEVNI KRUGOVI</vt:lpstr>
      <vt:lpstr>KNJIŽEVNI KRUGOVI</vt:lpstr>
      <vt:lpstr>KNJIŽEVNI RODOVI I VRSTE</vt:lpstr>
      <vt:lpstr>RELIGIOZNA POEMA  (lirsko-epska vrsta)</vt:lpstr>
      <vt:lpstr>KNJIŽEVNI RODOVI I VRSTE</vt:lpstr>
      <vt:lpstr>KNJIŽEVNI RODOVI I VRSTE</vt:lpstr>
      <vt:lpstr>KNJIŽEVNI RODOVI I VRSTE</vt:lpstr>
      <vt:lpstr>GRAMATIKA, RJEČNICI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BAROK U HRVATSKOJ KNJIŽEVNOSTI</dc:title>
  <dc:creator>Vesna Hrđok</dc:creator>
  <cp:lastModifiedBy>Vesna Hrđok</cp:lastModifiedBy>
  <cp:revision>14</cp:revision>
  <dcterms:created xsi:type="dcterms:W3CDTF">2022-03-22T08:21:39Z</dcterms:created>
  <dcterms:modified xsi:type="dcterms:W3CDTF">2022-03-25T13:54:10Z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0x01010034EC734E159B574C8BBC369580089383</vt:lpwstr>
  </property>
</Properties>
</file>