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60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667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13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290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3084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29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414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251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652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765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55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989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943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08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866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853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0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B99F81-F4F3-4F5F-BAC6-20E0FD02E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hr-HR" b="1" dirty="0"/>
              <a:t>DRAMA</a:t>
            </a:r>
            <a:r>
              <a:rPr lang="hr-HR" dirty="0"/>
              <a:t> </a:t>
            </a:r>
            <a:r>
              <a:rPr lang="hr-HR" b="1" dirty="0"/>
              <a:t>POBUNJENOG</a:t>
            </a:r>
            <a:r>
              <a:rPr lang="hr-HR" dirty="0"/>
              <a:t> </a:t>
            </a:r>
            <a:r>
              <a:rPr lang="hr-HR" b="1" dirty="0"/>
              <a:t>POJEDINCA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A602B5C-03F1-4D5F-B895-200FBA381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hr-HR" b="1" dirty="0"/>
              <a:t>UVOD U TEMU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297C4-48E3-4AED-B4EC-387F38A02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95" r="9716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688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384C01-17B9-4AAB-A0F8-CA67C7D6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hr-HR" b="1">
                <a:solidFill>
                  <a:schemeClr val="tx1">
                    <a:lumMod val="85000"/>
                    <a:lumOff val="15000"/>
                  </a:schemeClr>
                </a:solidFill>
              </a:rPr>
              <a:t>DRAMSKE VRSTE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75BD173-0497-41BB-A39C-E0675B7DC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drama ja naziv za književni rod, za dramsku vrstu te za </a:t>
            </a:r>
            <a:r>
              <a:rPr lang="hr-H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književnoumjetničko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djelo pisano u obliku dijaloga i namijenjeno izvođenju na pozornici</a:t>
            </a:r>
          </a:p>
          <a:p>
            <a:pPr marL="0" indent="0">
              <a:buNone/>
            </a:pPr>
            <a:r>
              <a:rPr lang="hr-H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DRAMSKE VRSTE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r-H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tragedija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dramsko djelo čija su obilježja tragični junak, tragični sukob, tragična krivnja i tragičan završetak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r-H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komedija 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dramsko djelo komičnog ugođaja s komičnim likovima i sretnim završetkom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r-H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drama u užem smislu 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ozbiljno dramsko djelo koje problematizira neki događaj ili društvenu pojavu</a:t>
            </a:r>
            <a:endParaRPr lang="hr-H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5B03A6C-65D4-4292-A8C7-C56C9754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hr-HR" b="1">
                <a:solidFill>
                  <a:schemeClr val="tx1">
                    <a:lumMod val="85000"/>
                    <a:lumOff val="15000"/>
                  </a:schemeClr>
                </a:solidFill>
              </a:rPr>
              <a:t>VRSTE KOMEDIJA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19FCDC6-0D1F-4F7D-819F-7BE7463E8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prema elementima na kojima se zasniva komika</a:t>
            </a:r>
          </a:p>
          <a:p>
            <a:pPr marL="0" indent="0">
              <a:buNone/>
            </a:pPr>
            <a:r>
              <a:rPr lang="hr-H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komedija karaktera 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gradi komiku na naglašavanju pojedinih karakternih osobina</a:t>
            </a:r>
          </a:p>
          <a:p>
            <a:pPr marL="0" indent="0">
              <a:buNone/>
            </a:pPr>
            <a:r>
              <a:rPr lang="hr-H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komedija situacije 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smiješno izvire iz smiješnih situacija</a:t>
            </a:r>
          </a:p>
          <a:p>
            <a:pPr marL="0" indent="0">
              <a:buNone/>
            </a:pPr>
            <a:r>
              <a:rPr lang="hr-H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komedija konverzacije 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smiješno izvire iz razgovora i jezičnih dosjetaka</a:t>
            </a:r>
          </a:p>
          <a:p>
            <a:pPr marL="0" indent="0">
              <a:buNone/>
            </a:pPr>
            <a:r>
              <a:rPr lang="hr-H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komedija intrige 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smiješno izvire iz smiješnih zapleta</a:t>
            </a:r>
          </a:p>
        </p:txBody>
      </p:sp>
    </p:spTree>
    <p:extLst>
      <p:ext uri="{BB962C8B-B14F-4D97-AF65-F5344CB8AC3E}">
        <p14:creationId xmlns:p14="http://schemas.microsoft.com/office/powerpoint/2010/main" val="311962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A3076DE-E79F-4FFD-A93D-BB6A332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RAZINE PRIKAZIVANJA SMIJEŠNOGA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2B4B1D9-6A6D-4EA2-8594-59EB50B0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dirty="0"/>
              <a:t>humor</a:t>
            </a:r>
            <a:r>
              <a:rPr lang="hr-HR" dirty="0"/>
              <a:t> – prema ljudskim manama i društvenim pojavama odnosi se s razumijevanjem i bez želje da se osuđuje</a:t>
            </a:r>
          </a:p>
          <a:p>
            <a:pPr marL="0" indent="0">
              <a:buNone/>
            </a:pPr>
            <a:r>
              <a:rPr lang="hr-HR" b="1" dirty="0"/>
              <a:t>ironija </a:t>
            </a:r>
            <a:r>
              <a:rPr lang="hr-HR" dirty="0"/>
              <a:t>– poruga, misli se drukčije nego što se kaže</a:t>
            </a:r>
          </a:p>
          <a:p>
            <a:pPr marL="0" indent="0">
              <a:buNone/>
            </a:pPr>
            <a:r>
              <a:rPr lang="hr-HR" b="1" dirty="0"/>
              <a:t>satira</a:t>
            </a:r>
            <a:r>
              <a:rPr lang="hr-HR" dirty="0"/>
              <a:t> – ismijavanje, kritiziranje i oštro osuđivanje neke pojave ili karaktera</a:t>
            </a:r>
          </a:p>
          <a:p>
            <a:pPr marL="0" indent="0">
              <a:buNone/>
            </a:pPr>
            <a:r>
              <a:rPr lang="hr-HR" b="1" dirty="0"/>
              <a:t>groteska</a:t>
            </a:r>
            <a:r>
              <a:rPr lang="hr-HR" dirty="0"/>
              <a:t> – prikazivanje teži izobličenosti, neprirodnom, fantastičnom i nakaznom (na granici između strogo ozbiljnog i smiješnog)</a:t>
            </a:r>
          </a:p>
          <a:p>
            <a:pPr marL="0" indent="0">
              <a:buNone/>
            </a:pPr>
            <a:r>
              <a:rPr lang="hr-HR" b="1" dirty="0"/>
              <a:t>DRAMSKI TEKST</a:t>
            </a:r>
          </a:p>
          <a:p>
            <a:pPr marL="0" indent="0">
              <a:buNone/>
            </a:pPr>
            <a:r>
              <a:rPr lang="hr-HR" dirty="0"/>
              <a:t>Dramski je tekst pisan u obliku </a:t>
            </a:r>
            <a:r>
              <a:rPr lang="hr-HR" b="1" dirty="0"/>
              <a:t>dijaloga</a:t>
            </a:r>
            <a:r>
              <a:rPr lang="hr-HR" dirty="0"/>
              <a:t>, podijeljen je na</a:t>
            </a:r>
            <a:r>
              <a:rPr lang="hr-HR" b="1" dirty="0"/>
              <a:t> činove </a:t>
            </a:r>
            <a:r>
              <a:rPr lang="hr-HR" dirty="0"/>
              <a:t>i </a:t>
            </a:r>
            <a:r>
              <a:rPr lang="hr-HR" b="1" dirty="0"/>
              <a:t>prizore</a:t>
            </a:r>
            <a:r>
              <a:rPr lang="hr-HR" dirty="0"/>
              <a:t>. Na početku drame nalazi se popis dramskih lica (</a:t>
            </a:r>
            <a:r>
              <a:rPr lang="hr-HR" b="1" dirty="0" err="1"/>
              <a:t>afiša</a:t>
            </a:r>
            <a:r>
              <a:rPr lang="hr-HR" dirty="0"/>
              <a:t>) koja se pojavljuju u drami.</a:t>
            </a:r>
          </a:p>
        </p:txBody>
      </p:sp>
    </p:spTree>
    <p:extLst>
      <p:ext uri="{BB962C8B-B14F-4D97-AF65-F5344CB8AC3E}">
        <p14:creationId xmlns:p14="http://schemas.microsoft.com/office/powerpoint/2010/main" val="77496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8A9571-0D5F-4201-BAC0-8FC3CF50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DRAMSKI TEKST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15BA666-685D-4D0B-A3A4-6FEB3A0B4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monolog</a:t>
            </a:r>
            <a:r>
              <a:rPr lang="hr-HR" dirty="0"/>
              <a:t> – razgovor lika samog sa sobom ili njegovo obraćanje zamišljenoj publici u kojoj on iznosi svoje misli, osjećaje, stavove</a:t>
            </a:r>
          </a:p>
          <a:p>
            <a:r>
              <a:rPr lang="hr-HR" b="1" dirty="0"/>
              <a:t>dijalog</a:t>
            </a:r>
            <a:r>
              <a:rPr lang="hr-HR" dirty="0"/>
              <a:t> – razgovor među likovima, naizmjenično iznošenje uglavnom </a:t>
            </a:r>
            <a:r>
              <a:rPr lang="hr-HR" dirty="0" err="1"/>
              <a:t>suprostavljenih</a:t>
            </a:r>
            <a:r>
              <a:rPr lang="hr-HR" dirty="0"/>
              <a:t> mišljenja zbog čega u drami raste napetost</a:t>
            </a:r>
          </a:p>
          <a:p>
            <a:r>
              <a:rPr lang="hr-HR" b="1" dirty="0"/>
              <a:t>dramska radnja </a:t>
            </a:r>
            <a:r>
              <a:rPr lang="hr-HR" dirty="0"/>
              <a:t>– uglavnom ima </a:t>
            </a:r>
            <a:r>
              <a:rPr lang="hr-HR" b="1" dirty="0"/>
              <a:t>uvod</a:t>
            </a:r>
            <a:r>
              <a:rPr lang="hr-HR" dirty="0"/>
              <a:t> (EKSPOZICIJU), </a:t>
            </a:r>
            <a:r>
              <a:rPr lang="hr-HR" b="1" dirty="0"/>
              <a:t>zaplet</a:t>
            </a:r>
            <a:r>
              <a:rPr lang="hr-HR" dirty="0"/>
              <a:t>, </a:t>
            </a:r>
            <a:r>
              <a:rPr lang="hr-HR" b="1" dirty="0"/>
              <a:t>radnju</a:t>
            </a:r>
            <a:r>
              <a:rPr lang="hr-HR" dirty="0"/>
              <a:t>, </a:t>
            </a:r>
            <a:r>
              <a:rPr lang="hr-HR" b="1" dirty="0"/>
              <a:t>kulminaciju</a:t>
            </a:r>
            <a:r>
              <a:rPr lang="hr-HR" dirty="0"/>
              <a:t> (VRHUNAC), </a:t>
            </a:r>
            <a:r>
              <a:rPr lang="hr-HR" b="1" dirty="0"/>
              <a:t>obrat</a:t>
            </a:r>
            <a:r>
              <a:rPr lang="hr-HR" dirty="0"/>
              <a:t> (PERIPETIJU) i </a:t>
            </a:r>
            <a:r>
              <a:rPr lang="hr-HR" b="1" dirty="0"/>
              <a:t>rasplet</a:t>
            </a:r>
            <a:r>
              <a:rPr lang="hr-HR" dirty="0"/>
              <a:t> – to je tzv. kompozicija tradicionalne drame koju će drame 20. stoljeća razarati!!</a:t>
            </a:r>
          </a:p>
          <a:p>
            <a:r>
              <a:rPr lang="hr-HR" b="1" dirty="0"/>
              <a:t>didaskalije</a:t>
            </a:r>
            <a:r>
              <a:rPr lang="hr-HR" dirty="0"/>
              <a:t> – su upute glumcima i redatelju o izgledu, ponašanju na sceni, a u dramskom se tekstu nalaze u zagradama ili su napisane kurzivom</a:t>
            </a:r>
          </a:p>
        </p:txBody>
      </p:sp>
    </p:spTree>
    <p:extLst>
      <p:ext uri="{BB962C8B-B14F-4D97-AF65-F5344CB8AC3E}">
        <p14:creationId xmlns:p14="http://schemas.microsoft.com/office/powerpoint/2010/main" val="277785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33E777-35DD-437A-BA18-62AB1CB8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DRAMA KAO SCENSKO DJELO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2366035-B02B-443A-8026-E17DF86B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b="1" dirty="0"/>
              <a:t>U STVARANJU PREDSTAVE SUDJELUJU:</a:t>
            </a:r>
          </a:p>
          <a:p>
            <a:r>
              <a:rPr lang="hr-HR" b="1" dirty="0"/>
              <a:t>dramaturg</a:t>
            </a:r>
            <a:r>
              <a:rPr lang="hr-HR" dirty="0"/>
              <a:t> – osoba koja bira drame za kazališni repertoar te prilagođava dramski tekst scenskoj izvedbi</a:t>
            </a:r>
          </a:p>
          <a:p>
            <a:r>
              <a:rPr lang="hr-HR" b="1" dirty="0"/>
              <a:t>redatelj</a:t>
            </a:r>
            <a:r>
              <a:rPr lang="hr-HR" dirty="0"/>
              <a:t> – osoba prema čijoj se zamisli i uputama drama postavlja na scenu</a:t>
            </a:r>
          </a:p>
          <a:p>
            <a:r>
              <a:rPr lang="hr-HR" b="1" dirty="0"/>
              <a:t>glumci</a:t>
            </a:r>
            <a:r>
              <a:rPr lang="hr-HR" dirty="0"/>
              <a:t> – osobe koje zamišljene dramske likove oživljavaju na pozornici</a:t>
            </a:r>
          </a:p>
          <a:p>
            <a:r>
              <a:rPr lang="hr-HR" b="1" dirty="0"/>
              <a:t>scenograf</a:t>
            </a:r>
            <a:r>
              <a:rPr lang="hr-HR" dirty="0"/>
              <a:t> – osmišljava izgled scene i mizanscene</a:t>
            </a:r>
          </a:p>
          <a:p>
            <a:r>
              <a:rPr lang="hr-HR" b="1" dirty="0"/>
              <a:t>kostimograf</a:t>
            </a:r>
            <a:r>
              <a:rPr lang="hr-HR" dirty="0"/>
              <a:t> – osmišljava kostime za kazališnu predstavu</a:t>
            </a:r>
          </a:p>
          <a:p>
            <a:r>
              <a:rPr lang="hr-HR" b="1" dirty="0"/>
              <a:t>majstor svjetla </a:t>
            </a:r>
            <a:r>
              <a:rPr lang="hr-HR" dirty="0"/>
              <a:t>– brine o rasvjeti</a:t>
            </a:r>
          </a:p>
          <a:p>
            <a:r>
              <a:rPr lang="hr-HR" b="1" dirty="0"/>
              <a:t>inspicijent</a:t>
            </a:r>
            <a:r>
              <a:rPr lang="hr-HR" dirty="0"/>
              <a:t> – nabavlja stvari potrebne za predstavu ili pokus, upravlja statistima i daje znak glumcima kad trebaju izići na pozornicu, upravlja svim poslovima iza kulisa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0738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8A4C37-DC0B-4414-9548-F89445A0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ANTIČKA KNJIŽEVNOST</a:t>
            </a:r>
            <a:br>
              <a:rPr lang="hr-HR" b="1" dirty="0"/>
            </a:br>
            <a:r>
              <a:rPr lang="hr-HR" b="1" dirty="0"/>
              <a:t>GRČKA TRAGEDIJA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1931C99-4CFD-4191-B84D-2D39DF20E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b="1" dirty="0"/>
              <a:t>scena</a:t>
            </a:r>
            <a:r>
              <a:rPr lang="hr-HR" dirty="0"/>
              <a:t> – pozornica</a:t>
            </a:r>
          </a:p>
          <a:p>
            <a:r>
              <a:rPr lang="hr-HR" b="1" dirty="0"/>
              <a:t>mizanscena</a:t>
            </a:r>
            <a:r>
              <a:rPr lang="hr-HR" dirty="0"/>
              <a:t> – raspored glumaca na pozornici</a:t>
            </a:r>
          </a:p>
          <a:p>
            <a:pPr marL="0" indent="0">
              <a:buNone/>
            </a:pPr>
            <a:r>
              <a:rPr lang="hr-HR" b="1" dirty="0"/>
              <a:t>RAZVOJ GRČKE TRAGEDIJE</a:t>
            </a:r>
          </a:p>
          <a:p>
            <a:r>
              <a:rPr lang="hr-HR" dirty="0"/>
              <a:t>u razdoblju antičke književnosti počeli su se iz </a:t>
            </a:r>
            <a:r>
              <a:rPr lang="hr-HR" b="1" dirty="0"/>
              <a:t>ditiramba</a:t>
            </a:r>
            <a:r>
              <a:rPr lang="hr-HR" dirty="0"/>
              <a:t> (pjesme koje su obilježavale svečanosti u čast boga Dioniza, tzv. </a:t>
            </a:r>
            <a:r>
              <a:rPr lang="hr-HR" b="1" dirty="0"/>
              <a:t>dionizijske igre</a:t>
            </a:r>
            <a:r>
              <a:rPr lang="hr-HR" dirty="0"/>
              <a:t>) izdvajati </a:t>
            </a:r>
            <a:r>
              <a:rPr lang="hr-HR" b="1" dirty="0"/>
              <a:t>zbor</a:t>
            </a:r>
            <a:r>
              <a:rPr lang="hr-HR" dirty="0"/>
              <a:t> i </a:t>
            </a:r>
            <a:r>
              <a:rPr lang="hr-HR" b="1" dirty="0"/>
              <a:t>zborovođa</a:t>
            </a:r>
            <a:r>
              <a:rPr lang="hr-HR" dirty="0"/>
              <a:t> – tako je došlo do zametka </a:t>
            </a:r>
            <a:r>
              <a:rPr lang="hr-HR" b="1" dirty="0"/>
              <a:t>tragedije</a:t>
            </a:r>
            <a:r>
              <a:rPr lang="hr-HR" dirty="0"/>
              <a:t> (zborovođa je dobivao obrise glumca, a zbor je imao ulogu komentatora radnje)</a:t>
            </a:r>
          </a:p>
          <a:p>
            <a:r>
              <a:rPr lang="hr-HR" dirty="0"/>
              <a:t>prve takve izvedbe pripisuju se </a:t>
            </a:r>
            <a:r>
              <a:rPr lang="hr-HR" b="1" dirty="0" err="1"/>
              <a:t>Tespisu</a:t>
            </a:r>
            <a:r>
              <a:rPr lang="hr-HR" dirty="0"/>
              <a:t> (534. g. pr. Kr.), zato se kazališna umjetnost zove i </a:t>
            </a:r>
            <a:r>
              <a:rPr lang="hr-HR" b="1" i="1" dirty="0" err="1"/>
              <a:t>Tespisovim</a:t>
            </a:r>
            <a:r>
              <a:rPr lang="hr-HR" b="1" i="1" dirty="0"/>
              <a:t> kolima</a:t>
            </a:r>
          </a:p>
          <a:p>
            <a:r>
              <a:rPr lang="hr-HR" dirty="0"/>
              <a:t>kad su se članovi kora (</a:t>
            </a:r>
            <a:r>
              <a:rPr lang="hr-HR" b="1" dirty="0" err="1"/>
              <a:t>koreuti</a:t>
            </a:r>
            <a:r>
              <a:rPr lang="hr-HR" dirty="0"/>
              <a:t>) počeli preodijevati i maskirati u </a:t>
            </a:r>
            <a:r>
              <a:rPr lang="hr-HR" b="1" dirty="0"/>
              <a:t>satire</a:t>
            </a:r>
            <a:r>
              <a:rPr lang="hr-HR" dirty="0"/>
              <a:t> ( mitske pratioce boga Dioniza, pola ljudi – pola jarci), otvoren je put stvaranju </a:t>
            </a:r>
            <a:r>
              <a:rPr lang="hr-HR" b="1" dirty="0"/>
              <a:t>satirske</a:t>
            </a:r>
            <a:r>
              <a:rPr lang="hr-HR" dirty="0"/>
              <a:t> </a:t>
            </a:r>
            <a:r>
              <a:rPr lang="hr-HR" b="1" dirty="0"/>
              <a:t>igre</a:t>
            </a:r>
            <a:r>
              <a:rPr lang="hr-HR" dirty="0"/>
              <a:t>/ to maskiranje </a:t>
            </a:r>
            <a:r>
              <a:rPr lang="hr-HR" dirty="0" err="1"/>
              <a:t>koreuta</a:t>
            </a:r>
            <a:r>
              <a:rPr lang="hr-HR" dirty="0"/>
              <a:t> u satire može objasniti i sam naziv tragedije ( grč. </a:t>
            </a:r>
            <a:r>
              <a:rPr lang="hr-HR" dirty="0" err="1"/>
              <a:t>tragos</a:t>
            </a:r>
            <a:r>
              <a:rPr lang="hr-HR" dirty="0"/>
              <a:t> – jarac, oda – jarčeva pjesma)</a:t>
            </a:r>
          </a:p>
        </p:txBody>
      </p:sp>
    </p:spTree>
    <p:extLst>
      <p:ext uri="{BB962C8B-B14F-4D97-AF65-F5344CB8AC3E}">
        <p14:creationId xmlns:p14="http://schemas.microsoft.com/office/powerpoint/2010/main" val="422347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1A93BF-81B9-4EEE-82A6-497AF587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KAZALIŠNE PREDSTAVE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92810D8-AB56-4094-9514-370CB728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pripremale su se tijekom dionizijskih svečanosti, a trajale su 3 – 5 dana</a:t>
            </a:r>
          </a:p>
          <a:p>
            <a:r>
              <a:rPr lang="hr-HR" dirty="0"/>
              <a:t>u programu tragedije izvodila se jedna trilogija (tri tematski povezane tragedije) i satirska igra</a:t>
            </a:r>
          </a:p>
          <a:p>
            <a:r>
              <a:rPr lang="hr-HR" dirty="0"/>
              <a:t>u 5. stoljeću prije Krista predstave dobivaju organizirane oblike</a:t>
            </a:r>
          </a:p>
          <a:p>
            <a:r>
              <a:rPr lang="hr-HR" dirty="0"/>
              <a:t>u to vrijeme djeluju trojica najvećih grčkih tragičara:</a:t>
            </a:r>
            <a:r>
              <a:rPr lang="hr-HR" b="1" dirty="0"/>
              <a:t> Eshil</a:t>
            </a:r>
            <a:r>
              <a:rPr lang="hr-HR" dirty="0"/>
              <a:t>, </a:t>
            </a:r>
            <a:r>
              <a:rPr lang="hr-HR" b="1" dirty="0"/>
              <a:t>Sofoklo</a:t>
            </a:r>
            <a:r>
              <a:rPr lang="hr-HR" dirty="0"/>
              <a:t> i </a:t>
            </a:r>
            <a:r>
              <a:rPr lang="hr-HR" b="1" dirty="0"/>
              <a:t>Euripid</a:t>
            </a:r>
          </a:p>
          <a:p>
            <a:pPr marL="0" indent="0">
              <a:buNone/>
            </a:pPr>
            <a:r>
              <a:rPr lang="hr-HR" b="1" dirty="0"/>
              <a:t>UVJETI IZVOĐENJA GRČKE TRAGEDIJE </a:t>
            </a:r>
            <a:r>
              <a:rPr lang="hr-HR" dirty="0"/>
              <a:t>(slika)</a:t>
            </a:r>
          </a:p>
          <a:p>
            <a:pPr marL="0" indent="0">
              <a:buNone/>
            </a:pPr>
            <a:r>
              <a:rPr lang="hr-HR" b="1" dirty="0"/>
              <a:t>DIJELOVI GRČKE TRAGEDIJE:</a:t>
            </a:r>
          </a:p>
          <a:p>
            <a:pPr marL="0" indent="0">
              <a:buNone/>
            </a:pPr>
            <a:r>
              <a:rPr lang="hr-HR" b="1" dirty="0"/>
              <a:t>prolog</a:t>
            </a:r>
            <a:r>
              <a:rPr lang="hr-HR" dirty="0"/>
              <a:t> – uvodni dio tragedije prije ulaska kora</a:t>
            </a:r>
          </a:p>
          <a:p>
            <a:pPr marL="0" indent="0">
              <a:buNone/>
            </a:pPr>
            <a:r>
              <a:rPr lang="hr-HR" b="1" dirty="0" err="1"/>
              <a:t>parod</a:t>
            </a:r>
            <a:r>
              <a:rPr lang="hr-HR" dirty="0"/>
              <a:t> – ulazna pjesma kora</a:t>
            </a:r>
          </a:p>
          <a:p>
            <a:pPr marL="0" indent="0">
              <a:buNone/>
            </a:pPr>
            <a:r>
              <a:rPr lang="hr-HR" b="1" dirty="0" err="1"/>
              <a:t>epizodij</a:t>
            </a:r>
            <a:r>
              <a:rPr lang="hr-HR" dirty="0"/>
              <a:t> – sve što glumci govore i čine između dviju </a:t>
            </a:r>
            <a:r>
              <a:rPr lang="hr-HR" dirty="0" err="1"/>
              <a:t>korskih</a:t>
            </a:r>
            <a:r>
              <a:rPr lang="hr-HR" dirty="0"/>
              <a:t> pjesama</a:t>
            </a:r>
          </a:p>
          <a:p>
            <a:pPr marL="0" indent="0">
              <a:buNone/>
            </a:pPr>
            <a:r>
              <a:rPr lang="hr-HR" b="1" dirty="0" err="1"/>
              <a:t>stasim</a:t>
            </a:r>
            <a:r>
              <a:rPr lang="hr-HR" dirty="0"/>
              <a:t> – stajaća pjesma kora koja se izvodila između pojedinih </a:t>
            </a:r>
            <a:r>
              <a:rPr lang="hr-HR" dirty="0" err="1"/>
              <a:t>epizodija</a:t>
            </a:r>
            <a:endParaRPr lang="hr-HR" dirty="0"/>
          </a:p>
          <a:p>
            <a:pPr marL="0" indent="0">
              <a:buNone/>
            </a:pPr>
            <a:r>
              <a:rPr lang="hr-HR" b="1" dirty="0" err="1"/>
              <a:t>eksod</a:t>
            </a:r>
            <a:r>
              <a:rPr lang="hr-HR" dirty="0"/>
              <a:t> – izlazna pjesma kora na kraju tragedije</a:t>
            </a:r>
            <a:r>
              <a:rPr lang="hr-HR" b="1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8352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668AA72-37F6-4DE8-86DE-BF0E296B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ZNAČAJKE GRČKE TRAGEDIJE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95CC73F-E20E-4D14-9A4F-9474805B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b="1" dirty="0"/>
              <a:t>tragičan junak </a:t>
            </a:r>
            <a:r>
              <a:rPr lang="hr-HR" dirty="0"/>
              <a:t>– osoba koja tragično stradava zbog svojih uvjerenja i postupaka</a:t>
            </a:r>
          </a:p>
          <a:p>
            <a:r>
              <a:rPr lang="hr-HR" b="1" dirty="0"/>
              <a:t>tragičan sukob </a:t>
            </a:r>
            <a:r>
              <a:rPr lang="hr-HR" dirty="0"/>
              <a:t>– sukob tragičnog junaka s ostalim likovima koji imaju drukčija uvjerenja</a:t>
            </a:r>
          </a:p>
          <a:p>
            <a:r>
              <a:rPr lang="hr-HR" b="1" dirty="0"/>
              <a:t>tragična krivnja </a:t>
            </a:r>
            <a:r>
              <a:rPr lang="hr-HR" dirty="0"/>
              <a:t>– razlog sukoba tragičnog junaka s okolinom</a:t>
            </a:r>
          </a:p>
          <a:p>
            <a:r>
              <a:rPr lang="hr-HR" b="1" dirty="0"/>
              <a:t>tragičan završetak </a:t>
            </a:r>
            <a:r>
              <a:rPr lang="hr-HR" dirty="0"/>
              <a:t>– posljedica sukoba i različitih stavova likova</a:t>
            </a:r>
          </a:p>
          <a:p>
            <a:r>
              <a:rPr lang="hr-HR" b="1" dirty="0"/>
              <a:t>uzvišen stil </a:t>
            </a:r>
            <a:r>
              <a:rPr lang="hr-HR" dirty="0"/>
              <a:t>– svečan, dostojanstven izraz koji se razlikuje od svakodnevnoga govora</a:t>
            </a:r>
          </a:p>
          <a:p>
            <a:pPr marL="0" indent="0">
              <a:buNone/>
            </a:pPr>
            <a:r>
              <a:rPr lang="hr-HR" dirty="0"/>
              <a:t>Grčki teoretičar tragedije je </a:t>
            </a:r>
            <a:r>
              <a:rPr lang="hr-HR" b="1" dirty="0"/>
              <a:t>Aristotel</a:t>
            </a:r>
            <a:r>
              <a:rPr lang="hr-HR" dirty="0"/>
              <a:t> (i njegovo djelo </a:t>
            </a:r>
            <a:r>
              <a:rPr lang="hr-HR" b="1" dirty="0"/>
              <a:t>Poetika</a:t>
            </a:r>
            <a:r>
              <a:rPr lang="hr-HR" dirty="0"/>
              <a:t>). Aristotel određuje tragediju kao oponašanje (</a:t>
            </a:r>
            <a:r>
              <a:rPr lang="hr-HR" b="1" dirty="0" err="1"/>
              <a:t>mimesis</a:t>
            </a:r>
            <a:r>
              <a:rPr lang="hr-HR" dirty="0"/>
              <a:t>) završnog i ozbiljnog čina, a to se oponašanje izvodi radnjom (dijalogom i monologom), a ne pripovijedanjem; svrha je tragedije pročišćenje (</a:t>
            </a:r>
            <a:r>
              <a:rPr lang="hr-HR" b="1" dirty="0"/>
              <a:t>katarza</a:t>
            </a:r>
            <a:r>
              <a:rPr lang="hr-HR" dirty="0"/>
              <a:t>) osjećaja sažaljenja i straha i  kod gledatelja i kod glumca</a:t>
            </a:r>
          </a:p>
        </p:txBody>
      </p:sp>
    </p:spTree>
    <p:extLst>
      <p:ext uri="{BB962C8B-B14F-4D97-AF65-F5344CB8AC3E}">
        <p14:creationId xmlns:p14="http://schemas.microsoft.com/office/powerpoint/2010/main" val="2102185979"/>
      </p:ext>
    </p:extLst>
  </p:cSld>
  <p:clrMapOvr>
    <a:masterClrMapping/>
  </p:clrMapOvr>
</p:sld>
</file>

<file path=ppt/theme/theme1.xml><?xml version="1.0" encoding="utf-8"?>
<a:theme xmlns:a="http://schemas.openxmlformats.org/drawingml/2006/main" name="Pramen">
  <a:themeElements>
    <a:clrScheme name="Pram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Pram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am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4EC734E159B574C8BBC369580089383" ma:contentTypeVersion="4" ma:contentTypeDescription="Stvaranje novog dokumenta." ma:contentTypeScope="" ma:versionID="2460e6fb4de423f41f2e7f1ec2dee109">
  <xsd:schema xmlns:xsd="http://www.w3.org/2001/XMLSchema" xmlns:xs="http://www.w3.org/2001/XMLSchema" xmlns:p="http://schemas.microsoft.com/office/2006/metadata/properties" xmlns:ns2="a7fcb37a-ef39-4dda-807b-ce21e559a07d" targetNamespace="http://schemas.microsoft.com/office/2006/metadata/properties" ma:root="true" ma:fieldsID="a561b34689a09b2340307a8c025798b8" ns2:_="">
    <xsd:import namespace="a7fcb37a-ef39-4dda-807b-ce21e559a0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cb37a-ef39-4dda-807b-ce21e559a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CA8688-D743-4D38-8053-1457C32009D4}"/>
</file>

<file path=customXml/itemProps2.xml><?xml version="1.0" encoding="utf-8"?>
<ds:datastoreItem xmlns:ds="http://schemas.openxmlformats.org/officeDocument/2006/customXml" ds:itemID="{CB2B65DA-B959-4A09-9E03-63AF61F736FA}"/>
</file>

<file path=customXml/itemProps3.xml><?xml version="1.0" encoding="utf-8"?>
<ds:datastoreItem xmlns:ds="http://schemas.openxmlformats.org/officeDocument/2006/customXml" ds:itemID="{B6BA3DE8-47CA-40F1-872A-BBFE5E439AB0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794</Words>
  <Application>Microsoft Office PowerPoint</Application>
  <PresentationFormat>Široki zaslon</PresentationFormat>
  <Paragraphs>61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Pramen</vt:lpstr>
      <vt:lpstr>DRAMA POBUNJENOG POJEDINCA</vt:lpstr>
      <vt:lpstr>DRAMSKE VRSTE</vt:lpstr>
      <vt:lpstr>VRSTE KOMEDIJA</vt:lpstr>
      <vt:lpstr>RAZINE PRIKAZIVANJA SMIJEŠNOGA</vt:lpstr>
      <vt:lpstr>DRAMSKI TEKST</vt:lpstr>
      <vt:lpstr>DRAMA KAO SCENSKO DJELO</vt:lpstr>
      <vt:lpstr>ANTIČKA KNJIŽEVNOST GRČKA TRAGEDIJA</vt:lpstr>
      <vt:lpstr>KAZALIŠNE PREDSTAVE</vt:lpstr>
      <vt:lpstr>ZNAČAJKE GRČKE TRAGEDIJE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DRAMA POBUNJENOG POJEDINCA</dc:title>
  <dc:creator>Vesna Hrđok</dc:creator>
  <cp:lastModifiedBy>Vesna Hrđok</cp:lastModifiedBy>
  <cp:revision>14</cp:revision>
  <dcterms:created xsi:type="dcterms:W3CDTF">2022-02-07T06:25:59Z</dcterms:created>
  <dcterms:modified xsi:type="dcterms:W3CDTF">2022-02-10T09:03:54Z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0x01010034EC734E159B574C8BBC369580089383</vt:lpwstr>
  </property>
</Properties>
</file>