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3/11/2022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5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6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0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7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3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5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0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8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1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7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4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55C42B4-5078-4DC8-9205-F5E3998C1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sz="6200" b="1"/>
              <a:t>HRVATSKA RENESANSA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8EC8F1A-EDE3-4049-B64D-08612C0C7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/>
          </a:bodyPr>
          <a:lstStyle/>
          <a:p>
            <a:r>
              <a:rPr lang="hr-HR" b="1"/>
              <a:t>UVOD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CB635-D5E3-40B9-99E5-4397A34B38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4" r="13657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9" name="Cross 18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5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20AA85B-99ED-41C1-A415-CF474720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HRVATSKA RENESANSA - UVOD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0A880F0-33BA-4D19-8891-3566972A8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r-HR" dirty="0"/>
              <a:t>vrijeme kulturnog procvata tijekom kojega se Hrvatska uključuje u europski kontekst</a:t>
            </a:r>
          </a:p>
          <a:p>
            <a:r>
              <a:rPr lang="hr-HR" dirty="0"/>
              <a:t>renesansa se javlja u već razvijenim južnoslavenskim humanističkim središtima, dok se u unutrašnjosti Hrvatske nije razvila zbog turskoga osvajanja</a:t>
            </a:r>
          </a:p>
          <a:p>
            <a:r>
              <a:rPr lang="hr-HR" dirty="0"/>
              <a:t>ideje renesanse dolaze iz Italije (razvijena trgovina, školovanje naših pisaca)</a:t>
            </a:r>
          </a:p>
          <a:p>
            <a:r>
              <a:rPr lang="hr-HR" dirty="0"/>
              <a:t>središta: </a:t>
            </a:r>
            <a:r>
              <a:rPr lang="hr-HR" i="1" dirty="0"/>
              <a:t>Dubrovnik, Zadar, Split, Šibenik, Trogir, Hvar, Korčula</a:t>
            </a:r>
          </a:p>
          <a:p>
            <a:r>
              <a:rPr lang="hr-HR" dirty="0"/>
              <a:t>najistaknutije je središte Dubrovnik, koji jedini zadržava samostalnost i slobodu sve do ulaska Napoleonovih trupa 1806., kada je ukinuta Dubrovačka Republika</a:t>
            </a:r>
          </a:p>
        </p:txBody>
      </p:sp>
    </p:spTree>
    <p:extLst>
      <p:ext uri="{BB962C8B-B14F-4D97-AF65-F5344CB8AC3E}">
        <p14:creationId xmlns:p14="http://schemas.microsoft.com/office/powerpoint/2010/main" val="282128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18E8626-3096-44ED-BDAF-36620477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PREDSTAVNICI I DJELA</a:t>
            </a:r>
          </a:p>
        </p:txBody>
      </p:sp>
      <p:graphicFrame>
        <p:nvGraphicFramePr>
          <p:cNvPr id="4" name="Tablica 4">
            <a:extLst>
              <a:ext uri="{FF2B5EF4-FFF2-40B4-BE49-F238E27FC236}">
                <a16:creationId xmlns:a16="http://schemas.microsoft.com/office/drawing/2014/main" id="{18D98FBB-82C2-4D40-B32B-9218AB658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482930"/>
              </p:ext>
            </p:extLst>
          </p:nvPr>
        </p:nvGraphicFramePr>
        <p:xfrm>
          <a:off x="565149" y="2313830"/>
          <a:ext cx="8267701" cy="568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186">
                  <a:extLst>
                    <a:ext uri="{9D8B030D-6E8A-4147-A177-3AD203B41FA5}">
                      <a16:colId xmlns:a16="http://schemas.microsoft.com/office/drawing/2014/main" val="2627507859"/>
                    </a:ext>
                  </a:extLst>
                </a:gridCol>
                <a:gridCol w="5716988">
                  <a:extLst>
                    <a:ext uri="{9D8B030D-6E8A-4147-A177-3AD203B41FA5}">
                      <a16:colId xmlns:a16="http://schemas.microsoft.com/office/drawing/2014/main" val="2599162106"/>
                    </a:ext>
                  </a:extLst>
                </a:gridCol>
                <a:gridCol w="1374527">
                  <a:extLst>
                    <a:ext uri="{9D8B030D-6E8A-4147-A177-3AD203B41FA5}">
                      <a16:colId xmlns:a16="http://schemas.microsoft.com/office/drawing/2014/main" val="2649612477"/>
                    </a:ext>
                  </a:extLst>
                </a:gridCol>
              </a:tblGrid>
              <a:tr h="685770">
                <a:tc>
                  <a:txBody>
                    <a:bodyPr/>
                    <a:lstStyle/>
                    <a:p>
                      <a:r>
                        <a:rPr lang="hr-HR" dirty="0"/>
                        <a:t>EPIKA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b="0" dirty="0"/>
                        <a:t>Marko Marulić, </a:t>
                      </a:r>
                      <a:r>
                        <a:rPr lang="hr-HR" b="1" i="1" dirty="0"/>
                        <a:t>Judita </a:t>
                      </a:r>
                      <a:r>
                        <a:rPr lang="hr-HR" b="0" dirty="0"/>
                        <a:t>(1501./1521,)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b="0" dirty="0"/>
                        <a:t>prvo umjetničko djelo na hrvatskom jeziku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b="0" dirty="0"/>
                        <a:t>Split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273986"/>
                  </a:ext>
                </a:extLst>
              </a:tr>
              <a:tr h="685770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/>
                        <a:t>Brne</a:t>
                      </a:r>
                      <a:r>
                        <a:rPr lang="hr-HR" dirty="0"/>
                        <a:t> </a:t>
                      </a:r>
                      <a:r>
                        <a:rPr lang="hr-HR" dirty="0" err="1"/>
                        <a:t>Karnarutić</a:t>
                      </a:r>
                      <a:r>
                        <a:rPr lang="hr-HR" dirty="0"/>
                        <a:t>, </a:t>
                      </a:r>
                      <a:r>
                        <a:rPr lang="hr-HR" b="1" i="1" dirty="0" err="1"/>
                        <a:t>Vazetje</a:t>
                      </a:r>
                      <a:r>
                        <a:rPr lang="hr-HR" b="1" i="1" dirty="0"/>
                        <a:t> Sigeta grada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povijesni 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Zadar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541283"/>
                  </a:ext>
                </a:extLst>
              </a:tr>
              <a:tr h="685770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Petar Zoranić, </a:t>
                      </a:r>
                      <a:r>
                        <a:rPr lang="hr-HR" b="1" i="1" dirty="0"/>
                        <a:t>Planine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prvi hrvatski 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58599"/>
                  </a:ext>
                </a:extLst>
              </a:tr>
              <a:tr h="685770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Petar Hektorović, </a:t>
                      </a:r>
                      <a:r>
                        <a:rPr lang="hr-HR" b="1" i="1" dirty="0"/>
                        <a:t>Ribanje i ribarsko prigovaranje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putopisni 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Hvar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000627"/>
                  </a:ext>
                </a:extLst>
              </a:tr>
              <a:tr h="979671">
                <a:tc>
                  <a:txBody>
                    <a:bodyPr/>
                    <a:lstStyle/>
                    <a:p>
                      <a:r>
                        <a:rPr lang="hr-HR" b="1" dirty="0"/>
                        <a:t>LIRIKA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Hanibal Lucić, </a:t>
                      </a:r>
                      <a:r>
                        <a:rPr lang="hr-HR" b="1" i="1" dirty="0" err="1"/>
                        <a:t>Jur</a:t>
                      </a:r>
                      <a:r>
                        <a:rPr lang="hr-HR" b="1" i="1" dirty="0"/>
                        <a:t> nijedna na svit vila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lirska pjesma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drama </a:t>
                      </a:r>
                      <a:r>
                        <a:rPr lang="hr-HR" b="1" i="1" dirty="0"/>
                        <a:t>Robinja </a:t>
                      </a:r>
                      <a:r>
                        <a:rPr lang="hr-HR" dirty="0"/>
                        <a:t>– prva svjetovna drama*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522323"/>
                  </a:ext>
                </a:extLst>
              </a:tr>
              <a:tr h="979671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b="1" i="1" dirty="0"/>
                        <a:t>Zbornik Nikše </a:t>
                      </a:r>
                      <a:r>
                        <a:rPr lang="hr-HR" b="1" i="1" dirty="0" err="1"/>
                        <a:t>Ranjine</a:t>
                      </a:r>
                      <a:r>
                        <a:rPr lang="hr-HR" dirty="0"/>
                        <a:t>, 1507.</a:t>
                      </a:r>
                    </a:p>
                    <a:p>
                      <a:r>
                        <a:rPr lang="hr-HR" dirty="0"/>
                        <a:t>Šiško </a:t>
                      </a:r>
                      <a:r>
                        <a:rPr lang="hr-HR" dirty="0" err="1"/>
                        <a:t>Menčetić</a:t>
                      </a:r>
                      <a:r>
                        <a:rPr lang="hr-HR" dirty="0"/>
                        <a:t>, </a:t>
                      </a:r>
                      <a:r>
                        <a:rPr lang="hr-HR" i="1" dirty="0"/>
                        <a:t>Prvi pogled</a:t>
                      </a:r>
                    </a:p>
                    <a:p>
                      <a:r>
                        <a:rPr lang="hr-HR" dirty="0" err="1"/>
                        <a:t>Džore</a:t>
                      </a:r>
                      <a:r>
                        <a:rPr lang="hr-HR" dirty="0"/>
                        <a:t> Držić, </a:t>
                      </a:r>
                      <a:r>
                        <a:rPr lang="hr-HR" i="1" dirty="0"/>
                        <a:t>Draža je od zlata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Dubrovnik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496056"/>
                  </a:ext>
                </a:extLst>
              </a:tr>
              <a:tr h="979671">
                <a:tc>
                  <a:txBody>
                    <a:bodyPr/>
                    <a:lstStyle/>
                    <a:p>
                      <a:r>
                        <a:rPr lang="hr-HR" b="1" dirty="0"/>
                        <a:t>DRAMA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Marin Držić, </a:t>
                      </a:r>
                      <a:r>
                        <a:rPr lang="hr-HR" b="1" i="1" dirty="0"/>
                        <a:t>Dundo Maroje, Skup, Novela od Stanca</a:t>
                      </a:r>
                      <a:r>
                        <a:rPr lang="hr-HR" dirty="0"/>
                        <a:t> – komedije</a:t>
                      </a:r>
                    </a:p>
                    <a:p>
                      <a:r>
                        <a:rPr lang="hr-HR" b="1" i="1" dirty="0"/>
                        <a:t>Tirena</a:t>
                      </a:r>
                      <a:r>
                        <a:rPr lang="hr-HR" dirty="0"/>
                        <a:t> - pastorala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415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86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37B268F-5A3E-4F7F-BE70-45A3C82A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OBILJEŽJA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6B236A8-0521-4F92-8DD8-CDE2CBAF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/>
              <a:t>renesansna se književnost na </a:t>
            </a:r>
            <a:r>
              <a:rPr lang="hr-HR" b="1" dirty="0"/>
              <a:t>narodnom jeziku </a:t>
            </a:r>
            <a:r>
              <a:rPr lang="hr-HR" dirty="0"/>
              <a:t>oblikuje istodobno s humanističkom književnošću na latinskom jeziku</a:t>
            </a:r>
          </a:p>
          <a:p>
            <a:r>
              <a:rPr lang="hr-HR" dirty="0"/>
              <a:t>ona je spoj srednjovjekovne, humanističke, narodne književnosti i modernih renesansnih strujanja</a:t>
            </a:r>
          </a:p>
          <a:p>
            <a:r>
              <a:rPr lang="hr-HR" dirty="0"/>
              <a:t>javlja se svijest o </a:t>
            </a:r>
            <a:r>
              <a:rPr lang="hr-HR" i="1" dirty="0"/>
              <a:t>rasutoj </a:t>
            </a:r>
            <a:r>
              <a:rPr lang="hr-HR" i="1" dirty="0" err="1"/>
              <a:t>bašćini</a:t>
            </a:r>
            <a:r>
              <a:rPr lang="hr-HR" i="1" dirty="0"/>
              <a:t> </a:t>
            </a:r>
            <a:r>
              <a:rPr lang="hr-HR" dirty="0"/>
              <a:t>– svijest o domovini, domoljubna tematika</a:t>
            </a:r>
          </a:p>
          <a:p>
            <a:pPr marL="0" indent="0">
              <a:buNone/>
            </a:pPr>
            <a:r>
              <a:rPr lang="hr-HR" b="1" dirty="0"/>
              <a:t>RENESANSNA LIRIKA </a:t>
            </a:r>
            <a:r>
              <a:rPr lang="hr-HR" dirty="0"/>
              <a:t>razvija se na tradiciji trubadurske poezije, europskoga petrarkizma, srednjovjekovne lirike, ali i na tradiciji narodne usmene poezije.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114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9130279-944A-4B3F-BF53-4C394130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OBILJEŽJA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842DCA3-3B20-41E0-965A-D31FD8C50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dirty="0"/>
              <a:t>najčešća tema hrvatskih </a:t>
            </a:r>
            <a:r>
              <a:rPr lang="hr-HR" b="1" dirty="0"/>
              <a:t>petrarkista</a:t>
            </a:r>
            <a:r>
              <a:rPr lang="hr-HR" dirty="0"/>
              <a:t> (pišu po uzoru na </a:t>
            </a:r>
            <a:r>
              <a:rPr lang="hr-HR" dirty="0" err="1"/>
              <a:t>Petrarku</a:t>
            </a:r>
            <a:r>
              <a:rPr lang="hr-HR" dirty="0"/>
              <a:t>) je </a:t>
            </a:r>
            <a:r>
              <a:rPr lang="hr-HR" i="1" dirty="0"/>
              <a:t>ljubav i ženska ljepota</a:t>
            </a:r>
          </a:p>
          <a:p>
            <a:r>
              <a:rPr lang="hr-HR" dirty="0"/>
              <a:t>najpoznatiji </a:t>
            </a:r>
            <a:r>
              <a:rPr lang="hr-HR" b="1" dirty="0"/>
              <a:t>hrvatski petrarkisti </a:t>
            </a:r>
            <a:r>
              <a:rPr lang="hr-HR" dirty="0"/>
              <a:t>su: </a:t>
            </a:r>
            <a:r>
              <a:rPr lang="hr-HR" i="1" dirty="0"/>
              <a:t>Šiško </a:t>
            </a:r>
            <a:r>
              <a:rPr lang="hr-HR" i="1" dirty="0" err="1"/>
              <a:t>Menčetić</a:t>
            </a:r>
            <a:r>
              <a:rPr lang="hr-HR" i="1" dirty="0"/>
              <a:t>, </a:t>
            </a:r>
            <a:r>
              <a:rPr lang="hr-HR" i="1" dirty="0" err="1"/>
              <a:t>Džore</a:t>
            </a:r>
            <a:r>
              <a:rPr lang="hr-HR" i="1" dirty="0"/>
              <a:t> Držić i Hanibal Lucić </a:t>
            </a:r>
            <a:r>
              <a:rPr lang="hr-HR" dirty="0"/>
              <a:t>(vidi 3. slajd – nazivi pjesama)</a:t>
            </a:r>
          </a:p>
          <a:p>
            <a:r>
              <a:rPr lang="hr-HR" dirty="0"/>
              <a:t>najpoznatije ljubavne pjesme svojih suvremenika sačuvao je od zaborava dubrovački plemić Nikša </a:t>
            </a:r>
            <a:r>
              <a:rPr lang="hr-HR" dirty="0" err="1"/>
              <a:t>Ranjina</a:t>
            </a:r>
            <a:r>
              <a:rPr lang="hr-HR" dirty="0"/>
              <a:t> koji ih je počeo zapisivati 1507. u zborniku nazvanom </a:t>
            </a:r>
            <a:r>
              <a:rPr lang="hr-HR" b="1" i="1" dirty="0" err="1"/>
              <a:t>Ranjinin</a:t>
            </a:r>
            <a:r>
              <a:rPr lang="hr-HR" b="1" i="1" dirty="0"/>
              <a:t> zbornik </a:t>
            </a:r>
            <a:r>
              <a:rPr lang="hr-HR" dirty="0"/>
              <a:t>(među pjesmama najbrojnije su </a:t>
            </a:r>
            <a:r>
              <a:rPr lang="hr-HR" dirty="0" err="1"/>
              <a:t>Menčetićeve</a:t>
            </a:r>
            <a:r>
              <a:rPr lang="hr-HR" dirty="0"/>
              <a:t> i </a:t>
            </a:r>
            <a:r>
              <a:rPr lang="hr-HR" dirty="0" err="1"/>
              <a:t>Držićeve</a:t>
            </a:r>
            <a:r>
              <a:rPr lang="hr-HR" dirty="0"/>
              <a:t> pjesme te pjesme anonimnih autora)</a:t>
            </a:r>
          </a:p>
          <a:p>
            <a:r>
              <a:rPr lang="hr-HR" dirty="0"/>
              <a:t>osim ljubavne poezije pisala se i </a:t>
            </a:r>
            <a:r>
              <a:rPr lang="hr-HR" i="1" dirty="0"/>
              <a:t>refleksivna lirika </a:t>
            </a:r>
            <a:r>
              <a:rPr lang="hr-HR" dirty="0"/>
              <a:t>(Mavro </a:t>
            </a:r>
            <a:r>
              <a:rPr lang="hr-HR" dirty="0" err="1"/>
              <a:t>Vetranović</a:t>
            </a:r>
            <a:r>
              <a:rPr lang="hr-HR" dirty="0"/>
              <a:t>)te </a:t>
            </a:r>
            <a:r>
              <a:rPr lang="hr-HR" i="1" dirty="0"/>
              <a:t>religiozna </a:t>
            </a:r>
            <a:r>
              <a:rPr lang="hr-HR" dirty="0"/>
              <a:t>i </a:t>
            </a:r>
            <a:r>
              <a:rPr lang="hr-HR" i="1" dirty="0"/>
              <a:t>satirična lirika </a:t>
            </a:r>
            <a:r>
              <a:rPr lang="hr-HR" dirty="0"/>
              <a:t>( Marko Marulić, Mavro </a:t>
            </a:r>
            <a:r>
              <a:rPr lang="hr-HR" dirty="0" err="1"/>
              <a:t>Vetranović</a:t>
            </a:r>
            <a:r>
              <a:rPr lang="hr-HR" dirty="0"/>
              <a:t>)</a:t>
            </a:r>
          </a:p>
          <a:p>
            <a:r>
              <a:rPr lang="hr-HR" i="1" dirty="0"/>
              <a:t>pokladna lirika </a:t>
            </a:r>
            <a:r>
              <a:rPr lang="hr-HR" dirty="0"/>
              <a:t>izvodila se u doba karnevala, a stihovi su se govorili pod maskom pa se takve pokladne pjesme zovu </a:t>
            </a:r>
            <a:r>
              <a:rPr lang="hr-HR" i="1" dirty="0" err="1"/>
              <a:t>maskerate</a:t>
            </a:r>
            <a:r>
              <a:rPr lang="hr-HR" dirty="0"/>
              <a:t> (Mikša </a:t>
            </a:r>
            <a:r>
              <a:rPr lang="hr-HR" dirty="0" err="1"/>
              <a:t>Pelegrinović</a:t>
            </a:r>
            <a:r>
              <a:rPr lang="hr-HR" dirty="0"/>
              <a:t>, </a:t>
            </a:r>
            <a:r>
              <a:rPr lang="hr-HR" b="1" i="1" dirty="0" err="1"/>
              <a:t>Jeđupka</a:t>
            </a:r>
            <a:r>
              <a:rPr lang="hr-H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601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523889E-B629-41EE-ADF7-06B726A8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OBILJEŽJA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162ED77-B2CB-4A2D-9783-4D15DAE1B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i="1" dirty="0"/>
              <a:t>pjesničke poslanice </a:t>
            </a:r>
            <a:r>
              <a:rPr lang="hr-HR" dirty="0"/>
              <a:t>ili </a:t>
            </a:r>
            <a:r>
              <a:rPr lang="hr-HR" i="1" dirty="0" err="1"/>
              <a:t>epistule</a:t>
            </a:r>
            <a:r>
              <a:rPr lang="hr-HR" dirty="0"/>
              <a:t> imaju ulogu današnjih pisama; pjesnici razmjenjuju razmišljanja o djelima, životu, umjetnosti – najpoznatiji su pisci poslanica bili Petar Hektorović, Mavro </a:t>
            </a:r>
            <a:r>
              <a:rPr lang="hr-HR" dirty="0" err="1"/>
              <a:t>Vetrabović</a:t>
            </a:r>
            <a:r>
              <a:rPr lang="hr-HR" dirty="0"/>
              <a:t>, Nikola </a:t>
            </a:r>
            <a:r>
              <a:rPr lang="hr-HR" dirty="0" err="1"/>
              <a:t>Nalješković</a:t>
            </a:r>
            <a:r>
              <a:rPr lang="hr-HR" dirty="0"/>
              <a:t>…</a:t>
            </a:r>
          </a:p>
          <a:p>
            <a:pPr marL="0" indent="0">
              <a:buNone/>
            </a:pPr>
            <a:r>
              <a:rPr lang="hr-HR" b="1" dirty="0"/>
              <a:t>RENESANSNA EPIKA </a:t>
            </a:r>
            <a:r>
              <a:rPr lang="hr-HR" dirty="0"/>
              <a:t>razvija se pod utjecajem antičke književnosti (Homer, </a:t>
            </a:r>
            <a:r>
              <a:rPr lang="hr-HR" dirty="0" err="1"/>
              <a:t>Vergilije</a:t>
            </a:r>
            <a:r>
              <a:rPr lang="hr-HR" dirty="0"/>
              <a:t>), ali i humanističke te renesansne europske književnosti</a:t>
            </a:r>
          </a:p>
          <a:p>
            <a:pPr marL="0" indent="0">
              <a:buNone/>
            </a:pPr>
            <a:r>
              <a:rPr lang="hr-HR" dirty="0"/>
              <a:t>Dominantna je vrsta </a:t>
            </a:r>
            <a:r>
              <a:rPr lang="hr-HR" i="1" dirty="0"/>
              <a:t>ep</a:t>
            </a:r>
            <a:r>
              <a:rPr lang="hr-HR" dirty="0"/>
              <a:t> ispjevan </a:t>
            </a:r>
            <a:r>
              <a:rPr lang="hr-HR" i="1" dirty="0"/>
              <a:t>dvostruko rimovanim dvanaestercima</a:t>
            </a:r>
            <a:r>
              <a:rPr lang="hr-HR" dirty="0"/>
              <a:t>. Gledajući po tematici/vrstama epova možemo govoriti o:</a:t>
            </a:r>
          </a:p>
        </p:txBody>
      </p:sp>
    </p:spTree>
    <p:extLst>
      <p:ext uri="{BB962C8B-B14F-4D97-AF65-F5344CB8AC3E}">
        <p14:creationId xmlns:p14="http://schemas.microsoft.com/office/powerpoint/2010/main" val="351042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35D656-831C-4E19-B9A7-3F2906D9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OBILJEŽJA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903761B-EC3E-45B0-BD75-89A29EDD9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AutoNum type="alphaLcParenR"/>
            </a:pPr>
            <a:r>
              <a:rPr lang="hr-HR" b="1" i="1" dirty="0"/>
              <a:t>kršćansko-</a:t>
            </a:r>
            <a:r>
              <a:rPr lang="hr-HR" b="1" i="1" dirty="0" err="1"/>
              <a:t>vergilijanskom</a:t>
            </a:r>
            <a:r>
              <a:rPr lang="hr-HR" b="1" i="1" dirty="0"/>
              <a:t> epu </a:t>
            </a:r>
            <a:r>
              <a:rPr lang="hr-HR" dirty="0"/>
              <a:t>(Marko Marulić, </a:t>
            </a:r>
            <a:r>
              <a:rPr lang="hr-HR" i="1" dirty="0"/>
              <a:t>Judita</a:t>
            </a:r>
            <a:r>
              <a:rPr lang="hr-HR" dirty="0"/>
              <a:t>)</a:t>
            </a:r>
          </a:p>
          <a:p>
            <a:pPr marL="457200" indent="-457200">
              <a:buAutoNum type="alphaLcParenR"/>
            </a:pPr>
            <a:r>
              <a:rPr lang="hr-HR" b="1" i="1" dirty="0"/>
              <a:t>povijesnom epu </a:t>
            </a:r>
            <a:r>
              <a:rPr lang="hr-HR" dirty="0" err="1"/>
              <a:t>Brne</a:t>
            </a:r>
            <a:r>
              <a:rPr lang="hr-HR" dirty="0"/>
              <a:t> </a:t>
            </a:r>
            <a:r>
              <a:rPr lang="hr-HR" dirty="0" err="1"/>
              <a:t>Karnarutić</a:t>
            </a:r>
            <a:r>
              <a:rPr lang="hr-HR" dirty="0"/>
              <a:t>, </a:t>
            </a:r>
            <a:r>
              <a:rPr lang="hr-HR" i="1" dirty="0" err="1"/>
              <a:t>Vazetje</a:t>
            </a:r>
            <a:r>
              <a:rPr lang="hr-HR" i="1" dirty="0"/>
              <a:t> Sigeta grada</a:t>
            </a:r>
            <a:r>
              <a:rPr lang="hr-HR" dirty="0"/>
              <a:t>)</a:t>
            </a:r>
          </a:p>
          <a:p>
            <a:pPr marL="457200" indent="-457200">
              <a:buAutoNum type="alphaLcParenR"/>
            </a:pPr>
            <a:r>
              <a:rPr lang="hr-HR" b="1" i="1" dirty="0"/>
              <a:t>alegorijskom epu </a:t>
            </a:r>
            <a:r>
              <a:rPr lang="hr-HR" dirty="0"/>
              <a:t>(Juraj </a:t>
            </a:r>
            <a:r>
              <a:rPr lang="hr-HR" dirty="0" err="1"/>
              <a:t>Baraković</a:t>
            </a:r>
            <a:r>
              <a:rPr lang="hr-HR" dirty="0"/>
              <a:t>, </a:t>
            </a:r>
            <a:r>
              <a:rPr lang="hr-HR" i="1" dirty="0"/>
              <a:t>Vila </a:t>
            </a:r>
            <a:r>
              <a:rPr lang="hr-HR" i="1" dirty="0" err="1"/>
              <a:t>Slovinka</a:t>
            </a:r>
            <a:r>
              <a:rPr lang="hr-HR" dirty="0"/>
              <a:t>)</a:t>
            </a:r>
          </a:p>
          <a:p>
            <a:pPr marL="457200" indent="-457200">
              <a:buAutoNum type="alphaLcParenR"/>
            </a:pPr>
            <a:r>
              <a:rPr lang="hr-HR" b="1" i="1" dirty="0"/>
              <a:t>putopisnom epu </a:t>
            </a:r>
            <a:r>
              <a:rPr lang="hr-HR" dirty="0"/>
              <a:t>(Petar Hektorović, Ribanje i ribarsko prigovaranje)</a:t>
            </a:r>
          </a:p>
          <a:p>
            <a:pPr marL="0" indent="0">
              <a:buNone/>
            </a:pPr>
            <a:r>
              <a:rPr lang="hr-HR" dirty="0"/>
              <a:t>U renesansnoj se pripovjednoj književnosti po uzoru na talijanski pastoralni roman prvi put javio roman kao književna vrsta(Peter Zoranić, </a:t>
            </a:r>
            <a:r>
              <a:rPr lang="hr-HR" i="1" dirty="0"/>
              <a:t>Planine</a:t>
            </a:r>
            <a:r>
              <a:rPr lang="hr-HR" dirty="0"/>
              <a:t>).</a:t>
            </a:r>
          </a:p>
          <a:p>
            <a:pPr marL="0" indent="0">
              <a:buNone/>
            </a:pPr>
            <a:r>
              <a:rPr lang="hr-HR" b="1" dirty="0"/>
              <a:t>RENESANSNA DRAMA </a:t>
            </a:r>
            <a:r>
              <a:rPr lang="hr-HR" dirty="0"/>
              <a:t>razvila se na tradiciji hrvatske srednjovjekovne drame i pod utjecajima antičke komedije te renesansne komedije.</a:t>
            </a:r>
          </a:p>
        </p:txBody>
      </p:sp>
    </p:spTree>
    <p:extLst>
      <p:ext uri="{BB962C8B-B14F-4D97-AF65-F5344CB8AC3E}">
        <p14:creationId xmlns:p14="http://schemas.microsoft.com/office/powerpoint/2010/main" val="148622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9CC1AD6-14E0-4721-8E41-C9E0F2A1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OBILJEŽJA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086B6CD-9417-4597-A964-26A4B22FA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r-HR" dirty="0"/>
              <a:t>Pišu se:</a:t>
            </a:r>
          </a:p>
          <a:p>
            <a:pPr marL="457200" indent="-457200">
              <a:buAutoNum type="alphaLcParenR"/>
            </a:pPr>
            <a:r>
              <a:rPr lang="hr-HR" b="1" i="1" dirty="0"/>
              <a:t>crkvena prikazanja </a:t>
            </a:r>
            <a:r>
              <a:rPr lang="hr-HR" dirty="0"/>
              <a:t>(nastavak srednjovjekovne tradicije) – Mavro </a:t>
            </a:r>
            <a:r>
              <a:rPr lang="hr-HR" dirty="0" err="1"/>
              <a:t>Vetranović</a:t>
            </a:r>
            <a:r>
              <a:rPr lang="hr-HR" dirty="0"/>
              <a:t>, </a:t>
            </a:r>
            <a:r>
              <a:rPr lang="hr-HR" b="1" i="1" dirty="0" err="1"/>
              <a:t>Posvetilište</a:t>
            </a:r>
            <a:r>
              <a:rPr lang="hr-HR" b="1" i="1" dirty="0"/>
              <a:t> </a:t>
            </a:r>
            <a:r>
              <a:rPr lang="hr-HR" b="1" i="1" dirty="0" err="1"/>
              <a:t>Abramovo</a:t>
            </a:r>
            <a:r>
              <a:rPr lang="hr-HR" b="1" i="1" dirty="0"/>
              <a:t>, Uskrsnuće Isukrstovo, Suzana čista</a:t>
            </a:r>
            <a:r>
              <a:rPr lang="hr-HR" dirty="0"/>
              <a:t>)</a:t>
            </a:r>
          </a:p>
          <a:p>
            <a:pPr marL="457200" indent="-457200">
              <a:buAutoNum type="alphaLcParenR"/>
            </a:pPr>
            <a:r>
              <a:rPr lang="hr-HR" b="1" i="1" dirty="0"/>
              <a:t>pastirska drama/pastorala </a:t>
            </a:r>
            <a:r>
              <a:rPr lang="hr-HR" dirty="0"/>
              <a:t>(</a:t>
            </a:r>
            <a:r>
              <a:rPr lang="hr-HR" dirty="0" err="1"/>
              <a:t>Džore</a:t>
            </a:r>
            <a:r>
              <a:rPr lang="hr-HR" dirty="0"/>
              <a:t> Držić, </a:t>
            </a:r>
            <a:r>
              <a:rPr lang="hr-HR" b="1" i="1" dirty="0" err="1"/>
              <a:t>Radmio</a:t>
            </a:r>
            <a:r>
              <a:rPr lang="hr-HR" b="1" i="1" dirty="0"/>
              <a:t> i </a:t>
            </a:r>
            <a:r>
              <a:rPr lang="hr-HR" b="1" i="1" dirty="0" err="1"/>
              <a:t>Ljubmir</a:t>
            </a:r>
            <a:r>
              <a:rPr lang="hr-HR" b="1" i="1" dirty="0"/>
              <a:t> </a:t>
            </a:r>
            <a:r>
              <a:rPr lang="hr-HR" dirty="0"/>
              <a:t>(prva hrvatska pastorala), Marin Držić, </a:t>
            </a:r>
            <a:r>
              <a:rPr lang="hr-HR" b="1" i="1" dirty="0"/>
              <a:t>Tirena, Venera i </a:t>
            </a:r>
            <a:r>
              <a:rPr lang="hr-HR" b="1" i="1" dirty="0" err="1"/>
              <a:t>Adon</a:t>
            </a:r>
            <a:r>
              <a:rPr lang="hr-HR" b="1" i="1" dirty="0"/>
              <a:t>, </a:t>
            </a:r>
            <a:r>
              <a:rPr lang="hr-HR" b="1" i="1" dirty="0" err="1"/>
              <a:t>Grižula</a:t>
            </a:r>
            <a:r>
              <a:rPr lang="hr-HR" b="1" i="1" dirty="0"/>
              <a:t> </a:t>
            </a:r>
            <a:r>
              <a:rPr lang="hr-HR" dirty="0"/>
              <a:t>– uglavnom ljubavni zapleti, likovi su stvarni i mitološki – pastiri, pastirice, vile, satiri, elementi glazbe i plesa)</a:t>
            </a:r>
          </a:p>
          <a:p>
            <a:pPr marL="457200" indent="-457200">
              <a:buAutoNum type="alphaLcParenR"/>
            </a:pPr>
            <a:r>
              <a:rPr lang="hr-HR" b="1" i="1" dirty="0"/>
              <a:t>povijesna drama </a:t>
            </a:r>
            <a:r>
              <a:rPr lang="hr-HR" dirty="0"/>
              <a:t>– Hanibal Lucić, </a:t>
            </a:r>
            <a:r>
              <a:rPr lang="hr-HR" b="1" i="1" dirty="0"/>
              <a:t>Robinja </a:t>
            </a:r>
            <a:r>
              <a:rPr lang="hr-HR" dirty="0"/>
              <a:t>– prva hrvatska drama svjetovne tematike (obrađuje događaj iz suvremene povijesti)</a:t>
            </a:r>
          </a:p>
          <a:p>
            <a:pPr marL="457200" indent="-457200">
              <a:buAutoNum type="alphaLcParenR"/>
            </a:pPr>
            <a:r>
              <a:rPr lang="hr-HR" b="1" i="1" dirty="0"/>
              <a:t>tragedija </a:t>
            </a:r>
            <a:r>
              <a:rPr lang="hr-HR" dirty="0"/>
              <a:t>– Marin Držić, </a:t>
            </a:r>
            <a:r>
              <a:rPr lang="hr-HR" b="1" i="1" dirty="0" err="1"/>
              <a:t>Hekuba</a:t>
            </a:r>
            <a:r>
              <a:rPr lang="hr-HR" dirty="0"/>
              <a:t> (prepjev Euripidova djela); uglavnom prepjevi i prerade antičkih djela</a:t>
            </a:r>
          </a:p>
        </p:txBody>
      </p:sp>
    </p:spTree>
    <p:extLst>
      <p:ext uri="{BB962C8B-B14F-4D97-AF65-F5344CB8AC3E}">
        <p14:creationId xmlns:p14="http://schemas.microsoft.com/office/powerpoint/2010/main" val="298477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176733F-E503-4618-A3A5-BFD0C73E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OBILJEŽJA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7DA38C1-911D-4471-9945-74A02E0B5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e) </a:t>
            </a:r>
            <a:r>
              <a:rPr lang="hr-HR" b="1" i="1" dirty="0"/>
              <a:t>komedija </a:t>
            </a:r>
            <a:r>
              <a:rPr lang="hr-HR" dirty="0"/>
              <a:t>-Marin Držić, </a:t>
            </a:r>
            <a:r>
              <a:rPr lang="hr-HR" b="1" i="1" dirty="0"/>
              <a:t>Dundo Maroje, Skup, </a:t>
            </a:r>
            <a:r>
              <a:rPr lang="hr-HR" b="1" i="1" dirty="0" err="1"/>
              <a:t>Arkulin</a:t>
            </a:r>
            <a:r>
              <a:rPr lang="hr-HR" b="1" i="1" dirty="0"/>
              <a:t>,</a:t>
            </a:r>
            <a:r>
              <a:rPr lang="hr-HR" dirty="0"/>
              <a:t> </a:t>
            </a:r>
            <a:r>
              <a:rPr lang="hr-HR" b="1" i="1" dirty="0"/>
              <a:t>Novela od Stanca </a:t>
            </a:r>
            <a:r>
              <a:rPr lang="hr-HR" dirty="0"/>
              <a:t>– piše se </a:t>
            </a:r>
            <a:r>
              <a:rPr lang="hr-HR" i="1" dirty="0"/>
              <a:t>učena komedija </a:t>
            </a:r>
            <a:r>
              <a:rPr lang="hr-HR" dirty="0"/>
              <a:t>(</a:t>
            </a:r>
            <a:r>
              <a:rPr lang="hr-HR" dirty="0" err="1"/>
              <a:t>commedia</a:t>
            </a:r>
            <a:r>
              <a:rPr lang="hr-HR" dirty="0"/>
              <a:t> erudita), većinom u 5 činova, tipizirana dramska lica (smiješni zaljubljeni starac, škrtac, zaljubljeni mladić, kurtizana, lukave i pametne sluge koje zapleću radnju)</a:t>
            </a:r>
          </a:p>
        </p:txBody>
      </p:sp>
    </p:spTree>
    <p:extLst>
      <p:ext uri="{BB962C8B-B14F-4D97-AF65-F5344CB8AC3E}">
        <p14:creationId xmlns:p14="http://schemas.microsoft.com/office/powerpoint/2010/main" val="2481928983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7E8"/>
      </a:lt2>
      <a:accent1>
        <a:srgbClr val="C39791"/>
      </a:accent1>
      <a:accent2>
        <a:srgbClr val="BA9F7F"/>
      </a:accent2>
      <a:accent3>
        <a:srgbClr val="A7A57E"/>
      </a:accent3>
      <a:accent4>
        <a:srgbClr val="97AB75"/>
      </a:accent4>
      <a:accent5>
        <a:srgbClr val="8BAD83"/>
      </a:accent5>
      <a:accent6>
        <a:srgbClr val="78AF83"/>
      </a:accent6>
      <a:hlink>
        <a:srgbClr val="598C93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4EC734E159B574C8BBC369580089383" ma:contentTypeVersion="4" ma:contentTypeDescription="Stvaranje novog dokumenta." ma:contentTypeScope="" ma:versionID="2460e6fb4de423f41f2e7f1ec2dee109">
  <xsd:schema xmlns:xsd="http://www.w3.org/2001/XMLSchema" xmlns:xs="http://www.w3.org/2001/XMLSchema" xmlns:p="http://schemas.microsoft.com/office/2006/metadata/properties" xmlns:ns2="a7fcb37a-ef39-4dda-807b-ce21e559a07d" targetNamespace="http://schemas.microsoft.com/office/2006/metadata/properties" ma:root="true" ma:fieldsID="a561b34689a09b2340307a8c025798b8" ns2:_="">
    <xsd:import namespace="a7fcb37a-ef39-4dda-807b-ce21e559a0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fcb37a-ef39-4dda-807b-ce21e559a0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E7E5B0-091B-482F-A6B3-1792F3DF5B70}"/>
</file>

<file path=customXml/itemProps2.xml><?xml version="1.0" encoding="utf-8"?>
<ds:datastoreItem xmlns:ds="http://schemas.openxmlformats.org/officeDocument/2006/customXml" ds:itemID="{DD8DD793-A986-4B20-9CD2-8B9F54241A73}"/>
</file>

<file path=customXml/itemProps3.xml><?xml version="1.0" encoding="utf-8"?>
<ds:datastoreItem xmlns:ds="http://schemas.openxmlformats.org/officeDocument/2006/customXml" ds:itemID="{27BC4EB8-FA81-4855-8068-531E2EB5366E}"/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702</Words>
  <Application>Microsoft Office PowerPoint</Application>
  <PresentationFormat>Široki zaslon</PresentationFormat>
  <Paragraphs>62</Paragraphs>
  <Slides>9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4" baseType="lpstr">
      <vt:lpstr>Arial</vt:lpstr>
      <vt:lpstr>Seaford Display</vt:lpstr>
      <vt:lpstr>System Font Regular</vt:lpstr>
      <vt:lpstr>Tenorite</vt:lpstr>
      <vt:lpstr>MadridVTI</vt:lpstr>
      <vt:lpstr>HRVATSKA RENESANSA</vt:lpstr>
      <vt:lpstr>HRVATSKA RENESANSA - UVOD</vt:lpstr>
      <vt:lpstr>PREDSTAVNICI I DJELA</vt:lpstr>
      <vt:lpstr>OBILJEŽJA</vt:lpstr>
      <vt:lpstr>OBILJEŽJA</vt:lpstr>
      <vt:lpstr>OBILJEŽJA</vt:lpstr>
      <vt:lpstr>OBILJEŽJA</vt:lpstr>
      <vt:lpstr>OBILJEŽJA</vt:lpstr>
      <vt:lpstr>OBILJEŽJA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HRVATSKA RENESANSA</dc:title>
  <dc:creator>Vesna Hrđok</dc:creator>
  <cp:lastModifiedBy>Vesna Hrđok</cp:lastModifiedBy>
  <cp:revision>12</cp:revision>
  <dcterms:created xsi:type="dcterms:W3CDTF">2022-03-11T04:26:38Z</dcterms:created>
  <dcterms:modified xsi:type="dcterms:W3CDTF">2022-03-11T05:52:07Z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0x01010034EC734E159B574C8BBC369580089383</vt:lpwstr>
  </property>
</Properties>
</file>