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B9467D-E4E6-43D4-BE91-EAFF2463B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6B04FDA-5836-421E-BF96-FEDDC0B67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9C0FC1C-DA82-4B0B-A3A2-DD06ADDF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BF61-1648-471A-9DFF-6EAC8CED83DC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A66752F-87E6-42BF-BB8F-E52F87EE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03D4C1F-E82B-486F-AF98-3A9D05CF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1B7F-13B2-4E5D-A941-00A20505E3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106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EBB2316-A44E-4E38-B65E-91580208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0EC199F2-B07B-4238-B018-58942DD5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6E41E18-7B98-48FE-BBD3-D5EE483D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BF61-1648-471A-9DFF-6EAC8CED83DC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3F05650-DBBB-4844-973A-1EC4F262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E02240F-1DA6-4FAD-AD8C-EA3D8CBE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1B7F-13B2-4E5D-A941-00A20505E3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2810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65EFEAD7-83EE-47F9-BC04-6E4671D64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0DDA03DF-20E7-4016-B1F9-2E4F0410A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84B7B51-E4A6-4184-9D8B-0F0185C1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BF61-1648-471A-9DFF-6EAC8CED83DC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185EA4B-495F-4784-AA9C-13E961B2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572A85E-AFD3-45D7-8A45-D6DFC6F5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1B7F-13B2-4E5D-A941-00A20505E3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934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BAE489-237A-4580-92AA-DEEA7310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77FAF88-EF3D-43CD-B4B0-A72CDDB3C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E337A9B4-DD93-440E-B6A9-51884A56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BF61-1648-471A-9DFF-6EAC8CED83DC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8AD7C33-B8EC-44E0-B12C-6DD763FB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56590D1-9537-437C-A7C1-75745D9B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1B7F-13B2-4E5D-A941-00A20505E3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563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63D98CA-8556-474A-8269-A4AF6248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5FA0B87F-F3CC-4886-BFFF-AE86875A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4FAFC00-5FDB-42EE-B0C0-BC78006B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BF61-1648-471A-9DFF-6EAC8CED83DC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181555A-A006-4ACC-9E92-829387A8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73CCC18-CAEE-4DD4-8379-61A7A7B5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1B7F-13B2-4E5D-A941-00A20505E3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264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1DC1F0-F368-4D81-A282-03C2D73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29BDE4E-DC4F-4DBB-975A-639018A67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4745087-DD19-4D9F-A9B3-C909E5AF5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7391E7AF-CA02-4D84-9887-FB26E9E6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BF61-1648-471A-9DFF-6EAC8CED83DC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4FAFDA74-9513-40B5-BCCF-EC891306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248AE29D-D40B-453B-AB9B-110F60B8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1B7F-13B2-4E5D-A941-00A20505E3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7329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77554AF-19F6-4475-B214-FF68311E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1B4E3ED2-BA94-4B36-BF7F-1058F4E16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B08FA873-1867-48DB-A8A7-5A3D74859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CE836E4A-1D74-4E04-A9ED-09D61FF0E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43A3E6CC-EA5E-43E4-9C32-BF3DAD64D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84CF9CEE-8DE4-423A-AC27-F6FF49E9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BF61-1648-471A-9DFF-6EAC8CED83DC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7EE19F01-5CF7-4D0A-9B67-0CD7AB11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A761DB6A-2ADD-477C-BF3D-3AEE275C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1B7F-13B2-4E5D-A941-00A20505E3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6856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06E20B5-8F6D-48AB-BE64-18B52AB0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DD67972A-3001-4533-A96B-A1B006B9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BF61-1648-471A-9DFF-6EAC8CED83DC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51271FFC-C2C6-43EA-BDA7-F9C49340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72961F44-55A5-4646-9B69-758D4C60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1B7F-13B2-4E5D-A941-00A20505E3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993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E976DE49-3208-4C7E-925C-F83C7023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BF61-1648-471A-9DFF-6EAC8CED83DC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A416EE70-0C72-4FB6-894C-9D2CE10A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F691837B-A816-46E8-9FF3-214903AF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1B7F-13B2-4E5D-A941-00A20505E3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6874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8E70EDA-E38D-4E57-9096-12337731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2D1C2A3-6E72-4A5C-9086-76D5945D4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8A3B918D-4CBE-46EE-BD1D-81D3BF755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6B9BB71A-4AD7-413C-8A19-B11A7B3E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BF61-1648-471A-9DFF-6EAC8CED83DC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87C65712-3BB0-45A0-ADDC-1A5F2049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5845CF27-37B3-42F1-954E-BBEC1EE3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1B7F-13B2-4E5D-A941-00A20505E3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785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2C1A6D-AD8E-4517-9E45-DC6D7496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245A9025-1D6C-407E-834A-F13610DFA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3658308D-02C4-470A-ACD4-59B6B09BF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1767ED7-815C-4265-8885-938D83DA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BF61-1648-471A-9DFF-6EAC8CED83DC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0C16504-4A58-41C5-BC81-0E5CAB1D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C4AC64B4-D3BD-4454-AC18-2442DE13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1B7F-13B2-4E5D-A941-00A20505E3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590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3C50A0B1-40E2-41B7-A94B-330C3E1A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8592A3F9-7EC9-46BF-91C6-909364D1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8896DAE-0137-4DBD-977E-B39A64F47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BF61-1648-471A-9DFF-6EAC8CED83DC}" type="datetimeFigureOut">
              <a:rPr lang="hr-HR" smtClean="0"/>
              <a:t>7.3.2022.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A8F3D0B-C513-483D-B6D9-367968B9A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8EEE4E9-CD51-4FE7-A283-B076385D5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01B7F-13B2-4E5D-A941-00A20505E3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373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A135DDC-4340-4EED-B727-76E33FBF2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b="1" dirty="0"/>
              <a:t>HRVATSKI HUMANIZAM I RENESANSA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F6BC64E-C356-4D93-8F80-913B6AD76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b="1" dirty="0"/>
              <a:t>HRVATSKI HUMANIZAM</a:t>
            </a:r>
          </a:p>
        </p:txBody>
      </p:sp>
    </p:spTree>
    <p:extLst>
      <p:ext uri="{BB962C8B-B14F-4D97-AF65-F5344CB8AC3E}">
        <p14:creationId xmlns:p14="http://schemas.microsoft.com/office/powerpoint/2010/main" val="210155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6B2259-6FBA-49BA-A266-2C2D08D4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HRVATSKI HUMANIZAM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C5C57B7-0C34-4FDD-81A1-B1AAC6B90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dobre trgovačke, gospodarske i kulturne veze s Italijom omogućile su da se već početkom 15. st. u južnohrvatskim prostorima, nešto kasnije i u sjevernim dijelovima Hrvatske, prošire ideje </a:t>
            </a:r>
            <a:r>
              <a:rPr lang="hr-HR" b="1" dirty="0"/>
              <a:t>hrvatskoga</a:t>
            </a:r>
            <a:r>
              <a:rPr lang="hr-HR" dirty="0"/>
              <a:t> </a:t>
            </a:r>
            <a:r>
              <a:rPr lang="hr-HR" b="1" dirty="0"/>
              <a:t>humanizma</a:t>
            </a:r>
          </a:p>
          <a:p>
            <a:r>
              <a:rPr lang="hr-HR" dirty="0"/>
              <a:t>tijekom 15. i 16. st. istodobno se razvijaju bogata humanistička književnost na </a:t>
            </a:r>
            <a:r>
              <a:rPr lang="hr-HR" i="1" dirty="0"/>
              <a:t>latinskom jeziku </a:t>
            </a:r>
            <a:r>
              <a:rPr lang="hr-HR" dirty="0"/>
              <a:t>i renesansna književnost na </a:t>
            </a:r>
            <a:r>
              <a:rPr lang="hr-HR" i="1" dirty="0"/>
              <a:t>narodnom</a:t>
            </a:r>
            <a:r>
              <a:rPr lang="hr-HR" dirty="0"/>
              <a:t> </a:t>
            </a:r>
            <a:r>
              <a:rPr lang="hr-HR" i="1" dirty="0"/>
              <a:t>jeziku</a:t>
            </a:r>
          </a:p>
          <a:p>
            <a:r>
              <a:rPr lang="hr-HR" dirty="0"/>
              <a:t>Hrvatska je teritorijalno i politički razjedinjena: sjeverni je dio (osim prostora između Zagreba i Varaždina) uglavnom pod turskom vlašću</a:t>
            </a:r>
          </a:p>
          <a:p>
            <a:r>
              <a:rPr lang="hr-HR" dirty="0"/>
              <a:t>Dalmacija je od 1420. pod mletačkom vlašću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9732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484689-9E24-4F88-95B8-2E85815B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HRVATSKI HUMANIZAM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89D31F2-7666-48E2-8391-1A08D754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Dubrovnik je uspio očuvati slobodu </a:t>
            </a:r>
          </a:p>
          <a:p>
            <a:r>
              <a:rPr lang="hr-HR" dirty="0"/>
              <a:t>zbog tih se okolnosti humanizam prvo razvio u južnoj Hrvatskoj, a tek kasnije u njenim sjevernim dijelovima</a:t>
            </a:r>
          </a:p>
          <a:p>
            <a:r>
              <a:rPr lang="hr-HR" dirty="0"/>
              <a:t>nastoji se obnoviti antički duh (priroda, ljepota, istina, sloboda)</a:t>
            </a:r>
          </a:p>
          <a:p>
            <a:r>
              <a:rPr lang="hr-HR" dirty="0"/>
              <a:t>humanisti okupljeni u </a:t>
            </a:r>
            <a:r>
              <a:rPr lang="hr-HR" b="1" dirty="0"/>
              <a:t>humanističkim krugovima </a:t>
            </a:r>
            <a:r>
              <a:rPr lang="hr-HR" dirty="0"/>
              <a:t>proučavaju i tumače djela antičkih pisaca, raspravljaju o znanstvenim, filozofskim i povijesnim pitanjima</a:t>
            </a:r>
          </a:p>
          <a:p>
            <a:r>
              <a:rPr lang="hr-HR" dirty="0"/>
              <a:t>dolazi do razvoja tiska i humanističkih znanosti</a:t>
            </a:r>
          </a:p>
          <a:p>
            <a:r>
              <a:rPr lang="hr-HR" dirty="0"/>
              <a:t>jezik je humanističke djelatnosti latinski jezik</a:t>
            </a:r>
          </a:p>
        </p:txBody>
      </p:sp>
    </p:spTree>
    <p:extLst>
      <p:ext uri="{BB962C8B-B14F-4D97-AF65-F5344CB8AC3E}">
        <p14:creationId xmlns:p14="http://schemas.microsoft.com/office/powerpoint/2010/main" val="332698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7A5EDD-E61C-4F1D-9457-43E0B721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HUMANISTIČKA SREDIŠTA</a:t>
            </a:r>
          </a:p>
        </p:txBody>
      </p:sp>
      <p:graphicFrame>
        <p:nvGraphicFramePr>
          <p:cNvPr id="4" name="Tablica 4">
            <a:extLst>
              <a:ext uri="{FF2B5EF4-FFF2-40B4-BE49-F238E27FC236}">
                <a16:creationId xmlns:a16="http://schemas.microsoft.com/office/drawing/2014/main" id="{23A76D98-0CCA-4B15-972E-FE638E879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024542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195">
                  <a:extLst>
                    <a:ext uri="{9D8B030D-6E8A-4147-A177-3AD203B41FA5}">
                      <a16:colId xmlns:a16="http://schemas.microsoft.com/office/drawing/2014/main" val="284597674"/>
                    </a:ext>
                  </a:extLst>
                </a:gridCol>
                <a:gridCol w="8642405">
                  <a:extLst>
                    <a:ext uri="{9D8B030D-6E8A-4147-A177-3AD203B41FA5}">
                      <a16:colId xmlns:a16="http://schemas.microsoft.com/office/drawing/2014/main" val="4228191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ZADAR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0" dirty="0"/>
                        <a:t>Juraj </a:t>
                      </a:r>
                      <a:r>
                        <a:rPr lang="hr-HR" b="0" dirty="0" err="1"/>
                        <a:t>Benja</a:t>
                      </a:r>
                      <a:r>
                        <a:rPr lang="hr-HR" b="0" dirty="0"/>
                        <a:t>, Juraj </a:t>
                      </a:r>
                      <a:r>
                        <a:rPr lang="hr-HR" b="0" dirty="0" err="1"/>
                        <a:t>Divinić</a:t>
                      </a:r>
                      <a:endParaRPr lang="hr-H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1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ŠIBENIK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Juraj </a:t>
                      </a:r>
                      <a:r>
                        <a:rPr lang="hr-HR" dirty="0" err="1"/>
                        <a:t>Šižgorić</a:t>
                      </a:r>
                      <a:r>
                        <a:rPr lang="hr-HR" dirty="0"/>
                        <a:t>. </a:t>
                      </a:r>
                      <a:r>
                        <a:rPr lang="hr-HR" b="1" i="1" dirty="0"/>
                        <a:t>Tri knjige elegija i ilirskih pjesama, </a:t>
                      </a:r>
                      <a:r>
                        <a:rPr lang="hr-HR" dirty="0"/>
                        <a:t>1477. (prva hrvatska pjesnička inkunabula; prva tiskana knjiga pjesama)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41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Marko Marulić, </a:t>
                      </a:r>
                      <a:r>
                        <a:rPr lang="hr-HR" b="1" i="1" dirty="0" err="1"/>
                        <a:t>Davidijada</a:t>
                      </a:r>
                      <a:r>
                        <a:rPr lang="hr-HR" dirty="0"/>
                        <a:t> (ep)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03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DUBROVNIK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Ilija </a:t>
                      </a:r>
                      <a:r>
                        <a:rPr lang="hr-HR" dirty="0" err="1"/>
                        <a:t>Crijević</a:t>
                      </a:r>
                      <a:r>
                        <a:rPr lang="hr-HR" dirty="0"/>
                        <a:t> (prvi hrvatski pjesnik okrunjen lovorovim vijencem)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3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ISTRA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Matija Vlačić Ilirik (teolog i crkveni povjesničar)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96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b="1" dirty="0"/>
                        <a:t>SJEVERNA HRVATSKA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Ivan </a:t>
                      </a:r>
                      <a:r>
                        <a:rPr lang="hr-HR" dirty="0" err="1"/>
                        <a:t>Česmički</a:t>
                      </a:r>
                      <a:r>
                        <a:rPr lang="hr-HR" dirty="0"/>
                        <a:t> (pjesnik)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10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01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0E73C1D-B75E-4496-8096-DE3FBFC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KNJIŽEVNE VRSTE I OBLICI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621BCA5-77A1-4971-A4CE-A57CDA0D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najčešća je lirska poezija – uglavnom </a:t>
            </a:r>
            <a:r>
              <a:rPr lang="hr-HR" i="1" dirty="0"/>
              <a:t>elegija, epigram, epitaf</a:t>
            </a:r>
          </a:p>
          <a:p>
            <a:r>
              <a:rPr lang="hr-HR" dirty="0"/>
              <a:t>od epskih književnih vrsta dominantan je </a:t>
            </a:r>
            <a:r>
              <a:rPr lang="hr-HR" i="1" dirty="0"/>
              <a:t>ep</a:t>
            </a:r>
          </a:p>
          <a:p>
            <a:r>
              <a:rPr lang="hr-HR" dirty="0"/>
              <a:t>razvija se i </a:t>
            </a:r>
            <a:r>
              <a:rPr lang="hr-HR" i="1" dirty="0"/>
              <a:t>povijesna, filozofska i prirodoznanstvena proza</a:t>
            </a:r>
          </a:p>
          <a:p>
            <a:pPr marL="0" indent="0">
              <a:buNone/>
            </a:pPr>
            <a:r>
              <a:rPr lang="hr-HR" b="1" u="sng" dirty="0"/>
              <a:t>PREGLED HUMANISTIČKIH PISACA</a:t>
            </a:r>
          </a:p>
          <a:p>
            <a:pPr marL="0" indent="0">
              <a:buNone/>
            </a:pPr>
            <a:r>
              <a:rPr lang="hr-HR" dirty="0"/>
              <a:t>ELEGIJA – humanisti u elegijama progovaraju o vlastitim životnim nedaćama (</a:t>
            </a:r>
            <a:r>
              <a:rPr lang="hr-HR" i="1" dirty="0"/>
              <a:t>autobiografska elegija</a:t>
            </a:r>
            <a:r>
              <a:rPr lang="hr-HR" dirty="0"/>
              <a:t>) i nesretnoj ljubavi (</a:t>
            </a:r>
            <a:r>
              <a:rPr lang="hr-HR" i="1" dirty="0"/>
              <a:t>ljubavna elegija</a:t>
            </a:r>
            <a:r>
              <a:rPr lang="hr-HR" dirty="0"/>
              <a:t>). Nerijetko se osobna sudbina isprepleće sa sudbinom domovine, odnosno zavičaja. </a:t>
            </a:r>
          </a:p>
          <a:p>
            <a:pPr marL="0" indent="0">
              <a:buNone/>
            </a:pPr>
            <a:r>
              <a:rPr lang="hr-HR" sz="2000" dirty="0"/>
              <a:t>Ivan </a:t>
            </a:r>
            <a:r>
              <a:rPr lang="hr-HR" sz="2000" dirty="0" err="1"/>
              <a:t>Česmički</a:t>
            </a:r>
            <a:r>
              <a:rPr lang="hr-HR" sz="2000" dirty="0"/>
              <a:t>, </a:t>
            </a:r>
            <a:r>
              <a:rPr lang="hr-HR" sz="2000" b="1" i="1" dirty="0"/>
              <a:t>U smrt majke Barbare</a:t>
            </a:r>
          </a:p>
          <a:p>
            <a:pPr marL="0" indent="0">
              <a:buNone/>
            </a:pPr>
            <a:r>
              <a:rPr lang="hr-HR" sz="2000" dirty="0"/>
              <a:t>Juraj </a:t>
            </a:r>
            <a:r>
              <a:rPr lang="hr-HR" sz="2000" dirty="0" err="1"/>
              <a:t>Šižgorić</a:t>
            </a:r>
            <a:r>
              <a:rPr lang="hr-HR" sz="2000" dirty="0"/>
              <a:t>, </a:t>
            </a:r>
            <a:r>
              <a:rPr lang="hr-HR" sz="2000" b="1" i="1" dirty="0"/>
              <a:t>Elegija o pustošenju Šibenskog polja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4337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E60F21-0C0A-49AC-AD2C-12EFDDCC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KNJIŽEVNE VRSTE I OBLICI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15A6C45-7283-4660-88D7-8C917ACB5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b="1" u="sng" dirty="0"/>
              <a:t>EPIGRAM </a:t>
            </a:r>
            <a:r>
              <a:rPr lang="hr-HR" dirty="0"/>
              <a:t>– antički uzor pjesnicima humanizma u pisanju epigrama bio je rimski pjesnik Marko Valerije </a:t>
            </a:r>
            <a:r>
              <a:rPr lang="hr-HR" dirty="0" err="1"/>
              <a:t>Marcijal</a:t>
            </a:r>
            <a:r>
              <a:rPr lang="hr-HR" dirty="0"/>
              <a:t> koji je epigramu dao značajke i oblik koji je zadržao do danas – sažet izraz, duhovitost i satiričan ton, aktualna tema</a:t>
            </a:r>
          </a:p>
          <a:p>
            <a:pPr marL="0" indent="0">
              <a:buNone/>
            </a:pPr>
            <a:r>
              <a:rPr lang="hr-HR" sz="2000" dirty="0"/>
              <a:t>Ivan </a:t>
            </a:r>
            <a:r>
              <a:rPr lang="hr-HR" sz="2000" dirty="0" err="1"/>
              <a:t>Česmički</a:t>
            </a:r>
            <a:r>
              <a:rPr lang="hr-HR" sz="2000" b="1" dirty="0"/>
              <a:t>, </a:t>
            </a:r>
            <a:r>
              <a:rPr lang="hr-HR" sz="2000" b="1" i="1" dirty="0"/>
              <a:t>Galu</a:t>
            </a:r>
          </a:p>
          <a:p>
            <a:pPr marL="0" indent="0">
              <a:buNone/>
            </a:pPr>
            <a:r>
              <a:rPr lang="hr-HR" b="1" u="sng" dirty="0"/>
              <a:t>EPITAF – </a:t>
            </a:r>
            <a:r>
              <a:rPr lang="hr-HR" dirty="0"/>
              <a:t>humanisti su po uzoru na antičke pisce pisali epitafe u kojima sažeto i jezgrovito izriču svoja razmišljanja o životu i smrti.</a:t>
            </a:r>
          </a:p>
          <a:p>
            <a:pPr marL="0" indent="0">
              <a:buNone/>
            </a:pPr>
            <a:r>
              <a:rPr lang="hr-HR" sz="2000" dirty="0"/>
              <a:t>Ilija </a:t>
            </a:r>
            <a:r>
              <a:rPr lang="hr-HR" sz="2000" dirty="0" err="1"/>
              <a:t>Crijević</a:t>
            </a:r>
            <a:r>
              <a:rPr lang="hr-HR" sz="2000" dirty="0"/>
              <a:t>, </a:t>
            </a:r>
            <a:r>
              <a:rPr lang="hr-HR" sz="2000" b="1" i="1" dirty="0"/>
              <a:t>Vlastiti epitaf</a:t>
            </a:r>
          </a:p>
        </p:txBody>
      </p:sp>
    </p:spTree>
    <p:extLst>
      <p:ext uri="{BB962C8B-B14F-4D97-AF65-F5344CB8AC3E}">
        <p14:creationId xmlns:p14="http://schemas.microsoft.com/office/powerpoint/2010/main" val="1859867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4EC734E159B574C8BBC369580089383" ma:contentTypeVersion="4" ma:contentTypeDescription="Stvaranje novog dokumenta." ma:contentTypeScope="" ma:versionID="2460e6fb4de423f41f2e7f1ec2dee109">
  <xsd:schema xmlns:xsd="http://www.w3.org/2001/XMLSchema" xmlns:xs="http://www.w3.org/2001/XMLSchema" xmlns:p="http://schemas.microsoft.com/office/2006/metadata/properties" xmlns:ns2="a7fcb37a-ef39-4dda-807b-ce21e559a07d" targetNamespace="http://schemas.microsoft.com/office/2006/metadata/properties" ma:root="true" ma:fieldsID="a561b34689a09b2340307a8c025798b8" ns2:_="">
    <xsd:import namespace="a7fcb37a-ef39-4dda-807b-ce21e559a0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cb37a-ef39-4dda-807b-ce21e559a0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0F2B7C-8B7C-457B-8FDE-32E194A3EA17}"/>
</file>

<file path=customXml/itemProps2.xml><?xml version="1.0" encoding="utf-8"?>
<ds:datastoreItem xmlns:ds="http://schemas.openxmlformats.org/officeDocument/2006/customXml" ds:itemID="{6308CA64-0ADA-4BEF-B9DE-9D2BE72B9AF5}"/>
</file>

<file path=customXml/itemProps3.xml><?xml version="1.0" encoding="utf-8"?>
<ds:datastoreItem xmlns:ds="http://schemas.openxmlformats.org/officeDocument/2006/customXml" ds:itemID="{90A02616-D294-40B6-9FF0-9CBF4CDF6302}"/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394</Words>
  <Application>Microsoft Office PowerPoint</Application>
  <PresentationFormat>Široki zaslon</PresentationFormat>
  <Paragraphs>40</Paragraphs>
  <Slides>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sustava Office</vt:lpstr>
      <vt:lpstr>HRVATSKI HUMANIZAM I RENESANSA</vt:lpstr>
      <vt:lpstr>HRVATSKI HUMANIZAM</vt:lpstr>
      <vt:lpstr>HRVATSKI HUMANIZAM</vt:lpstr>
      <vt:lpstr>HUMANISTIČKA SREDIŠTA</vt:lpstr>
      <vt:lpstr>KNJIŽEVNE VRSTE I OBLICI</vt:lpstr>
      <vt:lpstr>KNJIŽEVNE VRSTE I OBLICI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HRVATSKI HUMANIZAM I RENESANSA</dc:title>
  <dc:creator>Vesna Hrđok</dc:creator>
  <cp:lastModifiedBy>Vesna Hrđok</cp:lastModifiedBy>
  <cp:revision>7</cp:revision>
  <dcterms:created xsi:type="dcterms:W3CDTF">2022-03-07T06:25:24Z</dcterms:created>
  <dcterms:modified xsi:type="dcterms:W3CDTF">2022-03-07T07:22:33Z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0x01010034EC734E159B574C8BBC369580089383</vt:lpwstr>
  </property>
</Properties>
</file>