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99F058-B66D-4AFF-996B-E3C210F37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1A7DDC5-9403-4F22-8A82-90626D942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E0A2E1F-4420-40BB-81B5-7A874CAF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21375E3-2572-40B1-A726-8740526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FCE47F4-9560-4421-9810-6FB3BC8E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CBFA40-7C18-4D44-BD2E-9D340D49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6601BA68-6AAF-4BFD-ACF3-01F4E509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E87F974-9E48-403E-BBFA-6D979E49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BB2D95C-D339-4FCB-803D-8648484A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05EED66-8C24-403E-BC51-3FBA53D8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83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814786A-7961-4DCE-B20B-B08125D64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9A7A60C-27EF-4FDB-A383-37E06FE14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E362D8A-48E0-4477-A429-0528D07C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36EE658-8ED8-4B0E-8188-9DA70267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A36943B-7B46-4B9B-B464-ACB32766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92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9ABC49-F231-44F9-B527-03D34E28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189B95-3EA0-4D2E-99E1-B0E12586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9ED3C3B-88EF-40F1-A855-7E6CA8D1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1D78E46-C1FE-42CD-8D99-521341BD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77DE729-02CB-4218-BD47-45A503EB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213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CA445A-ED05-4689-BB18-1F32A76B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E8A5BC7-AFF8-4BB8-9E5A-3B5C636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8E429F4-8330-487C-999D-5399368E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D3EB7B8-A78F-43C4-B2DB-B1A6E07C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E89FFE3-F27B-42B8-A7F0-6592CBF7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928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220ED2-88B8-4C67-8C2C-52E5481D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CB99FF1-DBDD-470C-83FC-89593F742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4A2B663-BDAE-4F85-84D0-A4469852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BAEA596-0B47-41C5-9A0C-F6A877AD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87EAD7E-F900-43AB-B67B-E460C5D2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BDA4A2C-C7B3-4E0B-AA27-86B8FFC2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8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F2A1A3-9E9A-4061-ABC7-7A62167D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7CF3904-6343-49F1-8A3D-FE723FEC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512E3A02-A88B-4893-8130-C28DA213F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696CD462-DCDF-4BDF-87A3-CE1C2CA5D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2E6917B3-5EA8-4E3A-9FA1-E8C1EA49B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5BCF50BB-19FC-40EE-B572-D56B6399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E5F2BF06-BEFA-4171-8DE1-462114E4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50639727-7F16-4A56-8A33-DE317185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939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124D7A-008E-4B9F-AC55-94726562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1FE5B5A2-BD2C-4936-AF2A-DE94830E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FB0BF49-377E-45FE-A884-4270EB30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B553B4A-802F-46FA-BA92-3102ACD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14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A4704223-81AB-4A75-9E20-E46E60EC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CE1ACB04-81D6-4A30-AF94-2E7658F2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55C8A8B-FA86-4F23-B918-1F57290C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10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4798C5-6C4B-41B9-8BA1-8512C39E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395AD1-20E9-4464-9ED8-9A447BD48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55E91DE-51C3-4495-9D30-42CC0F35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F3C0F8C-FDFA-45A1-943A-528467C4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B19FC4E-3D65-4388-B3BE-76C06CAE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7A5D48A-839B-4ECD-B6EF-C8D655F5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97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4DF373-48A5-4AF8-984A-128B49D8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1DA2611-E44B-41AF-88FA-6BE9BAEC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0C12966-F76F-4084-B1FE-6B26BCDF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BED717E-81CD-4C1D-A19A-B0F8DD62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0CBD1B5-1B5C-4E40-A27A-D7568046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FBA7461-A221-4882-9C98-B5EEA2C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075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F1761C33-C6A8-4985-BB81-D33C220F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B96A2DC-9010-4BE6-BCDD-697AE5D1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BEA2721-CA6C-4E2D-8855-325F47315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1A7E-795B-47F0-B901-F689CD40F58F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7C5209B-C75D-41C6-9418-D1F2AD31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C9227EA-5488-4BEF-8235-0D62AA5BD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C290-C942-4694-B1AC-F08199BEBB2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54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335F47FA-F394-403D-B1EE-291FD305D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hr-HR" sz="5200" b="1" dirty="0">
                <a:solidFill>
                  <a:schemeClr val="tx2"/>
                </a:solidFill>
              </a:rPr>
              <a:t>KNJIŽEVNI VREMEPLOV 1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978C664-F443-418B-AE9E-495EE56FC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tx2"/>
                </a:solidFill>
              </a:rPr>
              <a:t>RENESANSA</a:t>
            </a:r>
          </a:p>
        </p:txBody>
      </p:sp>
    </p:spTree>
    <p:extLst>
      <p:ext uri="{BB962C8B-B14F-4D97-AF65-F5344CB8AC3E}">
        <p14:creationId xmlns:p14="http://schemas.microsoft.com/office/powerpoint/2010/main" val="35596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F68BB8-A1F1-4F74-BB1C-2A9BFFFC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hr-HR" sz="3600" b="1" dirty="0">
                <a:solidFill>
                  <a:schemeClr val="tx2"/>
                </a:solidFill>
              </a:rPr>
              <a:t>RENESANSA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1EB75FC-B6E3-4138-AB8F-4605FCD2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hr-HR" sz="1800" dirty="0">
                <a:solidFill>
                  <a:schemeClr val="tx2"/>
                </a:solidFill>
              </a:rPr>
              <a:t>KULTURNO-POVIJESNA I UMJETNIČKA EPOHA KOJA TRAJE OD </a:t>
            </a:r>
            <a:r>
              <a:rPr lang="hr-HR" sz="1800" b="1" dirty="0">
                <a:solidFill>
                  <a:schemeClr val="tx2"/>
                </a:solidFill>
              </a:rPr>
              <a:t>SREDINE</a:t>
            </a:r>
            <a:r>
              <a:rPr lang="hr-HR" sz="1800" dirty="0">
                <a:solidFill>
                  <a:schemeClr val="tx2"/>
                </a:solidFill>
              </a:rPr>
              <a:t> 15. DO </a:t>
            </a:r>
            <a:r>
              <a:rPr lang="hr-HR" sz="1800" b="1" dirty="0">
                <a:solidFill>
                  <a:schemeClr val="tx2"/>
                </a:solidFill>
              </a:rPr>
              <a:t>KRAJA</a:t>
            </a:r>
            <a:r>
              <a:rPr lang="hr-HR" sz="1800" dirty="0">
                <a:solidFill>
                  <a:schemeClr val="tx2"/>
                </a:solidFill>
              </a:rPr>
              <a:t> 16. ST.</a:t>
            </a:r>
          </a:p>
          <a:p>
            <a:r>
              <a:rPr lang="hr-HR" sz="1800" dirty="0">
                <a:solidFill>
                  <a:schemeClr val="tx2"/>
                </a:solidFill>
              </a:rPr>
              <a:t>NASTAVLJA TRADICIJU HUMANIZMA I PREDRENESANSE I OSLANJA SE NA </a:t>
            </a:r>
            <a:r>
              <a:rPr lang="hr-HR" sz="1800" b="1" dirty="0">
                <a:solidFill>
                  <a:schemeClr val="tx2"/>
                </a:solidFill>
              </a:rPr>
              <a:t>ANTIKU</a:t>
            </a:r>
          </a:p>
          <a:p>
            <a:r>
              <a:rPr lang="hr-HR" sz="1800" dirty="0">
                <a:solidFill>
                  <a:schemeClr val="tx2"/>
                </a:solidFill>
              </a:rPr>
              <a:t>RAZDOBLJE VELIKIH OTKRIĆA, RAZVOJA ZNANOSTI I PROCVATA UMANJENOSTI</a:t>
            </a:r>
          </a:p>
          <a:p>
            <a:r>
              <a:rPr lang="hr-HR" sz="1800" dirty="0">
                <a:solidFill>
                  <a:schemeClr val="tx2"/>
                </a:solidFill>
              </a:rPr>
              <a:t>RAZVOJ KNJIŽEVNOSTI NA MARODNIM JEZICIMA</a:t>
            </a:r>
          </a:p>
          <a:p>
            <a:r>
              <a:rPr lang="hr-HR" sz="1800" dirty="0">
                <a:solidFill>
                  <a:schemeClr val="tx2"/>
                </a:solidFill>
              </a:rPr>
              <a:t>NOVI JE SVJETONAZOR USMJEREN OVOZEMALJSKOM ŽIVOTU U ČIJEM JE SREDIŠTU </a:t>
            </a:r>
            <a:r>
              <a:rPr lang="hr-HR" sz="1800" b="1" dirty="0">
                <a:solidFill>
                  <a:schemeClr val="tx2"/>
                </a:solidFill>
              </a:rPr>
              <a:t>ČOVJEK </a:t>
            </a:r>
            <a:r>
              <a:rPr lang="hr-HR" sz="1800" dirty="0">
                <a:solidFill>
                  <a:schemeClr val="tx2"/>
                </a:solidFill>
              </a:rPr>
              <a:t>KAO SLOBODNI POJEDINAC (</a:t>
            </a:r>
            <a:r>
              <a:rPr lang="hr-HR" sz="1800" i="1" dirty="0">
                <a:solidFill>
                  <a:schemeClr val="tx2"/>
                </a:solidFill>
              </a:rPr>
              <a:t>RENESANSNI</a:t>
            </a:r>
            <a:r>
              <a:rPr lang="hr-HR" sz="1800" b="1" dirty="0">
                <a:solidFill>
                  <a:schemeClr val="tx2"/>
                </a:solidFill>
              </a:rPr>
              <a:t> </a:t>
            </a:r>
            <a:r>
              <a:rPr lang="hr-HR" sz="1800" i="1" dirty="0">
                <a:solidFill>
                  <a:schemeClr val="tx2"/>
                </a:solidFill>
              </a:rPr>
              <a:t>INDIVIDUALIZAM</a:t>
            </a:r>
            <a:r>
              <a:rPr lang="hr-HR" sz="1800" dirty="0">
                <a:solidFill>
                  <a:schemeClr val="tx2"/>
                </a:solidFill>
              </a:rPr>
              <a:t>) KOJI AKTIVNO SUDJELUJE U SVIM PODRUČJIMA ŽIVOTA, ISTRAŽUJE SVIJET U KOJEMU ŽIVI, NASTOJI SPOZNATI PRIRODU I OVLADATI NJOME, POSTAJE SVJESTAN VLASTITE SNAGE I STVARALAČKE MOGUĆNOSTI</a:t>
            </a:r>
          </a:p>
          <a:p>
            <a:r>
              <a:rPr lang="hr-HR" sz="1800" dirty="0">
                <a:solidFill>
                  <a:schemeClr val="tx2"/>
                </a:solidFill>
              </a:rPr>
              <a:t>RENESANSNI JE ČOVJEK </a:t>
            </a:r>
            <a:r>
              <a:rPr lang="hr-HR" sz="1800" b="1" dirty="0">
                <a:solidFill>
                  <a:schemeClr val="tx2"/>
                </a:solidFill>
              </a:rPr>
              <a:t>SVESTRAN</a:t>
            </a:r>
            <a:r>
              <a:rPr lang="hr-HR" sz="1800" dirty="0">
                <a:solidFill>
                  <a:schemeClr val="tx2"/>
                </a:solidFill>
              </a:rPr>
              <a:t> – </a:t>
            </a:r>
            <a:r>
              <a:rPr lang="hr-HR" sz="1800" i="1" dirty="0">
                <a:solidFill>
                  <a:schemeClr val="tx2"/>
                </a:solidFill>
              </a:rPr>
              <a:t>HOMO</a:t>
            </a:r>
            <a:r>
              <a:rPr lang="hr-HR" sz="1800" dirty="0">
                <a:solidFill>
                  <a:schemeClr val="tx2"/>
                </a:solidFill>
              </a:rPr>
              <a:t> </a:t>
            </a:r>
            <a:r>
              <a:rPr lang="hr-HR" sz="1800" i="1" dirty="0">
                <a:solidFill>
                  <a:schemeClr val="tx2"/>
                </a:solidFill>
              </a:rPr>
              <a:t>UNIVERSALIS</a:t>
            </a:r>
          </a:p>
        </p:txBody>
      </p:sp>
    </p:spTree>
    <p:extLst>
      <p:ext uri="{BB962C8B-B14F-4D97-AF65-F5344CB8AC3E}">
        <p14:creationId xmlns:p14="http://schemas.microsoft.com/office/powerpoint/2010/main" val="8437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F6C9FF3-0645-40B7-952C-F6672880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hr-HR" sz="4000" b="1" dirty="0">
                <a:solidFill>
                  <a:schemeClr val="tx2"/>
                </a:solidFill>
              </a:rPr>
              <a:t>RENESANSA</a:t>
            </a:r>
            <a:br>
              <a:rPr lang="hr-HR" sz="4000" b="1" dirty="0">
                <a:solidFill>
                  <a:schemeClr val="tx2"/>
                </a:solidFill>
              </a:rPr>
            </a:br>
            <a:r>
              <a:rPr lang="hr-HR" sz="4000" b="1" dirty="0">
                <a:solidFill>
                  <a:schemeClr val="tx2"/>
                </a:solidFill>
              </a:rPr>
              <a:t>(UMJETNOST)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5DD373A-E711-41CF-B31D-94673457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hr-HR" sz="1800" b="1" dirty="0">
                <a:solidFill>
                  <a:schemeClr val="tx2"/>
                </a:solidFill>
              </a:rPr>
              <a:t>RENESANSA</a:t>
            </a:r>
            <a:r>
              <a:rPr lang="hr-HR" sz="1800" dirty="0">
                <a:solidFill>
                  <a:schemeClr val="tx2"/>
                </a:solidFill>
              </a:rPr>
              <a:t> (FR.), PONOVNO ROĐENJE, PREPOROD</a:t>
            </a:r>
          </a:p>
          <a:p>
            <a:pPr marL="0" indent="0">
              <a:buNone/>
            </a:pPr>
            <a:r>
              <a:rPr lang="hr-HR" sz="1800" b="1" u="sng" dirty="0">
                <a:solidFill>
                  <a:schemeClr val="tx2"/>
                </a:solidFill>
              </a:rPr>
              <a:t>RENESANSNA UMJETNOST</a:t>
            </a:r>
          </a:p>
          <a:p>
            <a:pPr marL="0" indent="0">
              <a:buNone/>
            </a:pPr>
            <a:r>
              <a:rPr lang="hr-HR" sz="1800" dirty="0">
                <a:solidFill>
                  <a:schemeClr val="tx2"/>
                </a:solidFill>
              </a:rPr>
              <a:t>RENESANSA JE VRIJEME PROCVATA SVIH UMJETNOSTI, POSEBNO LIKOVNIH. VRIJEME JE TO KADA SU STVARALI VELIKI SLIKARI, KIPARI, GRADITELJI KAO ŠTO SU </a:t>
            </a:r>
            <a:r>
              <a:rPr lang="hr-HR" sz="1800" i="1" dirty="0">
                <a:solidFill>
                  <a:schemeClr val="tx2"/>
                </a:solidFill>
              </a:rPr>
              <a:t>LEONARDO DA VINCI, RAFAEL, MICHELANGELO BUONAROTTI, TIZIAN…</a:t>
            </a:r>
            <a:r>
              <a:rPr lang="hr-HR" sz="1800" dirty="0">
                <a:solidFill>
                  <a:schemeClr val="tx2"/>
                </a:solidFill>
              </a:rPr>
              <a:t>UMJETNOST POKAZUJE SKLONOST REALISTIČNOM PRIKAZU UZAJAMNOSTI ČOVJEKA I SVIJETA KOJI GA OKRUŽUJE.</a:t>
            </a:r>
          </a:p>
          <a:p>
            <a:pPr marL="0" indent="0">
              <a:buNone/>
            </a:pPr>
            <a:r>
              <a:rPr lang="hr-HR" sz="1800" dirty="0">
                <a:solidFill>
                  <a:schemeClr val="tx2"/>
                </a:solidFill>
              </a:rPr>
              <a:t>IDEAL SKLADA LJEPOTE I SAVRŠENSTVA UMJETNIČKOGA DJELA OČITUJE SE U STILSKOJ JASNOĆI I PREGLEDNOJ KOMPOZICIJI DJELA, A NASTAJE NA TEMELJU ANTIČKE I HUMANISTIČKE UMJETNOSTI.</a:t>
            </a:r>
          </a:p>
          <a:p>
            <a:pPr marL="0" indent="0">
              <a:buNone/>
            </a:pPr>
            <a:endParaRPr lang="hr-H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r-HR" sz="1800" dirty="0">
                <a:solidFill>
                  <a:schemeClr val="tx2"/>
                </a:solidFill>
              </a:rPr>
              <a:t>RENESANSA JE EPOHA PISMENOSTI ČEMU DOPRINOSI OTKRIĆE </a:t>
            </a:r>
            <a:r>
              <a:rPr lang="hr-HR" sz="1800" b="1" dirty="0">
                <a:solidFill>
                  <a:schemeClr val="tx2"/>
                </a:solidFill>
              </a:rPr>
              <a:t>TISKARSKOGA STROJA </a:t>
            </a:r>
            <a:r>
              <a:rPr lang="hr-HR" sz="1800" dirty="0">
                <a:solidFill>
                  <a:schemeClr val="tx2"/>
                </a:solidFill>
              </a:rPr>
              <a:t>(1455., </a:t>
            </a:r>
            <a:r>
              <a:rPr lang="hr-HR" sz="1800" i="1" dirty="0">
                <a:solidFill>
                  <a:schemeClr val="tx2"/>
                </a:solidFill>
              </a:rPr>
              <a:t>JOHANNES</a:t>
            </a:r>
            <a:r>
              <a:rPr lang="hr-HR" sz="1800" dirty="0">
                <a:solidFill>
                  <a:schemeClr val="tx2"/>
                </a:solidFill>
              </a:rPr>
              <a:t> </a:t>
            </a:r>
            <a:r>
              <a:rPr lang="hr-HR" sz="1800" i="1" dirty="0">
                <a:solidFill>
                  <a:schemeClr val="tx2"/>
                </a:solidFill>
              </a:rPr>
              <a:t>GUTTENBERG</a:t>
            </a:r>
            <a:r>
              <a:rPr lang="hr-HR" sz="1800" dirty="0">
                <a:solidFill>
                  <a:schemeClr val="tx2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339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6B9E2E2D-7AA7-4C34-A031-E6E7B195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hr-HR" sz="3600" b="1" dirty="0">
                <a:solidFill>
                  <a:schemeClr val="tx2"/>
                </a:solidFill>
              </a:rPr>
              <a:t>RENESANSNA LIRIKA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4263791-985E-4A73-9078-2786C991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hr-HR" sz="1800" dirty="0">
                <a:solidFill>
                  <a:schemeClr val="tx2"/>
                </a:solidFill>
              </a:rPr>
              <a:t>ZASTUPLJENI SU RAZLIČITI PJESNIČKI OBLICI PREUZETI IZ ANTIKE, NO NAJPOVLAŠTENIJI JE OBLIK </a:t>
            </a:r>
            <a:r>
              <a:rPr lang="hr-HR" sz="1800" b="1" dirty="0">
                <a:solidFill>
                  <a:schemeClr val="tx2"/>
                </a:solidFill>
              </a:rPr>
              <a:t>SONET</a:t>
            </a:r>
          </a:p>
          <a:p>
            <a:r>
              <a:rPr lang="hr-HR" sz="1800" dirty="0">
                <a:solidFill>
                  <a:schemeClr val="tx2"/>
                </a:solidFill>
              </a:rPr>
              <a:t>UZ PETRARKIN OBLIK SONETA U ENGLESKOJ POEZIJI NASTAJE TZV. </a:t>
            </a:r>
            <a:r>
              <a:rPr lang="hr-HR" sz="1800" i="1" dirty="0">
                <a:solidFill>
                  <a:schemeClr val="tx2"/>
                </a:solidFill>
              </a:rPr>
              <a:t>SHAKESPEAREOV</a:t>
            </a:r>
            <a:r>
              <a:rPr lang="hr-HR" sz="1800" dirty="0">
                <a:solidFill>
                  <a:schemeClr val="tx2"/>
                </a:solidFill>
              </a:rPr>
              <a:t> ILI </a:t>
            </a:r>
            <a:r>
              <a:rPr lang="hr-HR" sz="1800" i="1" dirty="0">
                <a:solidFill>
                  <a:schemeClr val="tx2"/>
                </a:solidFill>
              </a:rPr>
              <a:t>ELIZABETINSKI</a:t>
            </a:r>
            <a:r>
              <a:rPr lang="hr-HR" sz="1800" dirty="0">
                <a:solidFill>
                  <a:schemeClr val="tx2"/>
                </a:solidFill>
              </a:rPr>
              <a:t> </a:t>
            </a:r>
            <a:r>
              <a:rPr lang="hr-HR" sz="1800" i="1" dirty="0">
                <a:solidFill>
                  <a:schemeClr val="tx2"/>
                </a:solidFill>
              </a:rPr>
              <a:t>SONET</a:t>
            </a:r>
            <a:r>
              <a:rPr lang="hr-HR" sz="1800" dirty="0">
                <a:solidFill>
                  <a:schemeClr val="tx2"/>
                </a:solidFill>
              </a:rPr>
              <a:t> (TRI KATRENA J JEDAN DISTIH)</a:t>
            </a:r>
          </a:p>
          <a:p>
            <a:r>
              <a:rPr lang="hr-HR" sz="1800" dirty="0">
                <a:solidFill>
                  <a:schemeClr val="tx2"/>
                </a:solidFill>
              </a:rPr>
              <a:t>PREVLADAVA LJUBAVNA PETRARKISTIČKA POEZIJA KOJA SLAVI LJUBAV I LJEPOTU NEDOSTIŽNE ŽENE, NO PIŠU SE I RELIGIOZNE, REFLEKSIVNE I SATIRIČNE PJESME</a:t>
            </a:r>
          </a:p>
        </p:txBody>
      </p:sp>
    </p:spTree>
    <p:extLst>
      <p:ext uri="{BB962C8B-B14F-4D97-AF65-F5344CB8AC3E}">
        <p14:creationId xmlns:p14="http://schemas.microsoft.com/office/powerpoint/2010/main" val="388799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FFC4D16B-D769-4F4A-B6F9-A7CC32B7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hr-HR" sz="4000" b="1" dirty="0">
                <a:solidFill>
                  <a:schemeClr val="tx2"/>
                </a:solidFill>
              </a:rPr>
              <a:t>RENESANSNA EPIKA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1DC50900-352C-40E1-8377-B7D0691B1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66190"/>
              </p:ext>
            </p:extLst>
          </p:nvPr>
        </p:nvGraphicFramePr>
        <p:xfrm>
          <a:off x="5646907" y="357809"/>
          <a:ext cx="5706894" cy="771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447">
                  <a:extLst>
                    <a:ext uri="{9D8B030D-6E8A-4147-A177-3AD203B41FA5}">
                      <a16:colId xmlns:a16="http://schemas.microsoft.com/office/drawing/2014/main" val="1329552537"/>
                    </a:ext>
                  </a:extLst>
                </a:gridCol>
                <a:gridCol w="2853447">
                  <a:extLst>
                    <a:ext uri="{9D8B030D-6E8A-4147-A177-3AD203B41FA5}">
                      <a16:colId xmlns:a16="http://schemas.microsoft.com/office/drawing/2014/main" val="4283103379"/>
                    </a:ext>
                  </a:extLst>
                </a:gridCol>
              </a:tblGrid>
              <a:tr h="489764">
                <a:tc>
                  <a:txBody>
                    <a:bodyPr/>
                    <a:lstStyle/>
                    <a:p>
                      <a:r>
                        <a:rPr lang="hr-HR" dirty="0"/>
                        <a:t>                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               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43400"/>
                  </a:ext>
                </a:extLst>
              </a:tr>
              <a:tr h="55551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NASTAJE POD UTJECAJEM VERGILIJA (ENEIDA)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PREMA TEMATICI KOJU OBRAĐUJU EPOVI SU BIBLIJSKI I VITEŠKI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/>
                        <a:t>NAJPOZNATIJI JE VITEŠKI EP </a:t>
                      </a:r>
                      <a:r>
                        <a:rPr lang="hr-HR" b="1" i="1" dirty="0"/>
                        <a:t>BIJESNI ORLANDO </a:t>
                      </a:r>
                      <a:r>
                        <a:rPr lang="hr-HR" dirty="0"/>
                        <a:t>TALIJANSKOGA PJESNIKA LUDOVICA ARIOSTA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ROMAN SE RAZVIJA U 3 PREPOZNATLJIVE VRSTE: </a:t>
                      </a:r>
                      <a:r>
                        <a:rPr lang="hr-HR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VITEŠKI</a:t>
                      </a: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hr-HR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PIKARSKI</a:t>
                      </a: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</a:t>
                      </a:r>
                      <a:r>
                        <a:rPr lang="hr-HR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PASTIRSKI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VITEŠKI ROMAN PRIPOVIJEDA O PUSTOLOVINAMA I JUNAČKIM DJELIMA UZVIŠENA I ČASNA VITEZA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*PIKARSKI ROMAN PRIKAZUJE PUSTOLOVINE </a:t>
                      </a:r>
                      <a:r>
                        <a:rPr lang="hr-HR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PICARA</a:t>
                      </a: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PROBISVJETA I LUTALICE, SUPROTNA VITEZU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PASTIRSKI ROMAN PRIKAZUJE SVIJET PASTIRA KOJI ŽIVE U IDILIČNOJ PRIRODI ZAOKUPLJENI PITANJIMA LJUBAVI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NAJZNAČAJNIJI JE RENESANSNI ROMAN CERVANTESOV </a:t>
                      </a:r>
                      <a:r>
                        <a:rPr lang="hr-HR" sz="1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BISTRI</a:t>
                      </a: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VITEZ DON QUIJOTE OD MANCHE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0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6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649F38B4-B67F-43E7-93C8-516100EF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hr-HR" sz="3600" b="1" dirty="0">
                <a:solidFill>
                  <a:schemeClr val="tx2"/>
                </a:solidFill>
              </a:rPr>
              <a:t>RENESANSNA DRAMA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82095FA-DAE9-4B0A-B145-0C86B8E6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hr-HR" sz="1800" dirty="0">
                <a:solidFill>
                  <a:schemeClr val="tx2"/>
                </a:solidFill>
              </a:rPr>
              <a:t>NASTAJU TRAGEDIJE I UČENE KOMEDIJE PO UZORU NA ANTIKU</a:t>
            </a:r>
          </a:p>
          <a:p>
            <a:r>
              <a:rPr lang="hr-HR" sz="1800" dirty="0">
                <a:solidFill>
                  <a:schemeClr val="tx2"/>
                </a:solidFill>
              </a:rPr>
              <a:t>IZ PUČKOGA TEATRA RAZVIJA SE TZV. </a:t>
            </a:r>
            <a:r>
              <a:rPr lang="hr-HR" sz="1800" i="1" dirty="0">
                <a:solidFill>
                  <a:schemeClr val="tx2"/>
                </a:solidFill>
              </a:rPr>
              <a:t>COMMEDIA</a:t>
            </a:r>
            <a:r>
              <a:rPr lang="hr-HR" sz="1800" dirty="0">
                <a:solidFill>
                  <a:schemeClr val="tx2"/>
                </a:solidFill>
              </a:rPr>
              <a:t> </a:t>
            </a:r>
            <a:r>
              <a:rPr lang="hr-HR" sz="1800" i="1" dirty="0">
                <a:solidFill>
                  <a:schemeClr val="tx2"/>
                </a:solidFill>
              </a:rPr>
              <a:t>DELL* ARTE </a:t>
            </a:r>
            <a:r>
              <a:rPr lang="hr-HR" sz="1800" dirty="0">
                <a:solidFill>
                  <a:schemeClr val="tx2"/>
                </a:solidFill>
              </a:rPr>
              <a:t>– </a:t>
            </a:r>
            <a:r>
              <a:rPr lang="hr-HR" sz="1800" i="1" dirty="0">
                <a:solidFill>
                  <a:schemeClr val="tx2"/>
                </a:solidFill>
              </a:rPr>
              <a:t>KOMEDIJA UMIJEĆA</a:t>
            </a:r>
            <a:r>
              <a:rPr lang="hr-HR" sz="1800" dirty="0">
                <a:solidFill>
                  <a:schemeClr val="tx2"/>
                </a:solidFill>
              </a:rPr>
              <a:t>, DRAMSKA VRSTA UTEMELJENA NA IMPROVIZACIJI I USTALJENIM LIKOVIMA</a:t>
            </a:r>
          </a:p>
          <a:p>
            <a:r>
              <a:rPr lang="hr-HR" sz="1800" dirty="0">
                <a:solidFill>
                  <a:schemeClr val="tx2"/>
                </a:solidFill>
              </a:rPr>
              <a:t>POPULARNA JE I PASTIRSKA IGRA ILI PASTORALA, DRAMSKA VRSTA S LJUBAVNIM ZAPLETIMA ČIJA JE RADNJA SMJEŠTENA U IDILIČNI SVIJET PASTIRA, VILA I PRIRODE, S ELEMENTIMA PJESME I PLESA</a:t>
            </a:r>
          </a:p>
          <a:p>
            <a:r>
              <a:rPr lang="hr-HR" sz="1800" dirty="0">
                <a:solidFill>
                  <a:schemeClr val="tx2"/>
                </a:solidFill>
              </a:rPr>
              <a:t>VRHUNAC JE DRAMSKE KNJIŽEVNOSTI STVARALAŠTVO WILLIAMA SHAKESPEAREA, ČIJA SU NAJPOZNATIJA DJELA </a:t>
            </a:r>
            <a:r>
              <a:rPr lang="hr-HR" sz="1800" b="1" i="1" dirty="0">
                <a:solidFill>
                  <a:schemeClr val="tx2"/>
                </a:solidFill>
              </a:rPr>
              <a:t>HAMLET, OTHELLO, KRALJ</a:t>
            </a:r>
            <a:r>
              <a:rPr lang="hr-HR" sz="1800" dirty="0">
                <a:solidFill>
                  <a:schemeClr val="tx2"/>
                </a:solidFill>
              </a:rPr>
              <a:t> </a:t>
            </a:r>
            <a:r>
              <a:rPr lang="hr-HR" sz="1800" b="1" i="1" dirty="0">
                <a:solidFill>
                  <a:schemeClr val="tx2"/>
                </a:solidFill>
              </a:rPr>
              <a:t>LEAR, ROMEO I JULIJA, SAN IVANJSKE NOĆI </a:t>
            </a:r>
            <a:r>
              <a:rPr lang="hr-HR" sz="1800" dirty="0">
                <a:solidFill>
                  <a:schemeClr val="tx2"/>
                </a:solidFill>
              </a:rPr>
              <a:t>I DR.</a:t>
            </a:r>
          </a:p>
        </p:txBody>
      </p:sp>
    </p:spTree>
    <p:extLst>
      <p:ext uri="{BB962C8B-B14F-4D97-AF65-F5344CB8AC3E}">
        <p14:creationId xmlns:p14="http://schemas.microsoft.com/office/powerpoint/2010/main" val="726811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EC734E159B574C8BBC369580089383" ma:contentTypeVersion="4" ma:contentTypeDescription="Stvaranje novog dokumenta." ma:contentTypeScope="" ma:versionID="2460e6fb4de423f41f2e7f1ec2dee109">
  <xsd:schema xmlns:xsd="http://www.w3.org/2001/XMLSchema" xmlns:xs="http://www.w3.org/2001/XMLSchema" xmlns:p="http://schemas.microsoft.com/office/2006/metadata/properties" xmlns:ns2="a7fcb37a-ef39-4dda-807b-ce21e559a07d" targetNamespace="http://schemas.microsoft.com/office/2006/metadata/properties" ma:root="true" ma:fieldsID="a561b34689a09b2340307a8c025798b8" ns2:_="">
    <xsd:import namespace="a7fcb37a-ef39-4dda-807b-ce21e559a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cb37a-ef39-4dda-807b-ce21e559a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411638-DBD9-428E-8FD2-AF35EE980FF5}"/>
</file>

<file path=customXml/itemProps2.xml><?xml version="1.0" encoding="utf-8"?>
<ds:datastoreItem xmlns:ds="http://schemas.openxmlformats.org/officeDocument/2006/customXml" ds:itemID="{F636F766-749E-43D7-8238-F66F83E70C88}"/>
</file>

<file path=customXml/itemProps3.xml><?xml version="1.0" encoding="utf-8"?>
<ds:datastoreItem xmlns:ds="http://schemas.openxmlformats.org/officeDocument/2006/customXml" ds:itemID="{715851D2-8E29-4483-9523-082FF13EAE74}"/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450</Words>
  <Application>Microsoft Office PowerPoint</Application>
  <PresentationFormat>Široki zaslon</PresentationFormat>
  <Paragraphs>36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sustava Office</vt:lpstr>
      <vt:lpstr>KNJIŽEVNI VREMEPLOV 1</vt:lpstr>
      <vt:lpstr>RENESANSA</vt:lpstr>
      <vt:lpstr>RENESANSA (UMJETNOST)</vt:lpstr>
      <vt:lpstr>RENESANSNA LIRIKA</vt:lpstr>
      <vt:lpstr>RENESANSNA EPIKA</vt:lpstr>
      <vt:lpstr>RENESANSNA DRAMA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KNJIŽEVNI VREMEPLOV 1</dc:title>
  <dc:creator>Vesna Hrđok</dc:creator>
  <cp:lastModifiedBy>Vesna Hrđok</cp:lastModifiedBy>
  <cp:revision>7</cp:revision>
  <dcterms:created xsi:type="dcterms:W3CDTF">2022-03-06T16:49:29Z</dcterms:created>
  <dcterms:modified xsi:type="dcterms:W3CDTF">2022-03-07T06:25:10Z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0x01010034EC734E159B574C8BBC369580089383</vt:lpwstr>
  </property>
</Properties>
</file>