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4"/>
  </p:sldMasterIdLst>
  <p:notesMasterIdLst>
    <p:notesMasterId r:id="rId36"/>
  </p:notesMasterIdLst>
  <p:handoutMasterIdLst>
    <p:handoutMasterId r:id="rId37"/>
  </p:handoutMasterIdLst>
  <p:sldIdLst>
    <p:sldId id="267" r:id="rId5"/>
    <p:sldId id="276" r:id="rId6"/>
    <p:sldId id="281" r:id="rId7"/>
    <p:sldId id="283" r:id="rId8"/>
    <p:sldId id="301" r:id="rId9"/>
    <p:sldId id="277" r:id="rId10"/>
    <p:sldId id="289" r:id="rId11"/>
    <p:sldId id="290" r:id="rId12"/>
    <p:sldId id="286" r:id="rId13"/>
    <p:sldId id="284" r:id="rId14"/>
    <p:sldId id="291" r:id="rId15"/>
    <p:sldId id="297" r:id="rId16"/>
    <p:sldId id="285" r:id="rId17"/>
    <p:sldId id="300" r:id="rId18"/>
    <p:sldId id="302" r:id="rId19"/>
    <p:sldId id="306" r:id="rId20"/>
    <p:sldId id="303" r:id="rId21"/>
    <p:sldId id="304" r:id="rId22"/>
    <p:sldId id="278" r:id="rId23"/>
    <p:sldId id="292" r:id="rId24"/>
    <p:sldId id="293" r:id="rId25"/>
    <p:sldId id="294" r:id="rId26"/>
    <p:sldId id="279" r:id="rId27"/>
    <p:sldId id="287" r:id="rId28"/>
    <p:sldId id="295" r:id="rId29"/>
    <p:sldId id="296" r:id="rId30"/>
    <p:sldId id="298" r:id="rId31"/>
    <p:sldId id="299" r:id="rId32"/>
    <p:sldId id="305" r:id="rId33"/>
    <p:sldId id="280" r:id="rId34"/>
    <p:sldId id="282" r:id="rId3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285" userDrawn="1">
          <p15:clr>
            <a:srgbClr val="A4A3A4"/>
          </p15:clr>
        </p15:guide>
        <p15:guide id="3" pos="5955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FBC"/>
    <a:srgbClr val="F4F1F7"/>
    <a:srgbClr val="F6F3F8"/>
    <a:srgbClr val="FBF8FD"/>
    <a:srgbClr val="1D4768"/>
    <a:srgbClr val="87CE60"/>
    <a:srgbClr val="394254"/>
    <a:srgbClr val="227EAC"/>
    <a:srgbClr val="112654"/>
    <a:srgbClr val="5F9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6946"/>
  </p:normalViewPr>
  <p:slideViewPr>
    <p:cSldViewPr snapToGrid="0">
      <p:cViewPr varScale="1">
        <p:scale>
          <a:sx n="115" d="100"/>
          <a:sy n="115" d="100"/>
        </p:scale>
        <p:origin x="1086" y="108"/>
      </p:cViewPr>
      <p:guideLst>
        <p:guide orient="horz" pos="255"/>
        <p:guide pos="285"/>
        <p:guide pos="5955"/>
        <p:guide orient="horz" pos="618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8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E6A85D9-59D6-49E9-AC56-FD81900080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D6103-DB22-49BF-A61F-079A6F950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E9DF-A872-4FF8-AE6E-EA572869FE6E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2022-01-12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BA009-3F96-4BD5-9517-5558C4591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89585-77AB-4560-8F04-BB5B6D2C3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676F-D1B4-4FD6-B5E8-009B4AF447A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70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06D98E6-98EE-40E8-9515-4C673BC5DF80}" type="datetime1">
              <a:rPr lang="ko-KR" altLang="en-US" smtClean="0"/>
              <a:pPr/>
              <a:t>2022-01-12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A0B23E6-2AC2-4117-8F0A-30456281A9F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2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8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0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2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26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5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407C3D-E6E7-F643-89E7-18D58E17A3A7}"/>
              </a:ext>
            </a:extLst>
          </p:cNvPr>
          <p:cNvSpPr/>
          <p:nvPr/>
        </p:nvSpPr>
        <p:spPr>
          <a:xfrm>
            <a:off x="2000993" y="0"/>
            <a:ext cx="79050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86C0E4-0977-5C45-8030-F1B73CCEC016}"/>
              </a:ext>
            </a:extLst>
          </p:cNvPr>
          <p:cNvSpPr>
            <a:spLocks/>
          </p:cNvSpPr>
          <p:nvPr/>
        </p:nvSpPr>
        <p:spPr>
          <a:xfrm>
            <a:off x="4300686" y="3740265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이용한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KOSPI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지수 예측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LSTM, EMSEMBLE, XGBOOST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4B15C8-7D2B-EB48-9AA5-FF3E0C748D02}"/>
              </a:ext>
            </a:extLst>
          </p:cNvPr>
          <p:cNvSpPr>
            <a:spLocks/>
          </p:cNvSpPr>
          <p:nvPr/>
        </p:nvSpPr>
        <p:spPr>
          <a:xfrm>
            <a:off x="3725333" y="1867544"/>
            <a:ext cx="5532554" cy="133285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4000" b="1" dirty="0">
                <a:solidFill>
                  <a:srgbClr val="31BFB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인공지능</a:t>
            </a:r>
            <a:r>
              <a:rPr lang="en-US" altLang="ko-KR" sz="4000" b="1" dirty="0">
                <a:solidFill>
                  <a:srgbClr val="31BFB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(AI)</a:t>
            </a: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활용한</a:t>
            </a:r>
            <a:endParaRPr lang="en-US" altLang="ko-KR" sz="40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5400"/>
              </a:lnSpc>
            </a:pPr>
            <a:r>
              <a:rPr lang="ko-KR" altLang="en-US" sz="4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분석 및 예측</a:t>
            </a:r>
            <a:endParaRPr lang="ko-Kore-KR" altLang="en-US" sz="40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FFBEA6B-33B4-9A42-8346-4E711CC5CDC1}"/>
              </a:ext>
            </a:extLst>
          </p:cNvPr>
          <p:cNvCxnSpPr>
            <a:cxnSpLocks/>
          </p:cNvCxnSpPr>
          <p:nvPr/>
        </p:nvCxnSpPr>
        <p:spPr>
          <a:xfrm>
            <a:off x="4123267" y="352543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190D12-03CE-784C-9E25-7D718354D6F9}"/>
              </a:ext>
            </a:extLst>
          </p:cNvPr>
          <p:cNvSpPr/>
          <p:nvPr/>
        </p:nvSpPr>
        <p:spPr>
          <a:xfrm>
            <a:off x="150309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D039FD-EE3E-E54B-81E8-D2EC5067A306}"/>
              </a:ext>
            </a:extLst>
          </p:cNvPr>
          <p:cNvSpPr/>
          <p:nvPr/>
        </p:nvSpPr>
        <p:spPr>
          <a:xfrm>
            <a:off x="1503095" y="1843660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59CE81-5F88-5D43-88AD-DAD5DF74DE2E}"/>
              </a:ext>
            </a:extLst>
          </p:cNvPr>
          <p:cNvSpPr>
            <a:spLocks/>
          </p:cNvSpPr>
          <p:nvPr/>
        </p:nvSpPr>
        <p:spPr>
          <a:xfrm rot="16200000">
            <a:off x="339637" y="3113859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01</a:t>
            </a:r>
            <a:r>
              <a:rPr lang="ko-KR" altLang="en-US" sz="1200" dirty="0">
                <a:solidFill>
                  <a:schemeClr val="bg1"/>
                </a:solidFill>
              </a:rPr>
              <a:t> 주제 배경</a:t>
            </a:r>
            <a:endParaRPr lang="ko-Kore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A12DC-20E8-914E-B9B0-A2BB711169AF}"/>
              </a:ext>
            </a:extLst>
          </p:cNvPr>
          <p:cNvSpPr/>
          <p:nvPr/>
        </p:nvSpPr>
        <p:spPr>
          <a:xfrm>
            <a:off x="1000496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B4C7F6-C839-864C-B660-8C2C8A949398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25D89-8541-F84F-8CD0-3E47257148E4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B166F3-6CCD-9645-BFEB-989119E37FA2}"/>
              </a:ext>
            </a:extLst>
          </p:cNvPr>
          <p:cNvSpPr/>
          <p:nvPr/>
        </p:nvSpPr>
        <p:spPr>
          <a:xfrm>
            <a:off x="1000496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DEFCF8-3BE4-6543-9E40-9A9EBEFE7539}"/>
              </a:ext>
            </a:extLst>
          </p:cNvPr>
          <p:cNvSpPr>
            <a:spLocks/>
          </p:cNvSpPr>
          <p:nvPr/>
        </p:nvSpPr>
        <p:spPr>
          <a:xfrm rot="16200000">
            <a:off x="-180962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EFFBE1-8338-CE47-BF16-2295F9652912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670474-55E3-3E41-A6F2-03E56E3845CF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모델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D98A1-2356-A14F-B316-A4342D535ABD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5FC365-1A78-3349-B273-4AEBAA257E33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2" y="1215729"/>
            <a:ext cx="4207145" cy="3722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317610" y="1597159"/>
            <a:ext cx="1292662" cy="8259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 KOSPI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COVID </a:t>
            </a:r>
            <a:r>
              <a:rPr lang="ko-KR" altLang="en-US" dirty="0" smtClean="0"/>
              <a:t>상관 관계를 살펴 보았다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코로나의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들은 전부 반영하고 </a:t>
            </a:r>
            <a:r>
              <a:rPr lang="en-US" altLang="ko-KR" dirty="0" smtClean="0"/>
              <a:t>KOSPI </a:t>
            </a:r>
            <a:r>
              <a:rPr lang="ko-KR" altLang="en-US" dirty="0" smtClean="0"/>
              <a:t>에서는 상관관계가 높은</a:t>
            </a:r>
            <a:r>
              <a:rPr lang="en-US" altLang="ko-KR" dirty="0" smtClean="0"/>
              <a:t>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feature ( </a:t>
            </a:r>
            <a:r>
              <a:rPr lang="ko-KR" altLang="en-US" dirty="0" smtClean="0"/>
              <a:t>현재 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주가이익비율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반영하기로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57" y="1215729"/>
            <a:ext cx="4381239" cy="37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2" y="1241722"/>
            <a:ext cx="7771140" cy="160647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1" y="4086561"/>
            <a:ext cx="6570219" cy="88677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16200000">
            <a:off x="4228452" y="1838580"/>
            <a:ext cx="461665" cy="7404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또한 </a:t>
            </a:r>
            <a:r>
              <a:rPr lang="en-US" altLang="ko-KR" dirty="0" smtClean="0"/>
              <a:t>“-” </a:t>
            </a:r>
            <a:r>
              <a:rPr lang="ko-KR" altLang="en-US" dirty="0" smtClean="0"/>
              <a:t>부분을 전부 숫자 </a:t>
            </a:r>
            <a:r>
              <a:rPr lang="en-US" altLang="ko-KR" dirty="0" smtClean="0"/>
              <a:t>“0”</a:t>
            </a:r>
            <a:r>
              <a:rPr lang="ko-KR" altLang="en-US" dirty="0" smtClean="0"/>
              <a:t>으로 변경하였다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54248" y="-590987"/>
            <a:ext cx="461665" cy="78560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코로나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파일을 살펴보니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보이는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있어 삭제해주었다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4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189873" y="394505"/>
            <a:ext cx="4339650" cy="553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오른쪽 그림과 같이 각 데이터의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를 찍어보니 데이터의 일자가 상이하여 </a:t>
            </a:r>
            <a:r>
              <a:rPr lang="en-US" altLang="ko-KR" dirty="0" smtClean="0"/>
              <a:t>covid_19 </a:t>
            </a:r>
            <a:r>
              <a:rPr lang="ko-KR" altLang="en-US" dirty="0" smtClean="0"/>
              <a:t>데이터와 상관성을 높이기 </a:t>
            </a:r>
            <a:r>
              <a:rPr lang="ko-KR" altLang="en-US" dirty="0"/>
              <a:t>위하여 날짜를 </a:t>
            </a:r>
            <a:r>
              <a:rPr lang="ko-KR" altLang="en-US" dirty="0" smtClean="0"/>
              <a:t>맞춰주었다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코로나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이전의 데이터가 없어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코스피</a:t>
            </a:r>
            <a:r>
              <a:rPr lang="en-US" altLang="ko-KR" dirty="0" smtClean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19</a:t>
            </a:r>
            <a:r>
              <a:rPr lang="ko-KR" altLang="en-US" dirty="0"/>
              <a:t>일까지의 데이터를 삭제 해주었다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82" y="1921447"/>
            <a:ext cx="2762250" cy="33432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" y="4946448"/>
            <a:ext cx="5450434" cy="3182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06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767045" y="-32988"/>
            <a:ext cx="2123658" cy="5694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인덱스를 일자로 변경해주었다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둘의 데이터 행의 개수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날짜를 맞춰주기 위해서는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인덱스를 일자로 나눠주는 방법이 편할 것이라 생각했다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코스피 데이터는 코로나처럼 매일 데이터가 </a:t>
            </a:r>
            <a:r>
              <a:rPr lang="en-US" altLang="ko-KR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41" y="4490929"/>
            <a:ext cx="5694465" cy="167902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21" y="1205234"/>
            <a:ext cx="1826844" cy="496471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214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776330" y="3065462"/>
            <a:ext cx="1846659" cy="4270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앞에 상관 </a:t>
            </a:r>
            <a:r>
              <a:rPr lang="ko-KR" altLang="en-US" dirty="0" err="1" smtClean="0"/>
              <a:t>관계도의</a:t>
            </a:r>
            <a:r>
              <a:rPr lang="ko-KR" altLang="en-US" dirty="0" smtClean="0"/>
              <a:t> 내용처럼 </a:t>
            </a:r>
            <a:r>
              <a:rPr lang="ko-KR" altLang="en-US" dirty="0" err="1" smtClean="0"/>
              <a:t>관계도가</a:t>
            </a:r>
            <a:r>
              <a:rPr lang="ko-KR" altLang="en-US" dirty="0" smtClean="0"/>
              <a:t> 낮은 칼럼을 </a:t>
            </a:r>
            <a:r>
              <a:rPr lang="en-US" altLang="ko-KR" dirty="0" smtClean="0"/>
              <a:t>Drop </a:t>
            </a:r>
            <a:r>
              <a:rPr lang="ko-KR" altLang="en-US" dirty="0" smtClean="0"/>
              <a:t>해주었고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문장을 만들어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확인하였으며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를 찍어 잘 반영 되었는지 확인해 보았다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7" y="1239260"/>
            <a:ext cx="8778355" cy="283619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15" y="2486823"/>
            <a:ext cx="4285507" cy="36373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154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18028" y="1357713"/>
            <a:ext cx="554960" cy="85220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 </a:t>
            </a:r>
            <a:r>
              <a:rPr lang="en-US" altLang="ko-KR" dirty="0" err="1" smtClean="0"/>
              <a:t>date.range</a:t>
            </a:r>
            <a:r>
              <a:rPr lang="en-US" altLang="ko-KR" dirty="0" smtClean="0"/>
              <a:t>(‘ start’ , ‘end’ , 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=‘) </a:t>
            </a:r>
            <a:r>
              <a:rPr lang="ko-KR" altLang="en-US" dirty="0" smtClean="0"/>
              <a:t>를 이용하여 주말 행을 전부 삭제해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14617" y="-1740020"/>
            <a:ext cx="2677656" cy="85220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shape </a:t>
            </a:r>
            <a:r>
              <a:rPr lang="ko-KR" altLang="en-US" dirty="0" smtClean="0"/>
              <a:t>를 찍어보니 데이터의 행의 개수 차이가 심각했다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데이터는 매일 있지만 코스피 데이터는 공유일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임시 공휴일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주말 데이터가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행을 평균값을 만들어 입력해보았지만 결과값이 매우 좋지 않아 코로나 데이터를 삭제해주니 값이 훨씬 좋아졌다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하여 해당 코로나 데이터 행들을 전부 삭제해 주기로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0" y="4201111"/>
            <a:ext cx="8522047" cy="1076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70" y="1194915"/>
            <a:ext cx="1161315" cy="6820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9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18028" y="1357713"/>
            <a:ext cx="554960" cy="85220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우선 </a:t>
            </a:r>
            <a:r>
              <a:rPr lang="en-US" altLang="ko-KR" dirty="0" err="1" smtClean="0"/>
              <a:t>date.range</a:t>
            </a:r>
            <a:r>
              <a:rPr lang="en-US" altLang="ko-KR" dirty="0" smtClean="0"/>
              <a:t>(‘ start’ , ‘end’ , 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=‘) </a:t>
            </a:r>
            <a:r>
              <a:rPr lang="ko-KR" altLang="en-US" dirty="0" smtClean="0"/>
              <a:t>를 이용하여 주말 행을 전부 삭제해 주었다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614617" y="-1740020"/>
            <a:ext cx="2677656" cy="85220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shape </a:t>
            </a:r>
            <a:r>
              <a:rPr lang="ko-KR" altLang="en-US" dirty="0" smtClean="0"/>
              <a:t>를 찍어보니 데이터의 행의 개수 차이가 심각했다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데이터는 매일 있지만 코스피 데이터는 공유일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임시 공휴일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주말 데이터가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행을 평균값을 만들어 입력해보았지만 결과값이 매우 좋지 않아 코로나 데이터를 삭제해주니 값이 훨씬 좋아졌다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하여 해당 코로나 데이터 행들을 전부 삭제해 주기로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0" y="4201111"/>
            <a:ext cx="8522047" cy="10763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70" y="1194915"/>
            <a:ext cx="1161315" cy="6820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297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299277" y="1126475"/>
            <a:ext cx="1292662" cy="86222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Python </a:t>
            </a:r>
            <a:r>
              <a:rPr lang="ko-KR" altLang="en-US" sz="1600" dirty="0" smtClean="0"/>
              <a:t>에 공휴일을 알 수 있는 라이브러리가 있어 사용해 보았다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75</a:t>
            </a:r>
            <a:r>
              <a:rPr lang="ko-KR" altLang="en-US" sz="1600" dirty="0" smtClean="0"/>
              <a:t>개국이 넘는 국가들의 휴일을 제공하기에 타임 시리즈 데이터를 분석하거나 예측 모델의 성능을 향상 시키고자 할 때 또는 앱 서비스 등에서도 유용하게 사용할 수 있을 것 같다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158514"/>
            <a:ext cx="8622252" cy="35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29" y="4848272"/>
            <a:ext cx="1161315" cy="682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77" y="4841943"/>
            <a:ext cx="1153487" cy="6883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93" y="1072473"/>
            <a:ext cx="8753303" cy="223060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56" y="3524741"/>
            <a:ext cx="4810125" cy="647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1920260" y="2134741"/>
            <a:ext cx="1292662" cy="3812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휴일 객체를 생성하여 리스트 해주었다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해당 리스트를 전부 </a:t>
            </a:r>
            <a:r>
              <a:rPr lang="en-US" altLang="ko-KR" sz="1600" dirty="0" smtClean="0"/>
              <a:t>Drop</a:t>
            </a:r>
            <a:r>
              <a:rPr lang="ko-KR" altLang="en-US" sz="1600" dirty="0" smtClean="0"/>
              <a:t> 하였음에도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행의 차이가 발생하였다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601853" y="2671311"/>
            <a:ext cx="1292662" cy="5175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하여 찾아보니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21</a:t>
            </a:r>
            <a:r>
              <a:rPr lang="ko-KR" altLang="en-US" sz="1600" dirty="0" smtClean="0"/>
              <a:t>대 국회의원 </a:t>
            </a:r>
            <a:r>
              <a:rPr lang="ko-KR" altLang="en-US" sz="1600" dirty="0" err="1" smtClean="0"/>
              <a:t>선거날과</a:t>
            </a:r>
            <a:r>
              <a:rPr lang="ko-KR" altLang="en-US" sz="1600" dirty="0" smtClean="0"/>
              <a:t> 연말 </a:t>
            </a:r>
            <a:r>
              <a:rPr lang="ko-KR" altLang="en-US" sz="1600" dirty="0" err="1" smtClean="0"/>
              <a:t>폐장일이란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특수성이 발견되어 마찬가지로 </a:t>
            </a:r>
            <a:r>
              <a:rPr lang="en-US" altLang="ko-KR" sz="1600" dirty="0" smtClean="0"/>
              <a:t>Drop </a:t>
            </a:r>
            <a:r>
              <a:rPr lang="ko-KR" altLang="en-US" sz="1600" dirty="0" smtClean="0"/>
              <a:t>해주었다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이와 같이 행의 일치함을 확인하였다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90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503998" y="0"/>
            <a:ext cx="790206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2772717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주제를 한 두줄 </a:t>
            </a:r>
            <a:r>
              <a:rPr lang="ko-KR" altLang="en-US" sz="121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쓰셈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2197364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2595298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6574630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64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1504495" y="0"/>
            <a:ext cx="78916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773214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데이터를 이용한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KOSPI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지수 예측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LSTM, EMSEMBLE, XGBOOST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3197861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배경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3595795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1000496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1000496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-180962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7575127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E5A25F-1A25-F14D-814D-2099600EF2A5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14C6EF-0FF7-B94A-8188-BA9CE41BA013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409274-B536-8341-8965-3A4759061BBB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7" y="1278518"/>
            <a:ext cx="5282655" cy="3434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197838" y="1398989"/>
            <a:ext cx="1245021" cy="81200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데이터를 </a:t>
            </a:r>
            <a:r>
              <a:rPr lang="ko-KR" altLang="en-US" sz="1600" dirty="0" err="1" smtClean="0"/>
              <a:t>샘플링하여</a:t>
            </a:r>
            <a:r>
              <a:rPr lang="ko-KR" altLang="en-US" sz="1600" dirty="0" smtClean="0"/>
              <a:t> 데이터 셋을 만든 후 </a:t>
            </a:r>
            <a:r>
              <a:rPr lang="en-US" altLang="ko-KR" sz="1600" dirty="0" smtClean="0"/>
              <a:t>LSTM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Concatenate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를 사용하여 모델을 학습시켰습니다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서로 다른 모델을 조합해 최고의 성능을 내는 모델을 생성하는 </a:t>
            </a:r>
            <a:r>
              <a:rPr lang="ko-KR" altLang="en-US" sz="1600" dirty="0" smtClean="0"/>
              <a:t>것에 초점을 두었습니다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63268" y="1859184"/>
            <a:ext cx="2769989" cy="29370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일분의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시가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고가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저가</a:t>
            </a:r>
            <a:r>
              <a:rPr lang="en-US" altLang="ko-KR" sz="16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데이터이고</a:t>
            </a:r>
            <a:r>
              <a:rPr lang="en-US" altLang="ko-KR" sz="1600" dirty="0" smtClean="0"/>
              <a:t>, y </a:t>
            </a:r>
            <a:r>
              <a:rPr lang="ko-KR" altLang="en-US" sz="1600" dirty="0" smtClean="0"/>
              <a:t>는 그 다음날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일차의 종가 </a:t>
            </a:r>
            <a:r>
              <a:rPr lang="ko-KR" altLang="en-US" sz="1600" dirty="0" err="1" smtClean="0"/>
              <a:t>테이터</a:t>
            </a:r>
            <a:r>
              <a:rPr lang="ko-KR" altLang="en-US" sz="1600" dirty="0" smtClean="0"/>
              <a:t> 입니다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Scaler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reshape </a:t>
            </a:r>
            <a:r>
              <a:rPr lang="ko-KR" altLang="en-US" sz="1600" dirty="0" smtClean="0"/>
              <a:t>하여 적용해도 좋은 값을 얻을 수 없어 적용하지 않았습니다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67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60" y="1179843"/>
            <a:ext cx="3592429" cy="386814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5" y="1179843"/>
            <a:ext cx="3380528" cy="50745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6439609" y="3788255"/>
            <a:ext cx="923330" cy="3812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ensemble </a:t>
            </a:r>
            <a:r>
              <a:rPr lang="ko-KR" altLang="en-US" sz="1600" dirty="0" smtClean="0"/>
              <a:t>모델에 </a:t>
            </a:r>
            <a:r>
              <a:rPr lang="en-US" altLang="ko-KR" sz="1600" dirty="0" smtClean="0"/>
              <a:t>summary </a:t>
            </a:r>
            <a:r>
              <a:rPr lang="ko-KR" altLang="en-US" sz="1600" dirty="0" smtClean="0"/>
              <a:t>해보니</a:t>
            </a:r>
            <a:r>
              <a:rPr lang="en-US" altLang="ko-KR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수는 </a:t>
            </a:r>
            <a:r>
              <a:rPr lang="en-US" altLang="ko-KR" sz="1600" dirty="0" smtClean="0"/>
              <a:t>167,250 </a:t>
            </a:r>
            <a:r>
              <a:rPr lang="ko-KR" altLang="en-US" sz="1600" dirty="0" smtClean="0"/>
              <a:t>이었다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77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 구성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22" y="1195088"/>
            <a:ext cx="4496844" cy="335186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1769205" y="821078"/>
            <a:ext cx="2031325" cy="3830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Activation = 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, linear </a:t>
            </a:r>
            <a:r>
              <a:rPr lang="ko-KR" altLang="en-US" sz="1600" dirty="0" smtClean="0"/>
              <a:t>사용하였고</a:t>
            </a:r>
            <a:r>
              <a:rPr lang="en-US" altLang="ko-KR" sz="1600" dirty="0" smtClean="0"/>
              <a:t> ,   Dropout = 0.4 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구성 하였다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epochs 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1000 </a:t>
            </a:r>
            <a:r>
              <a:rPr lang="ko-KR" altLang="en-US" sz="1600" dirty="0" smtClean="0"/>
              <a:t>에  </a:t>
            </a:r>
            <a:r>
              <a:rPr lang="en-US" altLang="ko-KR" sz="1600" dirty="0" smtClean="0"/>
              <a:t>patience 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20 </a:t>
            </a:r>
            <a:r>
              <a:rPr lang="ko-KR" altLang="en-US" sz="1600" dirty="0" smtClean="0"/>
              <a:t>으로 </a:t>
            </a:r>
            <a:r>
              <a:rPr lang="en-US" altLang="ko-KR" sz="1600" dirty="0" err="1" smtClean="0"/>
              <a:t>earlystopping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하였으며 </a:t>
            </a:r>
            <a:r>
              <a:rPr lang="en-US" altLang="ko-KR" sz="1600" dirty="0" err="1" smtClean="0"/>
              <a:t>validation_split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0.1 </a:t>
            </a:r>
            <a:r>
              <a:rPr lang="ko-KR" altLang="en-US" sz="1600" dirty="0" smtClean="0"/>
              <a:t>을 주었다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0" y="4514944"/>
            <a:ext cx="8150856" cy="146485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555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2265665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주제를 한 두줄 </a:t>
            </a:r>
            <a:r>
              <a:rPr lang="ko-KR" altLang="en-US" sz="1219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쓰셈</a:t>
            </a: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1690312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2088246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6067578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53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예측 데이터 시각화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9" y="1278518"/>
            <a:ext cx="4177863" cy="3123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03" y="1278518"/>
            <a:ext cx="4165215" cy="3123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68" y="4903933"/>
            <a:ext cx="2914650" cy="104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2168490" y="2881640"/>
            <a:ext cx="2031325" cy="5154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코로나와 코스피를 각각 </a:t>
            </a:r>
            <a:r>
              <a:rPr lang="en-US" altLang="ko-KR" sz="1600" dirty="0" smtClean="0"/>
              <a:t>LSTM </a:t>
            </a:r>
            <a:r>
              <a:rPr lang="ko-KR" altLang="en-US" sz="1600" dirty="0" smtClean="0"/>
              <a:t>하여 예측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데이터를 시각화 해보았다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간단히 만들었는데도 값이 나쁘지 않아 보였다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과연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년치 코스피 데이터가 다음날 주식 가격과 연관성이 있을까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6867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" y="1278518"/>
            <a:ext cx="1235271" cy="1344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26" y="1278517"/>
            <a:ext cx="1392185" cy="1344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767" y="1278517"/>
            <a:ext cx="1104754" cy="1348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478" y="1281538"/>
            <a:ext cx="1433743" cy="13412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2" y="1265129"/>
            <a:ext cx="1215496" cy="13576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060947" y="357279"/>
            <a:ext cx="3508653" cy="8140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살짝 확대해보니 진실의 문을 열 수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빨간색은 예측 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파란색은 실제 가격이다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빨간색이 파란색을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만큼 옆으로 이동시킨 값들과 매우 유사함을 보여 주었고 변곡점 또한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차이였다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컴퓨터와 딥 러닝 학습을 통해 </a:t>
            </a:r>
            <a:r>
              <a:rPr lang="en-US" altLang="ko-KR" dirty="0"/>
              <a:t>Loss</a:t>
            </a:r>
            <a:r>
              <a:rPr lang="ko-KR" altLang="en-US" dirty="0"/>
              <a:t>가 가장 적은 예측 모델을 </a:t>
            </a:r>
            <a:r>
              <a:rPr lang="ko-KR" altLang="en-US" dirty="0" smtClean="0"/>
              <a:t>만들었는데 유감스럽게도 컴퓨터의 답변은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내일 주식의 가격은 오늘 주식 가격과 같은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모델은 쓸모가 없다</a:t>
            </a:r>
            <a:r>
              <a:rPr lang="en-US" altLang="ko-KR" dirty="0" smtClean="0"/>
              <a:t>. LSTM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자료간의</a:t>
            </a:r>
            <a:r>
              <a:rPr lang="ko-KR" altLang="en-US" dirty="0" smtClean="0"/>
              <a:t> 순서와 연관성이 있을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라는 가정을 하고 사용하는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 레이어 임에 당연한 결과라고 생각이 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주식 가격만으로 다음날 가격을 예측하는 것은 한계가 명확하다는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27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2210873" y="-490263"/>
            <a:ext cx="5355312" cy="8294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LSTM </a:t>
            </a:r>
            <a:r>
              <a:rPr lang="ko-KR" altLang="en-US" sz="1600" dirty="0"/>
              <a:t>모델은 주기적으로 반복되는 현상에 대해서 잘 작동하지만 반복되지 않고 </a:t>
            </a:r>
            <a:r>
              <a:rPr lang="en-US" altLang="ko-KR" sz="1600" dirty="0"/>
              <a:t>(</a:t>
            </a:r>
            <a:r>
              <a:rPr lang="ko-KR" altLang="en-US" sz="1600" dirty="0"/>
              <a:t>과거 데이터로 예측할 수 없는</a:t>
            </a:r>
            <a:r>
              <a:rPr lang="en-US" altLang="ko-KR" sz="1600" dirty="0"/>
              <a:t>) </a:t>
            </a:r>
            <a:r>
              <a:rPr lang="ko-KR" altLang="en-US" sz="1600" dirty="0"/>
              <a:t>뭔가 새로운 것이 발생하는 경우 적절한 선택이 아닌 것으로 보인다</a:t>
            </a:r>
            <a:r>
              <a:rPr lang="en-US" altLang="ko-KR" sz="1600" dirty="0"/>
              <a:t>. </a:t>
            </a:r>
            <a:r>
              <a:rPr lang="ko-KR" altLang="en-US" sz="1600" dirty="0"/>
              <a:t>주가를 예측하는 경우 순환성이 있는 주식</a:t>
            </a:r>
            <a:r>
              <a:rPr lang="en-US" altLang="ko-KR" sz="1600" dirty="0"/>
              <a:t>(cyclical)</a:t>
            </a:r>
            <a:r>
              <a:rPr lang="ko-KR" altLang="en-US" sz="1600" dirty="0"/>
              <a:t>은 어느 정도 예측할 수 있을 것으로 보인다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             					(</a:t>
            </a:r>
            <a:r>
              <a:rPr lang="en-US" altLang="ko-KR" sz="1600" b="1" dirty="0"/>
              <a:t>stationary </a:t>
            </a:r>
            <a:r>
              <a:rPr lang="ko-KR" altLang="en-US" sz="1600" b="1" dirty="0"/>
              <a:t>된 </a:t>
            </a:r>
            <a:r>
              <a:rPr lang="ko-KR" altLang="en-US" sz="1600" b="1" dirty="0" smtClean="0"/>
              <a:t>데이터</a:t>
            </a:r>
            <a:r>
              <a:rPr lang="en-US" altLang="ko-KR" sz="1600" b="1" dirty="0" smtClean="0"/>
              <a:t>)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급격히 성장하는 </a:t>
            </a:r>
            <a:r>
              <a:rPr lang="ko-KR" altLang="en-US" sz="1600" dirty="0" smtClean="0"/>
              <a:t>주식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애플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테슬라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,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특정한 </a:t>
            </a:r>
            <a:r>
              <a:rPr lang="ko-KR" altLang="en-US" sz="1600" dirty="0"/>
              <a:t>이벤트로 인해서 하락하는 </a:t>
            </a:r>
            <a:r>
              <a:rPr lang="ko-KR" altLang="en-US" sz="1600" dirty="0" smtClean="0"/>
              <a:t>주식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아메리칸에어라인</a:t>
            </a:r>
            <a:r>
              <a:rPr lang="en-US" altLang="ko-KR" sz="1600" dirty="0"/>
              <a:t>)</a:t>
            </a:r>
            <a:r>
              <a:rPr lang="ko-KR" altLang="en-US" sz="1600" dirty="0"/>
              <a:t>은 이 모델로는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예측이 </a:t>
            </a:r>
            <a:r>
              <a:rPr lang="ko-KR" altLang="en-US" sz="1600" dirty="0"/>
              <a:t>어려울 것으로 보인다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주식가격만으로 다음날 가격을 예측하는 것은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한계가 명확 하였다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이로 알 수 있는 것들은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주식 가격은 </a:t>
            </a:r>
            <a:r>
              <a:rPr lang="ko-KR" altLang="en-US" sz="1600" dirty="0" err="1" smtClean="0"/>
              <a:t>랜덤성이</a:t>
            </a:r>
            <a:r>
              <a:rPr lang="ko-KR" altLang="en-US" sz="1600" dirty="0" smtClean="0"/>
              <a:t> 짙어서 예측할 수 없는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ramdom</a:t>
            </a:r>
            <a:r>
              <a:rPr lang="en-US" altLang="ko-KR" sz="1600" dirty="0" smtClean="0"/>
              <a:t> walk </a:t>
            </a:r>
            <a:r>
              <a:rPr lang="ko-KR" altLang="en-US" sz="1600" dirty="0" smtClean="0"/>
              <a:t>라는 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이미 모든 주식 관련 정보가 주식 가격에는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선 반영 되어있다는 점 등을 가설로 생각해 볼 수 있었다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47" y="2487964"/>
            <a:ext cx="3762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9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5" y="1056344"/>
            <a:ext cx="8822080" cy="35167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030116" y="1078241"/>
            <a:ext cx="1846659" cy="8822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위 그래프는 코로나와 코스피를 각각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모델을 활용하여 앙상블 한 모델의 그래프이다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파란 선은 실제가격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주황 선은 예측가격이다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앙상블 했을 때의 예측 값이 코스피 데이터만 </a:t>
            </a:r>
            <a:r>
              <a:rPr lang="ko-KR" altLang="en-US" dirty="0" err="1" smtClean="0"/>
              <a:t>사용했을때</a:t>
            </a:r>
            <a:r>
              <a:rPr lang="ko-KR" altLang="en-US" dirty="0" smtClean="0"/>
              <a:t> 보다는 좋아졌음을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063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170674" y="1064225"/>
            <a:ext cx="1431161" cy="8503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ko-KR" altLang="en-US" dirty="0" smtClean="0"/>
              <a:t>데이터의 앞부분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뒷부분을 확대해 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과거 값들을 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뒤에 예측 가격이 상승함을 보여주었고 가까운 시일에 관련해서 조금 더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이 상승함을 보였다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코로나 데이터가 보조 지표로서 관련성이 있음을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3" y="1157294"/>
            <a:ext cx="1721306" cy="3021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1157294"/>
            <a:ext cx="1831491" cy="30215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84" y="1511283"/>
            <a:ext cx="4633070" cy="23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평가 및 결과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030135" y="-821586"/>
            <a:ext cx="962123" cy="5810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코스피 데이터만으로 모델링 하였을 경우보다 앙상블 </a:t>
            </a:r>
            <a:r>
              <a:rPr lang="ko-KR" altLang="en-US" dirty="0" err="1" smtClean="0"/>
              <a:t>하였을때의</a:t>
            </a:r>
            <a:r>
              <a:rPr lang="ko-KR" altLang="en-US" dirty="0" smtClean="0"/>
              <a:t> 성능이 매우 좋아졌음이 확인되었다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67" y="1547810"/>
            <a:ext cx="2362200" cy="417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71" y="2894651"/>
            <a:ext cx="2533617" cy="2825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705422" y="2914146"/>
            <a:ext cx="2677656" cy="26386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처음 </a:t>
            </a:r>
            <a:r>
              <a:rPr lang="ko-KR" altLang="en-US" dirty="0" err="1" smtClean="0"/>
              <a:t>예상값의</a:t>
            </a:r>
            <a:r>
              <a:rPr lang="ko-KR" altLang="en-US" dirty="0" smtClean="0"/>
              <a:t> 오차는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였고  앙상블 했을 경우의 </a:t>
            </a:r>
            <a:r>
              <a:rPr lang="ko-KR" altLang="en-US" dirty="0" err="1" smtClean="0"/>
              <a:t>예상값의</a:t>
            </a:r>
            <a:r>
              <a:rPr lang="ko-KR" altLang="en-US" dirty="0" smtClean="0"/>
              <a:t> 오차는 </a:t>
            </a:r>
            <a:r>
              <a:rPr lang="en-US" altLang="ko-KR" dirty="0" smtClean="0"/>
              <a:t>0.3% 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성능을 비교하여 보니  </a:t>
            </a:r>
            <a:r>
              <a:rPr lang="en-US" altLang="ko-KR" dirty="0" smtClean="0"/>
              <a:t>9.7</a:t>
            </a:r>
            <a:r>
              <a:rPr lang="en-US" altLang="ko-KR" dirty="0" smtClean="0"/>
              <a:t>%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향상 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38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선정 배경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주식시장의 주가지수는 경제 및 정치적 상황과 같이 다양한 주변 환경에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영향을 받기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때문에 주가지수의 정확한 예측은 매우 어려운 문제입니다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최근 상황으로는 코로나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-19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 글로벌 경제에 막대한 피해를 주었고 국내 경제 또한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많은 영향을 끼쳤습니다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세계보건기구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(WHO)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팬데믹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선언은 세계 증시에 전체적 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급락과 큰 변동성을 일으켰고 글로벌 경제 위기 속 주요국 가운데 하나인 한국은 가장 빠르게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회복하였습니다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코스피 지수는 세계가 주목하는 시장이 되었고 이에 코스피 데이터와 코로나</a:t>
            </a:r>
            <a:endParaRPr lang="en-US" altLang="ko-KR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활용해 </a:t>
            </a:r>
            <a:r>
              <a:rPr lang="ko-KR" altLang="en-US" sz="16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방법인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LSTM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KOSPI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지수를 예측하고자 합니다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9F4F-1A38-044D-9927-93D1A674297E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74028" y="307978"/>
            <a:ext cx="4953000" cy="41506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참고자료</a:t>
            </a:r>
            <a:endParaRPr lang="ko-Kore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F8E11E-F640-094F-BFC3-A1038126FFFA}"/>
              </a:ext>
            </a:extLst>
          </p:cNvPr>
          <p:cNvSpPr>
            <a:spLocks/>
          </p:cNvSpPr>
          <p:nvPr/>
        </p:nvSpPr>
        <p:spPr>
          <a:xfrm>
            <a:off x="374028" y="756710"/>
            <a:ext cx="5975972" cy="585999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질병관리청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_2021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접종현황데이터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문과여도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상관없다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Tensorflow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딥러닝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AI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실무까지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코딩애플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딥너닝으로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걷는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예측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윤영선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한국정보과학회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논문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 이용한 코스피 지수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예측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한국정보통신설비학회학술대회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경제에 미치는 영향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CDC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Journal of Digital Convergence_2020 (page 259~266) _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저자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정종진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김지연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이코노미스트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경제뉴스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중앙일보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초인플레이션 관련 기사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한국거래소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정보데이터시스템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(KRX)_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질병관리청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국립보건연구원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감염 현황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시도발생현황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공공데이터활용지원센터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보건복지부 코로나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연령별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·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성별 감염 현황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ko-Kore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487FDBD-CFE7-1E44-AD76-B5833824BF44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7200540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29" y="2367516"/>
            <a:ext cx="3021119" cy="46526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3" y="5322464"/>
            <a:ext cx="1762371" cy="81926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58" y="3435974"/>
            <a:ext cx="1991003" cy="819264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56" y="2862918"/>
            <a:ext cx="1638529" cy="37152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20" y="4568932"/>
            <a:ext cx="1914792" cy="49536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7" y="3186174"/>
            <a:ext cx="2457074" cy="14433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54830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519F4F-1A38-044D-9927-93D1A674297E}"/>
              </a:ext>
            </a:extLst>
          </p:cNvPr>
          <p:cNvSpPr/>
          <p:nvPr/>
        </p:nvSpPr>
        <p:spPr>
          <a:xfrm>
            <a:off x="-1" y="0"/>
            <a:ext cx="792604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841356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841650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7235051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792751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792751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6746054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5E0614-5251-1140-9476-5A5E75F2E7C4}"/>
              </a:ext>
            </a:extLst>
          </p:cNvPr>
          <p:cNvSpPr>
            <a:spLocks/>
          </p:cNvSpPr>
          <p:nvPr/>
        </p:nvSpPr>
        <p:spPr>
          <a:xfrm>
            <a:off x="985493" y="2713566"/>
            <a:ext cx="5532554" cy="14308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ts val="5400"/>
              </a:lnSpc>
            </a:pP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>
              <a:lnSpc>
                <a:spcPts val="5400"/>
              </a:lnSpc>
            </a:pPr>
            <a:r>
              <a:rPr lang="en-US" altLang="ko-Kore-KR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Q&amp;A</a:t>
            </a:r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4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코로나와 코스피 데이터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54" y="1172141"/>
            <a:ext cx="6841981" cy="3197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3" y="4628146"/>
            <a:ext cx="7927845" cy="13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 배경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4" y="1352811"/>
            <a:ext cx="7620924" cy="37858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424784" y="2093663"/>
            <a:ext cx="1015663" cy="7404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코로나 데이터 수집에 있어 접종 </a:t>
            </a:r>
            <a:r>
              <a:rPr lang="ko-KR" altLang="en-US" dirty="0" err="1" smtClean="0"/>
              <a:t>완료수가</a:t>
            </a:r>
            <a:r>
              <a:rPr lang="ko-KR" altLang="en-US" dirty="0" smtClean="0"/>
              <a:t> 증가함에도 </a:t>
            </a:r>
            <a:r>
              <a:rPr lang="ko-KR" altLang="en-US" dirty="0" err="1" smtClean="0"/>
              <a:t>확진자수는</a:t>
            </a:r>
            <a:r>
              <a:rPr lang="ko-KR" altLang="en-US" dirty="0" smtClean="0"/>
              <a:t> 급격히 늘어났기에 백신 접종 </a:t>
            </a:r>
            <a:r>
              <a:rPr lang="ko-KR" altLang="en-US" dirty="0" err="1" smtClean="0"/>
              <a:t>완료수는</a:t>
            </a:r>
            <a:r>
              <a:rPr lang="ko-KR" altLang="en-US" dirty="0" smtClean="0"/>
              <a:t> 삭제하여야 함을 알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0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A8976813-8F18-C848-B84B-2EA2A321807D}"/>
              </a:ext>
            </a:extLst>
          </p:cNvPr>
          <p:cNvSpPr txBox="1">
            <a:spLocks/>
          </p:cNvSpPr>
          <p:nvPr/>
        </p:nvSpPr>
        <p:spPr>
          <a:xfrm rot="16200000">
            <a:off x="-4795502" y="2123307"/>
            <a:ext cx="1043291" cy="280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pPr algn="ctr"/>
            <a:r>
              <a:rPr lang="en-US" altLang="ko-KR" sz="1950" dirty="0">
                <a:solidFill>
                  <a:schemeClr val="bg1"/>
                </a:solidFill>
              </a:rPr>
              <a:t>01</a:t>
            </a:r>
            <a:r>
              <a:rPr lang="en-US" altLang="ko-KR" sz="1950" dirty="0"/>
              <a:t/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br>
              <a:rPr lang="en-US" altLang="ko-KR" sz="1950" dirty="0"/>
            </a:br>
            <a:r>
              <a:rPr lang="en-US" altLang="ko-KR" sz="1950" dirty="0"/>
              <a:t> </a:t>
            </a:r>
            <a:endParaRPr lang="ko-KR" altLang="en-US" sz="19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2D55E1-4102-E54D-B4CA-C38EB98FAAC1}"/>
              </a:ext>
            </a:extLst>
          </p:cNvPr>
          <p:cNvSpPr/>
          <p:nvPr/>
        </p:nvSpPr>
        <p:spPr>
          <a:xfrm>
            <a:off x="1005057" y="0"/>
            <a:ext cx="790206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13DF47-12CC-5F4C-99AC-3D38C99549A7}"/>
              </a:ext>
            </a:extLst>
          </p:cNvPr>
          <p:cNvSpPr>
            <a:spLocks/>
          </p:cNvSpPr>
          <p:nvPr/>
        </p:nvSpPr>
        <p:spPr>
          <a:xfrm>
            <a:off x="3273776" y="4172152"/>
            <a:ext cx="4953000" cy="5251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ts val="2000"/>
              </a:lnSpc>
            </a:pP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코로나 이후 코스피는 </a:t>
            </a:r>
            <a:r>
              <a:rPr lang="en-US" altLang="ko-KR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1400</a:t>
            </a:r>
            <a:r>
              <a:rPr lang="ko-KR" altLang="en-US" sz="1219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대까지 하락 후 상승</a:t>
            </a:r>
            <a:endParaRPr lang="en-US" altLang="ko-KR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r">
              <a:lnSpc>
                <a:spcPts val="2000"/>
              </a:lnSpc>
            </a:pPr>
            <a:endParaRPr lang="ko-Kore-KR" altLang="en-US" sz="1219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8E69B-F520-C645-A936-9D54C8B81046}"/>
              </a:ext>
            </a:extLst>
          </p:cNvPr>
          <p:cNvSpPr>
            <a:spLocks/>
          </p:cNvSpPr>
          <p:nvPr/>
        </p:nvSpPr>
        <p:spPr>
          <a:xfrm>
            <a:off x="2698423" y="2997200"/>
            <a:ext cx="5532554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전처리</a:t>
            </a:r>
            <a:endParaRPr lang="ko-Kore-KR" altLang="en-US" sz="3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E5398B9-0480-DE4C-A1BF-C6186EDB91FA}"/>
              </a:ext>
            </a:extLst>
          </p:cNvPr>
          <p:cNvCxnSpPr>
            <a:cxnSpLocks/>
          </p:cNvCxnSpPr>
          <p:nvPr/>
        </p:nvCxnSpPr>
        <p:spPr>
          <a:xfrm>
            <a:off x="3096357" y="3923454"/>
            <a:ext cx="5034236" cy="0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D8B4A4-5531-F54C-9EE2-0DABD3D0273C}"/>
              </a:ext>
            </a:extLst>
          </p:cNvPr>
          <p:cNvSpPr/>
          <p:nvPr/>
        </p:nvSpPr>
        <p:spPr>
          <a:xfrm>
            <a:off x="9406563" y="1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2E9D93-8D8D-1D4A-A2DA-913F39032FB5}"/>
              </a:ext>
            </a:extLst>
          </p:cNvPr>
          <p:cNvSpPr/>
          <p:nvPr/>
        </p:nvSpPr>
        <p:spPr>
          <a:xfrm>
            <a:off x="9406563" y="1843661"/>
            <a:ext cx="503999" cy="2854800"/>
          </a:xfrm>
          <a:prstGeom prst="rect">
            <a:avLst/>
          </a:prstGeom>
          <a:solidFill>
            <a:srgbClr val="1D4768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5CF5EF-7E5F-474E-BD7E-AB15536CE48A}"/>
              </a:ext>
            </a:extLst>
          </p:cNvPr>
          <p:cNvSpPr>
            <a:spLocks/>
          </p:cNvSpPr>
          <p:nvPr/>
        </p:nvSpPr>
        <p:spPr>
          <a:xfrm rot="16200000">
            <a:off x="8243105" y="3113860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주제 배경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C6916D-C9F0-4042-9373-0B0BF7FB422D}"/>
              </a:ext>
            </a:extLst>
          </p:cNvPr>
          <p:cNvSpPr/>
          <p:nvPr/>
        </p:nvSpPr>
        <p:spPr>
          <a:xfrm>
            <a:off x="8910065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AA8B21-E488-5D4B-B069-3ACAE2E8D74C}"/>
              </a:ext>
            </a:extLst>
          </p:cNvPr>
          <p:cNvSpPr/>
          <p:nvPr/>
        </p:nvSpPr>
        <p:spPr>
          <a:xfrm>
            <a:off x="8910065" y="1844824"/>
            <a:ext cx="503999" cy="2854800"/>
          </a:xfrm>
          <a:prstGeom prst="rect">
            <a:avLst/>
          </a:prstGeom>
          <a:solidFill>
            <a:srgbClr val="87CE60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E0495-21E7-FD45-9F13-4AEFBD56D400}"/>
              </a:ext>
            </a:extLst>
          </p:cNvPr>
          <p:cNvSpPr>
            <a:spLocks/>
          </p:cNvSpPr>
          <p:nvPr/>
        </p:nvSpPr>
        <p:spPr>
          <a:xfrm rot="16200000">
            <a:off x="7728607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</a:rPr>
              <a:t>02</a:t>
            </a:r>
            <a:r>
              <a:rPr lang="ko-KR" altLang="en-US" sz="120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</a:rPr>
              <a:t>데이터 수집 및 분석</a:t>
            </a:r>
            <a:endParaRPr lang="ko-Kore-KR" altLang="en-US" sz="12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2C4116-9815-AB40-80B7-490D65F4E7F2}"/>
              </a:ext>
            </a:extLst>
          </p:cNvPr>
          <p:cNvSpPr/>
          <p:nvPr/>
        </p:nvSpPr>
        <p:spPr>
          <a:xfrm>
            <a:off x="496497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22AD62-9C74-F047-83C6-3AE9483763F4}"/>
              </a:ext>
            </a:extLst>
          </p:cNvPr>
          <p:cNvSpPr/>
          <p:nvPr/>
        </p:nvSpPr>
        <p:spPr>
          <a:xfrm>
            <a:off x="499438" y="1844824"/>
            <a:ext cx="503999" cy="2854800"/>
          </a:xfrm>
          <a:prstGeom prst="rect">
            <a:avLst/>
          </a:prstGeom>
          <a:solidFill>
            <a:srgbClr val="394254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A0258F-94AA-FE49-9133-EB90F55CD932}"/>
              </a:ext>
            </a:extLst>
          </p:cNvPr>
          <p:cNvSpPr>
            <a:spLocks/>
          </p:cNvSpPr>
          <p:nvPr/>
        </p:nvSpPr>
        <p:spPr>
          <a:xfrm rot="16200000">
            <a:off x="-682019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모델 구성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41FC18-835D-6046-B8B2-9A588C7E8C39}"/>
              </a:ext>
            </a:extLst>
          </p:cNvPr>
          <p:cNvSpPr/>
          <p:nvPr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54000" dist="50800" dir="10800000">
              <a:schemeClr val="bg2">
                <a:lumMod val="7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880258-B7B1-E741-B906-2473310344CA}"/>
              </a:ext>
            </a:extLst>
          </p:cNvPr>
          <p:cNvSpPr/>
          <p:nvPr/>
        </p:nvSpPr>
        <p:spPr>
          <a:xfrm>
            <a:off x="-1" y="1844824"/>
            <a:ext cx="503999" cy="2854800"/>
          </a:xfrm>
          <a:prstGeom prst="rect">
            <a:avLst/>
          </a:prstGeom>
          <a:solidFill>
            <a:srgbClr val="227EAC"/>
          </a:solidFill>
          <a:ln>
            <a:noFill/>
          </a:ln>
          <a:effectLst>
            <a:innerShdw blurRad="63500" dist="508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008D5B-2714-214D-A876-A5B2DF83D35B}"/>
              </a:ext>
            </a:extLst>
          </p:cNvPr>
          <p:cNvSpPr>
            <a:spLocks/>
          </p:cNvSpPr>
          <p:nvPr/>
        </p:nvSpPr>
        <p:spPr>
          <a:xfrm rot="16200000">
            <a:off x="-1181458" y="3115023"/>
            <a:ext cx="2830915" cy="33595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j-ea"/>
                <a:ea typeface="+mj-ea"/>
              </a:rPr>
              <a:t>평가 및 결과</a:t>
            </a:r>
            <a:endParaRPr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4982A3-EDDD-324A-96F6-FDBD510A991E}"/>
              </a:ext>
            </a:extLst>
          </p:cNvPr>
          <p:cNvSpPr>
            <a:spLocks/>
          </p:cNvSpPr>
          <p:nvPr/>
        </p:nvSpPr>
        <p:spPr>
          <a:xfrm>
            <a:off x="7075689" y="2311400"/>
            <a:ext cx="1155287" cy="7790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>
              <a:lnSpc>
                <a:spcPts val="5400"/>
              </a:lnSpc>
            </a:pPr>
            <a:r>
              <a:rPr lang="en-US" altLang="ko-KR" sz="5600" b="1" dirty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lang="ko-Kore-KR" altLang="en-US" sz="5600" b="1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분석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8033530" cy="62505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공공데이터포털에서 코로나 관련 데이터를 신청하여 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CSV </a:t>
            </a:r>
            <a:r>
              <a:rPr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파일로 변경하였다</a:t>
            </a:r>
            <a:r>
              <a:rPr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5" y="1802303"/>
            <a:ext cx="7376966" cy="24139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5" y="4320882"/>
            <a:ext cx="7376966" cy="103220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/>
          <p:cNvSpPr txBox="1"/>
          <p:nvPr/>
        </p:nvSpPr>
        <p:spPr>
          <a:xfrm rot="16200000">
            <a:off x="4563956" y="1828482"/>
            <a:ext cx="830997" cy="8404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코스피 지수는 한국거래소에서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파일 형태로 제공하여 쉽게 데이터를 얻을 수 있었다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수집 및 분석</a:t>
            </a:r>
            <a:endParaRPr lang="ko-Kore-KR" altLang="en-US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1012365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1109375"/>
            <a:ext cx="4539648" cy="25638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64" y="3801573"/>
            <a:ext cx="4539648" cy="25546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786882" y="1164765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355393" y="-258702"/>
            <a:ext cx="461665" cy="3598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코스피 지수 증감 그래프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335097" y="2305404"/>
            <a:ext cx="461665" cy="3613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코로나 환자 증감 그래프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" y="4569215"/>
            <a:ext cx="3581357" cy="120127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2" y="2027529"/>
            <a:ext cx="3586024" cy="11595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94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06B36-5B8B-DD4F-A056-4C77E55F6C98}"/>
              </a:ext>
            </a:extLst>
          </p:cNvPr>
          <p:cNvSpPr/>
          <p:nvPr/>
        </p:nvSpPr>
        <p:spPr>
          <a:xfrm>
            <a:off x="453327" y="981074"/>
            <a:ext cx="9000236" cy="5472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63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55218E-529E-E943-8065-9621346F70E4}"/>
              </a:ext>
            </a:extLst>
          </p:cNvPr>
          <p:cNvSpPr>
            <a:spLocks/>
          </p:cNvSpPr>
          <p:nvPr/>
        </p:nvSpPr>
        <p:spPr>
          <a:xfrm>
            <a:off x="369994" y="17667"/>
            <a:ext cx="5532554" cy="62071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머신 러닝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(XGBOOST)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 과정</a:t>
            </a: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ts val="5400"/>
              </a:lnSpc>
            </a:pPr>
            <a:endParaRPr lang="ko-Kore-KR" altLang="en-US" sz="1600" b="1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558378D-FEED-8F4F-9DF7-7DD501ED34D5}"/>
              </a:ext>
            </a:extLst>
          </p:cNvPr>
          <p:cNvCxnSpPr>
            <a:cxnSpLocks/>
          </p:cNvCxnSpPr>
          <p:nvPr/>
        </p:nvCxnSpPr>
        <p:spPr>
          <a:xfrm>
            <a:off x="453327" y="723046"/>
            <a:ext cx="9012406" cy="0"/>
          </a:xfrm>
          <a:prstGeom prst="line">
            <a:avLst/>
          </a:prstGeom>
          <a:ln w="7620" cmpd="sng">
            <a:solidFill>
              <a:schemeClr val="bg2">
                <a:lumMod val="9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50A9F2-D4C9-8C4F-B3B1-0C54D4522115}"/>
              </a:ext>
            </a:extLst>
          </p:cNvPr>
          <p:cNvSpPr>
            <a:spLocks/>
          </p:cNvSpPr>
          <p:nvPr/>
        </p:nvSpPr>
        <p:spPr>
          <a:xfrm>
            <a:off x="634482" y="981074"/>
            <a:ext cx="5534306" cy="5948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5400"/>
              </a:lnSpc>
            </a:pPr>
            <a:endParaRPr lang="en-US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322503" y="1590682"/>
            <a:ext cx="1261884" cy="86379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Feature </a:t>
            </a:r>
            <a:r>
              <a:rPr lang="en-US" altLang="ko-KR" sz="1400" dirty="0"/>
              <a:t>Importance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한계점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특정 변수의 상대적 </a:t>
            </a:r>
            <a:r>
              <a:rPr lang="ko-KR" altLang="en-US" sz="1400" dirty="0" err="1"/>
              <a:t>영향도를</a:t>
            </a:r>
            <a:r>
              <a:rPr lang="ko-KR" altLang="en-US" sz="1400" dirty="0"/>
              <a:t> 측정하여 분류 모델의 </a:t>
            </a:r>
            <a:r>
              <a:rPr lang="ko-KR" altLang="en-US" sz="1400" dirty="0" err="1"/>
              <a:t>불순도를</a:t>
            </a:r>
            <a:r>
              <a:rPr lang="ko-KR" altLang="en-US" sz="1400" dirty="0"/>
              <a:t> 더 많이 낮춰주는 변수들을 찾는 </a:t>
            </a:r>
            <a:r>
              <a:rPr lang="ko-KR" altLang="en-US" sz="1400" dirty="0" smtClean="0"/>
              <a:t>것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하지만 단순 </a:t>
            </a:r>
            <a:r>
              <a:rPr lang="en-US" altLang="ko-KR" sz="1400" dirty="0"/>
              <a:t>feature importance(</a:t>
            </a:r>
            <a:r>
              <a:rPr lang="en-US" altLang="ko-KR" sz="1400" dirty="0" err="1"/>
              <a:t>a.k.a</a:t>
            </a:r>
            <a:r>
              <a:rPr lang="en-US" altLang="ko-KR" sz="1400" dirty="0"/>
              <a:t> variable importance)</a:t>
            </a:r>
            <a:r>
              <a:rPr lang="ko-KR" altLang="en-US" sz="1400" dirty="0"/>
              <a:t>는 한계점이 존재하는데요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간단히 설명 드리면</a:t>
            </a:r>
            <a:r>
              <a:rPr lang="en-US" altLang="ko-KR" sz="1400" dirty="0"/>
              <a:t>, feature </a:t>
            </a:r>
            <a:r>
              <a:rPr lang="en-US" altLang="ko-KR" sz="1400" dirty="0" err="1" smtClean="0"/>
              <a:t>importanc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결과는 </a:t>
            </a:r>
            <a:r>
              <a:rPr lang="en-US" altLang="ko-KR" sz="1400" dirty="0"/>
              <a:t>bias</a:t>
            </a:r>
            <a:r>
              <a:rPr lang="ko-KR" altLang="en-US" sz="1400" dirty="0"/>
              <a:t>될 가능성이 </a:t>
            </a:r>
            <a:r>
              <a:rPr lang="ko-KR" altLang="en-US" sz="1400" dirty="0" smtClean="0"/>
              <a:t>큽니다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57" y="1175162"/>
            <a:ext cx="6922367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5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3B96-61BA-417B-95FC-1E67A5094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6D45-05DB-4446-8D10-83E9CFDE8E9B}">
  <ds:schemaRefs>
    <ds:schemaRef ds:uri="http://purl.org/dc/dcmitype/"/>
    <ds:schemaRef ds:uri="http://schemas.microsoft.com/office/2006/metadata/properties"/>
    <ds:schemaRef ds:uri="fb0879af-3eba-417a-a55a-ffe6dcd6ca77"/>
    <ds:schemaRef ds:uri="http://schemas.microsoft.com/office/2006/documentManagement/types"/>
    <ds:schemaRef ds:uri="6dc4bcd6-49db-4c07-9060-8acfc67cef9f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F545FF8-A549-4514-BEB3-BC4B71A05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1355</Words>
  <Application>Microsoft Office PowerPoint</Application>
  <PresentationFormat>A4 용지(210x297mm)</PresentationFormat>
  <Paragraphs>181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2022-01-02T15:47:09Z</dcterms:created>
  <dcterms:modified xsi:type="dcterms:W3CDTF">2022-01-12T03:40:21Z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