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8" r:id="rId3"/>
    <p:sldId id="270" r:id="rId4"/>
    <p:sldId id="271" r:id="rId5"/>
    <p:sldId id="264" r:id="rId6"/>
    <p:sldId id="272" r:id="rId7"/>
    <p:sldId id="265" r:id="rId8"/>
    <p:sldId id="266" r:id="rId9"/>
    <p:sldId id="267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0" autoAdjust="0"/>
    <p:restoredTop sz="82981" autoAdjust="0"/>
  </p:normalViewPr>
  <p:slideViewPr>
    <p:cSldViewPr snapToGrid="0">
      <p:cViewPr varScale="1">
        <p:scale>
          <a:sx n="95" d="100"/>
          <a:sy n="95" d="100"/>
        </p:scale>
        <p:origin x="17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5088C-F886-4CF9-B933-2BA8CE6F123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415F8-DE69-4F01-A7C7-F75B7B72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https://herbwood.tistory.com/10</a:t>
            </a:r>
          </a:p>
          <a:p>
            <a:r>
              <a:rPr lang="en-US" altLang="ko-KR" dirty="0"/>
              <a:t>https://techblog-history-younghunjo1.tistory.com/193</a:t>
            </a:r>
          </a:p>
          <a:p>
            <a:r>
              <a:rPr lang="en-US" altLang="ko-KR" dirty="0"/>
              <a:t>https://velog.io/@kimkj38/%EB%85%BC%EB%AC%B8-%EB%A6%AC%EB%B7%B0-Mask-R-CNN</a:t>
            </a:r>
          </a:p>
          <a:p>
            <a:r>
              <a:rPr lang="en-US" altLang="ko-KR" dirty="0"/>
              <a:t>https://hugrypiggykim.com/2018/03/26/mask-r-cnn/  (check)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8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Mask RCNN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FCN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에서는 특정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erif KR"/>
              </a:rPr>
              <a:t>픽셀값이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 어떤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Object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클래스로 분류되는 지 결정되는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Multi-Class Classification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을 사용하지 않고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erif KR"/>
              </a:rPr>
              <a:t>특정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erif KR"/>
              </a:rPr>
              <a:t>픽셀값이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 어떤 클래스인지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(ex.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강아지인지 고양이인지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사람인지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상관없이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erif KR"/>
              </a:rPr>
              <a:t>단순히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erif KR"/>
              </a:rPr>
              <a:t>Object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erif KR"/>
              </a:rPr>
              <a:t>를 나타내는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erif KR"/>
              </a:rPr>
              <a:t>Masking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erif KR"/>
              </a:rPr>
              <a:t>인지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erif KR"/>
              </a:rPr>
              <a:t>아닌지만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erif KR"/>
              </a:rPr>
              <a:t> 분류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하는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erif KR"/>
              </a:rPr>
              <a:t>Binary Masking Classification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을 수행한다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그리고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Binary Masking Prediction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을 거친 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Predicted Masking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을 원본 이미지의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Object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사이즈 만큼 복원하고 이를 원본 이미지 위에 덮어씌우게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(Overlap)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Rol</a:t>
            </a:r>
            <a:r>
              <a:rPr lang="en-US" altLang="ko-KR" dirty="0"/>
              <a:t>(Region of interest pooling) align </a:t>
            </a:r>
            <a:r>
              <a:rPr lang="ko-KR" altLang="en-US" dirty="0"/>
              <a:t>기술이 </a:t>
            </a:r>
            <a:r>
              <a:rPr lang="en-US" altLang="ko-KR" dirty="0"/>
              <a:t>mask </a:t>
            </a:r>
            <a:r>
              <a:rPr lang="en-US" altLang="ko-KR" dirty="0" err="1"/>
              <a:t>rcnn</a:t>
            </a:r>
            <a:r>
              <a:rPr lang="ko-KR" altLang="en-US" dirty="0"/>
              <a:t>에서 나왔는데 이는 기존의 </a:t>
            </a:r>
            <a:r>
              <a:rPr lang="en-US" altLang="ko-KR" dirty="0" err="1"/>
              <a:t>rol</a:t>
            </a:r>
            <a:r>
              <a:rPr lang="en-US" altLang="ko-KR" dirty="0"/>
              <a:t> pooling</a:t>
            </a:r>
            <a:r>
              <a:rPr lang="ko-KR" altLang="en-US" dirty="0"/>
              <a:t>이 문제점을 가지고 있어서 나온 것</a:t>
            </a:r>
            <a:r>
              <a:rPr lang="en-US" altLang="ko-KR" dirty="0"/>
              <a:t>!</a:t>
            </a: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– RPN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에서는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ROI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를 실수로 값을 예측하는데 이것을 가지고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ROI Pooling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을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2 x 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뽑을려면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–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일단 반올림을 해서 칸에 맞추고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Pooling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을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8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원본과 다르게 약간 어긋나는 현상 발생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rol</a:t>
            </a:r>
            <a:r>
              <a:rPr lang="en-US" altLang="ko-KR" dirty="0"/>
              <a:t> align</a:t>
            </a:r>
            <a:r>
              <a:rPr lang="ko-KR" altLang="en-US" dirty="0"/>
              <a:t>을 </a:t>
            </a:r>
            <a:r>
              <a:rPr lang="ko-KR" altLang="en-US" dirty="0" err="1"/>
              <a:t>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46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Align(</a:t>
            </a:r>
            <a:r>
              <a:rPr lang="ko-KR" altLang="en-US" dirty="0"/>
              <a:t>조정하다</a:t>
            </a:r>
            <a:r>
              <a:rPr lang="en-US" altLang="ko-KR" dirty="0"/>
              <a:t>, </a:t>
            </a:r>
            <a:r>
              <a:rPr lang="ko-KR" altLang="en-US" dirty="0"/>
              <a:t>나란히 하다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Subset(</a:t>
            </a:r>
            <a:r>
              <a:rPr lang="ko-KR" altLang="en-US" dirty="0"/>
              <a:t>부분집합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 x 2 feature map</a:t>
            </a:r>
            <a:r>
              <a:rPr lang="ko-KR" altLang="en-US" dirty="0"/>
              <a:t>을 출력한다고 가정하고 정확하게 </a:t>
            </a:r>
            <a:r>
              <a:rPr lang="en-US" altLang="ko-KR" dirty="0"/>
              <a:t>4</a:t>
            </a:r>
            <a:r>
              <a:rPr lang="ko-KR" altLang="en-US" dirty="0"/>
              <a:t>등분하고 각 셀의 다시 높이와 너비를 다시 </a:t>
            </a:r>
            <a:r>
              <a:rPr lang="en-US" altLang="ko-KR" dirty="0"/>
              <a:t>4</a:t>
            </a:r>
            <a:r>
              <a:rPr lang="ko-KR" altLang="en-US" dirty="0"/>
              <a:t>등분 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 이것을 가지고 </a:t>
            </a:r>
            <a:r>
              <a:rPr lang="ko-KR" altLang="en-US" dirty="0" err="1"/>
              <a:t>이중선형보간을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Subset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을 놓고 보면 검은색은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0.15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정도이고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파란색은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0.35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정도이고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나머지는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0.25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정도로 하고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Weight Sum(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가중합</a:t>
            </a:r>
            <a:r>
              <a:rPr lang="en-US" altLang="ko-KR" b="0" i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b="0" i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을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해서 한개의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Subset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의 값을 정한다</a:t>
            </a:r>
            <a:endParaRPr lang="en-US" altLang="ko-KR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43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그러면 이런 작은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Subset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16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개가 생기고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이것을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개씩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Max Pooling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을 해서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2 x 2 Feature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를 뽑아낸다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–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이것이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ROI Align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0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Faster R-CNN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backbone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의 결과로 나온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roi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생성하고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및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bbox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regression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진행했다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이렇게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통과할수록 아주 중요한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남게되고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중간중간의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들은 모두 잃어버리고 만다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그래서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mask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rcnn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fpn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통해 이전의 중간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들을 더하면서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이전 정보까지 유지할 수 있도록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따라서 작은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에서는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anchor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생성하여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에서는 다소 작은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anchor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생성하여 작은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detect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할 수 있도록 설계되었다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https://ganghee-lee.tistory.com/40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96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8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5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2stage = Localization + Classification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이 순차적으로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이루어짐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Mask R-CNN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은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erif KR"/>
              </a:rPr>
              <a:t>Image segmentation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을 수행하기 위해 고안된 모델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Faster R-CNN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과 크게 다르지 않는 구조로써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mask branch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/>
              </a:rPr>
              <a:t>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FPN,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/>
              </a:rPr>
              <a:t>그리고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RoI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 align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 추가된 것 말고는 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0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Mask R-CNN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은 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detection task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보다는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instance segmentation task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에서 주로 사용됩니다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Instance segmentation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은 이미지 내에 존재하는 모든 객체를 탐지하는 동시에 각각의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(instance)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정확하게 픽셀 단위로 분류하는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task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Faster R-CNN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vgg16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backbone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통해 얻은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RPN(Region Proposal Network)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 입력하여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poqa Han Sans"/>
              </a:rPr>
              <a:t>RoIs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(Region of Interests)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얻습니다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poqa Han Sans"/>
              </a:rPr>
              <a:t>RoI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 pooling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통해 고정된 크기의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얻고 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fc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 입력한 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classification branch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poqa Han Sans"/>
              </a:rPr>
              <a:t>bbox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 regression branch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냄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1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RPN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 </a:t>
            </a:r>
            <a:r>
              <a:rPr lang="en-US" altLang="ko-KR" b="1" i="1" dirty="0">
                <a:solidFill>
                  <a:srgbClr val="212529"/>
                </a:solidFill>
                <a:effectLst/>
                <a:latin typeface="-apple-system"/>
              </a:rPr>
              <a:t>input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값은 이전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CNN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모델에서 뽑아낸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feature map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Region proposal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생성하기 위해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feature map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위에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nxn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window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sliding window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시킨다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동일한 크기의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Sliding window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이동시키며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window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위치를 중심으로 다양한 비율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/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크기의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앵커박스를 적용하여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feature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추출함</a:t>
            </a:r>
            <a:endParaRPr lang="en-US" altLang="ko-KR" dirty="0"/>
          </a:p>
          <a:p>
            <a:r>
              <a:rPr lang="en-US" altLang="ko-KR" dirty="0"/>
              <a:t>--------------------------------------------------------------------------------------</a:t>
            </a:r>
          </a:p>
          <a:p>
            <a:r>
              <a:rPr lang="en-US" altLang="ko-KR" dirty="0"/>
              <a:t>Anchor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들을 </a:t>
            </a:r>
            <a:r>
              <a:rPr lang="ko-KR" altLang="en-US" dirty="0" err="1"/>
              <a:t>잡아줌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fixed size</a:t>
            </a:r>
            <a:r>
              <a:rPr lang="ko-KR" altLang="en-US" dirty="0"/>
              <a:t>의 </a:t>
            </a:r>
            <a:r>
              <a:rPr lang="en-US" altLang="ko-KR" dirty="0"/>
              <a:t>box</a:t>
            </a:r>
            <a:r>
              <a:rPr lang="ko-KR" altLang="en-US" dirty="0"/>
              <a:t>라면 다양한 크기의 객체들을 포착할 수 없기에</a:t>
            </a:r>
            <a:r>
              <a:rPr lang="en-US" altLang="ko-KR" dirty="0"/>
              <a:t>, </a:t>
            </a:r>
            <a:r>
              <a:rPr lang="ko-KR" altLang="en-US" dirty="0"/>
              <a:t>다양한 크기와</a:t>
            </a:r>
            <a:r>
              <a:rPr lang="en-US" altLang="ko-KR" dirty="0"/>
              <a:t>, </a:t>
            </a:r>
            <a:r>
              <a:rPr lang="ko-KR" altLang="en-US" dirty="0"/>
              <a:t>가로세로 비율을 가지는 </a:t>
            </a:r>
            <a:r>
              <a:rPr lang="en-US" altLang="ko-KR" dirty="0"/>
              <a:t>bounding box</a:t>
            </a:r>
            <a:r>
              <a:rPr lang="ko-KR" altLang="en-US" dirty="0"/>
              <a:t>인 </a:t>
            </a:r>
            <a:r>
              <a:rPr lang="en-US" altLang="ko-KR" dirty="0"/>
              <a:t>anchor box</a:t>
            </a:r>
            <a:r>
              <a:rPr lang="ko-KR" altLang="en-US" dirty="0"/>
              <a:t>를 생성하여 다양한 크기의 객체를 포착하는 방법을 제시했다</a:t>
            </a:r>
            <a:r>
              <a:rPr lang="en-US" altLang="ko-KR" dirty="0"/>
              <a:t>. </a:t>
            </a:r>
            <a:r>
              <a:rPr lang="ko-KR" altLang="en-US" dirty="0"/>
              <a:t>논문에서는 서로 다른 크기의 </a:t>
            </a:r>
            <a:r>
              <a:rPr lang="en-US" altLang="ko-KR" dirty="0"/>
              <a:t>anchor box 9</a:t>
            </a:r>
            <a:r>
              <a:rPr lang="ko-KR" altLang="en-US" dirty="0"/>
              <a:t>개로 정의함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0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(Anchor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들을 </a:t>
            </a:r>
            <a:r>
              <a:rPr lang="ko-KR" altLang="en-US" dirty="0" err="1"/>
              <a:t>잡아줌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fixed size</a:t>
            </a:r>
            <a:r>
              <a:rPr lang="ko-KR" altLang="en-US" dirty="0"/>
              <a:t>의 </a:t>
            </a:r>
            <a:r>
              <a:rPr lang="en-US" altLang="ko-KR" dirty="0"/>
              <a:t>box</a:t>
            </a:r>
            <a:r>
              <a:rPr lang="ko-KR" altLang="en-US" dirty="0"/>
              <a:t>라면 다양한 크기의 객체들을 포착할 수 없기에</a:t>
            </a:r>
            <a:r>
              <a:rPr lang="en-US" altLang="ko-KR" dirty="0"/>
              <a:t>, </a:t>
            </a:r>
            <a:r>
              <a:rPr lang="ko-KR" altLang="en-US" dirty="0"/>
              <a:t>다양한 크기와</a:t>
            </a:r>
            <a:r>
              <a:rPr lang="en-US" altLang="ko-KR" dirty="0"/>
              <a:t>, </a:t>
            </a:r>
            <a:r>
              <a:rPr lang="ko-KR" altLang="en-US" dirty="0"/>
              <a:t>가로세로 비율을 가지는 </a:t>
            </a:r>
            <a:r>
              <a:rPr lang="en-US" altLang="ko-KR" dirty="0"/>
              <a:t>bounding box</a:t>
            </a:r>
            <a:r>
              <a:rPr lang="ko-KR" altLang="en-US" dirty="0"/>
              <a:t>인 </a:t>
            </a:r>
            <a:r>
              <a:rPr lang="en-US" altLang="ko-KR" dirty="0"/>
              <a:t>anchor box</a:t>
            </a:r>
            <a:r>
              <a:rPr lang="ko-KR" altLang="en-US" dirty="0"/>
              <a:t>를 생성하여 다양한 크기의 객체를 포착하는 방법을 제시했다</a:t>
            </a:r>
            <a:r>
              <a:rPr lang="en-US" altLang="ko-KR" dirty="0"/>
              <a:t>. </a:t>
            </a:r>
            <a:r>
              <a:rPr lang="ko-KR" altLang="en-US" dirty="0"/>
              <a:t>논문에서는 서로 다른 크기의 </a:t>
            </a:r>
            <a:r>
              <a:rPr lang="en-US" altLang="ko-KR" dirty="0"/>
              <a:t>anchor box 9</a:t>
            </a:r>
            <a:r>
              <a:rPr lang="ko-KR" altLang="en-US" dirty="0"/>
              <a:t>개로 정의함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6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 window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16x16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안의 중심 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 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중심으로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 쳐서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50x50x9 = 22,500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만들어 놓습니다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7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생성된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anchor boxes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와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RPN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에서 반환한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class scores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와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bounding box regressor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를 사용하여 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region proposals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를 추출하는 작업을 수행</a:t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classification layer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를 통해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non maximum suppression(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nms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을 적용하여 부적절한 객체를 제거하고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regression layer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를 통해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anchor box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가 객체의 위치를 더 잘 탐지하도록 조정함</a:t>
            </a:r>
          </a:p>
          <a:p>
            <a:r>
              <a:rPr lang="en-US" altLang="ko-KR" dirty="0"/>
              <a:t>------------------------------------------------------------------------------------------</a:t>
            </a:r>
          </a:p>
          <a:p>
            <a:r>
              <a:rPr lang="en-US" altLang="ko-KR" dirty="0"/>
              <a:t>NMS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동일한 클래스에 대해 높은</a:t>
            </a:r>
            <a:r>
              <a:rPr lang="en-US" altLang="ko-KR" dirty="0"/>
              <a:t>-</a:t>
            </a:r>
            <a:r>
              <a:rPr lang="ko-KR" altLang="en-US" dirty="0"/>
              <a:t>낮은 </a:t>
            </a:r>
            <a:r>
              <a:rPr lang="en-US" altLang="ko-KR" dirty="0"/>
              <a:t>confidence </a:t>
            </a:r>
            <a:r>
              <a:rPr lang="ko-KR" altLang="en-US" dirty="0"/>
              <a:t>순서로 정렬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가장 </a:t>
            </a:r>
            <a:r>
              <a:rPr lang="en-US" altLang="ko-KR" dirty="0" err="1"/>
              <a:t>confidenc</a:t>
            </a:r>
            <a:r>
              <a:rPr lang="ko-KR" altLang="en-US" dirty="0"/>
              <a:t>가 높은 </a:t>
            </a:r>
            <a:r>
              <a:rPr lang="en-US" altLang="ko-KR" dirty="0"/>
              <a:t>bb</a:t>
            </a:r>
            <a:r>
              <a:rPr lang="ko-KR" altLang="en-US" dirty="0"/>
              <a:t>와 </a:t>
            </a:r>
            <a:r>
              <a:rPr lang="en-US" altLang="ko-KR" dirty="0" err="1"/>
              <a:t>iou</a:t>
            </a:r>
            <a:r>
              <a:rPr lang="ko-KR" altLang="en-US" dirty="0"/>
              <a:t>가 일정이상인 </a:t>
            </a:r>
            <a:r>
              <a:rPr lang="en-US" altLang="ko-KR" dirty="0"/>
              <a:t>bb</a:t>
            </a:r>
            <a:r>
              <a:rPr lang="ko-KR" altLang="en-US" dirty="0"/>
              <a:t>는 동일한 물체를 </a:t>
            </a:r>
            <a:r>
              <a:rPr lang="en-US" altLang="ko-KR" dirty="0"/>
              <a:t>detect</a:t>
            </a:r>
            <a:r>
              <a:rPr lang="ko-KR" altLang="en-US" dirty="0"/>
              <a:t>했다고 판단하여 지움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8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Mask R-CNN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은 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branch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평행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(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Spoqa Han Sans"/>
              </a:rPr>
              <a:t>pararell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segmentation mask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예측하는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mask branch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가 추가된 구조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Spoqa Han Sans"/>
              </a:rPr>
              <a:t>RoI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 pooling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통해 얻은 고정된 크기의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mask branch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 입력하여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segmentation mask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얻습니다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 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segmentation mask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class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 따라 분할된 이미지 조각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(segment)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segmentation task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는 픽셀 단위로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class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분류해야 하기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detection task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보다 더 정교한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spatial layout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공간에 대한 배치 정보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필요로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이를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mask branch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여러 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conv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로 구성된 작은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FCN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의 구조를 띄고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415F8-DE69-4F01-A7C7-F75B7B7227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5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7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0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9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6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8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0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C9F692-704F-4C51-8A3A-25DF5D2EF04F}"/>
              </a:ext>
            </a:extLst>
          </p:cNvPr>
          <p:cNvSpPr/>
          <p:nvPr/>
        </p:nvSpPr>
        <p:spPr>
          <a:xfrm>
            <a:off x="166116" y="150876"/>
            <a:ext cx="11859768" cy="6556247"/>
          </a:xfrm>
          <a:prstGeom prst="roundRect">
            <a:avLst>
              <a:gd name="adj" fmla="val 2325"/>
            </a:avLst>
          </a:prstGeom>
          <a:solidFill>
            <a:srgbClr val="FEBD63"/>
          </a:solidFill>
          <a:ln w="19050">
            <a:solidFill>
              <a:srgbClr val="FEC57A"/>
            </a:solidFill>
          </a:ln>
          <a:effectLst>
            <a:outerShdw blurRad="203200" dist="88900" dir="4800000" algn="tl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30608E-0ED5-4C68-AF70-E1FC872B9075}"/>
              </a:ext>
            </a:extLst>
          </p:cNvPr>
          <p:cNvSpPr/>
          <p:nvPr/>
        </p:nvSpPr>
        <p:spPr>
          <a:xfrm>
            <a:off x="274574" y="257362"/>
            <a:ext cx="11642852" cy="6343275"/>
          </a:xfrm>
          <a:prstGeom prst="roundRect">
            <a:avLst>
              <a:gd name="adj" fmla="val 1549"/>
            </a:avLst>
          </a:prstGeom>
          <a:solidFill>
            <a:schemeClr val="bg1"/>
          </a:solidFill>
          <a:ln>
            <a:noFill/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tabLst>
                <a:tab pos="723900" algn="l"/>
              </a:tabLst>
              <a:defRPr/>
            </a:pPr>
            <a:r>
              <a:rPr lang="en-US" altLang="ko-KR" sz="4000" b="1" i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ea typeface="Tmon몬소리 Black" panose="02000A03000000000000" pitchFamily="2" charset="-127"/>
                <a:cs typeface="Arial" panose="020B0604020202020204" pitchFamily="34" charset="0"/>
              </a:rPr>
              <a:t>Mask – RCNN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81610" y="2502946"/>
            <a:ext cx="1228780" cy="297303"/>
          </a:xfrm>
          <a:prstGeom prst="roundRect">
            <a:avLst>
              <a:gd name="adj" fmla="val 50000"/>
            </a:avLst>
          </a:prstGeom>
          <a:solidFill>
            <a:srgbClr val="FEBD63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연어유희</a:t>
            </a:r>
            <a:endParaRPr lang="ko-KR" alt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7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Mask R-CNN 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10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B2AA12B-75CA-3887-5113-928C9E31A636}"/>
              </a:ext>
            </a:extLst>
          </p:cNvPr>
          <p:cNvSpPr txBox="1"/>
          <p:nvPr/>
        </p:nvSpPr>
        <p:spPr>
          <a:xfrm>
            <a:off x="833125" y="1259507"/>
            <a:ext cx="6461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ko-K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Masking</a:t>
            </a:r>
            <a:r>
              <a:rPr lang="ko-K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375E05-91D4-6359-B7AB-76A92B46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64" y="2135815"/>
            <a:ext cx="5441983" cy="41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Mask R-CNN 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11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9FC93A-96B5-DC30-9225-BB543DDA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33" y="1459903"/>
            <a:ext cx="8088822" cy="39381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D376B0-A722-1B17-25CD-57AFF6EBF60D}"/>
              </a:ext>
            </a:extLst>
          </p:cNvPr>
          <p:cNvSpPr txBox="1"/>
          <p:nvPr/>
        </p:nvSpPr>
        <p:spPr>
          <a:xfrm>
            <a:off x="2592555" y="5664149"/>
            <a:ext cx="6461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RPN</a:t>
            </a:r>
            <a:r>
              <a:rPr lang="ko-K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ROL</a:t>
            </a:r>
            <a:r>
              <a:rPr lang="ko-K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를 실수로 값을 예측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반올림</a:t>
            </a:r>
          </a:p>
        </p:txBody>
      </p:sp>
    </p:spTree>
    <p:extLst>
      <p:ext uri="{BB962C8B-B14F-4D97-AF65-F5344CB8AC3E}">
        <p14:creationId xmlns:p14="http://schemas.microsoft.com/office/powerpoint/2010/main" val="167615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Mask R-CNN 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12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D376B0-A722-1B17-25CD-57AFF6EBF60D}"/>
              </a:ext>
            </a:extLst>
          </p:cNvPr>
          <p:cNvSpPr txBox="1"/>
          <p:nvPr/>
        </p:nvSpPr>
        <p:spPr>
          <a:xfrm>
            <a:off x="3274725" y="5737902"/>
            <a:ext cx="5216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원본과 다르게 약간 어긋나는 현상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AC6BE-139B-9792-299D-B8A637AB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67" y="1273628"/>
            <a:ext cx="8067466" cy="40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Mask R-CNN 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13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D376B0-A722-1B17-25CD-57AFF6EBF60D}"/>
              </a:ext>
            </a:extLst>
          </p:cNvPr>
          <p:cNvSpPr txBox="1"/>
          <p:nvPr/>
        </p:nvSpPr>
        <p:spPr>
          <a:xfrm>
            <a:off x="497525" y="1244118"/>
            <a:ext cx="8125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Rol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 Align</a:t>
            </a: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최대한 정확하게 </a:t>
            </a:r>
            <a:r>
              <a:rPr lang="ko-KR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피처맵에서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픽셀 값을 정확하게 가져가라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495F1-A392-E5B9-0FEC-19A7BA45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5" y="2279270"/>
            <a:ext cx="7275397" cy="3105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B2D203-533B-DAD5-6F3E-776E35B9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003" y="2223145"/>
            <a:ext cx="6147682" cy="31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A261A3-4A95-CA2D-3CE6-AB22B28FF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41" y="2467429"/>
            <a:ext cx="5317715" cy="29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Mask R-CNN 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14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6DDFD42-F599-43FF-7FF1-E87FCBF1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70" y="1539553"/>
            <a:ext cx="8932199" cy="43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Feature</a:t>
              </a:r>
              <a:r>
                <a:rPr lang="ko-KR" altLang="en-US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 </a:t>
              </a: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Pyramid</a:t>
              </a:r>
              <a:r>
                <a:rPr lang="ko-KR" altLang="en-US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 </a:t>
              </a: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Network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15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05D4524-BDBA-C26B-206A-7ADF6495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39" y="1151404"/>
            <a:ext cx="6216575" cy="53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Output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16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5709CCF-DFC4-E7DD-F7C3-CA235CDC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2" y="1706672"/>
            <a:ext cx="5582361" cy="4368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61031D-4110-4281-0DD2-506B533B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45" y="1706672"/>
            <a:ext cx="5612771" cy="44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C9F692-704F-4C51-8A3A-25DF5D2EF04F}"/>
              </a:ext>
            </a:extLst>
          </p:cNvPr>
          <p:cNvSpPr/>
          <p:nvPr/>
        </p:nvSpPr>
        <p:spPr>
          <a:xfrm>
            <a:off x="166116" y="150876"/>
            <a:ext cx="11859768" cy="6556247"/>
          </a:xfrm>
          <a:prstGeom prst="roundRect">
            <a:avLst>
              <a:gd name="adj" fmla="val 2325"/>
            </a:avLst>
          </a:prstGeom>
          <a:solidFill>
            <a:srgbClr val="FEBD63"/>
          </a:solidFill>
          <a:ln w="19050">
            <a:solidFill>
              <a:srgbClr val="FEC57A"/>
            </a:solidFill>
          </a:ln>
          <a:effectLst>
            <a:outerShdw blurRad="203200" dist="88900" dir="4800000" algn="tl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30608E-0ED5-4C68-AF70-E1FC872B9075}"/>
              </a:ext>
            </a:extLst>
          </p:cNvPr>
          <p:cNvSpPr/>
          <p:nvPr/>
        </p:nvSpPr>
        <p:spPr>
          <a:xfrm>
            <a:off x="274574" y="257362"/>
            <a:ext cx="11642852" cy="6343275"/>
          </a:xfrm>
          <a:prstGeom prst="roundRect">
            <a:avLst>
              <a:gd name="adj" fmla="val 1549"/>
            </a:avLst>
          </a:prstGeom>
          <a:solidFill>
            <a:schemeClr val="bg1"/>
          </a:solidFill>
          <a:ln>
            <a:noFill/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tabLst>
                <a:tab pos="723900" algn="l"/>
              </a:tabLst>
              <a:defRPr/>
            </a:pPr>
            <a:endParaRPr lang="en-US" altLang="ko-KR" sz="4000" b="1" i="1" kern="0" dirty="0">
              <a:solidFill>
                <a:srgbClr val="44546A">
                  <a:lumMod val="75000"/>
                </a:srgbClr>
              </a:solidFill>
              <a:latin typeface="Arial" panose="020B0604020202020204" pitchFamily="34" charset="0"/>
              <a:ea typeface="Tmon몬소리 Black" panose="02000A03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Answer, bubble, chat, feedback, qna, question icon - Download on Iconfinder">
            <a:extLst>
              <a:ext uri="{FF2B5EF4-FFF2-40B4-BE49-F238E27FC236}">
                <a16:creationId xmlns:a16="http://schemas.microsoft.com/office/drawing/2014/main" id="{98FBFD7F-C60C-C408-8574-21D2F23F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35" y="1798655"/>
            <a:ext cx="2722266" cy="27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9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2-Stage</a:t>
              </a:r>
              <a:r>
                <a:rPr lang="ko-KR" altLang="en-US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 </a:t>
              </a: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Detector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0596B8-DBCC-AD3A-3047-7D4FE068B2CC}"/>
              </a:ext>
            </a:extLst>
          </p:cNvPr>
          <p:cNvSpPr txBox="1"/>
          <p:nvPr/>
        </p:nvSpPr>
        <p:spPr>
          <a:xfrm>
            <a:off x="365124" y="1085222"/>
            <a:ext cx="7080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cs typeface="Arial" panose="020B0604020202020204" pitchFamily="34" charset="0"/>
              </a:rPr>
              <a:t>Localization + Classification</a:t>
            </a:r>
            <a:r>
              <a:rPr lang="ko-KR" altLang="en-US" sz="2200" b="1" dirty="0">
                <a:cs typeface="Arial" panose="020B0604020202020204" pitchFamily="34" charset="0"/>
              </a:rPr>
              <a:t>이 순차적으로</a:t>
            </a:r>
            <a:r>
              <a:rPr lang="en-US" altLang="ko-KR" sz="2200" b="1" dirty="0">
                <a:cs typeface="Arial" panose="020B0604020202020204" pitchFamily="34" charset="0"/>
              </a:rPr>
              <a:t> </a:t>
            </a:r>
            <a:r>
              <a:rPr lang="ko-KR" altLang="en-US" sz="2200" b="1" dirty="0">
                <a:cs typeface="Arial" panose="020B0604020202020204" pitchFamily="34" charset="0"/>
              </a:rPr>
              <a:t>이루어짐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C09826-8A41-0F80-D327-48433700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85" y="2008279"/>
            <a:ext cx="10519377" cy="2841441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0AF81CC8-0C1F-978C-0DFA-18689DEC99EE}"/>
              </a:ext>
            </a:extLst>
          </p:cNvPr>
          <p:cNvSpPr/>
          <p:nvPr/>
        </p:nvSpPr>
        <p:spPr>
          <a:xfrm>
            <a:off x="7445829" y="4266734"/>
            <a:ext cx="1393371" cy="582986"/>
          </a:xfrm>
          <a:prstGeom prst="frame">
            <a:avLst>
              <a:gd name="adj1" fmla="val 3206"/>
            </a:avLst>
          </a:prstGeom>
          <a:solidFill>
            <a:schemeClr val="accent2">
              <a:lumMod val="7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F79AB-1C05-4CF2-1C2B-3311793687A7}"/>
              </a:ext>
            </a:extLst>
          </p:cNvPr>
          <p:cNvSpPr txBox="1"/>
          <p:nvPr/>
        </p:nvSpPr>
        <p:spPr>
          <a:xfrm>
            <a:off x="7443333" y="5073192"/>
            <a:ext cx="2791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200" b="1" dirty="0">
                <a:cs typeface="Arial" panose="020B0604020202020204" pitchFamily="34" charset="0"/>
              </a:rPr>
              <a:t>Mask branch</a:t>
            </a:r>
          </a:p>
          <a:p>
            <a:pPr marL="457200" indent="-457200">
              <a:buAutoNum type="arabicPeriod"/>
            </a:pPr>
            <a:r>
              <a:rPr lang="en-US" altLang="ko-KR" sz="2200" b="1" dirty="0">
                <a:cs typeface="Arial" panose="020B0604020202020204" pitchFamily="34" charset="0"/>
              </a:rPr>
              <a:t>FPN</a:t>
            </a:r>
          </a:p>
          <a:p>
            <a:pPr marL="457200" indent="-457200">
              <a:buAutoNum type="arabicPeriod"/>
            </a:pPr>
            <a:r>
              <a:rPr lang="en-US" altLang="ko-KR" sz="2200" b="1" dirty="0" err="1">
                <a:cs typeface="Arial" panose="020B0604020202020204" pitchFamily="34" charset="0"/>
              </a:rPr>
              <a:t>Rol</a:t>
            </a:r>
            <a:r>
              <a:rPr lang="en-US" altLang="ko-KR" sz="2200" b="1" dirty="0">
                <a:cs typeface="Arial" panose="020B0604020202020204" pitchFamily="34" charset="0"/>
              </a:rPr>
              <a:t> Align</a:t>
            </a:r>
            <a:endParaRPr lang="ko-KR" altLang="en-US" sz="2200" b="1" dirty="0"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F5448-5781-8EAA-5733-54417DF05693}"/>
              </a:ext>
            </a:extLst>
          </p:cNvPr>
          <p:cNvSpPr txBox="1"/>
          <p:nvPr/>
        </p:nvSpPr>
        <p:spPr>
          <a:xfrm>
            <a:off x="833126" y="5493289"/>
            <a:ext cx="635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 R-CNN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은 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segmentation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을 수행하기 위해 고안된 모델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6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Instance segmentation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0596B8-DBCC-AD3A-3047-7D4FE068B2CC}"/>
              </a:ext>
            </a:extLst>
          </p:cNvPr>
          <p:cNvSpPr txBox="1"/>
          <p:nvPr/>
        </p:nvSpPr>
        <p:spPr>
          <a:xfrm>
            <a:off x="1312068" y="5566189"/>
            <a:ext cx="956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cs typeface="Arial" panose="020B0604020202020204" pitchFamily="34" charset="0"/>
              </a:rPr>
              <a:t>이미지 내에 존재하는 모든 객체를 탐지 </a:t>
            </a:r>
            <a:r>
              <a:rPr lang="en-US" altLang="ko-KR" sz="2200" b="1" dirty="0">
                <a:cs typeface="Arial" panose="020B0604020202020204" pitchFamily="34" charset="0"/>
              </a:rPr>
              <a:t>+ </a:t>
            </a:r>
            <a:r>
              <a:rPr lang="ko-KR" altLang="en-US" sz="2200" b="1" dirty="0">
                <a:cs typeface="Arial" panose="020B0604020202020204" pitchFamily="34" charset="0"/>
              </a:rPr>
              <a:t>각각의 경우를 픽셀단위로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7D3A2-7182-2344-5DBB-F09206E2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80" y="1161237"/>
            <a:ext cx="5439086" cy="42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Faster</a:t>
              </a:r>
              <a:r>
                <a:rPr lang="ko-KR" altLang="en-US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 </a:t>
              </a: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R-CNN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297335B-0D4E-AF39-538E-DC8AF73A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47" y="1329641"/>
            <a:ext cx="10762906" cy="41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RPN (Region Proposal Network)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">
            <a:extLst>
              <a:ext uri="{FF2B5EF4-FFF2-40B4-BE49-F238E27FC236}">
                <a16:creationId xmlns:a16="http://schemas.microsoft.com/office/drawing/2014/main" id="{8A1BDD5A-BEBB-BF44-8113-8E9A12CA2D60}"/>
              </a:ext>
            </a:extLst>
          </p:cNvPr>
          <p:cNvSpPr txBox="1"/>
          <p:nvPr/>
        </p:nvSpPr>
        <p:spPr>
          <a:xfrm>
            <a:off x="1308948" y="1421385"/>
            <a:ext cx="1897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E440F17-F8EA-38A4-8AB5-CB9749935D44}"/>
              </a:ext>
            </a:extLst>
          </p:cNvPr>
          <p:cNvSpPr txBox="1"/>
          <p:nvPr/>
        </p:nvSpPr>
        <p:spPr>
          <a:xfrm>
            <a:off x="1308947" y="2748536"/>
            <a:ext cx="1897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아래쪽 화살표 2">
            <a:extLst>
              <a:ext uri="{FF2B5EF4-FFF2-40B4-BE49-F238E27FC236}">
                <a16:creationId xmlns:a16="http://schemas.microsoft.com/office/drawing/2014/main" id="{5379D023-A17D-7646-3003-15ABC6AEE51D}"/>
              </a:ext>
            </a:extLst>
          </p:cNvPr>
          <p:cNvSpPr/>
          <p:nvPr/>
        </p:nvSpPr>
        <p:spPr>
          <a:xfrm>
            <a:off x="1877656" y="2072013"/>
            <a:ext cx="759656" cy="46537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05F1198C-16CC-C902-7FB2-2DCC3009FD79}"/>
              </a:ext>
            </a:extLst>
          </p:cNvPr>
          <p:cNvSpPr txBox="1"/>
          <p:nvPr/>
        </p:nvSpPr>
        <p:spPr>
          <a:xfrm>
            <a:off x="1308947" y="4238576"/>
            <a:ext cx="1897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아래쪽 화살표 18">
            <a:extLst>
              <a:ext uri="{FF2B5EF4-FFF2-40B4-BE49-F238E27FC236}">
                <a16:creationId xmlns:a16="http://schemas.microsoft.com/office/drawing/2014/main" id="{8555A259-2F81-C963-A57A-E16324858035}"/>
              </a:ext>
            </a:extLst>
          </p:cNvPr>
          <p:cNvSpPr/>
          <p:nvPr/>
        </p:nvSpPr>
        <p:spPr>
          <a:xfrm>
            <a:off x="1877656" y="3562053"/>
            <a:ext cx="759656" cy="46537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5B16E6DE-F745-9F49-F2C6-E4AE8168C86E}"/>
              </a:ext>
            </a:extLst>
          </p:cNvPr>
          <p:cNvSpPr txBox="1"/>
          <p:nvPr/>
        </p:nvSpPr>
        <p:spPr>
          <a:xfrm>
            <a:off x="3318282" y="4238575"/>
            <a:ext cx="348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Sliding window (k = 9)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60BD90-108C-B0A9-C082-402997B98AF2}"/>
              </a:ext>
            </a:extLst>
          </p:cNvPr>
          <p:cNvSpPr/>
          <p:nvPr/>
        </p:nvSpPr>
        <p:spPr>
          <a:xfrm>
            <a:off x="430439" y="5670372"/>
            <a:ext cx="8026400" cy="8275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2793A-25A8-8FD7-C02A-1D76C0C0E862}"/>
              </a:ext>
            </a:extLst>
          </p:cNvPr>
          <p:cNvSpPr txBox="1"/>
          <p:nvPr/>
        </p:nvSpPr>
        <p:spPr>
          <a:xfrm>
            <a:off x="613887" y="5798901"/>
            <a:ext cx="765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Input: CNN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모델에서 뽑아낸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피처맵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(Region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생성하기 위해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피처맵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위에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nxn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sliding window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시킴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C40DEF-451F-A09D-F088-B6251858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13" y="1582486"/>
            <a:ext cx="5164199" cy="35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3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RPN (Region Proposal Network)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46BB0E5-67C9-3397-B365-7BB0F247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0" y="1431551"/>
            <a:ext cx="4159859" cy="44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4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RPN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7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1C6FA82-0E3D-29A2-35A3-AC4355BA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89" y="1162310"/>
            <a:ext cx="7463647" cy="4533377"/>
          </a:xfrm>
          <a:prstGeom prst="rect">
            <a:avLst/>
          </a:prstGeom>
        </p:spPr>
      </p:pic>
      <p:sp>
        <p:nvSpPr>
          <p:cNvPr id="25" name="TextBox 22">
            <a:extLst>
              <a:ext uri="{FF2B5EF4-FFF2-40B4-BE49-F238E27FC236}">
                <a16:creationId xmlns:a16="http://schemas.microsoft.com/office/drawing/2014/main" id="{4C52E03E-0757-163E-BE82-A50B132443C5}"/>
              </a:ext>
            </a:extLst>
          </p:cNvPr>
          <p:cNvSpPr txBox="1"/>
          <p:nvPr/>
        </p:nvSpPr>
        <p:spPr>
          <a:xfrm>
            <a:off x="2875764" y="5480245"/>
            <a:ext cx="348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4CDC3400-E869-A42B-12A8-9EBC123430CE}"/>
              </a:ext>
            </a:extLst>
          </p:cNvPr>
          <p:cNvSpPr txBox="1"/>
          <p:nvPr/>
        </p:nvSpPr>
        <p:spPr>
          <a:xfrm>
            <a:off x="6727397" y="4112174"/>
            <a:ext cx="348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9758B77B-27E7-7E8F-D625-8557CB784DE1}"/>
              </a:ext>
            </a:extLst>
          </p:cNvPr>
          <p:cNvSpPr txBox="1"/>
          <p:nvPr/>
        </p:nvSpPr>
        <p:spPr>
          <a:xfrm>
            <a:off x="2351314" y="1521806"/>
            <a:ext cx="163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Sub-sampling ratio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1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RPN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8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937DF37-0FFB-0E42-8496-37514261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5" y="1235947"/>
            <a:ext cx="3547217" cy="24090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2D849D-2C40-D6E8-196F-06430135871A}"/>
              </a:ext>
            </a:extLst>
          </p:cNvPr>
          <p:cNvSpPr txBox="1"/>
          <p:nvPr/>
        </p:nvSpPr>
        <p:spPr>
          <a:xfrm>
            <a:off x="493486" y="3972956"/>
            <a:ext cx="1127759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생성된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anchor boxes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와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RPN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에서 반환한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class scores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와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bounding box regressor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를 사용하여 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region proposals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를 추출하는 작업을 수행</a:t>
            </a:r>
          </a:p>
        </p:txBody>
      </p:sp>
    </p:spTree>
    <p:extLst>
      <p:ext uri="{BB962C8B-B14F-4D97-AF65-F5344CB8AC3E}">
        <p14:creationId xmlns:p14="http://schemas.microsoft.com/office/powerpoint/2010/main" val="247123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116" y="150876"/>
            <a:ext cx="11859768" cy="6556247"/>
            <a:chOff x="166116" y="150876"/>
            <a:chExt cx="11859768" cy="65562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2C9F692-704F-4C51-8A3A-25DF5D2EF04F}"/>
                </a:ext>
              </a:extLst>
            </p:cNvPr>
            <p:cNvSpPr/>
            <p:nvPr/>
          </p:nvSpPr>
          <p:spPr>
            <a:xfrm>
              <a:off x="166116" y="150876"/>
              <a:ext cx="11859768" cy="6556247"/>
            </a:xfrm>
            <a:prstGeom prst="roundRect">
              <a:avLst>
                <a:gd name="adj" fmla="val 2325"/>
              </a:avLst>
            </a:prstGeom>
            <a:solidFill>
              <a:srgbClr val="FEBD63"/>
            </a:solidFill>
            <a:ln w="19050">
              <a:solidFill>
                <a:srgbClr val="FEC57A"/>
              </a:solidFill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CC4EBD-E3A5-4540-8415-043C482E504A}"/>
                </a:ext>
              </a:extLst>
            </p:cNvPr>
            <p:cNvSpPr/>
            <p:nvPr/>
          </p:nvSpPr>
          <p:spPr>
            <a:xfrm>
              <a:off x="231648" y="978407"/>
              <a:ext cx="11728704" cy="5672591"/>
            </a:xfrm>
            <a:prstGeom prst="roundRect">
              <a:avLst>
                <a:gd name="adj" fmla="val 2325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2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30608E-0ED5-4C68-AF70-E1FC872B9075}"/>
                </a:ext>
              </a:extLst>
            </p:cNvPr>
            <p:cNvSpPr/>
            <p:nvPr/>
          </p:nvSpPr>
          <p:spPr>
            <a:xfrm>
              <a:off x="1627759" y="273425"/>
              <a:ext cx="10332593" cy="5824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63500" dir="48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5113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44546A">
                      <a:lumMod val="75000"/>
                    </a:srgbClr>
                  </a:solidFill>
                  <a:latin typeface="Arial" panose="020B0604020202020204" pitchFamily="34" charset="0"/>
                  <a:ea typeface="Tmon몬소리 Black" panose="02000A03000000000000" pitchFamily="2" charset="-127"/>
                  <a:cs typeface="Arial" panose="020B0604020202020204" pitchFamily="34" charset="0"/>
                </a:rPr>
                <a:t>Mask R-CNN </a:t>
              </a:r>
              <a:endParaRPr lang="en-US" altLang="ko-KR" sz="700" b="1" kern="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1E8A94-A77A-412B-BEA6-388D42AF5DF3}"/>
                </a:ext>
              </a:extLst>
            </p:cNvPr>
            <p:cNvSpPr/>
            <p:nvPr/>
          </p:nvSpPr>
          <p:spPr>
            <a:xfrm>
              <a:off x="298450" y="273425"/>
              <a:ext cx="1196975" cy="582433"/>
            </a:xfrm>
            <a:prstGeom prst="roundRect">
              <a:avLst>
                <a:gd name="adj" fmla="val 50000"/>
              </a:avLst>
            </a:prstGeom>
            <a:solidFill>
              <a:srgbClr val="EE9B49"/>
            </a:solidFill>
            <a:ln>
              <a:noFill/>
            </a:ln>
            <a:effectLst>
              <a:innerShdw blurRad="762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/>
              <a:r>
                <a:rPr lang="en-US" altLang="ko-KR" b="1" dirty="0">
                  <a:solidFill>
                    <a:prstClr val="white"/>
                  </a:solidFill>
                </a:rPr>
                <a:t>9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C9BDD3-264F-47EE-8488-32E9D74E9D0A}"/>
                </a:ext>
              </a:extLst>
            </p:cNvPr>
            <p:cNvSpPr/>
            <p:nvPr/>
          </p:nvSpPr>
          <p:spPr>
            <a:xfrm>
              <a:off x="365125" y="33330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48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8676BC-E981-4164-4F2F-AB92948D4552}"/>
              </a:ext>
            </a:extLst>
          </p:cNvPr>
          <p:cNvSpPr txBox="1"/>
          <p:nvPr/>
        </p:nvSpPr>
        <p:spPr>
          <a:xfrm>
            <a:off x="833125" y="1259507"/>
            <a:ext cx="646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Classification + Object Detection + </a:t>
            </a:r>
            <a:r>
              <a:rPr lang="en-US" altLang="ko-KR" b="1" dirty="0">
                <a:solidFill>
                  <a:schemeClr val="accent2"/>
                </a:solidFill>
              </a:rPr>
              <a:t>Image Segmentation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17245B-5DFC-A5F3-115C-617EFB2B4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5" y="1768398"/>
            <a:ext cx="10564241" cy="4756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6E4B-5CE6-D8FE-BF2E-6BB5F2BEA9B7}"/>
              </a:ext>
            </a:extLst>
          </p:cNvPr>
          <p:cNvSpPr txBox="1"/>
          <p:nvPr/>
        </p:nvSpPr>
        <p:spPr>
          <a:xfrm>
            <a:off x="1627759" y="5294066"/>
            <a:ext cx="506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에 따라 분할된 이미지 조각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(segment)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FCN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구조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3A2FA70-D41A-470A-ED15-50143260CC6F}"/>
              </a:ext>
            </a:extLst>
          </p:cNvPr>
          <p:cNvSpPr/>
          <p:nvPr/>
        </p:nvSpPr>
        <p:spPr>
          <a:xfrm>
            <a:off x="6589486" y="5333466"/>
            <a:ext cx="1190171" cy="4459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999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1089</Words>
  <Application>Microsoft Office PowerPoint</Application>
  <PresentationFormat>와이드스크린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-apple-system</vt:lpstr>
      <vt:lpstr>Noto Sans KR</vt:lpstr>
      <vt:lpstr>Noto Serif KR</vt:lpstr>
      <vt:lpstr>Spoqa Han Sans</vt:lpstr>
      <vt:lpstr>맑은 고딕</vt:lpstr>
      <vt:lpstr>Arial</vt:lpstr>
      <vt:lpstr>Open Sans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남궁지희</cp:lastModifiedBy>
  <cp:revision>145</cp:revision>
  <dcterms:created xsi:type="dcterms:W3CDTF">2022-04-26T03:36:28Z</dcterms:created>
  <dcterms:modified xsi:type="dcterms:W3CDTF">2022-05-07T06:57:46Z</dcterms:modified>
</cp:coreProperties>
</file>