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8" r:id="rId3"/>
    <p:sldId id="264" r:id="rId4"/>
    <p:sldId id="289" r:id="rId5"/>
    <p:sldId id="290" r:id="rId6"/>
    <p:sldId id="291" r:id="rId7"/>
    <p:sldId id="292" r:id="rId8"/>
    <p:sldId id="293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9E0AD"/>
    <a:srgbClr val="993300"/>
    <a:srgbClr val="CC3300"/>
    <a:srgbClr val="800000"/>
    <a:srgbClr val="FFFF66"/>
    <a:srgbClr val="CCFF66"/>
    <a:srgbClr val="006600"/>
    <a:srgbClr val="00CC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3" autoAdjust="0"/>
    <p:restoredTop sz="94660"/>
  </p:normalViewPr>
  <p:slideViewPr>
    <p:cSldViewPr>
      <p:cViewPr varScale="1">
        <p:scale>
          <a:sx n="90" d="100"/>
          <a:sy n="90" d="100"/>
        </p:scale>
        <p:origin x="-7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019550"/>
            <a:ext cx="8839200" cy="55245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95800"/>
            <a:ext cx="8839200" cy="381000"/>
          </a:xfrm>
        </p:spPr>
        <p:txBody>
          <a:bodyPr/>
          <a:lstStyle>
            <a:lvl1pPr marL="0" indent="0" algn="r">
              <a:defRPr sz="2000"/>
            </a:lvl1pPr>
          </a:lstStyle>
          <a:p>
            <a:pPr lvl="0"/>
            <a:r>
              <a:rPr lang="en-US" altLang="ko-KR" noProof="0" smtClean="0"/>
              <a:t>Click to edit Master subtitle style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1FE5C153-8AA9-46B2-B9AA-73D0C23DA45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5FA21D-5897-49F4-8626-1B97BA309E6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793792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F18168-7618-4980-9CCB-2C8D9BCB0D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7651432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28600" y="1295400"/>
            <a:ext cx="438150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38150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0556EA96-0577-441E-AB6E-0AB93B2A3C8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5739596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68C697-262A-4689-91D5-B978828AA4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7875831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C0844D-AC96-41DA-95A7-DCC6528E448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261105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381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381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31F945-2F3C-4849-BA8B-17A2F7E11B2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438286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086F4-0112-4E57-9641-5615802D637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0439845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46A97-2046-4735-B6B6-BF10299C4A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2404265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9D231-7391-42A7-861E-ACF4680A25E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158628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7CB63-C178-4EC3-8627-241EB98EBDC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6800915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2AB9D0-C020-4541-87A7-2FE790EBA58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5848566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915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fld id="{B9B353F4-9FB4-4F77-9179-25EF0519072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fade thruBlk="1"/>
  </p:transition>
  <p:txStyles>
    <p:titleStyle>
      <a:lvl1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Impact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Impact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Impact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Impact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Impact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Impact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Impact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Impac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200000"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200000"/>
        <a:defRPr sz="2000" b="1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200000"/>
        <a:defRPr b="1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200000"/>
        <a:defRPr sz="1600" b="1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200000"/>
        <a:defRPr sz="1600" b="1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200000"/>
        <a:defRPr sz="1600" b="1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200000"/>
        <a:defRPr sz="1600" b="1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200000"/>
        <a:defRPr sz="1600" b="1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200000"/>
        <a:defRPr sz="1600" b="1">
          <a:solidFill>
            <a:schemeClr val="bg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412" y="4648200"/>
            <a:ext cx="88392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죽음으로의 초대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Invitation to Death</a:t>
            </a:r>
            <a:endParaRPr lang="en-US" altLang="ko-KR" dirty="0"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" y="457200"/>
            <a:ext cx="419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Castle </a:t>
            </a:r>
          </a:p>
          <a:p>
            <a:r>
              <a:rPr lang="en-US" altLang="ko-KR" sz="5000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altLang="ko-KR" sz="5000" dirty="0" smtClean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</a:t>
            </a:r>
            <a:r>
              <a:rPr lang="en-US" altLang="ko-KR" sz="5000" dirty="0" err="1" smtClean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Defence</a:t>
            </a:r>
            <a:endParaRPr lang="ko-KR" altLang="en-US" sz="5000" dirty="0">
              <a:ln w="1905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0" y="12680"/>
            <a:ext cx="32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학번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2009182005</a:t>
            </a:r>
          </a:p>
          <a:p>
            <a:pPr eaLnBrk="1" hangingPunct="1">
              <a:defRPr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이름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견정수</a:t>
            </a:r>
            <a:endParaRPr lang="en-US" altLang="ko-KR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eaLnBrk="1" hangingPunct="1">
              <a:defRPr/>
            </a:pP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eaLnBrk="1" hangingPunct="1">
              <a:defRPr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학번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2009182032</a:t>
            </a:r>
          </a:p>
          <a:p>
            <a:pPr eaLnBrk="1" hangingPunct="1">
              <a:defRPr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이름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장성우</a:t>
            </a:r>
            <a:endParaRPr lang="en-US" altLang="ko-KR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eaLnBrk="1" hangingPunct="1">
              <a:defRPr/>
            </a:pP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eaLnBrk="1" hangingPunct="1">
              <a:defRPr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학번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2009182041</a:t>
            </a:r>
          </a:p>
          <a:p>
            <a:pPr eaLnBrk="1" hangingPunct="1">
              <a:defRPr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이름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조재훈</a:t>
            </a: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4456"/>
          </a:xfrm>
        </p:spPr>
      </p:pic>
      <p:sp>
        <p:nvSpPr>
          <p:cNvPr id="7" name="TextBox 6"/>
          <p:cNvSpPr txBox="1"/>
          <p:nvPr/>
        </p:nvSpPr>
        <p:spPr>
          <a:xfrm>
            <a:off x="1128822" y="1130595"/>
            <a:ext cx="496717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목차</a:t>
            </a:r>
            <a:endParaRPr lang="en-US" altLang="ko-KR" sz="4800" dirty="0" smtClean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한컴 윤체 B" panose="02020603020101020101" pitchFamily="18" charset="-127"/>
              <a:ea typeface="한컴 윤체 B" panose="02020603020101020101" pitchFamily="18" charset="-127"/>
            </a:endParaRPr>
          </a:p>
          <a:p>
            <a:r>
              <a:rPr lang="en-US" altLang="ko-KR" sz="48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 </a:t>
            </a:r>
            <a:r>
              <a:rPr lang="en-US" altLang="ko-KR" sz="45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  * </a:t>
            </a:r>
            <a:r>
              <a:rPr lang="ko-KR" altLang="en-US" sz="45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게임 소개</a:t>
            </a:r>
            <a:endParaRPr lang="en-US" altLang="ko-KR" sz="4500" dirty="0" smtClean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한컴 윤체 B" panose="02020603020101020101" pitchFamily="18" charset="-127"/>
              <a:ea typeface="한컴 윤체 B" panose="02020603020101020101" pitchFamily="18" charset="-127"/>
            </a:endParaRPr>
          </a:p>
          <a:p>
            <a:r>
              <a:rPr lang="en-US" altLang="ko-KR" sz="4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 </a:t>
            </a:r>
            <a:r>
              <a:rPr lang="en-US" altLang="ko-KR" sz="45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  * </a:t>
            </a:r>
            <a:r>
              <a:rPr lang="ko-KR" altLang="en-US" sz="45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게임 개발 사항</a:t>
            </a:r>
            <a:endParaRPr lang="en-US" altLang="ko-KR" sz="4500" dirty="0" smtClean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한컴 윤체 B" panose="02020603020101020101" pitchFamily="18" charset="-127"/>
              <a:ea typeface="한컴 윤체 B" panose="02020603020101020101" pitchFamily="18" charset="-127"/>
            </a:endParaRPr>
          </a:p>
          <a:p>
            <a:r>
              <a:rPr lang="en-US" altLang="ko-KR" sz="45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 </a:t>
            </a:r>
            <a:r>
              <a:rPr lang="en-US" altLang="ko-KR" sz="45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  * </a:t>
            </a:r>
            <a:r>
              <a:rPr lang="ko-KR" altLang="en-US" sz="45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데모 시연</a:t>
            </a:r>
            <a:endParaRPr lang="en-US" altLang="ko-KR" sz="4500" dirty="0" smtClean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한컴 윤체 B" panose="02020603020101020101" pitchFamily="18" charset="-127"/>
              <a:ea typeface="한컴 윤체 B" panose="02020603020101020101" pitchFamily="18" charset="-127"/>
            </a:endParaRPr>
          </a:p>
          <a:p>
            <a:r>
              <a:rPr lang="en-US" altLang="ko-KR" sz="48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 </a:t>
            </a:r>
            <a:r>
              <a:rPr lang="en-US" altLang="ko-KR" sz="48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  </a:t>
            </a:r>
            <a:r>
              <a:rPr lang="ko-KR" altLang="en-US" sz="48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 </a:t>
            </a:r>
            <a:endParaRPr lang="ko-KR" altLang="en-US" sz="48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한컴 윤체 B" panose="02020603020101020101" pitchFamily="18" charset="-127"/>
              <a:ea typeface="한컴 윤체 B" panose="0202060302010102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5758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algn="l"/>
            <a:r>
              <a:rPr lang="ko-KR" altLang="en-US" dirty="0">
                <a:ln w="9525">
                  <a:solidFill>
                    <a:schemeClr val="tx1"/>
                  </a:solidFill>
                </a:ln>
                <a:latin typeface="한컴 윤체 B" panose="02020603020101020101" pitchFamily="18" charset="-127"/>
                <a:ea typeface="한컴 윤체 B" panose="02020603020101020101" pitchFamily="18" charset="-127"/>
              </a:rPr>
              <a:t>게임 소개</a:t>
            </a:r>
            <a:endParaRPr lang="en-US" altLang="ko-KR" dirty="0">
              <a:ln w="9525">
                <a:solidFill>
                  <a:schemeClr val="tx1"/>
                </a:solidFill>
              </a:ln>
              <a:latin typeface="한컴 윤체 B" panose="02020603020101020101" pitchFamily="18" charset="-127"/>
              <a:ea typeface="한컴 윤체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284">
            <a:off x="478646" y="1715135"/>
            <a:ext cx="4267200" cy="391437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726172" y="1066800"/>
            <a:ext cx="4419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 w="9525">
                  <a:solidFill>
                    <a:schemeClr val="tx1"/>
                  </a:solidFill>
                </a:ln>
                <a:solidFill>
                  <a:srgbClr val="FFC000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성을 공격하는 악마를 막아라</a:t>
            </a:r>
            <a:r>
              <a:rPr lang="en-US" altLang="ko-KR" sz="2800" dirty="0" smtClean="0">
                <a:ln w="9525">
                  <a:solidFill>
                    <a:schemeClr val="tx1"/>
                  </a:solidFill>
                </a:ln>
                <a:solidFill>
                  <a:srgbClr val="FFC000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!</a:t>
            </a:r>
          </a:p>
          <a:p>
            <a:endParaRPr lang="en-US" altLang="ko-KR" sz="2000" dirty="0">
              <a:ln w="9525">
                <a:solidFill>
                  <a:schemeClr val="tx1"/>
                </a:solidFill>
              </a:ln>
              <a:solidFill>
                <a:srgbClr val="FFC000"/>
              </a:solidFill>
              <a:latin typeface="한컴 윤체 B" panose="02020603020101020101" pitchFamily="18" charset="-127"/>
              <a:ea typeface="한컴 윤체 B" panose="0202060302010102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          </a:t>
            </a:r>
          </a:p>
          <a:p>
            <a:r>
              <a:rPr lang="en-US" altLang="ko-KR" sz="2000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         1</a:t>
            </a:r>
            <a:r>
              <a:rPr lang="ko-KR" altLang="en-US" sz="2000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인칭 시점의 </a:t>
            </a:r>
            <a:r>
              <a:rPr lang="en-US" altLang="ko-KR" sz="2000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FPS</a:t>
            </a:r>
            <a:r>
              <a:rPr lang="ko-KR" altLang="en-US" sz="2000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게임</a:t>
            </a:r>
            <a:endParaRPr lang="en-US" altLang="ko-KR" sz="2000" dirty="0" smtClean="0">
              <a:ln>
                <a:solidFill>
                  <a:schemeClr val="tx1"/>
                </a:solidFill>
              </a:ln>
              <a:solidFill>
                <a:srgbClr val="FFC000"/>
              </a:solidFill>
              <a:latin typeface="한컴 윤체 B" panose="02020603020101020101" pitchFamily="18" charset="-127"/>
              <a:ea typeface="한컴 윤체 B" panose="02020603020101020101" pitchFamily="18" charset="-127"/>
            </a:endParaRPr>
          </a:p>
          <a:p>
            <a:endParaRPr lang="en-US" altLang="ko-KR" sz="2000" dirty="0" smtClean="0">
              <a:ln w="9525">
                <a:solidFill>
                  <a:schemeClr val="tx1"/>
                </a:solidFill>
              </a:ln>
              <a:solidFill>
                <a:srgbClr val="FFC000"/>
              </a:solidFill>
              <a:latin typeface="한컴 윤체 B" panose="02020603020101020101" pitchFamily="18" charset="-127"/>
              <a:ea typeface="한컴 윤체 B" panose="02020603020101020101" pitchFamily="18" charset="-127"/>
            </a:endParaRPr>
          </a:p>
          <a:p>
            <a:endParaRPr lang="en-US" altLang="ko-KR" sz="2000" dirty="0">
              <a:ln w="9525">
                <a:solidFill>
                  <a:schemeClr val="tx1"/>
                </a:solidFill>
              </a:ln>
              <a:solidFill>
                <a:srgbClr val="FFC000"/>
              </a:solidFill>
              <a:latin typeface="한컴 윤체 B" panose="02020603020101020101" pitchFamily="18" charset="-127"/>
              <a:ea typeface="한컴 윤체 B" panose="02020603020101020101" pitchFamily="18" charset="-127"/>
            </a:endParaRPr>
          </a:p>
          <a:p>
            <a:r>
              <a:rPr lang="ko-KR" altLang="en-US" sz="2000" dirty="0" smtClean="0">
                <a:ln w="9525">
                  <a:solidFill>
                    <a:schemeClr val="tx1"/>
                  </a:solidFill>
                </a:ln>
                <a:solidFill>
                  <a:srgbClr val="FFC000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          </a:t>
            </a:r>
            <a:r>
              <a:rPr lang="ko-KR" altLang="en-US" sz="2000" dirty="0" err="1" smtClean="0">
                <a:ln w="9525">
                  <a:solidFill>
                    <a:schemeClr val="tx1"/>
                  </a:solidFill>
                </a:ln>
                <a:solidFill>
                  <a:srgbClr val="FFC000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대공포를</a:t>
            </a:r>
            <a:r>
              <a:rPr lang="ko-KR" altLang="en-US" sz="2000" dirty="0" smtClean="0">
                <a:ln w="9525">
                  <a:solidFill>
                    <a:schemeClr val="tx1"/>
                  </a:solidFill>
                </a:ln>
                <a:solidFill>
                  <a:srgbClr val="FFC000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 이용한 방어전</a:t>
            </a:r>
            <a:endParaRPr lang="en-US" altLang="ko-KR" sz="2000" dirty="0" smtClean="0">
              <a:ln w="9525">
                <a:solidFill>
                  <a:schemeClr val="tx1"/>
                </a:solidFill>
              </a:ln>
              <a:solidFill>
                <a:srgbClr val="FFC000"/>
              </a:solidFill>
              <a:latin typeface="한컴 윤체 B" panose="02020603020101020101" pitchFamily="18" charset="-127"/>
              <a:ea typeface="한컴 윤체 B" panose="02020603020101020101" pitchFamily="18" charset="-127"/>
            </a:endParaRPr>
          </a:p>
          <a:p>
            <a:endParaRPr lang="en-US" altLang="ko-KR" sz="2000" dirty="0">
              <a:ln w="9525">
                <a:solidFill>
                  <a:schemeClr val="tx1"/>
                </a:solidFill>
              </a:ln>
              <a:solidFill>
                <a:srgbClr val="FFC000"/>
              </a:solidFill>
              <a:latin typeface="한컴 윤체 B" panose="02020603020101020101" pitchFamily="18" charset="-127"/>
              <a:ea typeface="한컴 윤체 B" panose="02020603020101020101" pitchFamily="18" charset="-127"/>
            </a:endParaRPr>
          </a:p>
          <a:p>
            <a:endParaRPr lang="en-US" altLang="ko-KR" sz="2000" dirty="0" smtClean="0">
              <a:ln w="9525">
                <a:solidFill>
                  <a:schemeClr val="tx1"/>
                </a:solidFill>
              </a:ln>
              <a:solidFill>
                <a:srgbClr val="FFC000"/>
              </a:solidFill>
              <a:latin typeface="한컴 윤체 B" panose="02020603020101020101" pitchFamily="18" charset="-127"/>
              <a:ea typeface="한컴 윤체 B" panose="02020603020101020101" pitchFamily="18" charset="-127"/>
            </a:endParaRPr>
          </a:p>
          <a:p>
            <a:r>
              <a:rPr lang="en-US" altLang="ko-KR" sz="2000" dirty="0">
                <a:ln w="9525">
                  <a:solidFill>
                    <a:schemeClr val="tx1"/>
                  </a:solidFill>
                </a:ln>
                <a:solidFill>
                  <a:srgbClr val="FFC000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 </a:t>
            </a:r>
            <a:r>
              <a:rPr lang="en-US" altLang="ko-KR" sz="2000" dirty="0" smtClean="0">
                <a:ln w="9525">
                  <a:solidFill>
                    <a:schemeClr val="tx1"/>
                  </a:solidFill>
                </a:ln>
                <a:solidFill>
                  <a:srgbClr val="FFC000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         </a:t>
            </a:r>
            <a:r>
              <a:rPr lang="ko-KR" altLang="en-US" sz="2000" dirty="0" smtClean="0">
                <a:ln w="9525">
                  <a:solidFill>
                    <a:schemeClr val="tx1"/>
                  </a:solidFill>
                </a:ln>
                <a:solidFill>
                  <a:srgbClr val="FFC000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날아 들어오는 악마를 공격</a:t>
            </a:r>
            <a:endParaRPr lang="en-US" altLang="ko-KR" sz="2000" dirty="0" smtClean="0">
              <a:ln w="9525">
                <a:solidFill>
                  <a:schemeClr val="tx1"/>
                </a:solidFill>
              </a:ln>
              <a:solidFill>
                <a:srgbClr val="FFC000"/>
              </a:solidFill>
              <a:latin typeface="한컴 윤체 B" panose="02020603020101020101" pitchFamily="18" charset="-127"/>
              <a:ea typeface="한컴 윤체 B" panose="02020603020101020101" pitchFamily="18" charset="-127"/>
            </a:endParaRPr>
          </a:p>
          <a:p>
            <a:endParaRPr lang="en-US" altLang="ko-KR" sz="2000" dirty="0">
              <a:ln w="9525">
                <a:solidFill>
                  <a:schemeClr val="tx1"/>
                </a:solidFill>
              </a:ln>
              <a:solidFill>
                <a:srgbClr val="FFC000"/>
              </a:solidFill>
              <a:latin typeface="한컴 윤체 B" panose="02020603020101020101" pitchFamily="18" charset="-127"/>
              <a:ea typeface="한컴 윤체 B" panose="02020603020101020101" pitchFamily="18" charset="-127"/>
            </a:endParaRPr>
          </a:p>
          <a:p>
            <a:endParaRPr lang="en-US" altLang="ko-KR" sz="2000" dirty="0">
              <a:ln w="9525">
                <a:solidFill>
                  <a:schemeClr val="tx1"/>
                </a:solidFill>
              </a:ln>
              <a:solidFill>
                <a:srgbClr val="FFC000"/>
              </a:solidFill>
              <a:latin typeface="한컴 윤체 B" panose="02020603020101020101" pitchFamily="18" charset="-127"/>
              <a:ea typeface="한컴 윤체 B" panose="02020603020101020101" pitchFamily="18" charset="-127"/>
            </a:endParaRPr>
          </a:p>
          <a:p>
            <a:r>
              <a:rPr lang="ko-KR" altLang="en-US" sz="2000" dirty="0">
                <a:ln w="9525">
                  <a:solidFill>
                    <a:schemeClr val="tx1"/>
                  </a:solidFill>
                </a:ln>
                <a:solidFill>
                  <a:srgbClr val="FFC000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 </a:t>
            </a:r>
            <a:r>
              <a:rPr lang="ko-KR" altLang="en-US" sz="2000" dirty="0" smtClean="0">
                <a:ln w="9525">
                  <a:solidFill>
                    <a:schemeClr val="tx1"/>
                  </a:solidFill>
                </a:ln>
                <a:solidFill>
                  <a:srgbClr val="FFC000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         </a:t>
            </a:r>
            <a:endParaRPr lang="en-US" altLang="ko-KR" sz="2000" dirty="0">
              <a:ln w="9525">
                <a:solidFill>
                  <a:schemeClr val="tx1"/>
                </a:solidFill>
              </a:ln>
              <a:solidFill>
                <a:srgbClr val="FFC000"/>
              </a:solidFill>
              <a:latin typeface="한컴 윤체 B" panose="02020603020101020101" pitchFamily="18" charset="-127"/>
              <a:ea typeface="한컴 윤체 B" panose="02020603020101020101" pitchFamily="18" charset="-127"/>
            </a:endParaRPr>
          </a:p>
          <a:p>
            <a:endParaRPr lang="en-US" altLang="ko-KR" sz="2000" dirty="0" smtClean="0">
              <a:ln w="9525">
                <a:solidFill>
                  <a:schemeClr val="tx1"/>
                </a:solidFill>
              </a:ln>
              <a:solidFill>
                <a:srgbClr val="FFC000"/>
              </a:solidFill>
              <a:ea typeface="돋움" pitchFamily="50" charset="-127"/>
            </a:endParaRPr>
          </a:p>
          <a:p>
            <a:endParaRPr lang="en-US" altLang="ko-KR" sz="2000" dirty="0" smtClean="0">
              <a:ln w="9525">
                <a:solidFill>
                  <a:schemeClr val="tx1"/>
                </a:solidFill>
              </a:ln>
              <a:solidFill>
                <a:srgbClr val="FFC000"/>
              </a:solidFill>
              <a:ea typeface="돋움" pitchFamily="50" charset="-127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2762">
            <a:off x="850195" y="991344"/>
            <a:ext cx="7254730" cy="4121251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962400" y="5257800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 w="9525">
                  <a:solidFill>
                    <a:schemeClr val="tx1"/>
                  </a:solidFill>
                </a:ln>
                <a:solidFill>
                  <a:srgbClr val="FFC000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거대한 보스와 화끈한 전투</a:t>
            </a:r>
            <a:r>
              <a:rPr lang="en-US" altLang="ko-KR" sz="3600" dirty="0" smtClean="0">
                <a:ln w="9525">
                  <a:solidFill>
                    <a:schemeClr val="tx1"/>
                  </a:solidFill>
                </a:ln>
                <a:solidFill>
                  <a:srgbClr val="FFC000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!</a:t>
            </a:r>
            <a:endParaRPr lang="en-US" altLang="ko-KR" sz="3600" dirty="0">
              <a:ln w="9525">
                <a:solidFill>
                  <a:schemeClr val="tx1"/>
                </a:solidFill>
              </a:ln>
              <a:solidFill>
                <a:srgbClr val="FFC000"/>
              </a:solidFill>
              <a:latin typeface="한컴 윤체 B" panose="02020603020101020101" pitchFamily="18" charset="-127"/>
              <a:ea typeface="한컴 윤체 B" panose="0202060302010102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47985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algn="l"/>
            <a:r>
              <a:rPr lang="ko-KR" altLang="en-US" dirty="0">
                <a:ln w="9525">
                  <a:solidFill>
                    <a:schemeClr val="tx1"/>
                  </a:solidFill>
                </a:ln>
                <a:latin typeface="한컴 윤체 B" panose="02020603020101020101" pitchFamily="18" charset="-127"/>
                <a:ea typeface="한컴 윤체 B" panose="02020603020101020101" pitchFamily="18" charset="-127"/>
              </a:rPr>
              <a:t>게임 </a:t>
            </a:r>
            <a:r>
              <a:rPr lang="ko-KR" altLang="en-US" dirty="0" smtClean="0">
                <a:ln w="9525">
                  <a:solidFill>
                    <a:schemeClr val="tx1"/>
                  </a:solidFill>
                </a:ln>
                <a:latin typeface="한컴 윤체 B" panose="02020603020101020101" pitchFamily="18" charset="-127"/>
                <a:ea typeface="한컴 윤체 B" panose="02020603020101020101" pitchFamily="18" charset="-127"/>
              </a:rPr>
              <a:t>개발 사항</a:t>
            </a:r>
            <a:endParaRPr lang="en-US" altLang="ko-KR" dirty="0">
              <a:ln w="9525">
                <a:solidFill>
                  <a:schemeClr val="tx1"/>
                </a:solidFill>
              </a:ln>
              <a:latin typeface="한컴 윤체 B" panose="02020603020101020101" pitchFamily="18" charset="-127"/>
              <a:ea typeface="한컴 윤체 B" panose="0202060302010102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342792"/>
              </p:ext>
            </p:extLst>
          </p:nvPr>
        </p:nvGraphicFramePr>
        <p:xfrm>
          <a:off x="381000" y="1066801"/>
          <a:ext cx="8382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578"/>
                <a:gridCol w="3161632"/>
                <a:gridCol w="3602790"/>
              </a:tblGrid>
              <a:tr h="411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내용</a:t>
                      </a:r>
                      <a:endParaRPr lang="ko-KR" altLang="en-US" sz="12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범위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개발진행내용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8340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lt"/>
                        </a:rPr>
                        <a:t>게임 컨트롤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lt"/>
                        </a:rPr>
                        <a:t>키보드의 </a:t>
                      </a:r>
                      <a:r>
                        <a:rPr lang="en-US" altLang="ko-KR" sz="1200" dirty="0" smtClean="0">
                          <a:latin typeface="+mn-lt"/>
                        </a:rPr>
                        <a:t>W,A,S,D</a:t>
                      </a:r>
                      <a:r>
                        <a:rPr lang="ko-KR" altLang="en-US" sz="1200" dirty="0" smtClean="0">
                          <a:latin typeface="+mn-lt"/>
                        </a:rPr>
                        <a:t>키를 이용하여 </a:t>
                      </a:r>
                      <a:r>
                        <a:rPr lang="ko-KR" altLang="en-US" sz="1200" dirty="0" err="1" smtClean="0">
                          <a:latin typeface="+mn-lt"/>
                        </a:rPr>
                        <a:t>대공포</a:t>
                      </a:r>
                      <a:r>
                        <a:rPr lang="ko-KR" altLang="en-US" sz="1200" dirty="0" smtClean="0">
                          <a:latin typeface="+mn-lt"/>
                        </a:rPr>
                        <a:t> 이동</a:t>
                      </a:r>
                      <a:endParaRPr lang="en-US" altLang="ko-KR" sz="12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+mn-lt"/>
                        </a:rPr>
                        <a:t>마우스를 이용하여 </a:t>
                      </a:r>
                      <a:r>
                        <a:rPr lang="ko-KR" altLang="en-US" sz="1200" dirty="0" err="1" smtClean="0">
                          <a:latin typeface="+mn-lt"/>
                        </a:rPr>
                        <a:t>대공포</a:t>
                      </a:r>
                      <a:r>
                        <a:rPr lang="ko-KR" altLang="en-US" sz="1200" dirty="0" smtClean="0">
                          <a:latin typeface="+mn-lt"/>
                        </a:rPr>
                        <a:t> 조준 및 발포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lt"/>
                        </a:rPr>
                        <a:t>키보드의 </a:t>
                      </a:r>
                      <a:r>
                        <a:rPr lang="en-US" altLang="ko-KR" sz="1200" dirty="0" smtClean="0">
                          <a:latin typeface="+mn-lt"/>
                        </a:rPr>
                        <a:t>W,A,S,D</a:t>
                      </a:r>
                      <a:r>
                        <a:rPr lang="ko-KR" altLang="en-US" sz="1200" dirty="0" smtClean="0">
                          <a:latin typeface="+mn-lt"/>
                        </a:rPr>
                        <a:t>키를 이용하여 </a:t>
                      </a:r>
                      <a:r>
                        <a:rPr lang="ko-KR" altLang="en-US" sz="1200" dirty="0" err="1" smtClean="0">
                          <a:latin typeface="+mn-lt"/>
                        </a:rPr>
                        <a:t>대공포</a:t>
                      </a:r>
                      <a:r>
                        <a:rPr lang="ko-KR" altLang="en-US" sz="1200" dirty="0" smtClean="0">
                          <a:latin typeface="+mn-lt"/>
                        </a:rPr>
                        <a:t> 이동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lt"/>
                        </a:rPr>
                        <a:t>마우스를 이용하여 </a:t>
                      </a:r>
                      <a:r>
                        <a:rPr lang="ko-KR" altLang="en-US" sz="1200" dirty="0" err="1" smtClean="0">
                          <a:latin typeface="+mn-lt"/>
                        </a:rPr>
                        <a:t>대공포</a:t>
                      </a:r>
                      <a:r>
                        <a:rPr lang="ko-KR" altLang="en-US" sz="1200" dirty="0" smtClean="0">
                          <a:latin typeface="+mn-lt"/>
                        </a:rPr>
                        <a:t> 조준 및 발포</a:t>
                      </a:r>
                      <a:endParaRPr lang="en-US" altLang="ko-KR" sz="1200" dirty="0" smtClean="0">
                        <a:latin typeface="+mn-lt"/>
                      </a:endParaRPr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901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lt"/>
                        </a:rPr>
                        <a:t>게임 코어 기능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>
                          <a:latin typeface="+mn-lt"/>
                        </a:rPr>
                        <a:t>레일 이동을 하면서  </a:t>
                      </a:r>
                      <a:r>
                        <a:rPr lang="ko-KR" altLang="en-US" sz="1200" dirty="0" err="1" smtClean="0">
                          <a:latin typeface="+mn-lt"/>
                        </a:rPr>
                        <a:t>대공포를</a:t>
                      </a:r>
                      <a:r>
                        <a:rPr lang="ko-KR" altLang="en-US" sz="1200" dirty="0" smtClean="0">
                          <a:latin typeface="+mn-lt"/>
                        </a:rPr>
                        <a:t> 발포</a:t>
                      </a:r>
                      <a:endParaRPr lang="en-US" altLang="ko-KR" sz="1200" dirty="0" smtClean="0">
                        <a:latin typeface="+mn-lt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>
                          <a:latin typeface="+mn-lt"/>
                        </a:rPr>
                        <a:t>주인공을 추적하여 따라오는 악마</a:t>
                      </a:r>
                      <a:endParaRPr lang="en-US" altLang="ko-KR" sz="1200" dirty="0" smtClean="0">
                        <a:latin typeface="+mn-lt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>
                          <a:latin typeface="+mn-lt"/>
                        </a:rPr>
                        <a:t>아이템</a:t>
                      </a:r>
                      <a:r>
                        <a:rPr lang="ko-KR" altLang="en-US" sz="1200" baseline="0" dirty="0" smtClean="0">
                          <a:latin typeface="+mn-lt"/>
                        </a:rPr>
                        <a:t> 습득에 따라 </a:t>
                      </a:r>
                      <a:r>
                        <a:rPr lang="ko-KR" altLang="en-US" sz="1200" dirty="0" smtClean="0">
                          <a:latin typeface="+mn-lt"/>
                        </a:rPr>
                        <a:t>달라지는 포탄</a:t>
                      </a:r>
                      <a:endParaRPr lang="en-US" altLang="ko-KR" sz="1200" dirty="0" smtClean="0">
                        <a:latin typeface="+mn-lt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>
                          <a:latin typeface="+mn-lt"/>
                        </a:rPr>
                        <a:t>발포할 때의 카메라 흔들림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5.     </a:t>
                      </a:r>
                      <a:r>
                        <a:rPr lang="ko-KR" altLang="en-US" sz="1200" dirty="0" smtClean="0"/>
                        <a:t>충돌 체크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>
                          <a:latin typeface="+mn-lt"/>
                        </a:rPr>
                        <a:t>레일 이동을 하면서  </a:t>
                      </a:r>
                      <a:r>
                        <a:rPr lang="ko-KR" altLang="en-US" sz="1200" dirty="0" err="1" smtClean="0">
                          <a:latin typeface="+mn-lt"/>
                        </a:rPr>
                        <a:t>대공포를</a:t>
                      </a:r>
                      <a:r>
                        <a:rPr lang="ko-KR" altLang="en-US" sz="1200" dirty="0" smtClean="0">
                          <a:latin typeface="+mn-lt"/>
                        </a:rPr>
                        <a:t> 발포 </a:t>
                      </a:r>
                      <a:r>
                        <a:rPr lang="en-US" altLang="ko-KR" sz="1200" dirty="0" smtClean="0">
                          <a:latin typeface="+mn-lt"/>
                        </a:rPr>
                        <a:t>100%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>
                          <a:latin typeface="+mn-lt"/>
                        </a:rPr>
                        <a:t>주인공을 추적하여 따라오는 악마  </a:t>
                      </a:r>
                      <a:r>
                        <a:rPr lang="en-US" altLang="ko-KR" sz="1200" dirty="0" smtClean="0">
                          <a:latin typeface="+mn-lt"/>
                        </a:rPr>
                        <a:t>100%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>
                          <a:latin typeface="+mn-lt"/>
                        </a:rPr>
                        <a:t>아이템</a:t>
                      </a:r>
                      <a:r>
                        <a:rPr lang="ko-KR" altLang="en-US" sz="1200" baseline="0" dirty="0" smtClean="0">
                          <a:latin typeface="+mn-lt"/>
                        </a:rPr>
                        <a:t> 습득에 따라 </a:t>
                      </a:r>
                      <a:r>
                        <a:rPr lang="ko-KR" altLang="en-US" sz="1200" dirty="0" smtClean="0">
                          <a:latin typeface="+mn-lt"/>
                        </a:rPr>
                        <a:t>달라지는 포탄 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데미지변경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>
                          <a:latin typeface="+mn-lt"/>
                        </a:rPr>
                        <a:t>발포할 때의 카메라 흔들림  </a:t>
                      </a:r>
                      <a:r>
                        <a:rPr lang="en-US" altLang="ko-KR" sz="1200" dirty="0" smtClean="0">
                          <a:latin typeface="+mn-lt"/>
                        </a:rPr>
                        <a:t>100%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5.</a:t>
                      </a:r>
                      <a:r>
                        <a:rPr lang="en-US" altLang="ko-KR" sz="1200" baseline="0" dirty="0" smtClean="0"/>
                        <a:t>    </a:t>
                      </a:r>
                      <a:r>
                        <a:rPr lang="ko-KR" altLang="en-US" sz="1200" baseline="0" dirty="0" smtClean="0"/>
                        <a:t>대공포격에 따른 충돌체크 구현 </a:t>
                      </a:r>
                      <a:r>
                        <a:rPr lang="en-US" altLang="ko-KR" sz="1200" baseline="0" dirty="0" smtClean="0"/>
                        <a:t>100%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87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lt"/>
                        </a:rPr>
                        <a:t>모델링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대공포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, </a:t>
                      </a:r>
                      <a:r>
                        <a:rPr lang="ko-KR" altLang="en-US" sz="1200" baseline="0" dirty="0" smtClean="0"/>
                        <a:t>날아다니는 악마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해골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보스 </a:t>
                      </a:r>
                      <a:r>
                        <a:rPr lang="en-US" altLang="ko-KR" sz="1200" baseline="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200" baseline="0" dirty="0" smtClean="0"/>
                        <a:t>기타 오브젝트 및 배경작업 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악마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해골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보스</a:t>
                      </a:r>
                      <a:r>
                        <a:rPr lang="ko-KR" altLang="en-US" sz="1200" baseline="0" dirty="0" smtClean="0"/>
                        <a:t> 등 주요 캐릭터 및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기타 모델링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텍스처 작업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 완료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194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애니메이션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lt"/>
                        </a:rPr>
                        <a:t>악마의 </a:t>
                      </a:r>
                      <a:r>
                        <a:rPr lang="en-US" altLang="ko-KR" sz="1200" dirty="0" smtClean="0">
                          <a:latin typeface="+mn-lt"/>
                        </a:rPr>
                        <a:t>IDLE,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 HURT, ATTACK, DIE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latin typeface="+mn-lt"/>
                        </a:rPr>
                        <a:t>보스의 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SPWAN ,IDLE , ATTACK, DIE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latin typeface="+mn-lt"/>
                        </a:rPr>
                        <a:t>해골의 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IDLE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1.</a:t>
                      </a:r>
                      <a:r>
                        <a:rPr lang="ko-KR" altLang="en-US" sz="1200" dirty="0" smtClean="0">
                          <a:latin typeface="+mn-lt"/>
                        </a:rPr>
                        <a:t> 악마의 </a:t>
                      </a:r>
                      <a:r>
                        <a:rPr lang="en-US" altLang="ko-KR" sz="1200" dirty="0" smtClean="0">
                          <a:latin typeface="+mn-lt"/>
                        </a:rPr>
                        <a:t>IDLE,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 HURT, ATTACK, DIE </a:t>
                      </a:r>
                      <a:r>
                        <a:rPr lang="ko-KR" altLang="en-US" sz="1200" baseline="0" dirty="0" smtClean="0">
                          <a:latin typeface="+mn-lt"/>
                        </a:rPr>
                        <a:t>적용 완료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2. </a:t>
                      </a:r>
                      <a:r>
                        <a:rPr lang="ko-KR" altLang="en-US" sz="1200" dirty="0" smtClean="0"/>
                        <a:t>보스의 </a:t>
                      </a:r>
                      <a:r>
                        <a:rPr lang="en-US" altLang="ko-KR" sz="1200" dirty="0" smtClean="0"/>
                        <a:t>SPWAN ,</a:t>
                      </a:r>
                      <a:r>
                        <a:rPr lang="en-US" altLang="ko-KR" sz="1200" baseline="0" dirty="0" smtClean="0"/>
                        <a:t> IDLE , DIE </a:t>
                      </a:r>
                      <a:r>
                        <a:rPr lang="ko-KR" altLang="en-US" sz="1200" baseline="0" dirty="0" smtClean="0"/>
                        <a:t>적용완료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3. </a:t>
                      </a:r>
                      <a:r>
                        <a:rPr lang="ko-KR" altLang="en-US" sz="1200" dirty="0" smtClean="0"/>
                        <a:t>해골의 </a:t>
                      </a:r>
                      <a:r>
                        <a:rPr lang="en-US" altLang="ko-KR" sz="1200" dirty="0" smtClean="0"/>
                        <a:t>IDLE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적용 완료</a:t>
                      </a:r>
                      <a:endParaRPr lang="en-US" altLang="ko-KR" sz="1200" dirty="0" smtClean="0"/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24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게임 효과</a:t>
                      </a:r>
                      <a:endParaRPr lang="ko-KR" altLang="en-US" sz="12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보스의 등장 시 화염이 솟아</a:t>
                      </a:r>
                      <a:r>
                        <a:rPr lang="ko-KR" altLang="en-US" sz="1200" baseline="0" dirty="0" smtClean="0"/>
                        <a:t> 오르는 효과 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구현 완료 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24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게임 사운드</a:t>
                      </a:r>
                      <a:endParaRPr lang="ko-KR" altLang="en-US" sz="12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게임 사운드의 구현 </a:t>
                      </a:r>
                      <a:r>
                        <a:rPr lang="en-US" altLang="ko-KR" sz="1200" dirty="0" smtClean="0"/>
                        <a:t>BGM , </a:t>
                      </a:r>
                      <a:r>
                        <a:rPr lang="ko-KR" altLang="en-US" sz="1200" dirty="0" smtClean="0"/>
                        <a:t>효과음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게임 </a:t>
                      </a:r>
                      <a:r>
                        <a:rPr lang="ko-KR" altLang="en-US" sz="1200" dirty="0" err="1" smtClean="0"/>
                        <a:t>배경음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대공포의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발포음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81108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54136852"/>
              </p:ext>
            </p:extLst>
          </p:nvPr>
        </p:nvGraphicFramePr>
        <p:xfrm>
          <a:off x="304800" y="609599"/>
          <a:ext cx="8763000" cy="58087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71645"/>
                <a:gridCol w="7391355"/>
              </a:tblGrid>
              <a:tr h="157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주차</a:t>
                      </a:r>
                      <a:endParaRPr lang="ko-KR" altLang="en-US" sz="1000" dirty="0"/>
                    </a:p>
                  </a:txBody>
                  <a:tcPr marT="45047" marB="450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내용</a:t>
                      </a:r>
                      <a:endParaRPr lang="ko-KR" altLang="en-US" sz="1000" dirty="0"/>
                    </a:p>
                  </a:txBody>
                  <a:tcPr marT="45047" marB="45047" anchor="ctr">
                    <a:solidFill>
                      <a:schemeClr val="tx1"/>
                    </a:solidFill>
                  </a:tcPr>
                </a:tc>
              </a:tr>
              <a:tr h="29332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주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(4</a:t>
                      </a:r>
                      <a:r>
                        <a:rPr lang="ko-KR" altLang="en-US" sz="1000" dirty="0" smtClean="0"/>
                        <a:t>월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일</a:t>
                      </a:r>
                      <a:r>
                        <a:rPr lang="en-US" altLang="ko-KR" sz="1000" dirty="0" smtClean="0"/>
                        <a:t>~)</a:t>
                      </a:r>
                    </a:p>
                  </a:txBody>
                  <a:tcPr marT="45047" marB="4504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간단한 레일을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모델링해서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씬에</a:t>
                      </a:r>
                      <a:r>
                        <a:rPr lang="ko-KR" altLang="en-US" sz="1000" baseline="0" dirty="0" smtClean="0"/>
                        <a:t> 띄우기 </a:t>
                      </a:r>
                      <a:r>
                        <a:rPr lang="en-US" altLang="ko-KR" sz="1000" baseline="0" dirty="0" smtClean="0"/>
                        <a:t>//</a:t>
                      </a:r>
                      <a:r>
                        <a:rPr lang="ko-KR" altLang="en-US" sz="1000" baseline="0" dirty="0" smtClean="0"/>
                        <a:t>레일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악마 모델링</a:t>
                      </a:r>
                      <a:endParaRPr lang="ko-KR" altLang="en-US" sz="1000" dirty="0"/>
                    </a:p>
                  </a:txBody>
                  <a:tcPr marT="45047" marB="45047" anchor="ctr">
                    <a:solidFill>
                      <a:srgbClr val="F9E0AD"/>
                    </a:solidFill>
                  </a:tcPr>
                </a:tc>
              </a:tr>
              <a:tr h="29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레일 모델링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텍스처 제외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후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</a:rPr>
                        <a:t>씬에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 띄움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//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레일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악마 모델링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T="45047" marB="45047" anchor="ctr"/>
                </a:tc>
              </a:tr>
              <a:tr h="3079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주</a:t>
                      </a:r>
                      <a:endParaRPr lang="en-US" altLang="ko-KR" sz="1000" dirty="0" smtClean="0"/>
                    </a:p>
                  </a:txBody>
                  <a:tcPr marT="45047" marB="4504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레일 위를</a:t>
                      </a:r>
                      <a:r>
                        <a:rPr lang="ko-KR" altLang="en-US" sz="1000" baseline="0" dirty="0" smtClean="0"/>
                        <a:t> 카메라가 이동하게 하고 카메라 회전 </a:t>
                      </a:r>
                      <a:r>
                        <a:rPr lang="en-US" altLang="ko-KR" sz="1000" baseline="0" dirty="0" smtClean="0"/>
                        <a:t>//</a:t>
                      </a:r>
                      <a:r>
                        <a:rPr lang="ko-KR" altLang="en-US" sz="1000" baseline="0" dirty="0" err="1" smtClean="0"/>
                        <a:t>대공포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악마 모델링</a:t>
                      </a:r>
                      <a:endParaRPr lang="ko-KR" altLang="en-US" sz="1000" dirty="0" smtClean="0"/>
                    </a:p>
                  </a:txBody>
                  <a:tcPr marT="45047" marB="45047" anchor="ctr">
                    <a:solidFill>
                      <a:srgbClr val="F9E0AD"/>
                    </a:solidFill>
                  </a:tcPr>
                </a:tc>
              </a:tr>
              <a:tr h="40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</a:rPr>
                        <a:t>대공포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 조준 부분에 카메라 위치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rgbClr val="FF0000"/>
                          </a:solidFill>
                        </a:rPr>
                        <a:t>대공포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 이동에 따른 카메라 이동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마우스 회전엔 따른 </a:t>
                      </a:r>
                      <a:r>
                        <a:rPr lang="ko-KR" altLang="en-US" sz="1000" baseline="0" dirty="0" err="1" smtClean="0">
                          <a:solidFill>
                            <a:srgbClr val="FF0000"/>
                          </a:solidFill>
                        </a:rPr>
                        <a:t>대공포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rgbClr val="FF0000"/>
                          </a:solidFill>
                        </a:rPr>
                        <a:t>발사체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 부분 회전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악마 모델링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개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047" marB="45047" anchor="ctr"/>
                </a:tc>
              </a:tr>
              <a:tr h="30799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제 </a:t>
                      </a:r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주</a:t>
                      </a:r>
                      <a:endParaRPr lang="en-US" altLang="ko-KR" sz="1000" dirty="0" smtClean="0"/>
                    </a:p>
                  </a:txBody>
                  <a:tcPr marT="45047" marB="4504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대공포</a:t>
                      </a:r>
                      <a:r>
                        <a:rPr lang="ko-KR" altLang="en-US" sz="1000" dirty="0" smtClean="0"/>
                        <a:t> 발포 및 악마의 캐릭터 추적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//</a:t>
                      </a:r>
                      <a:r>
                        <a:rPr lang="ko-KR" altLang="en-US" sz="1000" baseline="0" dirty="0" err="1" smtClean="0"/>
                        <a:t>대공포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악마 모델링 </a:t>
                      </a:r>
                      <a:r>
                        <a:rPr lang="en-US" altLang="ko-KR" sz="1000" baseline="0" dirty="0" smtClean="0"/>
                        <a:t>+ </a:t>
                      </a:r>
                      <a:r>
                        <a:rPr lang="ko-KR" altLang="en-US" sz="1000" baseline="0" dirty="0" smtClean="0"/>
                        <a:t>애니메이션</a:t>
                      </a:r>
                      <a:endParaRPr lang="en-US" altLang="ko-KR" sz="1000" dirty="0" smtClean="0"/>
                    </a:p>
                  </a:txBody>
                  <a:tcPr marT="45047" marB="45047" anchor="ctr">
                    <a:solidFill>
                      <a:srgbClr val="F9E0AD"/>
                    </a:solidFill>
                  </a:tcPr>
                </a:tc>
              </a:tr>
              <a:tr h="307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간단한 원형 포탄 발포 및 악마의 간단한 캐릭터 추적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//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</a:rPr>
                        <a:t>대공포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 구매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악마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 애니메이션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047" marB="45047" anchor="ctr"/>
                </a:tc>
              </a:tr>
              <a:tr h="24563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제 </a:t>
                      </a:r>
                      <a:r>
                        <a:rPr lang="en-US" altLang="ko-KR" sz="1000" dirty="0" smtClean="0"/>
                        <a:t>4</a:t>
                      </a:r>
                      <a:r>
                        <a:rPr lang="ko-KR" altLang="en-US" sz="1000" dirty="0" smtClean="0"/>
                        <a:t>주</a:t>
                      </a:r>
                      <a:endParaRPr lang="en-US" altLang="ko-KR" sz="1000" dirty="0" smtClean="0"/>
                    </a:p>
                  </a:txBody>
                  <a:tcPr marT="45047" marB="4504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중간고사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악마의 비행 패턴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//</a:t>
                      </a:r>
                      <a:r>
                        <a:rPr lang="ko-KR" altLang="en-US" sz="1000" baseline="0" dirty="0" smtClean="0"/>
                        <a:t>처녀귀신 및 악마 애니메이션</a:t>
                      </a:r>
                      <a:endParaRPr lang="en-US" altLang="ko-KR" sz="1000" baseline="0" dirty="0" smtClean="0"/>
                    </a:p>
                  </a:txBody>
                  <a:tcPr marT="45047" marB="45047" anchor="ctr">
                    <a:solidFill>
                      <a:srgbClr val="F9E0AD"/>
                    </a:solidFill>
                  </a:tcPr>
                </a:tc>
              </a:tr>
              <a:tr h="2456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err="1" smtClean="0">
                          <a:solidFill>
                            <a:srgbClr val="FF0000"/>
                          </a:solidFill>
                        </a:rPr>
                        <a:t>미구현</a:t>
                      </a:r>
                      <a:endParaRPr lang="en-US" altLang="ko-KR" sz="10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047" marB="45047" anchor="ctr"/>
                </a:tc>
              </a:tr>
              <a:tr h="24563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제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주</a:t>
                      </a:r>
                      <a:endParaRPr lang="en-US" altLang="ko-KR" sz="1000" dirty="0" smtClean="0"/>
                    </a:p>
                  </a:txBody>
                  <a:tcPr marT="45047" marB="4504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악마의 비행 패턴 및 포탄과의 충돌 체크  </a:t>
                      </a:r>
                      <a:r>
                        <a:rPr lang="en-US" altLang="ko-KR" sz="1000" dirty="0" smtClean="0"/>
                        <a:t>//</a:t>
                      </a:r>
                      <a:r>
                        <a:rPr lang="ko-KR" altLang="en-US" sz="1000" dirty="0" smtClean="0"/>
                        <a:t>보스  모델링</a:t>
                      </a:r>
                    </a:p>
                  </a:txBody>
                  <a:tcPr marT="45047" marB="45047" anchor="ctr">
                    <a:solidFill>
                      <a:srgbClr val="F9E0AD"/>
                    </a:solidFill>
                  </a:tcPr>
                </a:tc>
              </a:tr>
              <a:tr h="2456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</a:rPr>
                        <a:t>미구현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047" marB="45047" anchor="ctr"/>
                </a:tc>
              </a:tr>
              <a:tr h="24563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제 </a:t>
                      </a:r>
                      <a:r>
                        <a:rPr lang="en-US" altLang="ko-KR" sz="1000" dirty="0" smtClean="0"/>
                        <a:t>6</a:t>
                      </a:r>
                      <a:r>
                        <a:rPr lang="ko-KR" altLang="en-US" sz="1000" dirty="0" smtClean="0"/>
                        <a:t>주</a:t>
                      </a:r>
                      <a:endParaRPr lang="en-US" altLang="ko-KR" sz="1000" dirty="0" smtClean="0"/>
                    </a:p>
                  </a:txBody>
                  <a:tcPr marT="45047" marB="4504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맵</a:t>
                      </a:r>
                      <a:r>
                        <a:rPr lang="ko-KR" altLang="en-US" sz="1000" dirty="0" smtClean="0"/>
                        <a:t> 리소스 수집 및 배치 </a:t>
                      </a:r>
                      <a:r>
                        <a:rPr lang="en-US" altLang="ko-KR" sz="1000" dirty="0" smtClean="0"/>
                        <a:t>//</a:t>
                      </a:r>
                      <a:r>
                        <a:rPr lang="ko-KR" altLang="en-US" sz="1000" dirty="0" smtClean="0"/>
                        <a:t>보스 애니메이션</a:t>
                      </a:r>
                    </a:p>
                  </a:txBody>
                  <a:tcPr marT="45047" marB="45047" anchor="ctr">
                    <a:solidFill>
                      <a:srgbClr val="F9E0AD"/>
                    </a:solidFill>
                  </a:tcPr>
                </a:tc>
              </a:tr>
              <a:tr h="2456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성 모델 배치</a:t>
                      </a:r>
                    </a:p>
                  </a:txBody>
                  <a:tcPr marT="45047" marB="45047" anchor="ctr"/>
                </a:tc>
              </a:tr>
              <a:tr h="40001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제 </a:t>
                      </a:r>
                      <a:r>
                        <a:rPr lang="en-US" altLang="ko-KR" sz="1000" dirty="0" smtClean="0"/>
                        <a:t>7</a:t>
                      </a:r>
                      <a:r>
                        <a:rPr lang="ko-KR" altLang="en-US" sz="1000" dirty="0" smtClean="0"/>
                        <a:t>주</a:t>
                      </a:r>
                      <a:endParaRPr lang="en-US" altLang="ko-KR" sz="1000" dirty="0" smtClean="0"/>
                    </a:p>
                  </a:txBody>
                  <a:tcPr marT="45047" marB="4504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카메라의  </a:t>
                      </a:r>
                      <a:r>
                        <a:rPr lang="ko-KR" altLang="en-US" sz="1000" dirty="0" smtClean="0"/>
                        <a:t>흔들림</a:t>
                      </a:r>
                    </a:p>
                  </a:txBody>
                  <a:tcPr marT="45047" marB="45047" anchor="ctr">
                    <a:solidFill>
                      <a:srgbClr val="F9E0AD"/>
                    </a:solidFill>
                  </a:tcPr>
                </a:tc>
              </a:tr>
              <a:tr h="307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악마의 기본적 인공지능 </a:t>
                      </a:r>
                      <a:r>
                        <a:rPr lang="en-US" altLang="ko-KR" sz="1000" dirty="0" smtClean="0"/>
                        <a:t>// </a:t>
                      </a:r>
                      <a:r>
                        <a:rPr lang="ko-KR" altLang="en-US" sz="1000" dirty="0" smtClean="0"/>
                        <a:t>보스 모델링</a:t>
                      </a:r>
                      <a:r>
                        <a:rPr lang="ko-KR" altLang="en-US" sz="1000" baseline="0" dirty="0" smtClean="0"/>
                        <a:t> 및 애니메이션 제작 완료</a:t>
                      </a:r>
                      <a:r>
                        <a:rPr lang="en-US" altLang="ko-KR" sz="1000" baseline="0" dirty="0" smtClean="0"/>
                        <a:t>// </a:t>
                      </a:r>
                      <a:r>
                        <a:rPr lang="ko-KR" altLang="en-US" sz="1000" baseline="0" dirty="0" smtClean="0"/>
                        <a:t>카메라 흔들림 구현</a:t>
                      </a:r>
                      <a:endParaRPr lang="ko-KR" altLang="en-US" sz="1000" dirty="0" smtClean="0"/>
                    </a:p>
                  </a:txBody>
                  <a:tcPr marT="45047" marB="45047" anchor="ctr"/>
                </a:tc>
              </a:tr>
              <a:tr h="24563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제 </a:t>
                      </a:r>
                      <a:r>
                        <a:rPr lang="en-US" altLang="ko-KR" sz="1000" dirty="0" smtClean="0"/>
                        <a:t>8</a:t>
                      </a:r>
                      <a:r>
                        <a:rPr lang="ko-KR" altLang="en-US" sz="1000" dirty="0" smtClean="0"/>
                        <a:t>주</a:t>
                      </a:r>
                      <a:endParaRPr lang="en-US" altLang="ko-KR" sz="1000" dirty="0" smtClean="0"/>
                    </a:p>
                  </a:txBody>
                  <a:tcPr marT="45047" marB="4504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사운드 리소스 수집 및 구현</a:t>
                      </a:r>
                      <a:endParaRPr lang="ko-KR" altLang="en-US" sz="1000" dirty="0"/>
                    </a:p>
                  </a:txBody>
                  <a:tcPr marT="45047" marB="45047" anchor="ctr">
                    <a:solidFill>
                      <a:srgbClr val="F9E0AD"/>
                    </a:solidFill>
                  </a:tcPr>
                </a:tc>
              </a:tr>
              <a:tr h="2456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충돌체크 구현</a:t>
                      </a:r>
                      <a:r>
                        <a:rPr lang="en-US" altLang="ko-KR" sz="1000" dirty="0" smtClean="0"/>
                        <a:t>//</a:t>
                      </a:r>
                      <a:r>
                        <a:rPr lang="ko-KR" altLang="en-US" sz="1000" dirty="0" smtClean="0"/>
                        <a:t>사운드 리소스 수집 및 적용</a:t>
                      </a:r>
                      <a:r>
                        <a:rPr lang="en-US" altLang="ko-KR" sz="1000" dirty="0" smtClean="0"/>
                        <a:t>//</a:t>
                      </a:r>
                      <a:r>
                        <a:rPr lang="ko-KR" altLang="en-US" sz="1000" dirty="0" err="1" smtClean="0"/>
                        <a:t>이펙트</a:t>
                      </a:r>
                      <a:r>
                        <a:rPr lang="ko-KR" altLang="en-US" sz="1000" dirty="0" smtClean="0"/>
                        <a:t> 구현</a:t>
                      </a:r>
                      <a:r>
                        <a:rPr lang="en-US" altLang="ko-KR" sz="1000" dirty="0" smtClean="0"/>
                        <a:t>//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오브젝트 배치</a:t>
                      </a:r>
                      <a:r>
                        <a:rPr lang="en-US" altLang="ko-KR" sz="1000" baseline="0" dirty="0" smtClean="0"/>
                        <a:t>// </a:t>
                      </a:r>
                      <a:r>
                        <a:rPr lang="ko-KR" altLang="en-US" sz="1000" baseline="0" dirty="0" smtClean="0"/>
                        <a:t>해골 귀신 모델 제작</a:t>
                      </a:r>
                      <a:endParaRPr lang="ko-KR" altLang="en-US" sz="1000" dirty="0"/>
                    </a:p>
                  </a:txBody>
                  <a:tcPr marT="45047" marB="45047" anchor="ctr"/>
                </a:tc>
              </a:tr>
              <a:tr h="24563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제 </a:t>
                      </a:r>
                      <a:r>
                        <a:rPr lang="en-US" altLang="ko-KR" sz="1000" dirty="0" smtClean="0"/>
                        <a:t>9</a:t>
                      </a:r>
                      <a:r>
                        <a:rPr lang="ko-KR" altLang="en-US" sz="1000" dirty="0" smtClean="0"/>
                        <a:t>주</a:t>
                      </a:r>
                      <a:endParaRPr lang="en-US" altLang="ko-KR" sz="1000" dirty="0" smtClean="0"/>
                    </a:p>
                  </a:txBody>
                  <a:tcPr marT="45047" marB="4504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디버깅 및 테스트</a:t>
                      </a:r>
                      <a:endParaRPr lang="ko-KR" altLang="en-US" sz="1000" dirty="0"/>
                    </a:p>
                  </a:txBody>
                  <a:tcPr marT="45047" marB="45047" anchor="ctr">
                    <a:solidFill>
                      <a:srgbClr val="F9E0AD"/>
                    </a:solidFill>
                  </a:tcPr>
                </a:tc>
              </a:tr>
              <a:tr h="2456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디버깅</a:t>
                      </a:r>
                      <a:r>
                        <a:rPr lang="en-US" altLang="ko-KR" sz="1000" dirty="0" smtClean="0"/>
                        <a:t>// </a:t>
                      </a:r>
                      <a:r>
                        <a:rPr lang="ko-KR" altLang="en-US" sz="1000" dirty="0" smtClean="0"/>
                        <a:t>테스트</a:t>
                      </a:r>
                      <a:endParaRPr lang="ko-KR" altLang="en-US" sz="1000" dirty="0"/>
                    </a:p>
                  </a:txBody>
                  <a:tcPr marT="45047" marB="45047" anchor="ctr"/>
                </a:tc>
              </a:tr>
              <a:tr h="24563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주</a:t>
                      </a:r>
                      <a:endParaRPr lang="ko-KR" altLang="en-US" sz="1000" dirty="0"/>
                    </a:p>
                  </a:txBody>
                  <a:tcPr marT="45047" marB="4504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발표</a:t>
                      </a:r>
                      <a:endParaRPr lang="ko-KR" altLang="en-US" sz="1000" dirty="0"/>
                    </a:p>
                  </a:txBody>
                  <a:tcPr marT="45047" marB="45047" anchor="ctr">
                    <a:solidFill>
                      <a:srgbClr val="F9E0AD"/>
                    </a:solidFill>
                  </a:tcPr>
                </a:tc>
              </a:tr>
              <a:tr h="2456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발표</a:t>
                      </a:r>
                      <a:endParaRPr lang="ko-KR" altLang="en-US" sz="1000" dirty="0"/>
                    </a:p>
                  </a:txBody>
                  <a:tcPr marT="45047" marB="45047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5558" y="1772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개발 일정 진행 표</a:t>
            </a:r>
            <a:endParaRPr lang="ko-KR" altLang="en-US" sz="28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4843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362200" y="2438400"/>
            <a:ext cx="4381500" cy="5257800"/>
          </a:xfrm>
        </p:spPr>
        <p:txBody>
          <a:bodyPr/>
          <a:lstStyle/>
          <a:p>
            <a:r>
              <a:rPr lang="ko-KR" altLang="en-US" sz="7200" dirty="0">
                <a:ln w="57150">
                  <a:solidFill>
                    <a:schemeClr val="tx1"/>
                  </a:solidFill>
                </a:ln>
                <a:latin typeface="한컴 윤체 B" panose="02020603020101020101" pitchFamily="18" charset="-127"/>
                <a:ea typeface="한컴 윤체 B" panose="02020603020101020101" pitchFamily="18" charset="-127"/>
              </a:rPr>
              <a:t> </a:t>
            </a:r>
            <a:r>
              <a:rPr lang="ko-KR" altLang="en-US" sz="7200" dirty="0" smtClean="0">
                <a:ln w="57150">
                  <a:solidFill>
                    <a:schemeClr val="tx1"/>
                  </a:solidFill>
                </a:ln>
                <a:solidFill>
                  <a:srgbClr val="FFC000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데모 시연</a:t>
            </a:r>
            <a:endParaRPr lang="ko-KR" altLang="en-US" sz="7200" dirty="0">
              <a:ln w="571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93618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286000" y="2514600"/>
            <a:ext cx="4381500" cy="5257800"/>
          </a:xfrm>
        </p:spPr>
        <p:txBody>
          <a:bodyPr/>
          <a:lstStyle/>
          <a:p>
            <a:r>
              <a:rPr lang="ko-KR" altLang="en-US" sz="7200" dirty="0">
                <a:ln w="57150">
                  <a:solidFill>
                    <a:schemeClr val="tx1"/>
                  </a:solidFill>
                </a:ln>
                <a:solidFill>
                  <a:srgbClr val="FFCC00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 </a:t>
            </a:r>
            <a:r>
              <a:rPr lang="ko-KR" altLang="en-US" sz="7200" dirty="0" smtClean="0">
                <a:ln w="57150">
                  <a:solidFill>
                    <a:schemeClr val="tx1"/>
                  </a:solidFill>
                </a:ln>
                <a:solidFill>
                  <a:srgbClr val="FFCC00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감사합니다</a:t>
            </a:r>
            <a:r>
              <a:rPr lang="en-US" altLang="ko-KR" sz="7200" dirty="0" smtClean="0">
                <a:ln w="57150">
                  <a:solidFill>
                    <a:schemeClr val="tx1"/>
                  </a:solidFill>
                </a:ln>
                <a:solidFill>
                  <a:srgbClr val="FFCC00"/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!</a:t>
            </a:r>
            <a:endParaRPr lang="ko-KR" altLang="en-US" sz="7200" dirty="0">
              <a:ln w="57150">
                <a:solidFill>
                  <a:schemeClr val="tx1"/>
                </a:solidFill>
              </a:ln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76926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ly_mime">
  <a:themeElements>
    <a:clrScheme name="silly_mi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lly_mime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illy_mi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1548</TotalTime>
  <Words>489</Words>
  <Application>Microsoft Office PowerPoint</Application>
  <PresentationFormat>화면 슬라이드 쇼(4:3)</PresentationFormat>
  <Paragraphs>109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silly_mime</vt:lpstr>
      <vt:lpstr>Invitation to Death</vt:lpstr>
      <vt:lpstr>PowerPoint 프레젠테이션</vt:lpstr>
      <vt:lpstr>게임 소개</vt:lpstr>
      <vt:lpstr>PowerPoint 프레젠테이션</vt:lpstr>
      <vt:lpstr>게임 개발 사항</vt:lpstr>
      <vt:lpstr>PowerPoint 프레젠테이션</vt:lpstr>
      <vt:lpstr>PowerPoint 프레젠테이션</vt:lpstr>
      <vt:lpstr>PowerPoint 프레젠테이션</vt:lpstr>
    </vt:vector>
  </TitlesOfParts>
  <Company>eclipsed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Silly Mime</dc:title>
  <dc:creator>eclipse</dc:creator>
  <cp:lastModifiedBy>Registered User</cp:lastModifiedBy>
  <cp:revision>99</cp:revision>
  <dcterms:created xsi:type="dcterms:W3CDTF">2002-12-03T20:21:32Z</dcterms:created>
  <dcterms:modified xsi:type="dcterms:W3CDTF">2015-06-19T21:36:03Z</dcterms:modified>
</cp:coreProperties>
</file>