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8" r:id="rId4"/>
    <p:sldId id="272" r:id="rId5"/>
    <p:sldId id="269" r:id="rId6"/>
    <p:sldId id="271" r:id="rId7"/>
    <p:sldId id="270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1B"/>
    <a:srgbClr val="0070C0"/>
    <a:srgbClr val="7030A0"/>
    <a:srgbClr val="FF0000"/>
    <a:srgbClr val="FFC000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96" y="108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5F25-9943-444D-8E5B-12912EA77DD8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0510" y="3017421"/>
            <a:ext cx="9070980" cy="823158"/>
            <a:chOff x="1931359" y="2766393"/>
            <a:chExt cx="9070980" cy="82315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1931359" y="2766393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D3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6200000">
              <a:off x="10676795" y="3264007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D3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4131" y="2766393"/>
              <a:ext cx="8908208" cy="7078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40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"/>
                  <a:ea typeface="뫼비우스 Bold" panose="02000500000000000000"/>
                </a:rPr>
                <a:t>Managing experiments process data</a:t>
              </a:r>
              <a:endPara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"/>
                <a:ea typeface="뫼비우스 Bold" panose="0200050000000000000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549970" y="5150615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장시온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2510" y="252599"/>
            <a:ext cx="3087890" cy="461665"/>
          </a:xfrm>
          <a:prstGeom prst="round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6270" y="252599"/>
            <a:ext cx="278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Tensorflow </a:t>
            </a:r>
            <a:r>
              <a:rPr lang="ko-KR" altLang="en-US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과정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30" name="순서도: 연결자 29"/>
          <p:cNvSpPr/>
          <p:nvPr/>
        </p:nvSpPr>
        <p:spPr>
          <a:xfrm rot="5400000">
            <a:off x="1445351" y="1963777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순서도: 연결자 30"/>
          <p:cNvSpPr/>
          <p:nvPr/>
        </p:nvSpPr>
        <p:spPr>
          <a:xfrm rot="5400000">
            <a:off x="1445351" y="3089315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 rot="5400000">
            <a:off x="1445351" y="4216440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순서도: 연결자 32"/>
          <p:cNvSpPr/>
          <p:nvPr/>
        </p:nvSpPr>
        <p:spPr>
          <a:xfrm rot="5400000">
            <a:off x="1445351" y="5088771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 rot="5400000">
            <a:off x="2724876" y="1478002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순서도: 연결자 35"/>
          <p:cNvSpPr/>
          <p:nvPr/>
        </p:nvSpPr>
        <p:spPr>
          <a:xfrm rot="5400000">
            <a:off x="2724876" y="2344777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순서도: 연결자 36"/>
          <p:cNvSpPr/>
          <p:nvPr/>
        </p:nvSpPr>
        <p:spPr>
          <a:xfrm rot="5400000">
            <a:off x="2724876" y="3470315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순서도: 연결자 37"/>
          <p:cNvSpPr/>
          <p:nvPr/>
        </p:nvSpPr>
        <p:spPr>
          <a:xfrm rot="5400000">
            <a:off x="2724876" y="4597440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36" idx="4"/>
            <a:endCxn id="30" idx="0"/>
          </p:cNvCxnSpPr>
          <p:nvPr/>
        </p:nvCxnSpPr>
        <p:spPr>
          <a:xfrm rot="5400000" flipH="1">
            <a:off x="2123213" y="1971714"/>
            <a:ext cx="381000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4"/>
            <a:endCxn id="31" idx="0"/>
          </p:cNvCxnSpPr>
          <p:nvPr/>
        </p:nvCxnSpPr>
        <p:spPr>
          <a:xfrm rot="5400000">
            <a:off x="1941444" y="2534483"/>
            <a:ext cx="744538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4"/>
            <a:endCxn id="32" idx="0"/>
          </p:cNvCxnSpPr>
          <p:nvPr/>
        </p:nvCxnSpPr>
        <p:spPr>
          <a:xfrm rot="5400000">
            <a:off x="1377882" y="3098046"/>
            <a:ext cx="1871663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7" idx="4"/>
            <a:endCxn id="30" idx="0"/>
          </p:cNvCxnSpPr>
          <p:nvPr/>
        </p:nvCxnSpPr>
        <p:spPr>
          <a:xfrm rot="5400000" flipH="1">
            <a:off x="1560444" y="2534483"/>
            <a:ext cx="1506538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4"/>
            <a:endCxn id="31" idx="0"/>
          </p:cNvCxnSpPr>
          <p:nvPr/>
        </p:nvCxnSpPr>
        <p:spPr>
          <a:xfrm rot="5400000" flipH="1">
            <a:off x="2123213" y="3097252"/>
            <a:ext cx="381000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8" idx="4"/>
            <a:endCxn id="31" idx="0"/>
          </p:cNvCxnSpPr>
          <p:nvPr/>
        </p:nvCxnSpPr>
        <p:spPr>
          <a:xfrm rot="5400000" flipH="1">
            <a:off x="1559651" y="3660815"/>
            <a:ext cx="1508125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4"/>
            <a:endCxn id="30" idx="0"/>
          </p:cNvCxnSpPr>
          <p:nvPr/>
        </p:nvCxnSpPr>
        <p:spPr>
          <a:xfrm flipH="1" flipV="1">
            <a:off x="1902551" y="2192377"/>
            <a:ext cx="822325" cy="26336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2" idx="0"/>
          </p:cNvCxnSpPr>
          <p:nvPr/>
        </p:nvCxnSpPr>
        <p:spPr>
          <a:xfrm rot="5400000">
            <a:off x="1940651" y="3660815"/>
            <a:ext cx="746125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연결자 47"/>
          <p:cNvSpPr/>
          <p:nvPr/>
        </p:nvSpPr>
        <p:spPr>
          <a:xfrm rot="5400000">
            <a:off x="2724876" y="5469771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순서도: 연결자 48"/>
          <p:cNvSpPr/>
          <p:nvPr/>
        </p:nvSpPr>
        <p:spPr>
          <a:xfrm rot="5400000">
            <a:off x="4005988" y="1957427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0" name="순서도: 연결자 49"/>
          <p:cNvSpPr/>
          <p:nvPr/>
        </p:nvSpPr>
        <p:spPr>
          <a:xfrm rot="5400000">
            <a:off x="4005988" y="3089315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순서도: 연결자 50"/>
          <p:cNvSpPr/>
          <p:nvPr/>
        </p:nvSpPr>
        <p:spPr>
          <a:xfrm rot="5400000">
            <a:off x="4005988" y="4211677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순서도: 연결자 51"/>
          <p:cNvSpPr/>
          <p:nvPr/>
        </p:nvSpPr>
        <p:spPr>
          <a:xfrm rot="5400000">
            <a:off x="4005988" y="5088771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>
            <a:stCxn id="48" idx="4"/>
            <a:endCxn id="30" idx="0"/>
          </p:cNvCxnSpPr>
          <p:nvPr/>
        </p:nvCxnSpPr>
        <p:spPr>
          <a:xfrm rot="5400000" flipH="1">
            <a:off x="560716" y="3534211"/>
            <a:ext cx="3505994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4"/>
            <a:endCxn id="31" idx="0"/>
          </p:cNvCxnSpPr>
          <p:nvPr/>
        </p:nvCxnSpPr>
        <p:spPr>
          <a:xfrm rot="5400000" flipH="1">
            <a:off x="1123485" y="4096980"/>
            <a:ext cx="2380456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2" idx="0"/>
            <a:endCxn id="48" idx="4"/>
          </p:cNvCxnSpPr>
          <p:nvPr/>
        </p:nvCxnSpPr>
        <p:spPr>
          <a:xfrm rot="5400000" flipV="1">
            <a:off x="1687048" y="4660543"/>
            <a:ext cx="1253331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8" idx="4"/>
            <a:endCxn id="33" idx="0"/>
          </p:cNvCxnSpPr>
          <p:nvPr/>
        </p:nvCxnSpPr>
        <p:spPr>
          <a:xfrm rot="5400000" flipH="1">
            <a:off x="2123213" y="5096708"/>
            <a:ext cx="381000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6" idx="4"/>
            <a:endCxn id="33" idx="0"/>
          </p:cNvCxnSpPr>
          <p:nvPr/>
        </p:nvCxnSpPr>
        <p:spPr>
          <a:xfrm rot="5400000">
            <a:off x="941716" y="3534211"/>
            <a:ext cx="2743994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7" idx="4"/>
            <a:endCxn id="33" idx="0"/>
          </p:cNvCxnSpPr>
          <p:nvPr/>
        </p:nvCxnSpPr>
        <p:spPr>
          <a:xfrm rot="5400000">
            <a:off x="1504485" y="4096980"/>
            <a:ext cx="1618456" cy="8223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8" idx="4"/>
            <a:endCxn id="33" idx="0"/>
          </p:cNvCxnSpPr>
          <p:nvPr/>
        </p:nvCxnSpPr>
        <p:spPr>
          <a:xfrm flipH="1">
            <a:off x="1902551" y="4826040"/>
            <a:ext cx="822325" cy="4913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9" idx="4"/>
            <a:endCxn id="36" idx="0"/>
          </p:cNvCxnSpPr>
          <p:nvPr/>
        </p:nvCxnSpPr>
        <p:spPr>
          <a:xfrm rot="5400000">
            <a:off x="3400357" y="1967746"/>
            <a:ext cx="387350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0" idx="4"/>
            <a:endCxn id="36" idx="0"/>
          </p:cNvCxnSpPr>
          <p:nvPr/>
        </p:nvCxnSpPr>
        <p:spPr>
          <a:xfrm rot="5400000" flipH="1">
            <a:off x="3221763" y="2533690"/>
            <a:ext cx="744538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1" idx="4"/>
            <a:endCxn id="36" idx="0"/>
          </p:cNvCxnSpPr>
          <p:nvPr/>
        </p:nvCxnSpPr>
        <p:spPr>
          <a:xfrm rot="5400000" flipH="1">
            <a:off x="2660582" y="3094871"/>
            <a:ext cx="1866900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2" idx="4"/>
            <a:endCxn id="36" idx="0"/>
          </p:cNvCxnSpPr>
          <p:nvPr/>
        </p:nvCxnSpPr>
        <p:spPr>
          <a:xfrm rot="5400000" flipH="1">
            <a:off x="2222035" y="3533418"/>
            <a:ext cx="2743994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0" idx="4"/>
            <a:endCxn id="37" idx="0"/>
          </p:cNvCxnSpPr>
          <p:nvPr/>
        </p:nvCxnSpPr>
        <p:spPr>
          <a:xfrm rot="5400000">
            <a:off x="3403532" y="3096459"/>
            <a:ext cx="381000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9" idx="4"/>
            <a:endCxn id="37" idx="0"/>
          </p:cNvCxnSpPr>
          <p:nvPr/>
        </p:nvCxnSpPr>
        <p:spPr>
          <a:xfrm rot="5400000">
            <a:off x="2837588" y="2530515"/>
            <a:ext cx="1512888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9" idx="4"/>
            <a:endCxn id="38" idx="0"/>
          </p:cNvCxnSpPr>
          <p:nvPr/>
        </p:nvCxnSpPr>
        <p:spPr>
          <a:xfrm rot="5400000">
            <a:off x="2274025" y="3094077"/>
            <a:ext cx="2640013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0" idx="4"/>
            <a:endCxn id="38" idx="0"/>
          </p:cNvCxnSpPr>
          <p:nvPr/>
        </p:nvCxnSpPr>
        <p:spPr>
          <a:xfrm rot="5400000">
            <a:off x="2839969" y="3660021"/>
            <a:ext cx="1508125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1" idx="4"/>
            <a:endCxn id="37" idx="0"/>
          </p:cNvCxnSpPr>
          <p:nvPr/>
        </p:nvCxnSpPr>
        <p:spPr>
          <a:xfrm rot="5400000" flipH="1">
            <a:off x="3223351" y="3657640"/>
            <a:ext cx="741362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1" idx="4"/>
            <a:endCxn id="38" idx="0"/>
          </p:cNvCxnSpPr>
          <p:nvPr/>
        </p:nvCxnSpPr>
        <p:spPr>
          <a:xfrm rot="5400000">
            <a:off x="3401150" y="4221202"/>
            <a:ext cx="385763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2" idx="4"/>
            <a:endCxn id="37" idx="0"/>
          </p:cNvCxnSpPr>
          <p:nvPr/>
        </p:nvCxnSpPr>
        <p:spPr>
          <a:xfrm rot="5400000" flipH="1">
            <a:off x="2784804" y="4096187"/>
            <a:ext cx="1618456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2" idx="4"/>
            <a:endCxn id="38" idx="0"/>
          </p:cNvCxnSpPr>
          <p:nvPr/>
        </p:nvCxnSpPr>
        <p:spPr>
          <a:xfrm rot="5400000" flipH="1">
            <a:off x="3348366" y="4659749"/>
            <a:ext cx="491331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2" idx="4"/>
            <a:endCxn id="48" idx="0"/>
          </p:cNvCxnSpPr>
          <p:nvPr/>
        </p:nvCxnSpPr>
        <p:spPr>
          <a:xfrm rot="5400000">
            <a:off x="3403532" y="5095915"/>
            <a:ext cx="381000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49" idx="4"/>
            <a:endCxn id="48" idx="0"/>
          </p:cNvCxnSpPr>
          <p:nvPr/>
        </p:nvCxnSpPr>
        <p:spPr>
          <a:xfrm rot="5400000">
            <a:off x="1837860" y="3530243"/>
            <a:ext cx="3512344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0" idx="4"/>
            <a:endCxn id="48" idx="0"/>
          </p:cNvCxnSpPr>
          <p:nvPr/>
        </p:nvCxnSpPr>
        <p:spPr>
          <a:xfrm rot="5400000">
            <a:off x="2403804" y="4096187"/>
            <a:ext cx="2380456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51" idx="4"/>
            <a:endCxn id="48" idx="0"/>
          </p:cNvCxnSpPr>
          <p:nvPr/>
        </p:nvCxnSpPr>
        <p:spPr>
          <a:xfrm rot="5400000">
            <a:off x="2964985" y="4657368"/>
            <a:ext cx="1258094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9" idx="4"/>
            <a:endCxn id="35" idx="0"/>
          </p:cNvCxnSpPr>
          <p:nvPr/>
        </p:nvCxnSpPr>
        <p:spPr>
          <a:xfrm rot="5400000" flipH="1">
            <a:off x="3354319" y="1534358"/>
            <a:ext cx="479425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50" idx="4"/>
            <a:endCxn id="35" idx="0"/>
          </p:cNvCxnSpPr>
          <p:nvPr/>
        </p:nvCxnSpPr>
        <p:spPr>
          <a:xfrm rot="5400000" flipH="1">
            <a:off x="2788375" y="2100302"/>
            <a:ext cx="1611313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1" idx="4"/>
            <a:endCxn id="35" idx="0"/>
          </p:cNvCxnSpPr>
          <p:nvPr/>
        </p:nvCxnSpPr>
        <p:spPr>
          <a:xfrm rot="5400000" flipH="1">
            <a:off x="2227194" y="2661483"/>
            <a:ext cx="2733675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2" idx="4"/>
            <a:endCxn id="35" idx="0"/>
          </p:cNvCxnSpPr>
          <p:nvPr/>
        </p:nvCxnSpPr>
        <p:spPr>
          <a:xfrm rot="5400000" flipH="1">
            <a:off x="1788647" y="3100030"/>
            <a:ext cx="3610769" cy="8239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093742" y="6305589"/>
            <a:ext cx="457200" cy="3127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13713" y="6305589"/>
            <a:ext cx="457200" cy="3127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88151" y="6306502"/>
            <a:ext cx="457200" cy="3127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159"/>
          <p:cNvSpPr txBox="1">
            <a:spLocks noChangeArrowheads="1"/>
          </p:cNvSpPr>
          <p:nvPr/>
        </p:nvSpPr>
        <p:spPr bwMode="auto">
          <a:xfrm>
            <a:off x="4584279" y="6273909"/>
            <a:ext cx="936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mtClean="0">
                <a:solidFill>
                  <a:srgbClr val="0070C0"/>
                </a:solidFill>
                <a:latin typeface="뫼비우"/>
                <a:ea typeface="뫼비우스 Bold" panose="02000500000000000000"/>
              </a:rPr>
              <a:t>출력층</a:t>
            </a:r>
            <a:endParaRPr lang="ko-KR" altLang="en-US">
              <a:solidFill>
                <a:srgbClr val="0070C0"/>
              </a:solidFill>
              <a:latin typeface="뫼비우"/>
              <a:ea typeface="뫼비우스 Bold" panose="02000500000000000000"/>
            </a:endParaRPr>
          </a:p>
        </p:txBody>
      </p:sp>
      <p:sp>
        <p:nvSpPr>
          <p:cNvPr id="85" name="TextBox 160"/>
          <p:cNvSpPr txBox="1">
            <a:spLocks noChangeArrowheads="1"/>
          </p:cNvSpPr>
          <p:nvPr/>
        </p:nvSpPr>
        <p:spPr bwMode="auto">
          <a:xfrm>
            <a:off x="2783833" y="6275728"/>
            <a:ext cx="137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ea typeface="뫼비우스 Bold" panose="02000500000000000000"/>
              </a:rPr>
              <a:t>히든레이어</a:t>
            </a:r>
          </a:p>
        </p:txBody>
      </p:sp>
      <p:sp>
        <p:nvSpPr>
          <p:cNvPr id="86" name="TextBox 161"/>
          <p:cNvSpPr txBox="1">
            <a:spLocks noChangeArrowheads="1"/>
          </p:cNvSpPr>
          <p:nvPr/>
        </p:nvSpPr>
        <p:spPr bwMode="auto">
          <a:xfrm>
            <a:off x="1435031" y="6273353"/>
            <a:ext cx="93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mtClean="0">
                <a:solidFill>
                  <a:srgbClr val="FFC000"/>
                </a:solidFill>
                <a:ea typeface="뫼비우스 Bold" panose="02000500000000000000"/>
              </a:rPr>
              <a:t>입력층</a:t>
            </a:r>
            <a:endParaRPr lang="ko-KR" altLang="en-US">
              <a:solidFill>
                <a:srgbClr val="FFC000"/>
              </a:solidFill>
              <a:ea typeface="뫼비우스 Bold" panose="02000500000000000000"/>
            </a:endParaRPr>
          </a:p>
        </p:txBody>
      </p:sp>
      <p:sp>
        <p:nvSpPr>
          <p:cNvPr id="104" name="아래쪽 화살표 103"/>
          <p:cNvSpPr/>
          <p:nvPr/>
        </p:nvSpPr>
        <p:spPr>
          <a:xfrm>
            <a:off x="2097767" y="1417320"/>
            <a:ext cx="182469" cy="768706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아래쪽 화살표 105"/>
          <p:cNvSpPr/>
          <p:nvPr/>
        </p:nvSpPr>
        <p:spPr>
          <a:xfrm>
            <a:off x="3499669" y="1417320"/>
            <a:ext cx="182469" cy="768706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60"/>
              <p:cNvSpPr txBox="1">
                <a:spLocks noChangeArrowheads="1"/>
              </p:cNvSpPr>
              <p:nvPr/>
            </p:nvSpPr>
            <p:spPr bwMode="auto">
              <a:xfrm>
                <a:off x="1503994" y="927639"/>
                <a:ext cx="137001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0000"/>
                  </a:solidFill>
                  <a:ea typeface="뫼비우스 Bold" panose="02000500000000000000"/>
                </a:endParaRPr>
              </a:p>
            </p:txBody>
          </p:sp>
        </mc:Choice>
        <mc:Fallback xmlns="">
          <p:sp>
            <p:nvSpPr>
              <p:cNvPr id="107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3994" y="927639"/>
                <a:ext cx="1370013" cy="369888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60"/>
              <p:cNvSpPr txBox="1">
                <a:spLocks noChangeArrowheads="1"/>
              </p:cNvSpPr>
              <p:nvPr/>
            </p:nvSpPr>
            <p:spPr bwMode="auto">
              <a:xfrm>
                <a:off x="2905896" y="934192"/>
                <a:ext cx="137001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7030A0"/>
                  </a:solidFill>
                  <a:ea typeface="뫼비우스 Bold" panose="02000500000000000000"/>
                </a:endParaRPr>
              </a:p>
              <a:p>
                <a:endParaRPr lang="ko-KR" altLang="en-US">
                  <a:solidFill>
                    <a:srgbClr val="FF0000"/>
                  </a:solidFill>
                  <a:ea typeface="뫼비우스 Bold" panose="02000500000000000000"/>
                </a:endParaRPr>
              </a:p>
            </p:txBody>
          </p:sp>
        </mc:Choice>
        <mc:Fallback xmlns="">
          <p:sp>
            <p:nvSpPr>
              <p:cNvPr id="108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896" y="934192"/>
                <a:ext cx="1370013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직사각형 118"/>
              <p:cNvSpPr/>
              <p:nvPr/>
            </p:nvSpPr>
            <p:spPr>
              <a:xfrm>
                <a:off x="5220282" y="3713457"/>
                <a:ext cx="6011272" cy="1489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C000"/>
                    </a:solidFill>
                    <a:latin typeface="Arial" panose="020B0604020202020204" pitchFamily="34" charset="0"/>
                    <a:ea typeface="뫼비우스 Bold" panose="02000500000000000000"/>
                    <a:cs typeface="Arial" panose="020B0604020202020204" pitchFamily="34" charset="0"/>
                  </a:rPr>
                  <a:t>입력층</a:t>
                </a:r>
                <a:r>
                  <a:rPr lang="en-US" altLang="ko-KR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FFC000"/>
                    </a:solidFill>
                    <a:latin typeface="Arial" panose="020B0604020202020204" pitchFamily="34" charset="0"/>
                    <a:ea typeface="뫼비우스 Bold" panose="02000500000000000000"/>
                    <a:cs typeface="Arial" panose="020B0604020202020204" pitchFamily="34" charset="0"/>
                  </a:rPr>
                  <a:t>[4x3]</a:t>
                </a:r>
                <a:r>
                  <a:rPr lang="ko-KR" altLang="en-US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뫼비우스 Bold" panose="02000500000000000000"/>
                    <a:cs typeface="Arial" panose="020B0604020202020204" pitchFamily="34" charset="0"/>
                  </a:rPr>
                  <a:t> </a:t>
                </a:r>
                <a:r>
                  <a:rPr lang="en-US" altLang="ko-KR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뫼비우스 Bold" panose="02000500000000000000"/>
                    <a:cs typeface="Arial" panose="020B0604020202020204" pitchFamily="34" charset="0"/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smtClean="0">
                    <a:solidFill>
                      <a:srgbClr val="7030A0"/>
                    </a:solidFill>
                    <a:ea typeface="뫼비우스 Bold" panose="02000500000000000000"/>
                  </a:rPr>
                  <a:t>[3x5]</a:t>
                </a:r>
                <a:r>
                  <a:rPr lang="ko-KR" altLang="en-US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 </a:t>
                </a:r>
                <a:r>
                  <a:rPr lang="en-US" altLang="ko-KR" sz="2000" smtClean="0">
                    <a:ea typeface="뫼비우스 Bold" panose="02000500000000000000"/>
                  </a:rPr>
                  <a:t>=</a:t>
                </a:r>
                <a:r>
                  <a:rPr lang="en-US" altLang="ko-KR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 </a:t>
                </a:r>
                <a:r>
                  <a:rPr lang="en-US" altLang="ko-KR" sz="2000" smtClean="0">
                    <a:ea typeface="뫼비우스 Bold" panose="02000500000000000000"/>
                  </a:rPr>
                  <a:t>activate(</a:t>
                </a:r>
                <a:r>
                  <a:rPr lang="ko-KR" altLang="en-US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히든레이어</a:t>
                </a:r>
                <a:r>
                  <a:rPr lang="en-US" altLang="ko-KR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[4x5]</a:t>
                </a:r>
                <a:r>
                  <a:rPr lang="en-US" altLang="ko-KR" sz="2000" smtClean="0">
                    <a:ea typeface="뫼비우스 Bold" panose="0200050000000000000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히든레이어</a:t>
                </a:r>
                <a:r>
                  <a:rPr lang="en-US" altLang="ko-KR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[4x5]</a:t>
                </a:r>
                <a:r>
                  <a:rPr lang="ko-KR" altLang="en-US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 </a:t>
                </a:r>
                <a:r>
                  <a:rPr lang="en-US" altLang="ko-KR" sz="2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뫼비우스 Bold" panose="02000500000000000000"/>
                    <a:cs typeface="Arial" panose="020B0604020202020204" pitchFamily="34" charset="0"/>
                  </a:rPr>
                  <a:t>X</a:t>
                </a:r>
                <a:r>
                  <a:rPr lang="en-US" altLang="ko-KR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smtClean="0">
                    <a:solidFill>
                      <a:srgbClr val="7030A0"/>
                    </a:solidFill>
                    <a:ea typeface="뫼비우스 Bold" panose="02000500000000000000"/>
                  </a:rPr>
                  <a:t>[5x1]</a:t>
                </a:r>
                <a:r>
                  <a:rPr lang="ko-KR" altLang="en-US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 </a:t>
                </a:r>
                <a:r>
                  <a:rPr lang="en-US" altLang="ko-KR" sz="2000">
                    <a:ea typeface="뫼비우스 Bold" panose="02000500000000000000"/>
                  </a:rPr>
                  <a:t>=</a:t>
                </a:r>
                <a:r>
                  <a:rPr lang="en-US" altLang="ko-KR" sz="2000" smtClean="0">
                    <a:solidFill>
                      <a:srgbClr val="FF0000"/>
                    </a:solidFill>
                    <a:ea typeface="뫼비우스 Bold" panose="02000500000000000000"/>
                  </a:rPr>
                  <a:t> </a:t>
                </a:r>
                <a:r>
                  <a:rPr lang="en-US" altLang="ko-KR" sz="2000" smtClean="0">
                    <a:ea typeface="뫼비우스 Bold" panose="02000500000000000000"/>
                  </a:rPr>
                  <a:t>activate(</a:t>
                </a:r>
                <a:r>
                  <a:rPr lang="ko-KR" altLang="en-US" sz="2000" smtClean="0">
                    <a:solidFill>
                      <a:srgbClr val="0070C0"/>
                    </a:solidFill>
                    <a:ea typeface="뫼비우스 Bold" panose="02000500000000000000"/>
                  </a:rPr>
                  <a:t>출력층</a:t>
                </a:r>
                <a:r>
                  <a:rPr lang="en-US" altLang="ko-KR" sz="2000" smtClean="0">
                    <a:solidFill>
                      <a:srgbClr val="0070C0"/>
                    </a:solidFill>
                    <a:ea typeface="뫼비우스 Bold" panose="02000500000000000000"/>
                  </a:rPr>
                  <a:t>[4x1]</a:t>
                </a:r>
                <a:r>
                  <a:rPr lang="en-US" altLang="ko-KR" sz="2000" smtClean="0">
                    <a:ea typeface="뫼비우스 Bold" panose="02000500000000000000"/>
                  </a:rPr>
                  <a:t>)</a:t>
                </a:r>
                <a:endParaRPr lang="ko-KR" altLang="en-US" sz="2000">
                  <a:ea typeface="뫼비우스 Bold" panose="0200050000000000000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뫼비우스 Bold" panose="02000500000000000000"/>
                    <a:cs typeface="Arial" panose="020B0604020202020204" pitchFamily="34" charset="0"/>
                  </a:rPr>
                  <a:t>손실함수 </a:t>
                </a:r>
                <a:r>
                  <a:rPr lang="en-US" altLang="ko-KR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뫼비우스 Bold" panose="02000500000000000000"/>
                    <a:cs typeface="Arial" panose="020B0604020202020204" pitchFamily="34" charset="0"/>
                  </a:rPr>
                  <a:t>= ½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ko-KR" altLang="en-US" sz="200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출력층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[4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1]</m:t>
                        </m:r>
                        <m:r>
                          <m:rPr>
                            <m:nor/>
                          </m:rPr>
                          <a:rPr lang="ko-KR" altLang="en-US" sz="200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ko-KR" altLang="en-US" sz="200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정답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[4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ea typeface="뫼비우스 Bold" panose="02000500000000000000"/>
                            <a:cs typeface="Arial" panose="020B0604020202020204" pitchFamily="34" charset="0"/>
                          </a:rPr>
                          <m:t>1])</m:t>
                        </m:r>
                      </m:e>
                      <m:sup>
                        <m:r>
                          <a:rPr lang="en-US" altLang="ko-KR" sz="2000" b="0" i="1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82" y="3713457"/>
                <a:ext cx="6011272" cy="1489960"/>
              </a:xfrm>
              <a:prstGeom prst="rect">
                <a:avLst/>
              </a:prstGeom>
              <a:blipFill rotWithShape="0">
                <a:blip r:embed="rId4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직사각형 122"/>
          <p:cNvSpPr/>
          <p:nvPr/>
        </p:nvSpPr>
        <p:spPr>
          <a:xfrm>
            <a:off x="6570522" y="925953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연결선 123"/>
          <p:cNvCxnSpPr>
            <a:stCxn id="35" idx="4"/>
            <a:endCxn id="30" idx="0"/>
          </p:cNvCxnSpPr>
          <p:nvPr/>
        </p:nvCxnSpPr>
        <p:spPr>
          <a:xfrm flipH="1">
            <a:off x="1902551" y="1706602"/>
            <a:ext cx="822325" cy="4857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5" idx="4"/>
            <a:endCxn id="30" idx="0"/>
          </p:cNvCxnSpPr>
          <p:nvPr/>
        </p:nvCxnSpPr>
        <p:spPr>
          <a:xfrm flipH="1">
            <a:off x="1902551" y="1706602"/>
            <a:ext cx="822325" cy="4857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35" idx="4"/>
            <a:endCxn id="31" idx="0"/>
          </p:cNvCxnSpPr>
          <p:nvPr/>
        </p:nvCxnSpPr>
        <p:spPr>
          <a:xfrm flipH="1">
            <a:off x="1902551" y="1706602"/>
            <a:ext cx="822325" cy="16113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35" idx="4"/>
            <a:endCxn id="32" idx="0"/>
          </p:cNvCxnSpPr>
          <p:nvPr/>
        </p:nvCxnSpPr>
        <p:spPr>
          <a:xfrm flipH="1">
            <a:off x="1902551" y="1706602"/>
            <a:ext cx="822325" cy="2738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5" idx="4"/>
            <a:endCxn id="33" idx="0"/>
          </p:cNvCxnSpPr>
          <p:nvPr/>
        </p:nvCxnSpPr>
        <p:spPr>
          <a:xfrm flipH="1">
            <a:off x="1902551" y="1706602"/>
            <a:ext cx="822325" cy="36107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38" idx="4"/>
            <a:endCxn id="32" idx="0"/>
          </p:cNvCxnSpPr>
          <p:nvPr/>
        </p:nvCxnSpPr>
        <p:spPr>
          <a:xfrm flipH="1" flipV="1">
            <a:off x="1902551" y="4445040"/>
            <a:ext cx="822325" cy="381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5220282" y="1851883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225139" y="3089315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연산과정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직사각형 150"/>
              <p:cNvSpPr/>
              <p:nvPr/>
            </p:nvSpPr>
            <p:spPr>
              <a:xfrm>
                <a:off x="5225139" y="2460782"/>
                <a:ext cx="4586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손실함수가 </a:t>
                </a:r>
                <a:r>
                  <a:rPr lang="ko-KR" altLang="en-US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최소가 </a:t>
                </a:r>
                <a:r>
                  <a:rPr lang="ko-KR" altLang="en-US" sz="200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나오는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  <m:r>
                      <a:rPr lang="en-US" altLang="ko-KR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뫼비우스 Bold" panose="02000500000000000000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생성 </a:t>
                </a:r>
                <a:endPara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1" name="직사각형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9" y="2460782"/>
                <a:ext cx="458612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직사각형 151"/>
          <p:cNvSpPr/>
          <p:nvPr/>
        </p:nvSpPr>
        <p:spPr>
          <a:xfrm>
            <a:off x="5315425" y="552933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아래쪽 화살표 152"/>
          <p:cNvSpPr/>
          <p:nvPr/>
        </p:nvSpPr>
        <p:spPr>
          <a:xfrm rot="16200000">
            <a:off x="6553948" y="5606789"/>
            <a:ext cx="214184" cy="3129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9422670" y="5468807"/>
            <a:ext cx="14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아래쪽 화살표 155"/>
          <p:cNvSpPr/>
          <p:nvPr/>
        </p:nvSpPr>
        <p:spPr>
          <a:xfrm rot="16200000">
            <a:off x="9012539" y="5619084"/>
            <a:ext cx="214184" cy="3129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6904350" y="5465654"/>
            <a:ext cx="195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Backpropagation(</a:t>
            </a:r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역전파</a:t>
            </a:r>
            <a:r>
              <a: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2510" y="252599"/>
            <a:ext cx="3087890" cy="461665"/>
          </a:xfrm>
          <a:prstGeom prst="round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6270" y="252599"/>
            <a:ext cx="278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Tensorflow </a:t>
            </a:r>
            <a:r>
              <a:rPr lang="ko-KR" altLang="en-US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과정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7167" y="1547712"/>
            <a:ext cx="42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536270" y="1902939"/>
            <a:ext cx="48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85462" y="1547712"/>
            <a:ext cx="42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974565" y="1894701"/>
            <a:ext cx="48200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515746" y="1363046"/>
                <a:ext cx="51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46" y="1363046"/>
                <a:ext cx="51911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970516" y="1363046"/>
                <a:ext cx="524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16" y="1363046"/>
                <a:ext cx="52443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3542813" y="1547711"/>
            <a:ext cx="42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구부러진 연결선 33"/>
          <p:cNvCxnSpPr>
            <a:endCxn id="13" idx="0"/>
          </p:cNvCxnSpPr>
          <p:nvPr/>
        </p:nvCxnSpPr>
        <p:spPr>
          <a:xfrm flipV="1">
            <a:off x="2006321" y="1547712"/>
            <a:ext cx="490097" cy="355227"/>
          </a:xfrm>
          <a:prstGeom prst="curvedConnector4">
            <a:avLst>
              <a:gd name="adj1" fmla="val 28478"/>
              <a:gd name="adj2" fmla="val 164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31" idx="0"/>
          </p:cNvCxnSpPr>
          <p:nvPr/>
        </p:nvCxnSpPr>
        <p:spPr>
          <a:xfrm rot="5400000" flipH="1" flipV="1">
            <a:off x="3394733" y="1550957"/>
            <a:ext cx="362281" cy="355791"/>
          </a:xfrm>
          <a:prstGeom prst="curvedConnector3">
            <a:avLst>
              <a:gd name="adj1" fmla="val 1631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2112989" y="906165"/>
                <a:ext cx="1026691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g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989" y="906165"/>
                <a:ext cx="1026691" cy="396006"/>
              </a:xfrm>
              <a:prstGeom prst="rect">
                <a:avLst/>
              </a:prstGeom>
              <a:blipFill rotWithShape="0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391805" y="906165"/>
                <a:ext cx="1017458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g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뫼비우스 Bold" panose="0200050000000000000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뫼비우스 Bold" panose="0200050000000000000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05" y="906165"/>
                <a:ext cx="1017458" cy="396006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847167" y="2599041"/>
                <a:ext cx="1408142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g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67" y="2599041"/>
                <a:ext cx="1408142" cy="484941"/>
              </a:xfrm>
              <a:prstGeom prst="rect">
                <a:avLst/>
              </a:prstGeom>
              <a:blipFill rotWithShape="0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5127554" y="1000062"/>
                <a:ext cx="2755320" cy="359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smtClean="0"/>
                  <a:t>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smtClean="0"/>
                  <a:t> 학습</a:t>
                </a:r>
                <a:endParaRPr lang="en-US" altLang="ko-KR" sz="120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schemeClr val="tx1"/>
                    </a:solidFill>
                  </a:rPr>
                  <a:t>&gt;&gt;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/>
                  <a:t>– α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200" smtClean="0">
                  <a:ea typeface="뫼비우스 Bold" panose="0200050000000000000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=(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fPr>
                      <m:num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𝑦</m:t>
                        </m:r>
                      </m:num>
                      <m:den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)</m:t>
                    </m:r>
                  </m:oMath>
                </a14:m>
                <a:endParaRPr lang="en-US" altLang="ko-KR" sz="1200" smtClean="0">
                  <a:ea typeface="뫼비우스 Bold" panose="0200050000000000000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     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=</m:t>
                    </m:r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ea typeface="뫼비우스 Bold" panose="02000500000000000000"/>
                      </a:rPr>
                      <m:t>g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/>
                          <m:t>a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/>
                      <m:t>)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</m:t>
                    </m:r>
                  </m:oMath>
                </a14:m>
                <a:endParaRPr lang="en-US" altLang="ko-KR" sz="1200" b="0" i="0" smtClean="0">
                  <a:latin typeface="Cambria Math" panose="02040503050406030204" pitchFamily="18" charset="0"/>
                  <a:ea typeface="뫼비우스 Bold" panose="0200050000000000000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smtClean="0">
                    <a:ea typeface="뫼비우스 Bold" panose="0200050000000000000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=</m:t>
                    </m:r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ea typeface="뫼비우스 Bold" panose="02000500000000000000"/>
                      </a:rPr>
                      <m:t>g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′(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/>
                          <m:t>a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smtClean="0"/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𝑎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20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/>
                  <a:t> </a:t>
                </a:r>
                <a:r>
                  <a:rPr lang="en-US" altLang="ko-KR" sz="120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=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ea typeface="뫼비우스 Bold" panose="02000500000000000000"/>
                      </a:rPr>
                      <m:t>g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/>
                          <m:t>a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/>
                      <m:t>)</m:t>
                    </m:r>
                  </m:oMath>
                </a14:m>
                <a:r>
                  <a:rPr lang="en-US" altLang="ko-KR" sz="1200" smtClean="0"/>
                  <a:t>(1-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ea typeface="뫼비우스 Bold" panose="02000500000000000000"/>
                      </a:rPr>
                      <m:t>g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/>
                          <m:t>a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/>
                      <m:t>)</m:t>
                    </m:r>
                  </m:oMath>
                </a14:m>
                <a:r>
                  <a:rPr lang="en-US" altLang="ko-KR" sz="1200" smtClean="0"/>
                  <a:t>)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20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=(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</m:oMath>
                </a14:m>
                <a:r>
                  <a:rPr lang="en-US" altLang="ko-KR" sz="1200" smtClean="0"/>
                  <a:t>(</a:t>
                </a:r>
                <a:r>
                  <a:rPr lang="en-US" altLang="ko-KR" sz="1200"/>
                  <a:t>1-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</m:oMath>
                </a14:m>
                <a:r>
                  <a:rPr lang="en-US" altLang="ko-KR" sz="1200"/>
                  <a:t>)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20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/>
                  <a:t> </a:t>
                </a:r>
                <a:r>
                  <a:rPr lang="en-US" altLang="ko-KR" sz="1200" smtClean="0"/>
                  <a:t>   </a:t>
                </a:r>
                <a:endParaRPr lang="en-US" altLang="ko-KR" sz="120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/>
                  <a:t> </a:t>
                </a:r>
                <a:r>
                  <a:rPr lang="en-US" altLang="ko-KR" sz="1200" smtClean="0"/>
                  <a:t>        </a:t>
                </a:r>
                <a:r>
                  <a:rPr lang="en-US" altLang="ko-KR" sz="1000" smtClean="0"/>
                  <a:t>     multiply    matmul</a:t>
                </a:r>
              </a:p>
              <a:p>
                <a:endParaRPr lang="ko-KR" altLang="en-US" sz="1200"/>
              </a:p>
              <a:p>
                <a:endParaRPr lang="en-US" altLang="ko-KR" sz="1200" smtClean="0">
                  <a:ea typeface="뫼비우스 Bold" panose="02000500000000000000"/>
                </a:endParaRPr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54" y="1000062"/>
                <a:ext cx="2755320" cy="35948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695420" y="3396390"/>
                <a:ext cx="4289636" cy="1108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뫼비우스 Bold" panose="02000500000000000000"/>
                        </a:rPr>
                        <m:t>𝐺𝑟𝑎𝑑𝑖𝑒𝑛𝑡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뫼비우스 Bold" panose="0200050000000000000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뫼비우스 Bold" panose="02000500000000000000"/>
                        </a:rPr>
                        <m:t>𝑑𝑒𝑠𝑐𝑒𝑛𝑡</m:t>
                      </m:r>
                    </m:oMath>
                  </m:oMathPara>
                </a14:m>
                <a:endParaRPr lang="en-US" altLang="ko-KR" smtClean="0">
                  <a:solidFill>
                    <a:schemeClr val="tx1"/>
                  </a:solidFill>
                </a:endParaRPr>
              </a:p>
              <a:p>
                <a:r>
                  <a:rPr lang="en-US" altLang="ko-KR" smtClean="0"/>
                  <a:t> &gt;&gt;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뫼비우스 Bold" panose="02000500000000000000"/>
                      </a:rPr>
                      <m:t>Θ</m:t>
                    </m:r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뫼비우스 Bold" panose="02000500000000000000"/>
                      </a:rPr>
                      <m:t>Θ</m:t>
                    </m:r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– α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den>
                    </m:f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200" smtClean="0"/>
                  <a:t>α = 0.01(learning rate)</a:t>
                </a:r>
              </a:p>
              <a:p>
                <a:r>
                  <a:rPr lang="en-US" altLang="ko-KR" sz="1200"/>
                  <a:t> </a:t>
                </a:r>
                <a:r>
                  <a:rPr lang="en-US" altLang="ko-KR" smtClean="0"/>
                  <a:t>&gt;&gt;</a:t>
                </a:r>
                <a:r>
                  <a:rPr lang="en-US" altLang="ko-KR" sz="1200" smtClean="0"/>
                  <a:t>  </a:t>
                </a:r>
                <a:r>
                  <a:rPr lang="en-US" altLang="ko-KR" smtClean="0"/>
                  <a:t>Cost = 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/>
                          <m:t>(</m:t>
                        </m:r>
                        <m:r>
                          <m:rPr>
                            <m:nor/>
                          </m:rPr>
                          <a:rPr lang="en-US" altLang="ko-KR"/>
                          <m:t>y</m:t>
                        </m:r>
                        <m:r>
                          <m:rPr>
                            <m:nor/>
                          </m:rPr>
                          <a:rPr lang="en-US" altLang="ko-KR"/>
                          <m:t> −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/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0" y="3396390"/>
                <a:ext cx="4289636" cy="1108509"/>
              </a:xfrm>
              <a:prstGeom prst="rect">
                <a:avLst/>
              </a:prstGeom>
              <a:blipFill rotWithShape="0">
                <a:blip r:embed="rId8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7438335" y="1661652"/>
                <a:ext cx="1202573" cy="532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뫼비우스 Bold" panose="02000500000000000000"/>
                      </a:rPr>
                      <m:t>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r>
                      <m:rPr>
                        <m:nor/>
                      </m:rPr>
                      <a:rPr lang="en-US" altLang="ko-KR"/>
                      <m:t>a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mtClean="0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335" y="1661652"/>
                <a:ext cx="1202573" cy="532390"/>
              </a:xfrm>
              <a:prstGeom prst="rect">
                <a:avLst/>
              </a:prstGeom>
              <a:blipFill rotWithShape="0">
                <a:blip r:embed="rId9"/>
                <a:stretch>
                  <a:fillRect r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008385" y="40483"/>
                <a:ext cx="3881180" cy="1543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g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/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</m:t>
                    </m:r>
                  </m:oMath>
                </a14:m>
                <a:r>
                  <a:rPr lang="en-US" altLang="ko-KR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−1 ∗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/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mtClean="0">
                    <a:solidFill>
                      <a:schemeClr val="tx1"/>
                    </a:solidFill>
                  </a:rPr>
                  <a:t> -1</a:t>
                </a:r>
              </a:p>
              <a:p>
                <a:r>
                  <a:rPr lang="en-US" altLang="ko-KR"/>
                  <a:t> </a:t>
                </a:r>
                <a:r>
                  <a:rPr lang="en-US" altLang="ko-KR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/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/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/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/>
                              <m:t>)</m:t>
                            </m:r>
                          </m:e>
                          <m:sup/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/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/>
                              <m:t>)</m:t>
                            </m:r>
                          </m:e>
                          <m:sup/>
                        </m:sSup>
                      </m:den>
                    </m:f>
                  </m:oMath>
                </a14:m>
                <a:endParaRPr lang="en-US" altLang="ko-KR" smtClean="0">
                  <a:solidFill>
                    <a:schemeClr val="tx1"/>
                  </a:solidFill>
                </a:endParaRPr>
              </a:p>
              <a:p>
                <a:r>
                  <a:rPr lang="en-US" altLang="ko-KR"/>
                  <a:t> </a:t>
                </a:r>
                <a:r>
                  <a:rPr lang="en-US" altLang="ko-KR" smtClean="0"/>
                  <a:t>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g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(1−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g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mtClean="0">
                    <a:solidFill>
                      <a:schemeClr val="tx1"/>
                    </a:solidFill>
                  </a:rPr>
                  <a:t>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385" y="40483"/>
                <a:ext cx="3881180" cy="1543884"/>
              </a:xfrm>
              <a:prstGeom prst="rect">
                <a:avLst/>
              </a:prstGeom>
              <a:blipFill rotWithShape="0">
                <a:blip r:embed="rId10"/>
                <a:stretch>
                  <a:fillRect t="-1976" b="-31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/>
          <p:cNvCxnSpPr/>
          <p:nvPr/>
        </p:nvCxnSpPr>
        <p:spPr>
          <a:xfrm>
            <a:off x="7092950" y="1967143"/>
            <a:ext cx="345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굽은 화살표 65"/>
          <p:cNvSpPr/>
          <p:nvPr/>
        </p:nvSpPr>
        <p:spPr>
          <a:xfrm>
            <a:off x="7812593" y="562281"/>
            <a:ext cx="185185" cy="109937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6103178" y="3662925"/>
            <a:ext cx="121679" cy="1714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>
            <a:off x="6675471" y="3662925"/>
            <a:ext cx="121679" cy="1714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5057273" y="4627592"/>
                <a:ext cx="2755320" cy="1811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smtClean="0"/>
                  <a:t>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smtClean="0"/>
                  <a:t> 학습</a:t>
                </a:r>
                <a:endParaRPr lang="en-US" altLang="ko-KR" sz="1200" smtClean="0"/>
              </a:p>
              <a:p>
                <a:r>
                  <a:rPr lang="en-US" altLang="ko-KR" sz="1200" smtClean="0">
                    <a:solidFill>
                      <a:schemeClr val="tx1"/>
                    </a:solidFill>
                  </a:rPr>
                  <a:t>&gt;&gt;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/>
                  <a:t>– α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200" smtClean="0">
                  <a:ea typeface="뫼비우스 Bold" panose="0200050000000000000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=(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fPr>
                      <m:num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𝑦</m:t>
                        </m:r>
                      </m:num>
                      <m:den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)</m:t>
                    </m:r>
                  </m:oMath>
                </a14:m>
                <a:endParaRPr lang="en-US" altLang="ko-KR" sz="1200" smtClean="0">
                  <a:ea typeface="뫼비우스 Bold" panose="02000500000000000000"/>
                </a:endParaRPr>
              </a:p>
              <a:p>
                <a:r>
                  <a:rPr lang="en-US" altLang="ko-KR" sz="120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200">
                        <a:latin typeface="Cambria Math" panose="02040503050406030204" pitchFamily="18" charset="0"/>
                        <a:ea typeface="뫼비우스 Bold" panose="0200050000000000000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=</m:t>
                    </m:r>
                  </m:oMath>
                </a14:m>
                <a:r>
                  <a:rPr lang="ko-KR" altLang="en-US" sz="120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smtClean="0">
                    <a:ea typeface="뫼비우스 Bold" panose="02000500000000000000"/>
                  </a:rPr>
                  <a:t>)y(1-y)</a:t>
                </a:r>
                <a:r>
                  <a:rPr lang="en-US" altLang="ko-KR" sz="1200" smtClean="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𝑎</m:t>
                    </m:r>
                  </m:oMath>
                </a14:m>
                <a:endParaRPr lang="en-US" altLang="ko-KR" sz="1200" b="0" i="1" smtClean="0">
                  <a:latin typeface="Cambria Math" panose="02040503050406030204" pitchFamily="18" charset="0"/>
                  <a:ea typeface="뫼비우스 Bold" panose="0200050000000000000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       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=</m:t>
                    </m:r>
                  </m:oMath>
                </a14:m>
                <a:r>
                  <a:rPr lang="ko-KR" altLang="en-US" sz="120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)y(1-y)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𝑎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뫼비우스 Bold" panose="0200050000000000000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200" i="1">
                  <a:latin typeface="Cambria Math" panose="02040503050406030204" pitchFamily="18" charset="0"/>
                  <a:ea typeface="뫼비우스 Bold" panose="0200050000000000000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       </m:t>
                    </m:r>
                    <m:r>
                      <a:rPr lang="en-US" altLang="ko-KR" sz="1200">
                        <a:latin typeface="Cambria Math" panose="02040503050406030204" pitchFamily="18" charset="0"/>
                        <a:ea typeface="뫼비우스 Bold" panose="0200050000000000000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=</m:t>
                    </m:r>
                  </m:oMath>
                </a14:m>
                <a:r>
                  <a:rPr lang="ko-KR" altLang="en-US" sz="120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 −</m:t>
                    </m:r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>
                    <a:ea typeface="뫼비우스 Bold" panose="02000500000000000000"/>
                  </a:rPr>
                  <a:t>)y(1-y)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뫼비우스 Bold" panose="0200050000000000000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뫼비우스 Bold" panose="02000500000000000000"/>
                      </a:rPr>
                      <m:t>𝑎</m:t>
                    </m:r>
                  </m:oMath>
                </a14:m>
                <a:r>
                  <a:rPr lang="en-US" altLang="ko-KR" sz="1200" smtClean="0"/>
                  <a:t>(1-a)x</a:t>
                </a:r>
                <a:endParaRPr lang="ko-KR" altLang="en-US" sz="1200"/>
              </a:p>
              <a:p>
                <a:endParaRPr lang="en-US" altLang="ko-KR" sz="1200" smtClean="0">
                  <a:ea typeface="뫼비우스 Bold" panose="02000500000000000000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73" y="4627592"/>
                <a:ext cx="2755320" cy="1811778"/>
              </a:xfrm>
              <a:prstGeom prst="rect">
                <a:avLst/>
              </a:prstGeom>
              <a:blipFill rotWithShape="0">
                <a:blip r:embed="rId11"/>
                <a:stretch>
                  <a:fillRect l="-221" t="-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8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2510" y="252599"/>
            <a:ext cx="3994746" cy="461665"/>
          </a:xfrm>
          <a:prstGeom prst="round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6270" y="252599"/>
            <a:ext cx="384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Gradient descent </a:t>
            </a:r>
            <a:r>
              <a:rPr lang="ko-KR" altLang="en-US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문제점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1311944" y="1236734"/>
                <a:ext cx="3802323" cy="764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뫼비우스 Bold" panose="02000500000000000000"/>
                        </a:rPr>
                        <m:t>𝐺𝑟𝑎𝑑𝑖𝑒𝑛𝑡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뫼비우스 Bold" panose="0200050000000000000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뫼비우스 Bold" panose="02000500000000000000"/>
                        </a:rPr>
                        <m:t>𝑑𝑒𝑠𝑐𝑒𝑛𝑡</m:t>
                      </m:r>
                    </m:oMath>
                  </m:oMathPara>
                </a14:m>
                <a:endParaRPr lang="en-US" altLang="ko-KR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뫼비우스 Bold" panose="02000500000000000000"/>
                      </a:rPr>
                      <m:t>Θ</m:t>
                    </m:r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뫼비우스 Bold" panose="02000500000000000000"/>
                      </a:rPr>
                      <m:t>Θ</m:t>
                    </m:r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– α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den>
                    </m:f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200" smtClean="0"/>
                  <a:t>α = 0.01(learning rate)</a:t>
                </a: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44" y="1236734"/>
                <a:ext cx="3802323" cy="764697"/>
              </a:xfrm>
              <a:prstGeom prst="rect">
                <a:avLst/>
              </a:prstGeom>
              <a:blipFill rotWithShape="0">
                <a:blip r:embed="rId2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아래쪽 화살표 1"/>
          <p:cNvSpPr/>
          <p:nvPr/>
        </p:nvSpPr>
        <p:spPr>
          <a:xfrm>
            <a:off x="3067409" y="2811717"/>
            <a:ext cx="523062" cy="695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44195" y="3592864"/>
            <a:ext cx="702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/>
              <a:t>So,,,,</a:t>
            </a:r>
          </a:p>
        </p:txBody>
      </p:sp>
      <p:sp>
        <p:nvSpPr>
          <p:cNvPr id="7" name="자유형 6"/>
          <p:cNvSpPr/>
          <p:nvPr/>
        </p:nvSpPr>
        <p:spPr>
          <a:xfrm>
            <a:off x="2121409" y="4537782"/>
            <a:ext cx="2276475" cy="1575456"/>
          </a:xfrm>
          <a:custGeom>
            <a:avLst/>
            <a:gdLst>
              <a:gd name="connsiteX0" fmla="*/ 0 w 2276475"/>
              <a:gd name="connsiteY0" fmla="*/ 581519 h 1575456"/>
              <a:gd name="connsiteX1" fmla="*/ 542925 w 2276475"/>
              <a:gd name="connsiteY1" fmla="*/ 494 h 1575456"/>
              <a:gd name="connsiteX2" fmla="*/ 885825 w 2276475"/>
              <a:gd name="connsiteY2" fmla="*/ 667244 h 1575456"/>
              <a:gd name="connsiteX3" fmla="*/ 1171575 w 2276475"/>
              <a:gd name="connsiteY3" fmla="*/ 181469 h 1575456"/>
              <a:gd name="connsiteX4" fmla="*/ 1924050 w 2276475"/>
              <a:gd name="connsiteY4" fmla="*/ 1553069 h 1575456"/>
              <a:gd name="connsiteX5" fmla="*/ 2133600 w 2276475"/>
              <a:gd name="connsiteY5" fmla="*/ 1029194 h 1575456"/>
              <a:gd name="connsiteX6" fmla="*/ 2276475 w 2276475"/>
              <a:gd name="connsiteY6" fmla="*/ 981569 h 157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6475" h="1575456">
                <a:moveTo>
                  <a:pt x="0" y="581519"/>
                </a:moveTo>
                <a:cubicBezTo>
                  <a:pt x="197644" y="283863"/>
                  <a:pt x="395288" y="-13793"/>
                  <a:pt x="542925" y="494"/>
                </a:cubicBezTo>
                <a:cubicBezTo>
                  <a:pt x="690562" y="14781"/>
                  <a:pt x="781050" y="637082"/>
                  <a:pt x="885825" y="667244"/>
                </a:cubicBezTo>
                <a:cubicBezTo>
                  <a:pt x="990600" y="697406"/>
                  <a:pt x="998538" y="33832"/>
                  <a:pt x="1171575" y="181469"/>
                </a:cubicBezTo>
                <a:cubicBezTo>
                  <a:pt x="1344612" y="329106"/>
                  <a:pt x="1763713" y="1411782"/>
                  <a:pt x="1924050" y="1553069"/>
                </a:cubicBezTo>
                <a:cubicBezTo>
                  <a:pt x="2084387" y="1694356"/>
                  <a:pt x="2074863" y="1124444"/>
                  <a:pt x="2133600" y="1029194"/>
                </a:cubicBezTo>
                <a:cubicBezTo>
                  <a:pt x="2192338" y="933944"/>
                  <a:pt x="2234406" y="957756"/>
                  <a:pt x="2276475" y="9815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019425" y="5325512"/>
            <a:ext cx="14085" cy="443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28325" y="4435309"/>
            <a:ext cx="0" cy="1866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28325" y="6302209"/>
            <a:ext cx="2467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60032" y="518409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Cost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18994" y="6378409"/>
            <a:ext cx="4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</a:t>
            </a:r>
            <a:endParaRPr lang="ko-KR" altLang="en-US"/>
          </a:p>
        </p:txBody>
      </p:sp>
      <p:cxnSp>
        <p:nvCxnSpPr>
          <p:cNvPr id="45" name="직선 화살표 연결선 44"/>
          <p:cNvCxnSpPr>
            <a:stCxn id="49" idx="0"/>
          </p:cNvCxnSpPr>
          <p:nvPr/>
        </p:nvCxnSpPr>
        <p:spPr>
          <a:xfrm flipV="1">
            <a:off x="2570418" y="4703815"/>
            <a:ext cx="39433" cy="511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4113182" y="6142958"/>
            <a:ext cx="569403" cy="16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94180" y="5215019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시작점</a:t>
            </a:r>
            <a:endParaRPr lang="ko-KR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2390776" y="5766428"/>
            <a:ext cx="1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Local </a:t>
            </a:r>
          </a:p>
          <a:p>
            <a:pPr algn="ctr"/>
            <a:r>
              <a:rPr lang="en-US" altLang="ko-KR" sz="1400" smtClean="0"/>
              <a:t>minimum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4667251" y="5851628"/>
            <a:ext cx="1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global</a:t>
            </a:r>
          </a:p>
          <a:p>
            <a:pPr algn="ctr"/>
            <a:r>
              <a:rPr lang="en-US" altLang="ko-KR" sz="1400" smtClean="0"/>
              <a:t>minimum</a:t>
            </a:r>
            <a:endParaRPr lang="ko-KR" altLang="en-US" sz="1400"/>
          </a:p>
        </p:txBody>
      </p:sp>
      <p:sp>
        <p:nvSpPr>
          <p:cNvPr id="53" name="직사각형 52"/>
          <p:cNvSpPr/>
          <p:nvPr/>
        </p:nvSpPr>
        <p:spPr>
          <a:xfrm>
            <a:off x="2180725" y="3938828"/>
            <a:ext cx="2369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/>
              <a:t>미분 값</a:t>
            </a:r>
            <a:r>
              <a:rPr lang="en-US" altLang="ko-KR" sz="2000" smtClean="0"/>
              <a:t>=0, </a:t>
            </a:r>
            <a:r>
              <a:rPr lang="ko-KR" altLang="en-US" sz="2000" smtClean="0"/>
              <a:t>학습 끝</a:t>
            </a:r>
            <a:endParaRPr lang="en-US" altLang="ko-KR" sz="2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7590168" y="1236733"/>
                <a:ext cx="3799823" cy="1767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0" smtClean="0">
                    <a:solidFill>
                      <a:schemeClr val="tx1"/>
                    </a:solidFill>
                    <a:ea typeface="뫼비우스 Bold" panose="02000500000000000000"/>
                  </a:rPr>
                  <a:t>Adam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뫼비우스 Bold" panose="02000500000000000000"/>
                      </a:rPr>
                      <m:t>𝑜𝑝𝑡𝑖𝑚𝑖𝑧𝑒𝑟</m:t>
                    </m:r>
                  </m:oMath>
                </a14:m>
                <a:endParaRPr lang="en-US" altLang="ko-KR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뫼비우스 Bold" panose="02000500000000000000"/>
                      </a:rPr>
                      <m:t>Θ</m:t>
                    </m:r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뫼비우스 Bold" panose="02000500000000000000"/>
                      </a:rPr>
                      <m:t>Θ</m:t>
                    </m:r>
                  </m:oMath>
                </a14:m>
                <a:r>
                  <a:rPr lang="ko-KR" alt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– α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200" smtClean="0"/>
                  <a:t>α = 0.01(learning rate)</a:t>
                </a:r>
              </a:p>
              <a:p>
                <a:r>
                  <a:rPr lang="en-US" altLang="ko-KR" sz="1200"/>
                  <a:t> </a:t>
                </a:r>
                <a:r>
                  <a:rPr lang="en-US" altLang="ko-KR" sz="120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ʙ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sub>
                    </m:sSub>
                  </m:oMath>
                </a14:m>
                <a:endParaRPr lang="en-US" altLang="ko-KR" sz="1200" smtClean="0"/>
              </a:p>
              <a:p>
                <a:r>
                  <a:rPr lang="en-US" altLang="ko-KR" sz="120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ʙ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뫼비우스 Bold" panose="02000500000000000000"/>
                          </a:rPr>
                          <m:t>Θ</m:t>
                        </m:r>
                      </m:sub>
                    </m:sSub>
                  </m:oMath>
                </a14:m>
                <a:endParaRPr lang="en-US" altLang="ko-KR" sz="1200" smtClean="0">
                  <a:ea typeface="뫼비우스 Bold" panose="02000500000000000000"/>
                </a:endParaRPr>
              </a:p>
              <a:p>
                <a:r>
                  <a:rPr lang="en-US" altLang="ko-KR" sz="120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smtClean="0"/>
                  <a:t> = 0.9</a:t>
                </a:r>
              </a:p>
              <a:p>
                <a:r>
                  <a:rPr lang="en-US" altLang="ko-KR" sz="1200"/>
                  <a:t> </a:t>
                </a:r>
                <a:r>
                  <a:rPr lang="en-US" altLang="ko-KR" sz="120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ʙ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smtClean="0"/>
                  <a:t> = 0.999</a:t>
                </a:r>
              </a:p>
              <a:p>
                <a:r>
                  <a:rPr lang="en-US" altLang="ko-KR" sz="1200"/>
                  <a:t> </a:t>
                </a:r>
                <a:r>
                  <a:rPr lang="en-US" altLang="ko-KR" sz="1200" smtClean="0"/>
                  <a:t>          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ko-KR" sz="1200" smtClean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168" y="1236733"/>
                <a:ext cx="3799823" cy="1767022"/>
              </a:xfrm>
              <a:prstGeom prst="rect">
                <a:avLst/>
              </a:prstGeom>
              <a:blipFill rotWithShape="0">
                <a:blip r:embed="rId3"/>
                <a:stretch>
                  <a:fillRect t="-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/>
          <p:cNvGrpSpPr/>
          <p:nvPr/>
        </p:nvGrpSpPr>
        <p:grpSpPr>
          <a:xfrm>
            <a:off x="6195414" y="3651560"/>
            <a:ext cx="5846209" cy="3189969"/>
            <a:chOff x="7048299" y="4048125"/>
            <a:chExt cx="3768346" cy="2312432"/>
          </a:xfrm>
        </p:grpSpPr>
        <p:sp>
          <p:nvSpPr>
            <p:cNvPr id="69" name="자유형 68"/>
            <p:cNvSpPr/>
            <p:nvPr/>
          </p:nvSpPr>
          <p:spPr>
            <a:xfrm>
              <a:off x="8009676" y="4150598"/>
              <a:ext cx="2276475" cy="1575456"/>
            </a:xfrm>
            <a:custGeom>
              <a:avLst/>
              <a:gdLst>
                <a:gd name="connsiteX0" fmla="*/ 0 w 2276475"/>
                <a:gd name="connsiteY0" fmla="*/ 581519 h 1575456"/>
                <a:gd name="connsiteX1" fmla="*/ 542925 w 2276475"/>
                <a:gd name="connsiteY1" fmla="*/ 494 h 1575456"/>
                <a:gd name="connsiteX2" fmla="*/ 885825 w 2276475"/>
                <a:gd name="connsiteY2" fmla="*/ 667244 h 1575456"/>
                <a:gd name="connsiteX3" fmla="*/ 1171575 w 2276475"/>
                <a:gd name="connsiteY3" fmla="*/ 181469 h 1575456"/>
                <a:gd name="connsiteX4" fmla="*/ 1924050 w 2276475"/>
                <a:gd name="connsiteY4" fmla="*/ 1553069 h 1575456"/>
                <a:gd name="connsiteX5" fmla="*/ 2133600 w 2276475"/>
                <a:gd name="connsiteY5" fmla="*/ 1029194 h 1575456"/>
                <a:gd name="connsiteX6" fmla="*/ 2276475 w 2276475"/>
                <a:gd name="connsiteY6" fmla="*/ 981569 h 157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6475" h="1575456">
                  <a:moveTo>
                    <a:pt x="0" y="581519"/>
                  </a:moveTo>
                  <a:cubicBezTo>
                    <a:pt x="197644" y="283863"/>
                    <a:pt x="395288" y="-13793"/>
                    <a:pt x="542925" y="494"/>
                  </a:cubicBezTo>
                  <a:cubicBezTo>
                    <a:pt x="690562" y="14781"/>
                    <a:pt x="781050" y="637082"/>
                    <a:pt x="885825" y="667244"/>
                  </a:cubicBezTo>
                  <a:cubicBezTo>
                    <a:pt x="990600" y="697406"/>
                    <a:pt x="998538" y="33832"/>
                    <a:pt x="1171575" y="181469"/>
                  </a:cubicBezTo>
                  <a:cubicBezTo>
                    <a:pt x="1344612" y="329106"/>
                    <a:pt x="1763713" y="1411782"/>
                    <a:pt x="1924050" y="1553069"/>
                  </a:cubicBezTo>
                  <a:cubicBezTo>
                    <a:pt x="2084387" y="1694356"/>
                    <a:pt x="2074863" y="1124444"/>
                    <a:pt x="2133600" y="1029194"/>
                  </a:cubicBezTo>
                  <a:cubicBezTo>
                    <a:pt x="2192338" y="933944"/>
                    <a:pt x="2234406" y="957756"/>
                    <a:pt x="2276475" y="98156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H="1" flipV="1">
              <a:off x="8907692" y="4938328"/>
              <a:ext cx="14085" cy="4432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16592" y="4048125"/>
              <a:ext cx="0" cy="18669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7916592" y="5915025"/>
              <a:ext cx="24674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48299" y="4796909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Cost</a:t>
              </a:r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07261" y="5991225"/>
              <a:ext cx="429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w</a:t>
              </a:r>
              <a:endParaRPr lang="ko-KR" altLang="en-US"/>
            </a:p>
          </p:txBody>
        </p:sp>
        <p:cxnSp>
          <p:nvCxnSpPr>
            <p:cNvPr id="77" name="직선 화살표 연결선 76"/>
            <p:cNvCxnSpPr>
              <a:stCxn id="79" idx="0"/>
            </p:cNvCxnSpPr>
            <p:nvPr/>
          </p:nvCxnSpPr>
          <p:spPr>
            <a:xfrm flipV="1">
              <a:off x="8458685" y="4316631"/>
              <a:ext cx="39433" cy="5112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 flipV="1">
              <a:off x="10001450" y="5755775"/>
              <a:ext cx="179354" cy="2561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082447" y="4827835"/>
              <a:ext cx="752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시작점</a:t>
              </a:r>
              <a:endParaRPr lang="ko-KR" altLang="en-US" sz="1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79043" y="5379244"/>
              <a:ext cx="101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Local </a:t>
              </a:r>
            </a:p>
            <a:p>
              <a:pPr algn="ctr"/>
              <a:r>
                <a:rPr lang="en-US" altLang="ko-KR" sz="1400" smtClean="0"/>
                <a:t>minimum</a:t>
              </a:r>
              <a:endParaRPr lang="ko-KR" altLang="en-US" sz="14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163173" y="5723494"/>
              <a:ext cx="653472" cy="379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global</a:t>
              </a:r>
            </a:p>
            <a:p>
              <a:pPr algn="ctr"/>
              <a:r>
                <a:rPr lang="en-US" altLang="ko-KR" sz="1400" smtClean="0"/>
                <a:t>minimum</a:t>
              </a:r>
              <a:endParaRPr lang="ko-KR" altLang="en-US" sz="1400"/>
            </a:p>
          </p:txBody>
        </p:sp>
      </p:grpSp>
      <p:sp>
        <p:nvSpPr>
          <p:cNvPr id="83" name="타원 82"/>
          <p:cNvSpPr/>
          <p:nvPr/>
        </p:nvSpPr>
        <p:spPr>
          <a:xfrm>
            <a:off x="2609851" y="4435309"/>
            <a:ext cx="106442" cy="10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2818994" y="4558093"/>
            <a:ext cx="127661" cy="38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2960967" y="5106265"/>
            <a:ext cx="106442" cy="10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8471741" y="3673118"/>
            <a:ext cx="106442" cy="10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9019277" y="4594716"/>
            <a:ext cx="106442" cy="10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9245467" y="3970722"/>
            <a:ext cx="106442" cy="10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9858819" y="4520996"/>
            <a:ext cx="106442" cy="10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10687081" y="5844865"/>
            <a:ext cx="106442" cy="10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8794320" y="3921906"/>
            <a:ext cx="127661" cy="38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9109432" y="4139227"/>
            <a:ext cx="114641" cy="28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9490079" y="3951754"/>
            <a:ext cx="368740" cy="41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10001614" y="4673693"/>
            <a:ext cx="685467" cy="113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0512798" y="292998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/>
              <a:t>가속도</a:t>
            </a:r>
            <a:endParaRPr lang="en-US" altLang="ko-KR" sz="2000" smtClean="0"/>
          </a:p>
        </p:txBody>
      </p:sp>
      <p:sp>
        <p:nvSpPr>
          <p:cNvPr id="48" name="아래쪽 화살표 47"/>
          <p:cNvSpPr/>
          <p:nvPr/>
        </p:nvSpPr>
        <p:spPr>
          <a:xfrm>
            <a:off x="9396499" y="2811717"/>
            <a:ext cx="523062" cy="695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0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2509" y="252599"/>
            <a:ext cx="3461340" cy="461665"/>
          </a:xfrm>
          <a:prstGeom prst="round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6270" y="252599"/>
            <a:ext cx="311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Gradient Vanishing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8380" y="1123771"/>
            <a:ext cx="76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정의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82509" y="1800324"/>
            <a:ext cx="4713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미분 값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올바른 값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잘 전달 되지 못하는 것</a:t>
            </a:r>
            <a:endParaRPr lang="en-US" altLang="ko-KR" sz="12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너무 많은 경우</a:t>
            </a:r>
            <a:endParaRPr lang="en-US" altLang="ko-KR" sz="12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함수의 한계</a:t>
            </a:r>
            <a:endParaRPr lang="en-US" altLang="ko-KR" sz="12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 아무리 큰 값이라도 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지나면 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~ 1 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사이로 수렴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00975" y="1123770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해결책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16129" y="1800324"/>
            <a:ext cx="497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 </a:t>
            </a:r>
            <a:r>
              <a:rPr lang="ko-KR" altLang="en-US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</a:t>
            </a:r>
            <a:endParaRPr lang="en-US" altLang="ko-KR" sz="14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max(0,x)</a:t>
            </a:r>
          </a:p>
          <a:p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- 0</a:t>
            </a:r>
            <a:r>
              <a:rPr lang="ko-KR" altLang="en-US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아니면 들어온값 그대로 반환 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(exploding 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있으니 생각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0" y="3233554"/>
            <a:ext cx="3589786" cy="2722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71" y="3077202"/>
            <a:ext cx="3008366" cy="303532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922110" y="6264069"/>
            <a:ext cx="358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5072" y="6264069"/>
            <a:ext cx="30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2511" y="252599"/>
            <a:ext cx="1703998" cy="461665"/>
          </a:xfrm>
          <a:prstGeom prst="round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2511" y="252599"/>
            <a:ext cx="170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word2vec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82511" y="1489308"/>
            <a:ext cx="1070832" cy="10462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[898 x 450]</a:t>
            </a:r>
          </a:p>
          <a:p>
            <a:pPr algn="ctr"/>
            <a:r>
              <a:rPr lang="en-US" altLang="ko-KR" sz="1200" smtClean="0"/>
              <a:t>input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3471547" y="1489308"/>
            <a:ext cx="1070832" cy="10462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[450 x 300]</a:t>
            </a:r>
          </a:p>
          <a:p>
            <a:pPr algn="ctr"/>
            <a:r>
              <a:rPr lang="en-US" altLang="ko-KR" sz="1200" smtClean="0"/>
              <a:t>word2vec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5560584" y="1489308"/>
                <a:ext cx="1070832" cy="104620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/>
                  <a:t>[898 x 300]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84" y="1489308"/>
                <a:ext cx="1070832" cy="10462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49621" y="1489308"/>
                <a:ext cx="1070832" cy="104620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/>
                  <a:t>[300 x 450]</a:t>
                </a:r>
                <a:endParaRPr lang="en-US" altLang="ko-KR" sz="12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𝑣𝑒𝑐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21" y="1489308"/>
                <a:ext cx="1070832" cy="1046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9738658" y="1489308"/>
                <a:ext cx="1070832" cy="104620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/>
                  <a:t>[898 x 450]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658" y="1489308"/>
                <a:ext cx="1070832" cy="1046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곱셈 기호 1"/>
          <p:cNvSpPr/>
          <p:nvPr/>
        </p:nvSpPr>
        <p:spPr>
          <a:xfrm>
            <a:off x="2723368" y="1713772"/>
            <a:ext cx="478153" cy="59727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셈 기호 34"/>
          <p:cNvSpPr/>
          <p:nvPr/>
        </p:nvSpPr>
        <p:spPr>
          <a:xfrm>
            <a:off x="6901442" y="1713772"/>
            <a:ext cx="478153" cy="59727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812405" y="1841500"/>
            <a:ext cx="464445" cy="36195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8997333" y="1841500"/>
            <a:ext cx="464445" cy="36195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18725" y="3824443"/>
            <a:ext cx="166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Word2vec?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22569" y="4355764"/>
            <a:ext cx="471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단어를 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차원으로 표현한 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흭득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(word2vec)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2108" y="2623443"/>
            <a:ext cx="161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 </a:t>
            </a:r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개수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01144" y="2623443"/>
            <a:ext cx="161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</a:t>
            </a:r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차원의 수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0181" y="2628120"/>
            <a:ext cx="161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 </a:t>
            </a:r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차원의 수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79218" y="2623443"/>
            <a:ext cx="161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차원의 수 </a:t>
            </a:r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개수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68255" y="2623443"/>
            <a:ext cx="161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 </a:t>
            </a:r>
            <a:r>
              <a:rPr lang="en-US" altLang="ko-KR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ko-KR" altLang="en-US" sz="11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개수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738658" y="3145121"/>
            <a:ext cx="1070832" cy="10462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[898 x 450]</a:t>
            </a:r>
          </a:p>
          <a:p>
            <a:pPr algn="ctr"/>
            <a:r>
              <a:rPr lang="ko-KR" altLang="en-US" sz="1200" smtClean="0"/>
              <a:t>정답</a:t>
            </a:r>
            <a:endParaRPr lang="ko-KR" altLang="en-US" sz="1200"/>
          </a:p>
        </p:txBody>
      </p:sp>
      <p:sp>
        <p:nvSpPr>
          <p:cNvPr id="54" name="직사각형 53"/>
          <p:cNvSpPr/>
          <p:nvPr/>
        </p:nvSpPr>
        <p:spPr>
          <a:xfrm>
            <a:off x="9533404" y="4279256"/>
            <a:ext cx="166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105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 </a:t>
            </a:r>
            <a:r>
              <a:rPr lang="en-US" altLang="ko-KR" sz="105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ko-KR" altLang="en-US" sz="105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개수</a:t>
            </a:r>
            <a:endParaRPr lang="ko-KR" altLang="en-US" sz="105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78454" y="4620686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개수</a:t>
            </a:r>
            <a:endParaRPr lang="en-US" altLang="ko-KR" sz="2400" b="1" spc="-15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400" b="1" spc="-15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22568" y="5043472"/>
            <a:ext cx="471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= 1, </a:t>
            </a:r>
            <a:r>
              <a:rPr lang="ko-KR" altLang="en-US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 개수 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450 &gt;&gt; (2 x 1) + (448 x 2) = 898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378454" y="5321653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18725" y="5775826"/>
            <a:ext cx="471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-</a:t>
            </a:r>
            <a:r>
              <a:rPr lang="ko-KR" altLang="ko-KR" sz="120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 </a:t>
            </a:r>
            <a:r>
              <a:rPr lang="en-US" altLang="ko-KR" sz="120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 </a:t>
            </a:r>
            <a:r>
              <a:rPr lang="ko-KR" altLang="ko-KR" sz="120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ko-KR" altLang="ko-KR" sz="120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z * -log(sigmoid(x)) + (</a:t>
            </a:r>
            <a:r>
              <a:rPr lang="ko-KR" altLang="ko-KR" sz="120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20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- z) * -log(</a:t>
            </a:r>
            <a:r>
              <a:rPr lang="ko-KR" altLang="ko-KR" sz="120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20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- sigmoid(x))</a:t>
            </a:r>
            <a:br>
              <a:rPr lang="ko-KR" altLang="ko-KR" sz="120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endParaRPr lang="ko-KR" altLang="ko-K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2509" y="252599"/>
            <a:ext cx="3461340" cy="461665"/>
          </a:xfrm>
          <a:prstGeom prst="round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6270" y="252599"/>
            <a:ext cx="311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Saver , Restore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13709" y="1065193"/>
            <a:ext cx="76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정의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82509" y="1800324"/>
            <a:ext cx="47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학습시킨 뉴럴넷의 </a:t>
            </a:r>
            <a:r>
              <a: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값을 저장하는 것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54187" y="2323297"/>
            <a:ext cx="133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쓰는이유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82509" y="3030936"/>
            <a:ext cx="410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남이 학습한걸 가져올 수 있다</a:t>
            </a:r>
            <a:r>
              <a: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할 때 항상 학습 못하니 쓴다</a:t>
            </a:r>
            <a:r>
              <a: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85019" y="4116355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각 삼각형 13"/>
          <p:cNvSpPr/>
          <p:nvPr/>
        </p:nvSpPr>
        <p:spPr>
          <a:xfrm>
            <a:off x="6511027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06195" y="252599"/>
            <a:ext cx="3461340" cy="461665"/>
          </a:xfrm>
          <a:prstGeom prst="round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59956" y="252599"/>
            <a:ext cx="311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Csv reader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05220" y="1042087"/>
            <a:ext cx="1070832" cy="1046205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Coordinator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9906000" y="1042087"/>
            <a:ext cx="1070832" cy="1046205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Queue Runner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7805220" y="3134498"/>
            <a:ext cx="1070832" cy="1046205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Reader</a:t>
            </a:r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9906000" y="3142736"/>
            <a:ext cx="1070832" cy="1046205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Filename Queue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7805220" y="5226909"/>
            <a:ext cx="1070832" cy="1046205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Decoder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9906000" y="5235147"/>
            <a:ext cx="1070832" cy="1046205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Training</a:t>
            </a:r>
          </a:p>
          <a:p>
            <a:pPr algn="ctr"/>
            <a:r>
              <a:rPr lang="en-US" altLang="ko-KR" sz="1200" smtClean="0"/>
              <a:t>Data Queue</a:t>
            </a:r>
            <a:endParaRPr lang="ko-KR" altLang="en-US" sz="1200"/>
          </a:p>
        </p:txBody>
      </p:sp>
      <p:sp>
        <p:nvSpPr>
          <p:cNvPr id="5" name="오른쪽 화살표 4"/>
          <p:cNvSpPr/>
          <p:nvPr/>
        </p:nvSpPr>
        <p:spPr>
          <a:xfrm>
            <a:off x="9259330" y="1401278"/>
            <a:ext cx="370702" cy="262765"/>
          </a:xfrm>
          <a:prstGeom prst="rightArrow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10346724" y="2413686"/>
            <a:ext cx="296562" cy="371276"/>
          </a:xfrm>
          <a:prstGeom prst="downArrow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8192355" y="4518168"/>
            <a:ext cx="296562" cy="371276"/>
          </a:xfrm>
          <a:prstGeom prst="downArrow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9259330" y="3534455"/>
            <a:ext cx="370702" cy="262765"/>
          </a:xfrm>
          <a:prstGeom prst="rightArrow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9259330" y="5635104"/>
            <a:ext cx="370702" cy="262765"/>
          </a:xfrm>
          <a:prstGeom prst="rightArrow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11373880" y="1433806"/>
            <a:ext cx="370702" cy="262765"/>
          </a:xfrm>
          <a:prstGeom prst="rightArrow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176001" y="1800323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66200" y="1708861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74781" y="3211665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86035" y="4566428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876052" y="5284100"/>
            <a:ext cx="103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Data(Tensor)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41440" y="2821443"/>
            <a:ext cx="5134264" cy="1141017"/>
            <a:chOff x="3853512" y="2821443"/>
            <a:chExt cx="5134264" cy="1141017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3853512" y="2821443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D3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6200000">
              <a:off x="8662232" y="3636916"/>
              <a:ext cx="325544" cy="32554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D3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1962" y="2946797"/>
              <a:ext cx="4189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THANK YOU</a:t>
              </a:r>
              <a:endParaRPr lang="ko-KR" altLang="en-US" sz="6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8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307</Words>
  <Application>Microsoft Office PowerPoint</Application>
  <PresentationFormat>와이드스크린</PresentationFormat>
  <Paragraphs>136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 Unicode MS</vt:lpstr>
      <vt:lpstr>Roboto Mono</vt:lpstr>
      <vt:lpstr>맑은 고딕</vt:lpstr>
      <vt:lpstr>뫼비우</vt:lpstr>
      <vt:lpstr>뫼비우스 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장성욱</cp:lastModifiedBy>
  <cp:revision>34</cp:revision>
  <dcterms:created xsi:type="dcterms:W3CDTF">2014-11-03T03:59:00Z</dcterms:created>
  <dcterms:modified xsi:type="dcterms:W3CDTF">2017-07-16T22:20:18Z</dcterms:modified>
</cp:coreProperties>
</file>