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90" r:id="rId4"/>
    <p:sldId id="275" r:id="rId5"/>
    <p:sldId id="288" r:id="rId6"/>
    <p:sldId id="289" r:id="rId7"/>
    <p:sldId id="274" r:id="rId8"/>
    <p:sldId id="291" r:id="rId9"/>
    <p:sldId id="292" r:id="rId10"/>
    <p:sldId id="293" r:id="rId11"/>
    <p:sldId id="294" r:id="rId12"/>
    <p:sldId id="295" r:id="rId13"/>
    <p:sldId id="29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FE7"/>
    <a:srgbClr val="CAC3BD"/>
    <a:srgbClr val="F9DEA3"/>
    <a:srgbClr val="EE7849"/>
    <a:srgbClr val="A9BCC7"/>
    <a:srgbClr val="F2B19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gukim/HUFS-PORTFOLIO-BRAND-IM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A7556C5-53A3-4C71-8D4C-597D6F48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" y="0"/>
            <a:ext cx="611204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4EDDE-9996-413D-B39C-8D0EC945055E}"/>
              </a:ext>
            </a:extLst>
          </p:cNvPr>
          <p:cNvSpPr txBox="1"/>
          <p:nvPr/>
        </p:nvSpPr>
        <p:spPr>
          <a:xfrm>
            <a:off x="368968" y="352926"/>
            <a:ext cx="4908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/>
              <a:t>중국문화데이터포트폴리오</a:t>
            </a:r>
            <a:r>
              <a:rPr lang="ko-KR" altLang="en-US" sz="3000" b="1" dirty="0"/>
              <a:t> </a:t>
            </a:r>
            <a:endParaRPr lang="en-US" altLang="ko-KR" sz="3000" b="1" dirty="0"/>
          </a:p>
          <a:p>
            <a:r>
              <a:rPr lang="en-US" altLang="ko-KR" sz="3000" b="1" dirty="0"/>
              <a:t>             </a:t>
            </a:r>
            <a:r>
              <a:rPr lang="ko-KR" altLang="en-US" sz="3000" b="1" dirty="0"/>
              <a:t>프로젝트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1EE2C-D86C-4A3A-8511-A08CD593AFBB}"/>
              </a:ext>
            </a:extLst>
          </p:cNvPr>
          <p:cNvCxnSpPr/>
          <p:nvPr/>
        </p:nvCxnSpPr>
        <p:spPr>
          <a:xfrm>
            <a:off x="336706" y="1333720"/>
            <a:ext cx="118230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43F42F-B5A0-4AD7-9913-0D356AE82055}"/>
              </a:ext>
            </a:extLst>
          </p:cNvPr>
          <p:cNvSpPr txBox="1"/>
          <p:nvPr/>
        </p:nvSpPr>
        <p:spPr>
          <a:xfrm>
            <a:off x="336706" y="1448152"/>
            <a:ext cx="559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err="1">
                <a:solidFill>
                  <a:srgbClr val="FF0000"/>
                </a:solidFill>
              </a:rPr>
              <a:t>Github</a:t>
            </a:r>
            <a:r>
              <a:rPr lang="en-US" altLang="ko-KR" sz="1600" spc="-150" dirty="0">
                <a:solidFill>
                  <a:srgbClr val="FF0000"/>
                </a:solidFill>
              </a:rPr>
              <a:t>: </a:t>
            </a:r>
            <a:r>
              <a:rPr lang="en-US" altLang="ko-KR" sz="1600" spc="-15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https://github.com/jangukim/HUFS-PORTFOLIO-BRAND-IMAGE</a:t>
            </a:r>
            <a:endParaRPr lang="en-US" altLang="ko-KR" sz="1600" spc="-15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474E1-9289-465D-8DAF-3064230592E9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/>
              <a:t>ⓒSaebyeol Yu.</a:t>
            </a:r>
            <a:r>
              <a:rPr lang="ko-KR" altLang="en-US" sz="900" dirty="0"/>
              <a:t> </a:t>
            </a:r>
            <a:r>
              <a:rPr lang="en-US" altLang="ko-KR" sz="900" dirty="0" err="1"/>
              <a:t>Saebyeol’s</a:t>
            </a:r>
            <a:r>
              <a:rPr lang="ko-KR" altLang="en-US" sz="900" dirty="0"/>
              <a:t> </a:t>
            </a:r>
            <a:r>
              <a:rPr lang="en-US" altLang="ko-KR" sz="900" dirty="0"/>
              <a:t>PowerPoint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0557C-C0D6-4DCC-B82E-5D4A6E6F5286}"/>
              </a:ext>
            </a:extLst>
          </p:cNvPr>
          <p:cNvSpPr/>
          <p:nvPr/>
        </p:nvSpPr>
        <p:spPr>
          <a:xfrm>
            <a:off x="6096000" y="0"/>
            <a:ext cx="609582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57929-3AC3-451D-A9A8-9139EDEA1317}"/>
              </a:ext>
            </a:extLst>
          </p:cNvPr>
          <p:cNvSpPr/>
          <p:nvPr/>
        </p:nvSpPr>
        <p:spPr>
          <a:xfrm>
            <a:off x="6766343" y="670343"/>
            <a:ext cx="5441699" cy="61876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C8AC2A-825A-4CEE-8F02-8A13C5FF4BFA}"/>
              </a:ext>
            </a:extLst>
          </p:cNvPr>
          <p:cNvSpPr/>
          <p:nvPr/>
        </p:nvSpPr>
        <p:spPr>
          <a:xfrm>
            <a:off x="7426482" y="1340686"/>
            <a:ext cx="4771356" cy="551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B36299-B727-4979-964E-F503FF9FF71D}"/>
              </a:ext>
            </a:extLst>
          </p:cNvPr>
          <p:cNvSpPr/>
          <p:nvPr/>
        </p:nvSpPr>
        <p:spPr>
          <a:xfrm>
            <a:off x="8107029" y="2011029"/>
            <a:ext cx="4101013" cy="4846971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1B4EC3-5FB5-4797-8C05-7547382F7021}"/>
              </a:ext>
            </a:extLst>
          </p:cNvPr>
          <p:cNvSpPr/>
          <p:nvPr/>
        </p:nvSpPr>
        <p:spPr>
          <a:xfrm>
            <a:off x="8777372" y="2681372"/>
            <a:ext cx="3430670" cy="4176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7F497-5788-4B0B-B7A4-4040FA66D0C6}"/>
              </a:ext>
            </a:extLst>
          </p:cNvPr>
          <p:cNvSpPr txBox="1"/>
          <p:nvPr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237F2-21FA-4572-ACA3-FB35444AA7B8}"/>
              </a:ext>
            </a:extLst>
          </p:cNvPr>
          <p:cNvSpPr txBox="1"/>
          <p:nvPr/>
        </p:nvSpPr>
        <p:spPr>
          <a:xfrm>
            <a:off x="9001957" y="5433133"/>
            <a:ext cx="253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/>
              <a:t>중국언어문화전공</a:t>
            </a:r>
            <a:endParaRPr lang="en-US" altLang="ko-KR" sz="2400" b="1" spc="-150" dirty="0"/>
          </a:p>
          <a:p>
            <a:r>
              <a:rPr lang="en-US" altLang="ko-KR" sz="2400" b="1" spc="-150" dirty="0"/>
              <a:t>201602877  </a:t>
            </a:r>
            <a:r>
              <a:rPr lang="ko-KR" altLang="en-US" sz="2400" b="1" spc="-150" dirty="0" err="1"/>
              <a:t>임헌성</a:t>
            </a:r>
            <a:endParaRPr lang="en-US" altLang="ko-KR" sz="2400" b="1" spc="-150" dirty="0"/>
          </a:p>
        </p:txBody>
      </p:sp>
    </p:spTree>
    <p:extLst>
      <p:ext uri="{BB962C8B-B14F-4D97-AF65-F5344CB8AC3E}">
        <p14:creationId xmlns:p14="http://schemas.microsoft.com/office/powerpoint/2010/main" val="27832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형태소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697C74-D7C9-4A21-B85A-6D32E1048790}"/>
              </a:ext>
            </a:extLst>
          </p:cNvPr>
          <p:cNvSpPr txBox="1"/>
          <p:nvPr/>
        </p:nvSpPr>
        <p:spPr>
          <a:xfrm>
            <a:off x="724042" y="790939"/>
            <a:ext cx="2964273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2-2 BBQ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치킨의 최근 여론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BA284-FD75-483E-B2D5-E131EEE6C1DD}"/>
              </a:ext>
            </a:extLst>
          </p:cNvPr>
          <p:cNvSpPr txBox="1"/>
          <p:nvPr/>
        </p:nvSpPr>
        <p:spPr>
          <a:xfrm>
            <a:off x="1325591" y="4276355"/>
            <a:ext cx="9540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바삭바삭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이라는 단어가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BBQ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치킨에만 등장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BBQ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치킨만의 맛의 특징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개웃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재미</a:t>
            </a:r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광희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언급이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1.99%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광고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1.1%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회장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0.92%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재미있는 광고</a:t>
            </a:r>
            <a:endParaRPr lang="en-US" altLang="ko-KR" sz="1800" b="1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E1C916-BDF2-4297-ADAA-685E17B12F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0" y="1649807"/>
            <a:ext cx="5246590" cy="21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C35926-D25D-421A-9DB4-48F56987A5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43" y="1587374"/>
            <a:ext cx="5360447" cy="2115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3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형태소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697C74-D7C9-4A21-B85A-6D32E1048790}"/>
              </a:ext>
            </a:extLst>
          </p:cNvPr>
          <p:cNvSpPr txBox="1"/>
          <p:nvPr/>
        </p:nvSpPr>
        <p:spPr>
          <a:xfrm>
            <a:off x="288758" y="815392"/>
            <a:ext cx="3382657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5080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2-3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교촌치킨의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최근 여론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BA284-FD75-483E-B2D5-E131EEE6C1DD}"/>
              </a:ext>
            </a:extLst>
          </p:cNvPr>
          <p:cNvSpPr txBox="1"/>
          <p:nvPr/>
        </p:nvSpPr>
        <p:spPr>
          <a:xfrm>
            <a:off x="1272325" y="5153489"/>
            <a:ext cx="1037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외국어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상대빈도 총합계를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내림차순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교촌치킨만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다수의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외국인 팬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에만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치즈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엽떡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이라는 음식의 단어가 많이 등장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치즈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엽떡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함께 먹는 것이 유행</a:t>
            </a:r>
            <a:endParaRPr lang="en-US" altLang="ko-KR" sz="1800" b="1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1C1F32-9429-4A7D-8D85-C3B0A18905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3" y="1356010"/>
            <a:ext cx="4980818" cy="315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5C60B1-B6EA-4B38-A0DD-0519FAA1CE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68" y="1393997"/>
            <a:ext cx="4910286" cy="304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6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BAB25-54A7-48E0-A7B7-A10B055E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476B7-6743-40B2-BAEE-40790FD9E96F}"/>
              </a:ext>
            </a:extLst>
          </p:cNvPr>
          <p:cNvSpPr txBox="1"/>
          <p:nvPr/>
        </p:nvSpPr>
        <p:spPr>
          <a:xfrm>
            <a:off x="368968" y="213764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결론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58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3. </a:t>
            </a:r>
            <a:r>
              <a:rPr lang="ko-KR" altLang="en-US" sz="4000" spc="-300" dirty="0"/>
              <a:t>결론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0F26D8D-7E14-4F9D-A094-1A336D8CF0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6" y="1406485"/>
            <a:ext cx="5332058" cy="233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D26F89-2E2F-4B44-9A33-F86BDF99F4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98" y="1411887"/>
            <a:ext cx="5598848" cy="2325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510319-8CB2-410C-B16F-60828B241B31}"/>
              </a:ext>
            </a:extLst>
          </p:cNvPr>
          <p:cNvSpPr txBox="1"/>
          <p:nvPr/>
        </p:nvSpPr>
        <p:spPr>
          <a:xfrm>
            <a:off x="1755496" y="3840590"/>
            <a:ext cx="261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/>
              <a:t>교촌치킨</a:t>
            </a:r>
            <a:r>
              <a:rPr lang="ko-KR" altLang="en-US" spc="-150" dirty="0"/>
              <a:t> </a:t>
            </a:r>
            <a:r>
              <a:rPr lang="en-US" altLang="ko-KR" spc="-150" dirty="0"/>
              <a:t>2019 </a:t>
            </a:r>
            <a:r>
              <a:rPr lang="ko-KR" altLang="en-US" spc="-150" dirty="0"/>
              <a:t>손익계산서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D1394-1499-467B-B3E7-4587F7E90A1E}"/>
              </a:ext>
            </a:extLst>
          </p:cNvPr>
          <p:cNvSpPr txBox="1"/>
          <p:nvPr/>
        </p:nvSpPr>
        <p:spPr>
          <a:xfrm>
            <a:off x="7818479" y="3804509"/>
            <a:ext cx="262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BBQ</a:t>
            </a:r>
            <a:r>
              <a:rPr lang="ko-KR" altLang="en-US" spc="-150" dirty="0"/>
              <a:t>치킨 </a:t>
            </a:r>
            <a:r>
              <a:rPr lang="en-US" altLang="ko-KR" spc="-150" dirty="0"/>
              <a:t>2019 </a:t>
            </a:r>
            <a:r>
              <a:rPr lang="ko-KR" altLang="en-US" spc="-150" dirty="0"/>
              <a:t>손익계산서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C9826-202F-4E05-8B4C-214D3CED517A}"/>
              </a:ext>
            </a:extLst>
          </p:cNvPr>
          <p:cNvSpPr txBox="1"/>
          <p:nvPr/>
        </p:nvSpPr>
        <p:spPr>
          <a:xfrm>
            <a:off x="1183548" y="4496285"/>
            <a:ext cx="960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아직 각 브랜드의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감사보고서가 업데이트 되지않아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2019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년과 전년도에 대해 비교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교촌치킨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영업이익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207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억원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198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약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감소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BBQ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치킨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영업이익 </a:t>
            </a:r>
            <a:r>
              <a:rPr lang="en-US" altLang="ko-KR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204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억원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182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억원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약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22</a:t>
            </a:r>
            <a:r>
              <a:rPr lang="ko-KR" altLang="en-US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억원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가량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감소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서로에게  배워서 매출상승기대</a:t>
            </a:r>
            <a:endParaRPr lang="en-US" altLang="ko-KR" sz="1800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4524897" y="1046490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1EC423-56E3-4399-87FE-B49D17E1979C}"/>
              </a:ext>
            </a:extLst>
          </p:cNvPr>
          <p:cNvSpPr txBox="1"/>
          <p:nvPr/>
        </p:nvSpPr>
        <p:spPr>
          <a:xfrm>
            <a:off x="6248288" y="256674"/>
            <a:ext cx="1274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/>
              <a:t>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5876544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61575-2792-4180-AB12-6316A8E3FB6A}"/>
              </a:ext>
            </a:extLst>
          </p:cNvPr>
          <p:cNvGrpSpPr/>
          <p:nvPr/>
        </p:nvGrpSpPr>
        <p:grpSpPr>
          <a:xfrm>
            <a:off x="6017600" y="1467453"/>
            <a:ext cx="5834480" cy="400110"/>
            <a:chOff x="7069844" y="1558845"/>
            <a:chExt cx="583448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9552F-690A-4963-9D94-DD5D26B050E4}"/>
                </a:ext>
              </a:extLst>
            </p:cNvPr>
            <p:cNvSpPr txBox="1"/>
            <p:nvPr/>
          </p:nvSpPr>
          <p:spPr>
            <a:xfrm>
              <a:off x="7069844" y="1558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주제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E473A-F32E-4009-9CED-4EEC4220DE69}"/>
                </a:ext>
              </a:extLst>
            </p:cNvPr>
            <p:cNvSpPr txBox="1"/>
            <p:nvPr/>
          </p:nvSpPr>
          <p:spPr>
            <a:xfrm>
              <a:off x="7780421" y="1620400"/>
              <a:ext cx="5123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치킨브랜드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‘BBQ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치킨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‘</a:t>
              </a:r>
              <a:r>
                <a:rPr lang="ko-KR" altLang="ko-KR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교촌치킨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대한 여론비교조사</a:t>
              </a:r>
              <a:endParaRPr lang="ko-KR" altLang="en-US" sz="2400" spc="-3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118589-0A54-41ED-831F-E7049D103856}"/>
              </a:ext>
            </a:extLst>
          </p:cNvPr>
          <p:cNvGrpSpPr/>
          <p:nvPr/>
        </p:nvGrpSpPr>
        <p:grpSpPr>
          <a:xfrm>
            <a:off x="6017600" y="2205176"/>
            <a:ext cx="4790540" cy="646330"/>
            <a:chOff x="7069844" y="1558845"/>
            <a:chExt cx="4790540" cy="646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DE8F8-A742-4759-A36D-A74A02B66093}"/>
                </a:ext>
              </a:extLst>
            </p:cNvPr>
            <p:cNvSpPr txBox="1"/>
            <p:nvPr/>
          </p:nvSpPr>
          <p:spPr>
            <a:xfrm>
              <a:off x="7069844" y="1558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배경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EA1B9-D49E-40C9-916B-D823B705149C}"/>
                </a:ext>
              </a:extLst>
            </p:cNvPr>
            <p:cNvSpPr txBox="1"/>
            <p:nvPr/>
          </p:nvSpPr>
          <p:spPr>
            <a:xfrm>
              <a:off x="7780421" y="1620400"/>
              <a:ext cx="40799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치킨브랜드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'BBQ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치킨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'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과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'</a:t>
              </a:r>
              <a:r>
                <a:rPr lang="ko-KR" altLang="ko-KR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교촌치킨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'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에 대한 </a:t>
              </a:r>
              <a:endPara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여론의 변화를 느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낌</a:t>
              </a:r>
              <a:endParaRPr lang="ko-KR" altLang="en-US" sz="2400" spc="-3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5C933E-5CF3-4392-AC1C-7EDD5521A806}"/>
              </a:ext>
            </a:extLst>
          </p:cNvPr>
          <p:cNvGrpSpPr/>
          <p:nvPr/>
        </p:nvGrpSpPr>
        <p:grpSpPr>
          <a:xfrm>
            <a:off x="6017600" y="3042541"/>
            <a:ext cx="5139995" cy="646330"/>
            <a:chOff x="7069844" y="1558845"/>
            <a:chExt cx="5139995" cy="646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1B3E57-6A5D-4FA0-BC7E-975D2E8CCC62}"/>
                </a:ext>
              </a:extLst>
            </p:cNvPr>
            <p:cNvSpPr txBox="1"/>
            <p:nvPr/>
          </p:nvSpPr>
          <p:spPr>
            <a:xfrm>
              <a:off x="7069844" y="1558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목적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AB7E2-0D93-4A31-82B5-0F41F83D4402}"/>
                </a:ext>
              </a:extLst>
            </p:cNvPr>
            <p:cNvSpPr txBox="1"/>
            <p:nvPr/>
          </p:nvSpPr>
          <p:spPr>
            <a:xfrm>
              <a:off x="7780421" y="1620400"/>
              <a:ext cx="4429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유튜브 댓글을 분석해 여러 이슈 및 마케팅이 </a:t>
              </a:r>
              <a:endPara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기업 이미지에 주는 영향을 파악해 보고자 한다</a:t>
              </a:r>
              <a:endParaRPr lang="ko-KR" altLang="en-US" sz="2400" spc="-3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E792CEB-71C0-4C5F-B944-8BDD88A2FEC8}"/>
              </a:ext>
            </a:extLst>
          </p:cNvPr>
          <p:cNvGrpSpPr/>
          <p:nvPr/>
        </p:nvGrpSpPr>
        <p:grpSpPr>
          <a:xfrm>
            <a:off x="6017600" y="3978434"/>
            <a:ext cx="6116098" cy="1434432"/>
            <a:chOff x="7069844" y="1558845"/>
            <a:chExt cx="6116098" cy="14344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4B463-297D-4942-8BB6-F75D662AFE25}"/>
                </a:ext>
              </a:extLst>
            </p:cNvPr>
            <p:cNvSpPr txBox="1"/>
            <p:nvPr/>
          </p:nvSpPr>
          <p:spPr>
            <a:xfrm>
              <a:off x="7069844" y="155884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대상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B09E00-E3EB-4694-BE92-C5DB3E302C7A}"/>
                </a:ext>
              </a:extLst>
            </p:cNvPr>
            <p:cNvSpPr txBox="1"/>
            <p:nvPr/>
          </p:nvSpPr>
          <p:spPr>
            <a:xfrm>
              <a:off x="7767471" y="1558845"/>
              <a:ext cx="5418471" cy="1434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2018</a:t>
              </a:r>
              <a:r>
                <a: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년부터</a:t>
              </a: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2020</a:t>
              </a:r>
              <a:r>
                <a: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년까지 유튜브 영상의</a:t>
              </a: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'BBQ</a:t>
              </a:r>
              <a:r>
                <a: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치킨</a:t>
              </a: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endPara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'</a:t>
              </a:r>
              <a:r>
                <a:rPr lang="ko-KR" altLang="ko-KR" sz="1600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교촌치킨</a:t>
              </a: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'</a:t>
              </a:r>
              <a:r>
                <a: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대한 댓글</a:t>
              </a:r>
              <a:r>
                <a:rPr lang="en-US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각 브랜드의 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2018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년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,2019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년 댓글을 합쳐 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전</a:t>
              </a:r>
              <a:r>
                <a:rPr lang="ko-KR" altLang="ko-KR" sz="16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rPr>
                <a:t>‘ 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또는 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‘</a:t>
              </a:r>
              <a:r>
                <a:rPr lang="en-US" altLang="ko-KR" sz="1600" b="1" dirty="0"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Before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맑은 고딕" panose="020B0503020000020004" pitchFamily="50" charset="-127"/>
                </a:rPr>
                <a:t>’</a:t>
              </a: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2020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년 댓글을 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후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’ 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또는 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en-US" altLang="ko-KR" sz="1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After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로 지정한다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en-US" sz="2400" spc="-3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7676DD-E78D-4457-8FAE-2203482400C7}"/>
              </a:ext>
            </a:extLst>
          </p:cNvPr>
          <p:cNvGrpSpPr/>
          <p:nvPr/>
        </p:nvGrpSpPr>
        <p:grpSpPr>
          <a:xfrm>
            <a:off x="6025646" y="5529320"/>
            <a:ext cx="5131949" cy="596365"/>
            <a:chOff x="7069844" y="1558845"/>
            <a:chExt cx="5131949" cy="5963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0FCB46-28FE-45F0-B445-44AB5C868699}"/>
                </a:ext>
              </a:extLst>
            </p:cNvPr>
            <p:cNvSpPr txBox="1"/>
            <p:nvPr/>
          </p:nvSpPr>
          <p:spPr>
            <a:xfrm>
              <a:off x="7069844" y="15588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데이터양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611F9-126F-4039-92EE-2F9BDBA1B6E1}"/>
                </a:ext>
              </a:extLst>
            </p:cNvPr>
            <p:cNvSpPr txBox="1"/>
            <p:nvPr/>
          </p:nvSpPr>
          <p:spPr>
            <a:xfrm>
              <a:off x="8363883" y="1570435"/>
              <a:ext cx="3837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비비큐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전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8,500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개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비비큐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후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30,000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개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r>
                <a:rPr lang="ko-KR" altLang="ko-KR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교촌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전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13,000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개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교촌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후</a:t>
              </a:r>
              <a:r>
                <a:rPr lang="en-US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9,000</a:t>
              </a:r>
              <a:r>
                <a:rPr lang="ko-KR" altLang="ko-KR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개</a:t>
              </a:r>
              <a:endParaRPr lang="ko-KR" altLang="en-US" sz="2000" spc="-3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29E54F3-9F92-4B06-BE0E-BC9A20D8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5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BAB25-54A7-48E0-A7B7-A10B055E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476B7-6743-40B2-BAEE-40790FD9E96F}"/>
              </a:ext>
            </a:extLst>
          </p:cNvPr>
          <p:cNvSpPr txBox="1"/>
          <p:nvPr/>
        </p:nvSpPr>
        <p:spPr>
          <a:xfrm>
            <a:off x="368968" y="2137645"/>
            <a:ext cx="5498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데이터 시각화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311803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1.</a:t>
            </a:r>
            <a:r>
              <a:rPr lang="ko-KR" altLang="en-US" sz="4000" spc="-300" dirty="0"/>
              <a:t>시각화 데이터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30D8346-85AF-4247-AA96-7328FC0CBDA2}"/>
              </a:ext>
            </a:extLst>
          </p:cNvPr>
          <p:cNvSpPr/>
          <p:nvPr/>
        </p:nvSpPr>
        <p:spPr>
          <a:xfrm>
            <a:off x="842410" y="1804738"/>
            <a:ext cx="4744574" cy="2456007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48FE0351-8540-46E6-86CE-6F144E3D8978}"/>
              </a:ext>
            </a:extLst>
          </p:cNvPr>
          <p:cNvSpPr/>
          <p:nvPr/>
        </p:nvSpPr>
        <p:spPr>
          <a:xfrm>
            <a:off x="6683601" y="1700934"/>
            <a:ext cx="4481223" cy="2610913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80FE7-CD2D-4059-A6F9-1450082090A6}"/>
              </a:ext>
            </a:extLst>
          </p:cNvPr>
          <p:cNvSpPr txBox="1"/>
          <p:nvPr/>
        </p:nvSpPr>
        <p:spPr>
          <a:xfrm>
            <a:off x="2562906" y="45889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/>
              <a:t>교촌</a:t>
            </a:r>
            <a:r>
              <a:rPr lang="ko-KR" altLang="en-US" spc="-150" dirty="0"/>
              <a:t> 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116E3-40A8-448E-9A09-EC37BD545594}"/>
              </a:ext>
            </a:extLst>
          </p:cNvPr>
          <p:cNvSpPr txBox="1"/>
          <p:nvPr/>
        </p:nvSpPr>
        <p:spPr>
          <a:xfrm>
            <a:off x="8639160" y="44962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err="1"/>
              <a:t>교촌</a:t>
            </a:r>
            <a:r>
              <a:rPr lang="ko-KR" altLang="en-US" spc="-150" dirty="0"/>
              <a:t> 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3DF2E2-03A8-44A1-BA45-0EBB8D2307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23" y="1546456"/>
            <a:ext cx="417576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4150546-F785-497A-901A-F8177E3630D7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06" y="1653823"/>
            <a:ext cx="4328160" cy="270573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2A6D90-5E71-46C3-B249-72415345C723}"/>
              </a:ext>
            </a:extLst>
          </p:cNvPr>
          <p:cNvSpPr txBox="1"/>
          <p:nvPr/>
        </p:nvSpPr>
        <p:spPr>
          <a:xfrm>
            <a:off x="2032811" y="5102945"/>
            <a:ext cx="8518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후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일본어와 러시아어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중국어를 포함한 외국어들이 대거 등장</a:t>
            </a:r>
            <a:endParaRPr lang="en-US" altLang="ko-KR" sz="1800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교촌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먹방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먹방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유튜버인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교광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상당히 크게 보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사이에 유튜브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먹방에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많이 노출되었고 이로 인한 대량의 외국인 팬의 유입</a:t>
            </a:r>
            <a:endParaRPr lang="en-US" altLang="ko-KR" sz="1800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311803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1.</a:t>
            </a:r>
            <a:r>
              <a:rPr lang="ko-KR" altLang="en-US" sz="4000" spc="-300" dirty="0"/>
              <a:t>시각화 데이터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30D8346-85AF-4247-AA96-7328FC0CBDA2}"/>
              </a:ext>
            </a:extLst>
          </p:cNvPr>
          <p:cNvSpPr/>
          <p:nvPr/>
        </p:nvSpPr>
        <p:spPr>
          <a:xfrm>
            <a:off x="842410" y="1804738"/>
            <a:ext cx="4744574" cy="2456007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48FE0351-8540-46E6-86CE-6F144E3D8978}"/>
              </a:ext>
            </a:extLst>
          </p:cNvPr>
          <p:cNvSpPr/>
          <p:nvPr/>
        </p:nvSpPr>
        <p:spPr>
          <a:xfrm>
            <a:off x="6497170" y="1657393"/>
            <a:ext cx="4744574" cy="2654454"/>
          </a:xfrm>
          <a:prstGeom prst="bracketPair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80FE7-CD2D-4059-A6F9-1450082090A6}"/>
              </a:ext>
            </a:extLst>
          </p:cNvPr>
          <p:cNvSpPr txBox="1"/>
          <p:nvPr/>
        </p:nvSpPr>
        <p:spPr>
          <a:xfrm>
            <a:off x="2559700" y="458896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BBQ</a:t>
            </a:r>
            <a:r>
              <a:rPr lang="ko-KR" altLang="en-US" spc="-150" dirty="0"/>
              <a:t> 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116E3-40A8-448E-9A09-EC37BD545594}"/>
              </a:ext>
            </a:extLst>
          </p:cNvPr>
          <p:cNvSpPr txBox="1"/>
          <p:nvPr/>
        </p:nvSpPr>
        <p:spPr>
          <a:xfrm>
            <a:off x="8635954" y="44962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BBQ</a:t>
            </a:r>
            <a:r>
              <a:rPr lang="ko-KR" altLang="en-US" spc="-150" dirty="0"/>
              <a:t> 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A6D90-5E71-46C3-B249-72415345C723}"/>
              </a:ext>
            </a:extLst>
          </p:cNvPr>
          <p:cNvSpPr txBox="1"/>
          <p:nvPr/>
        </p:nvSpPr>
        <p:spPr>
          <a:xfrm>
            <a:off x="2032811" y="5102945"/>
            <a:ext cx="691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많은 외국어를 찾아볼 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교촌치킨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특별한 결과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길게 보이는 웃음을 나타내는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ㅋㅋㅋㅋㅋㅋ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endParaRPr lang="en-US" altLang="ko-KR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광희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광고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회장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endParaRPr lang="en-US" altLang="ko-KR" sz="1800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962D2C-C8FA-45B2-84DE-F5BFB8F3AFC9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97" y="1657393"/>
            <a:ext cx="4140200" cy="275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A1D7BE-6AEE-4821-8B1D-0EDBCB5412D6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76" y="1721845"/>
            <a:ext cx="4356735" cy="262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5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BAB25-54A7-48E0-A7B7-A10B055E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476B7-6743-40B2-BAEE-40790FD9E96F}"/>
              </a:ext>
            </a:extLst>
          </p:cNvPr>
          <p:cNvSpPr txBox="1"/>
          <p:nvPr/>
        </p:nvSpPr>
        <p:spPr>
          <a:xfrm>
            <a:off x="368968" y="2137645"/>
            <a:ext cx="4887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형태소 분석</a:t>
            </a:r>
            <a:r>
              <a:rPr lang="en-US" altLang="ko-KR" sz="6600" b="1" dirty="0">
                <a:solidFill>
                  <a:schemeClr val="bg1"/>
                </a:solidFill>
              </a:rPr>
              <a:t> 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8C930B-9B88-46BA-9158-1917DFDDC59B}"/>
              </a:ext>
            </a:extLst>
          </p:cNvPr>
          <p:cNvCxnSpPr>
            <a:cxnSpLocks/>
          </p:cNvCxnSpPr>
          <p:nvPr/>
        </p:nvCxnSpPr>
        <p:spPr>
          <a:xfrm>
            <a:off x="368968" y="3429000"/>
            <a:ext cx="399448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형태소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697C74-D7C9-4A21-B85A-6D32E1048790}"/>
              </a:ext>
            </a:extLst>
          </p:cNvPr>
          <p:cNvSpPr txBox="1"/>
          <p:nvPr/>
        </p:nvSpPr>
        <p:spPr>
          <a:xfrm>
            <a:off x="128337" y="825170"/>
            <a:ext cx="2813591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1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2-1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부정적 이미지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4B7CFF0-1C5D-454D-8139-3E72E65BD9A8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81" y="1613830"/>
            <a:ext cx="4950072" cy="194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8084765-59E0-465C-98DC-1FD2283536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37" y="1634854"/>
            <a:ext cx="5946473" cy="19250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3BA284-FD75-483E-B2D5-E131EEE6C1DD}"/>
              </a:ext>
            </a:extLst>
          </p:cNvPr>
          <p:cNvSpPr txBox="1"/>
          <p:nvPr/>
        </p:nvSpPr>
        <p:spPr>
          <a:xfrm>
            <a:off x="1384741" y="4046060"/>
            <a:ext cx="9111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망해라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불매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쓰레기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흑우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등의 부정적인 단어들을 확인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</a:p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브랜드 모두 현재보다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부정적인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이미지가 다수 존재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불매운동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상대빈도가 상당히 높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두 브랜드에 대한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불매운동</a:t>
            </a:r>
            <a:endParaRPr lang="en-US" altLang="ko-KR" sz="1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두 브랜드 모두 최근 여론은 상대적으로 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긍정적이라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것을 반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증</a:t>
            </a:r>
            <a:endParaRPr lang="en-US" altLang="ko-KR" sz="1800" b="1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형태소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697C74-D7C9-4A21-B85A-6D32E1048790}"/>
              </a:ext>
            </a:extLst>
          </p:cNvPr>
          <p:cNvSpPr txBox="1"/>
          <p:nvPr/>
        </p:nvSpPr>
        <p:spPr>
          <a:xfrm>
            <a:off x="112294" y="799258"/>
            <a:ext cx="4826962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2-1-1 ‘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교촌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부정적 이미지 형성원인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BA284-FD75-483E-B2D5-E131EEE6C1DD}"/>
              </a:ext>
            </a:extLst>
          </p:cNvPr>
          <p:cNvSpPr txBox="1"/>
          <p:nvPr/>
        </p:nvSpPr>
        <p:spPr>
          <a:xfrm>
            <a:off x="1384741" y="4046060"/>
            <a:ext cx="770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폭행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폭력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깡패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같은 폭력적인 단어들이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교촌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에만 많이 등장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폭행에 연관된 불미스러운 사건이 있었을 거라고 유추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불매운동</a:t>
            </a:r>
            <a:endParaRPr lang="en-US" altLang="ko-KR" sz="1800" b="1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B12ECD-B253-4F91-8A85-AD891AED25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40" y="1555272"/>
            <a:ext cx="7173333" cy="200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4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2. </a:t>
            </a:r>
            <a:r>
              <a:rPr lang="ko-KR" altLang="en-US" sz="4000" spc="-300" dirty="0"/>
              <a:t>형태소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697C74-D7C9-4A21-B85A-6D32E1048790}"/>
              </a:ext>
            </a:extLst>
          </p:cNvPr>
          <p:cNvSpPr txBox="1"/>
          <p:nvPr/>
        </p:nvSpPr>
        <p:spPr>
          <a:xfrm>
            <a:off x="112294" y="799258"/>
            <a:ext cx="4826962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2-1-2 ‘BBQ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부정적 이미지 형성원인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BA284-FD75-483E-B2D5-E131EEE6C1DD}"/>
              </a:ext>
            </a:extLst>
          </p:cNvPr>
          <p:cNvSpPr txBox="1"/>
          <p:nvPr/>
        </p:nvSpPr>
        <p:spPr>
          <a:xfrm>
            <a:off x="1384741" y="4046060"/>
            <a:ext cx="9097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사기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사기꾼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등의 부정적인 단어가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집중적으로 등장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별 의미가 없어 보이는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홍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이라는 명사가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BBQ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0.24%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꽤나 높은 상대빈도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비슷하게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0.21%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상대빈도를 보여준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사운드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먹방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유튜버인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홍 사운드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</a:p>
          <a:p>
            <a:pPr marL="342900" indent="-342900">
              <a:buAutoNum type="arabicPeriod"/>
            </a:pPr>
            <a:r>
              <a:rPr lang="en-US" altLang="ko-KR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2019</a:t>
            </a:r>
            <a:r>
              <a:rPr lang="ko-KR" altLang="en-US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월경 </a:t>
            </a:r>
            <a:r>
              <a:rPr lang="en-US" altLang="ko-KR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8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홍 사운드 </a:t>
            </a:r>
            <a:r>
              <a:rPr lang="ko-KR" altLang="en-US" sz="1800" b="1" spc="-15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비비큐</a:t>
            </a:r>
            <a:r>
              <a:rPr lang="ko-KR" altLang="en-US" sz="18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폭로 논란</a:t>
            </a:r>
            <a:r>
              <a:rPr lang="en-US" altLang="ko-KR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en-US" altLang="ko-KR" sz="1800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b="1" spc="-15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불매운동</a:t>
            </a:r>
            <a:endParaRPr lang="en-US" altLang="ko-KR" sz="1800" b="1" spc="-15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C5F3A9-D3C3-4977-943B-B07AF9E78E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78" y="1852654"/>
            <a:ext cx="7022412" cy="1944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0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576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23</cp:revision>
  <dcterms:created xsi:type="dcterms:W3CDTF">2020-11-08T00:44:28Z</dcterms:created>
  <dcterms:modified xsi:type="dcterms:W3CDTF">2020-12-21T18:51:02Z</dcterms:modified>
</cp:coreProperties>
</file>