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7" r:id="rId2"/>
  </p:sldMasterIdLst>
  <p:notesMasterIdLst>
    <p:notesMasterId r:id="rId15"/>
  </p:notesMasterIdLst>
  <p:handoutMasterIdLst>
    <p:handoutMasterId r:id="rId16"/>
  </p:handoutMasterIdLst>
  <p:sldIdLst>
    <p:sldId id="996" r:id="rId3"/>
    <p:sldId id="1041" r:id="rId4"/>
    <p:sldId id="1009" r:id="rId5"/>
    <p:sldId id="1042" r:id="rId6"/>
    <p:sldId id="1043" r:id="rId7"/>
    <p:sldId id="1010" r:id="rId8"/>
    <p:sldId id="1045" r:id="rId9"/>
    <p:sldId id="1044" r:id="rId10"/>
    <p:sldId id="1019" r:id="rId11"/>
    <p:sldId id="1029" r:id="rId12"/>
    <p:sldId id="1046" r:id="rId13"/>
    <p:sldId id="1023" r:id="rId14"/>
  </p:sldIdLst>
  <p:sldSz cx="9906000" cy="6858000" type="A4"/>
  <p:notesSz cx="6734175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20000"/>
    <a:srgbClr val="5F5F5F"/>
    <a:srgbClr val="000000"/>
    <a:srgbClr val="333333"/>
    <a:srgbClr val="1C1C1C"/>
    <a:srgbClr val="111111"/>
    <a:srgbClr val="FFFFCC"/>
    <a:srgbClr val="6DD9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5" autoAdjust="0"/>
    <p:restoredTop sz="99526" autoAdjust="0"/>
  </p:normalViewPr>
  <p:slideViewPr>
    <p:cSldViewPr showGuides="1">
      <p:cViewPr varScale="1">
        <p:scale>
          <a:sx n="101" d="100"/>
          <a:sy n="101" d="100"/>
        </p:scale>
        <p:origin x="-186" y="-96"/>
      </p:cViewPr>
      <p:guideLst>
        <p:guide orient="horz" pos="3884"/>
        <p:guide orient="horz" pos="4247"/>
        <p:guide orient="horz" pos="73"/>
        <p:guide orient="horz" pos="663"/>
        <p:guide orient="horz" pos="890"/>
        <p:guide pos="3211"/>
        <p:guide pos="398"/>
        <p:guide pos="671"/>
        <p:guide pos="60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18143" cy="493315"/>
          </a:xfrm>
          <a:prstGeom prst="rect">
            <a:avLst/>
          </a:prstGeom>
        </p:spPr>
        <p:txBody>
          <a:bodyPr vert="horz" lIns="91404" tIns="45701" rIns="91404" bIns="45701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477" y="2"/>
            <a:ext cx="2918143" cy="493315"/>
          </a:xfrm>
          <a:prstGeom prst="rect">
            <a:avLst/>
          </a:prstGeom>
        </p:spPr>
        <p:txBody>
          <a:bodyPr vert="horz" lIns="91404" tIns="45701" rIns="91404" bIns="45701" rtlCol="0"/>
          <a:lstStyle>
            <a:lvl1pPr algn="r">
              <a:defRPr sz="1200"/>
            </a:lvl1pPr>
          </a:lstStyle>
          <a:p>
            <a:pPr>
              <a:defRPr/>
            </a:pPr>
            <a:fld id="{FF2D02B5-AD74-4261-A264-EB39CC51EB81}" type="datetimeFigureOut">
              <a:rPr lang="ko-KR" altLang="en-US"/>
              <a:pPr>
                <a:defRPr/>
              </a:pPr>
              <a:t>2018-09-13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371287"/>
            <a:ext cx="2918143" cy="493315"/>
          </a:xfrm>
          <a:prstGeom prst="rect">
            <a:avLst/>
          </a:prstGeom>
        </p:spPr>
        <p:txBody>
          <a:bodyPr vert="horz" lIns="91404" tIns="45701" rIns="91404" bIns="4570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477" y="9371287"/>
            <a:ext cx="2918143" cy="493315"/>
          </a:xfrm>
          <a:prstGeom prst="rect">
            <a:avLst/>
          </a:prstGeom>
        </p:spPr>
        <p:txBody>
          <a:bodyPr vert="horz" lIns="91404" tIns="45701" rIns="91404" bIns="45701" rtlCol="0" anchor="b"/>
          <a:lstStyle>
            <a:lvl1pPr algn="r">
              <a:defRPr sz="1200"/>
            </a:lvl1pPr>
          </a:lstStyle>
          <a:p>
            <a:pPr>
              <a:defRPr/>
            </a:pPr>
            <a:fld id="{3F1812AC-9EDE-47F7-9776-57AD603CDFF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48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18143" cy="493315"/>
          </a:xfrm>
          <a:prstGeom prst="rect">
            <a:avLst/>
          </a:prstGeom>
        </p:spPr>
        <p:txBody>
          <a:bodyPr vert="horz" lIns="91404" tIns="45701" rIns="91404" bIns="457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477" y="2"/>
            <a:ext cx="2918143" cy="493315"/>
          </a:xfrm>
          <a:prstGeom prst="rect">
            <a:avLst/>
          </a:prstGeom>
        </p:spPr>
        <p:txBody>
          <a:bodyPr vert="horz" lIns="91404" tIns="45701" rIns="91404" bIns="457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A69AF41-B3F9-4462-AF6A-0F59DE893AAC}" type="datetimeFigureOut">
              <a:rPr lang="ko-KR" altLang="en-US"/>
              <a:pPr>
                <a:defRPr/>
              </a:pPr>
              <a:t>2018-09-13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3525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4" tIns="45701" rIns="91404" bIns="4570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418" y="4686500"/>
            <a:ext cx="5387340" cy="4439841"/>
          </a:xfrm>
          <a:prstGeom prst="rect">
            <a:avLst/>
          </a:prstGeom>
        </p:spPr>
        <p:txBody>
          <a:bodyPr vert="horz" lIns="91404" tIns="45701" rIns="91404" bIns="45701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7"/>
            <a:ext cx="2918143" cy="493315"/>
          </a:xfrm>
          <a:prstGeom prst="rect">
            <a:avLst/>
          </a:prstGeom>
        </p:spPr>
        <p:txBody>
          <a:bodyPr vert="horz" lIns="91404" tIns="45701" rIns="91404" bIns="457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477" y="9371287"/>
            <a:ext cx="2918143" cy="493315"/>
          </a:xfrm>
          <a:prstGeom prst="rect">
            <a:avLst/>
          </a:prstGeom>
        </p:spPr>
        <p:txBody>
          <a:bodyPr vert="horz" lIns="91404" tIns="45701" rIns="91404" bIns="457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9DE535-8D60-4228-A7FF-25994BEE23F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314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5610" y="8"/>
            <a:ext cx="9911610" cy="785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966" y="335900"/>
            <a:ext cx="4821237" cy="383546"/>
          </a:xfrm>
          <a:prstGeom prst="rect">
            <a:avLst/>
          </a:prstGeom>
        </p:spPr>
        <p:txBody>
          <a:bodyPr/>
          <a:lstStyle>
            <a:lvl1pPr>
              <a:defRPr b="1" spc="-5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353644" y="83989"/>
            <a:ext cx="4344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bg1"/>
                </a:solidFill>
                <a:latin typeface="+mn-ea"/>
                <a:ea typeface="+mn-ea"/>
              </a:rPr>
              <a:t>PART.7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698267" y="420972"/>
            <a:ext cx="10836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YouAndI" pitchFamily="2" charset="0"/>
                <a:ea typeface="+mn-ea"/>
              </a:rPr>
              <a:t>Development Plan</a:t>
            </a:r>
            <a:endParaRPr lang="ko-KR" altLang="en-US" sz="1600" b="1" dirty="0">
              <a:solidFill>
                <a:schemeClr val="bg1"/>
              </a:solidFill>
              <a:latin typeface="YouAndI" pitchFamily="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612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966" y="335900"/>
            <a:ext cx="4821237" cy="383546"/>
          </a:xfrm>
          <a:prstGeom prst="rect">
            <a:avLst/>
          </a:prstGeom>
        </p:spPr>
        <p:txBody>
          <a:bodyPr/>
          <a:lstStyle>
            <a:lvl1pPr>
              <a:defRPr b="1" spc="-5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353644" y="83989"/>
            <a:ext cx="4344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bg1"/>
                </a:solidFill>
                <a:latin typeface="+mn-ea"/>
                <a:ea typeface="+mn-ea"/>
              </a:rPr>
              <a:t>PART.3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626125" y="420972"/>
            <a:ext cx="11557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YouAndI" pitchFamily="2" charset="0"/>
                <a:ea typeface="+mn-ea"/>
              </a:rPr>
              <a:t>Our Understanding</a:t>
            </a:r>
            <a:endParaRPr lang="ko-KR" altLang="en-US" sz="1600" b="1" dirty="0">
              <a:solidFill>
                <a:schemeClr val="bg1"/>
              </a:solidFill>
              <a:latin typeface="YouAndI" pitchFamily="2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966" y="335900"/>
            <a:ext cx="4821237" cy="383546"/>
          </a:xfrm>
          <a:prstGeom prst="rect">
            <a:avLst/>
          </a:prstGeom>
        </p:spPr>
        <p:txBody>
          <a:bodyPr/>
          <a:lstStyle>
            <a:lvl1pPr>
              <a:defRPr b="1" spc="-5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353644" y="83989"/>
            <a:ext cx="4344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bg1"/>
                </a:solidFill>
                <a:latin typeface="+mn-ea"/>
                <a:ea typeface="+mn-ea"/>
              </a:rPr>
              <a:t>PART.6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45606" y="420972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YouAndI" pitchFamily="2" charset="0"/>
                <a:ea typeface="+mn-ea"/>
              </a:rPr>
              <a:t>'PRIVIA'  Building Plan</a:t>
            </a:r>
            <a:endParaRPr lang="ko-KR" altLang="en-US" sz="1600" b="1" dirty="0">
              <a:solidFill>
                <a:schemeClr val="bg1"/>
              </a:solidFill>
              <a:latin typeface="YouAndI" pitchFamily="2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966" y="335900"/>
            <a:ext cx="4821237" cy="383546"/>
          </a:xfrm>
          <a:prstGeom prst="rect">
            <a:avLst/>
          </a:prstGeom>
        </p:spPr>
        <p:txBody>
          <a:bodyPr/>
          <a:lstStyle>
            <a:lvl1pPr>
              <a:defRPr b="1" spc="-5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353644" y="83989"/>
            <a:ext cx="4344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bg1"/>
                </a:solidFill>
                <a:latin typeface="+mn-ea"/>
                <a:ea typeface="+mn-ea"/>
              </a:rPr>
              <a:t>PART.7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698267" y="420972"/>
            <a:ext cx="10836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YouAndI" pitchFamily="2" charset="0"/>
                <a:ea typeface="+mn-ea"/>
              </a:rPr>
              <a:t>Development Plan</a:t>
            </a:r>
            <a:endParaRPr lang="ko-KR" altLang="en-US" sz="1600" b="1" dirty="0">
              <a:solidFill>
                <a:schemeClr val="bg1"/>
              </a:solidFill>
              <a:latin typeface="YouAndI" pitchFamily="2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5610" y="8"/>
            <a:ext cx="9911610" cy="785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rgbClr val="00B0F0"/>
              </a:solidFill>
            </a:endParaRPr>
          </a:p>
        </p:txBody>
      </p:sp>
      <p:pic>
        <p:nvPicPr>
          <p:cNvPr id="4" name="Picture 2" descr="D:\03.플젝\2015\12.Mercdeds\01.제안서\MB-a_claim00_L_p_3C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9" y="188640"/>
            <a:ext cx="1487784" cy="3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06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5610" y="8"/>
            <a:ext cx="9911610" cy="785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rgbClr val="00B0F0"/>
              </a:solidFill>
            </a:endParaRPr>
          </a:p>
        </p:txBody>
      </p:sp>
      <p:pic>
        <p:nvPicPr>
          <p:cNvPr id="4" name="Picture 2" descr="D:\03.플젝\2015\12.Mercdeds\01.제안서\MB-a_claim00_L_p_3C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9" y="188640"/>
            <a:ext cx="1487784" cy="3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6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966" y="335900"/>
            <a:ext cx="4821237" cy="383546"/>
          </a:xfrm>
          <a:prstGeom prst="rect">
            <a:avLst/>
          </a:prstGeom>
        </p:spPr>
        <p:txBody>
          <a:bodyPr/>
          <a:lstStyle>
            <a:lvl1pPr>
              <a:defRPr b="1" spc="-5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353644" y="83989"/>
            <a:ext cx="4344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bg1"/>
                </a:solidFill>
                <a:latin typeface="+mn-ea"/>
                <a:ea typeface="+mn-ea"/>
              </a:rPr>
              <a:t>PART.3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626125" y="420972"/>
            <a:ext cx="11557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YouAndI" pitchFamily="2" charset="0"/>
                <a:ea typeface="+mn-ea"/>
              </a:rPr>
              <a:t>Our Understanding</a:t>
            </a:r>
            <a:endParaRPr lang="ko-KR" altLang="en-US" sz="1600" b="1" dirty="0">
              <a:solidFill>
                <a:schemeClr val="bg1"/>
              </a:solidFill>
              <a:latin typeface="YouAndI" pitchFamily="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528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966" y="335900"/>
            <a:ext cx="4821237" cy="383546"/>
          </a:xfrm>
          <a:prstGeom prst="rect">
            <a:avLst/>
          </a:prstGeom>
        </p:spPr>
        <p:txBody>
          <a:bodyPr/>
          <a:lstStyle>
            <a:lvl1pPr>
              <a:defRPr b="1" spc="-5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353644" y="83989"/>
            <a:ext cx="4344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bg1"/>
                </a:solidFill>
                <a:latin typeface="+mn-ea"/>
                <a:ea typeface="+mn-ea"/>
              </a:rPr>
              <a:t>PART.6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45606" y="420972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YouAndI" pitchFamily="2" charset="0"/>
                <a:ea typeface="+mn-ea"/>
              </a:rPr>
              <a:t>'PRIVIA'  Building Plan</a:t>
            </a:r>
            <a:endParaRPr lang="ko-KR" altLang="en-US" sz="1600" b="1" dirty="0">
              <a:solidFill>
                <a:schemeClr val="bg1"/>
              </a:solidFill>
              <a:latin typeface="YouAndI" pitchFamily="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76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5610" y="8"/>
            <a:ext cx="9911610" cy="785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9" y="168932"/>
            <a:ext cx="198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VR</a:t>
            </a:r>
            <a:r>
              <a:rPr lang="en-US" altLang="ko-KR" sz="11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및 내부역량 분석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20" r:id="rId2"/>
    <p:sldLayoutId id="2147483725" r:id="rId3"/>
    <p:sldLayoutId id="2147483726" r:id="rId4"/>
    <p:sldLayoutId id="2147483744" r:id="rId5"/>
    <p:sldLayoutId id="2147483757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2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sz="2000">
          <a:solidFill>
            <a:srgbClr val="595959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post.naver.com/viewer/postView.nhn?volumeNo=9979290&amp;memberNo=28162671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post.naver.com/viewer/postView.nhn?volumeNo=4779675&amp;memberNo=2214417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://post.naver.com/viewer/postView.nhn?volumeNo=6522124&amp;memberNo=2515509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.chosun.com/site/data/html_dir/2016/02/15/2016021501686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&amp;quot;추가 장치 필요없네?&amp;quot; 페이스북, VR기기 혁신 ">
            <a:hlinkClick r:id="rId2" tooltip="&amp;quot;추가 장치 필요없네?&amp;quot; 페이스북, VR기기 혁신  포스트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3870955" cy="2580636"/>
          </a:xfrm>
          <a:prstGeom prst="rect">
            <a:avLst/>
          </a:prstGeom>
          <a:noFill/>
          <a:effectLst>
            <a:glow rad="1905000">
              <a:schemeClr val="accent1">
                <a:alpha val="0"/>
              </a:schemeClr>
            </a:glow>
            <a:softEdge rad="685800"/>
          </a:effectLst>
        </p:spPr>
      </p:pic>
      <p:sp>
        <p:nvSpPr>
          <p:cNvPr id="13" name="TextBox 12"/>
          <p:cNvSpPr txBox="1"/>
          <p:nvPr/>
        </p:nvSpPr>
        <p:spPr>
          <a:xfrm>
            <a:off x="2362459" y="2748203"/>
            <a:ext cx="5182829" cy="83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4797" y="377974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및 내부역량 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409525" y="2634225"/>
            <a:ext cx="503204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5142" y="6093296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기기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장영희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37851" y="3685769"/>
            <a:ext cx="503204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>
            <a:off x="272480" y="836712"/>
            <a:ext cx="9361040" cy="5400600"/>
          </a:xfrm>
          <a:prstGeom prst="roundRect">
            <a:avLst>
              <a:gd name="adj" fmla="val 5136"/>
            </a:avLst>
          </a:prstGeom>
          <a:solidFill>
            <a:schemeClr val="bg1"/>
          </a:solidFill>
          <a:ln w="317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36576" y="103581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+mn-ea"/>
                <a:ea typeface="+mn-ea"/>
              </a:rPr>
              <a:t>“Product”</a:t>
            </a:r>
            <a:endParaRPr lang="en-US" altLang="ko-KR" sz="2400" b="1" dirty="0">
              <a:latin typeface="+mn-ea"/>
              <a:ea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60512" y="2749062"/>
            <a:ext cx="8899408" cy="2984194"/>
            <a:chOff x="222968" y="2348879"/>
            <a:chExt cx="9554513" cy="3203869"/>
          </a:xfrm>
        </p:grpSpPr>
        <p:sp>
          <p:nvSpPr>
            <p:cNvPr id="22" name="타원 21"/>
            <p:cNvSpPr/>
            <p:nvPr/>
          </p:nvSpPr>
          <p:spPr>
            <a:xfrm>
              <a:off x="362060" y="2348881"/>
              <a:ext cx="1427459" cy="1427459"/>
            </a:xfrm>
            <a:prstGeom prst="ellipse">
              <a:avLst/>
            </a:prstGeom>
            <a:solidFill>
              <a:srgbClr val="0033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22968" y="3929552"/>
              <a:ext cx="1705641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4" name="직사각형 23"/>
            <p:cNvSpPr/>
            <p:nvPr/>
          </p:nvSpPr>
          <p:spPr>
            <a:xfrm>
              <a:off x="479289" y="2847827"/>
              <a:ext cx="1193000" cy="42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haroni" panose="02010803020104030203" pitchFamily="2" charset="-79"/>
                  <a:ea typeface="맑은 고딕"/>
                  <a:cs typeface="Aharoni" panose="02010803020104030203" pitchFamily="2" charset="-79"/>
                </a:rPr>
                <a:t>기어 </a:t>
              </a:r>
              <a:r>
                <a:rPr kumimoji="0" lang="en-US" altLang="ko-KR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VR</a:t>
              </a:r>
              <a:endParaRPr kumimoji="0" lang="en-US" altLang="ko-KR" sz="2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35041" y="3966669"/>
              <a:ext cx="1955749" cy="1139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488" indent="-9048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415</a:t>
              </a:r>
              <a:r>
                <a:rPr kumimoji="0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만대로 </a:t>
              </a:r>
              <a:r>
                <a:rPr kumimoji="0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1</a:t>
              </a:r>
              <a:r>
                <a:rPr kumimoji="0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위 </a:t>
              </a:r>
              <a:endParaRPr kumimoji="0" lang="en-US" altLang="ko-KR" sz="9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indent="-9048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en-US" altLang="ko-KR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indent="-9048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삼성과 </a:t>
              </a:r>
              <a:r>
                <a:rPr kumimoji="0" lang="ko-KR" altLang="en-US" sz="900" b="1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오큘러스가</a:t>
              </a:r>
              <a:r>
                <a:rPr kumimoji="0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 공동 개발</a:t>
              </a:r>
              <a:r>
                <a:rPr kumimoji="0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/>
              </a:r>
              <a:br>
                <a:rPr kumimoji="0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</a:br>
              <a:endParaRPr kumimoji="0" lang="en-US" altLang="ko-KR" sz="9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indent="-9048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11</a:t>
              </a:r>
              <a:r>
                <a:rPr kumimoji="0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</a:t>
              </a:r>
              <a:r>
                <a:rPr kumimoji="0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~14</a:t>
              </a:r>
              <a:r>
                <a:rPr kumimoji="0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만원 대로 전형적인</a:t>
              </a:r>
              <a:endParaRPr kumimoji="0" lang="en-US" altLang="ko-KR" sz="9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보급형 </a:t>
              </a:r>
              <a:r>
                <a:rPr kumimoji="0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VR</a:t>
              </a:r>
              <a:r>
                <a:rPr kumimoji="0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기기</a:t>
              </a:r>
              <a:endParaRPr kumimoji="0" lang="en-US" altLang="ko-KR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indent="-9048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en-US" altLang="ko-KR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322798" y="2348881"/>
              <a:ext cx="1427458" cy="1427459"/>
            </a:xfrm>
            <a:prstGeom prst="ellipse">
              <a:avLst/>
            </a:prstGeom>
            <a:solidFill>
              <a:srgbClr val="0033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183707" y="3929552"/>
              <a:ext cx="1705641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30" name="직사각형 29"/>
            <p:cNvSpPr/>
            <p:nvPr/>
          </p:nvSpPr>
          <p:spPr>
            <a:xfrm>
              <a:off x="2253941" y="3966670"/>
              <a:ext cx="1936473" cy="991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75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만대로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2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위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9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플레이스테이션과 연동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되는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VR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로 고품질의</a:t>
              </a:r>
              <a:r>
                <a:rPr kumimoji="0" lang="en-US" altLang="ko-KR" sz="9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VR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게임과 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영상시정을</a:t>
              </a:r>
              <a:r>
                <a:rPr kumimoji="0" lang="en-US" altLang="ko-KR" sz="9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즐길 수 있지만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34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~50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만원대의 고가</a:t>
              </a:r>
              <a:endParaRPr kumimoji="0" lang="en-US" altLang="ko-KR" sz="9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283536" y="2348881"/>
              <a:ext cx="1427458" cy="1427459"/>
            </a:xfrm>
            <a:prstGeom prst="ellipse">
              <a:avLst/>
            </a:prstGeom>
            <a:solidFill>
              <a:srgbClr val="0033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4144445" y="3929552"/>
              <a:ext cx="1705641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37" name="타원 36"/>
            <p:cNvSpPr/>
            <p:nvPr/>
          </p:nvSpPr>
          <p:spPr>
            <a:xfrm>
              <a:off x="6244274" y="2348881"/>
              <a:ext cx="1427458" cy="1427459"/>
            </a:xfrm>
            <a:prstGeom prst="ellipse">
              <a:avLst/>
            </a:prstGeom>
            <a:solidFill>
              <a:srgbClr val="0033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6105183" y="3929552"/>
              <a:ext cx="1705641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47" name="타원 46"/>
            <p:cNvSpPr/>
            <p:nvPr/>
          </p:nvSpPr>
          <p:spPr>
            <a:xfrm>
              <a:off x="8210930" y="2348879"/>
              <a:ext cx="1427458" cy="1427459"/>
            </a:xfrm>
            <a:prstGeom prst="ellipse">
              <a:avLst/>
            </a:prstGeom>
            <a:solidFill>
              <a:srgbClr val="0033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8071840" y="3929552"/>
              <a:ext cx="1705641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62" name="직사각형 61"/>
            <p:cNvSpPr/>
            <p:nvPr/>
          </p:nvSpPr>
          <p:spPr>
            <a:xfrm>
              <a:off x="2387178" y="2541050"/>
              <a:ext cx="1299702" cy="109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플레이</a:t>
              </a:r>
              <a:endParaRPr kumimoji="0"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스테이션</a:t>
              </a:r>
              <a:endParaRPr kumimoji="0"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VR</a:t>
              </a:r>
              <a:endParaRPr kumimoji="0" lang="en-US" altLang="ko-KR" sz="2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469176" y="2682612"/>
              <a:ext cx="1024341" cy="759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바이브</a:t>
              </a:r>
              <a:endParaRPr kumimoji="0"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(HTC)</a:t>
              </a:r>
              <a:endParaRPr kumimoji="0" lang="en-US" altLang="ko-KR" sz="2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334869" y="2682611"/>
              <a:ext cx="1299702" cy="759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데이드림</a:t>
              </a:r>
              <a:endParaRPr kumimoji="0"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(</a:t>
              </a:r>
              <a:r>
                <a:rPr kumimoji="0" lang="ko-KR" altLang="en-US" sz="2000" b="1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구글</a:t>
              </a:r>
              <a:r>
                <a:rPr kumimoji="0" lang="en-US" altLang="ko-KR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)</a:t>
              </a:r>
              <a:endParaRPr kumimoji="0" lang="en-US" altLang="ko-KR" sz="2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176712" y="2706266"/>
              <a:ext cx="1495897" cy="759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haroni" panose="02010803020104030203" pitchFamily="2" charset="-79"/>
                  <a:ea typeface="맑은 고딕"/>
                  <a:cs typeface="Aharoni" panose="02010803020104030203" pitchFamily="2" charset="-79"/>
                </a:rPr>
                <a:t>리프트</a:t>
              </a:r>
              <a:endParaRPr kumimoji="0"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Aharoni" panose="02010803020104030203" pitchFamily="2" charset="-79"/>
                <a:ea typeface="맑은 고딕"/>
                <a:cs typeface="Aharoni" panose="02010803020104030203" pitchFamily="2" charset="-79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(</a:t>
              </a:r>
              <a:r>
                <a:rPr kumimoji="0" lang="ko-KR" altLang="en-US" sz="2000" b="1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오큘러스</a:t>
              </a:r>
              <a:r>
                <a:rPr kumimoji="0" lang="en-US" altLang="ko-KR" sz="2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+mn-ea"/>
                  <a:ea typeface="+mn-ea"/>
                  <a:cs typeface="Aharoni" panose="02010803020104030203" pitchFamily="2" charset="-79"/>
                </a:rPr>
                <a:t>)</a:t>
              </a:r>
              <a:endParaRPr kumimoji="0" lang="en-US" altLang="ko-KR" sz="2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171900" y="3966670"/>
              <a:ext cx="1977777" cy="1586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42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만대로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3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위</a:t>
              </a:r>
              <a:r>
                <a:rPr kumimoji="0" lang="en-US" altLang="ko-KR" sz="9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/>
              </a:r>
              <a:br>
                <a:rPr kumimoji="0" lang="en-US" altLang="ko-KR" sz="9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</a:br>
              <a:endParaRPr kumimoji="0" lang="en-US" altLang="ko-KR" sz="9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약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65</a:t>
              </a:r>
              <a:r>
                <a:rPr kumimoji="0" lang="ko-KR" altLang="en-US" sz="900" b="1" kern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만원대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한국 공식 가격은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99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만원으로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VR</a:t>
              </a:r>
              <a:r>
                <a:rPr kumimoji="0" lang="ko-KR" altLang="en-US" sz="900" b="1" kern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중급자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이상의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소비자들에게 맞는 제품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9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본체 외에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2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개의 베이스 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스테이션</a:t>
              </a:r>
              <a:r>
                <a:rPr kumimoji="0" lang="en-US" altLang="ko-KR" sz="9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2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개의 모션 컨트롤러 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포함으로 역동적인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VR</a:t>
              </a:r>
              <a:r>
                <a:rPr kumimoji="0" lang="ko-KR" altLang="en-US" sz="900" b="1" kern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콘텐츠를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즐길 수 있다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.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05128" y="3966670"/>
              <a:ext cx="2114081" cy="1288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26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만대로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4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위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/>
              </a:r>
              <a:b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</a:b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</a:t>
              </a:r>
              <a:endParaRPr kumimoji="0" lang="ko-KR" altLang="en-US" sz="9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약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8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만원대로 천 소재 제작되어 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타 기기 대비 경량화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900" b="1" kern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갤</a:t>
              </a:r>
              <a:r>
                <a:rPr kumimoji="0" lang="ko-KR" altLang="en-US" sz="900" b="1" kern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럭시나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엘지 </a:t>
              </a:r>
              <a:r>
                <a:rPr kumimoji="0" lang="ko-KR" altLang="en-US" sz="900" b="1" kern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스마트폰을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통해</a:t>
              </a:r>
              <a:r>
                <a:rPr kumimoji="0" lang="en-US" altLang="ko-KR" sz="900" b="1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</a:t>
              </a:r>
              <a:r>
                <a:rPr kumimoji="0" lang="ko-KR" altLang="en-US" sz="900" b="1" kern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콘텐츠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체험이 가능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,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900" b="1" kern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블루투스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 리모컨으로 조작 가능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106184" y="3966670"/>
              <a:ext cx="1427401" cy="396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24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만대로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5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위</a:t>
              </a:r>
              <a:endParaRPr kumimoji="0" lang="en-US" altLang="ko-KR" sz="900" b="1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  <a:p>
              <a:pPr marL="90488" marR="0" lvl="0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약 </a:t>
              </a:r>
              <a:r>
                <a:rPr kumimoji="0" lang="en-US" altLang="ko-KR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43</a:t>
              </a:r>
              <a:r>
                <a:rPr kumimoji="0" lang="ko-KR" altLang="en-US" sz="900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만원대로 고가</a:t>
              </a:r>
              <a:endParaRPr kumimoji="0" lang="en-US" altLang="ko-KR" sz="9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880992" y="66690"/>
            <a:ext cx="4953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latin typeface="YouAndI" pitchFamily="2" charset="0"/>
              </a:rPr>
              <a:t>4. 4P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497532" y="5877272"/>
            <a:ext cx="3063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1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  <a:cs typeface="Aharoni" panose="02010803020104030203" pitchFamily="2" charset="-79"/>
              </a:rPr>
              <a:t>2016</a:t>
            </a:r>
            <a:r>
              <a:rPr kumimoji="0" lang="ko-KR" altLang="en-US" sz="11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  <a:cs typeface="Aharoni" panose="02010803020104030203" pitchFamily="2" charset="-79"/>
              </a:rPr>
              <a:t>년 </a:t>
            </a:r>
            <a:r>
              <a:rPr kumimoji="0" lang="en-US" altLang="ko-KR" sz="11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  <a:cs typeface="Aharoni" panose="02010803020104030203" pitchFamily="2" charset="-79"/>
              </a:rPr>
              <a:t>VR</a:t>
            </a:r>
            <a:r>
              <a:rPr kumimoji="0" lang="ko-KR" altLang="en-US" sz="11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  <a:cs typeface="Aharoni" panose="02010803020104030203" pitchFamily="2" charset="-79"/>
              </a:rPr>
              <a:t>기기 글로벌 판매량 순위 별 가격</a:t>
            </a:r>
            <a:endParaRPr kumimoji="0"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2050" name="Picture 2" descr="ìë¡ì´ ê¸°ì´VR, êµì²´ì USB íëë¡ í¸íì± ë¬¸ì  ìì´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7" y="1690498"/>
            <a:ext cx="1445348" cy="9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°ìíì¤ VR, 2016ë ëì¤íë ê¹?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73" y="1680013"/>
            <a:ext cx="1339112" cy="95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R ì°½ì! ê¸°ì¡´ ì¬ìì ìì¡ í¬ìë¡ ììµ ì°½ì¶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25" y="1742971"/>
            <a:ext cx="1689814" cy="9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[ê²ì´ë°ì íê³ë ìë¤â¡] ê°ìíì¤ ê²ì´ë° ìë, ìì§ ìê¸°ìì¡°?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60" y="1770669"/>
            <a:ext cx="1403170" cy="9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[ì¤íë¬ì¤VR] ì¤íë¬ì¤ ë¦¬íí¸ VR + í°ì¹ ì»¨í¸ë¡¤ë¬ í¨í¤ì§ [ëª¨ë ë¹ì©í¬í¨] : ëë¥´ìµ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85" y="1561739"/>
            <a:ext cx="1188574" cy="118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>
            <a:off x="272480" y="1052736"/>
            <a:ext cx="9361040" cy="1440160"/>
          </a:xfrm>
          <a:prstGeom prst="roundRect">
            <a:avLst>
              <a:gd name="adj" fmla="val 5136"/>
            </a:avLst>
          </a:prstGeom>
          <a:solidFill>
            <a:schemeClr val="bg1"/>
          </a:solidFill>
          <a:ln w="317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36576" y="126876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+mn-ea"/>
                <a:ea typeface="+mn-ea"/>
              </a:rPr>
              <a:t>“Price”</a:t>
            </a:r>
            <a:endParaRPr lang="en-US" altLang="ko-KR" sz="2400" b="1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80992" y="66690"/>
            <a:ext cx="4953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latin typeface="YouAndI" pitchFamily="2" charset="0"/>
              </a:rPr>
              <a:t>4. 4P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8083" y="1772816"/>
            <a:ext cx="7649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고성능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다양한 콘솔을 제공하는 기기는 높은 가격으로 형성되어있다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따라서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기술 개발을 통해 고성능의 기기라도 사용자들에게 저렴하게 제공할 필요가 있음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ctr"/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2480" y="2852936"/>
            <a:ext cx="9361040" cy="1296144"/>
          </a:xfrm>
          <a:prstGeom prst="roundRect">
            <a:avLst>
              <a:gd name="adj" fmla="val 5136"/>
            </a:avLst>
          </a:prstGeom>
          <a:solidFill>
            <a:schemeClr val="bg1"/>
          </a:solidFill>
          <a:ln w="317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36576" y="3052037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+mn-ea"/>
                <a:ea typeface="+mn-ea"/>
              </a:rPr>
              <a:t>“Place”</a:t>
            </a:r>
            <a:endParaRPr lang="en-US" altLang="ko-KR" sz="2400" b="1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344" y="3550779"/>
            <a:ext cx="8443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  <a:ea typeface="+mn-ea"/>
              </a:rPr>
              <a:t>VR</a:t>
            </a:r>
            <a:r>
              <a:rPr lang="ko-KR" altLang="en-US" sz="1600" dirty="0" smtClean="0">
                <a:latin typeface="+mn-ea"/>
                <a:ea typeface="+mn-ea"/>
              </a:rPr>
              <a:t> 체험관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스토어 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놀이공원 등에서 쉽게 체험 가능하도록 많은 수의 오프라인 매장 필요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2480" y="4509120"/>
            <a:ext cx="9361040" cy="1872208"/>
          </a:xfrm>
          <a:prstGeom prst="roundRect">
            <a:avLst>
              <a:gd name="adj" fmla="val 5136"/>
            </a:avLst>
          </a:prstGeom>
          <a:solidFill>
            <a:schemeClr val="bg1"/>
          </a:solidFill>
          <a:ln w="317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36576" y="4708221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+mn-ea"/>
                <a:ea typeface="+mn-ea"/>
              </a:rPr>
              <a:t>“Promotion”</a:t>
            </a:r>
            <a:endParaRPr lang="en-US" altLang="ko-KR" sz="2400" b="1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55094" y="5307595"/>
            <a:ext cx="6995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광고</a:t>
            </a:r>
            <a:r>
              <a:rPr lang="en-US" altLang="ko-KR" sz="1600" dirty="0" smtClean="0">
                <a:latin typeface="+mn-ea"/>
                <a:ea typeface="+mn-ea"/>
              </a:rPr>
              <a:t>, PR, </a:t>
            </a:r>
            <a:r>
              <a:rPr lang="ko-KR" altLang="en-US" sz="1600" dirty="0" err="1" smtClean="0">
                <a:latin typeface="+mn-ea"/>
                <a:ea typeface="+mn-ea"/>
              </a:rPr>
              <a:t>다이렉트</a:t>
            </a:r>
            <a:r>
              <a:rPr lang="ko-KR" altLang="en-US" sz="1600" dirty="0" smtClean="0">
                <a:latin typeface="+mn-ea"/>
                <a:ea typeface="+mn-ea"/>
              </a:rPr>
              <a:t> 마케팅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en-US" altLang="ko-KR" sz="1600" dirty="0" smtClean="0">
                <a:latin typeface="+mn-ea"/>
                <a:ea typeface="+mn-ea"/>
              </a:rPr>
              <a:t>SNS</a:t>
            </a:r>
            <a:r>
              <a:rPr lang="ko-KR" altLang="en-US" sz="1600" dirty="0">
                <a:latin typeface="+mn-ea"/>
                <a:ea typeface="+mn-ea"/>
              </a:rPr>
              <a:t>로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고객 커뮤니케이션을 시도하고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  <a:endParaRPr lang="en-US" altLang="ko-KR" sz="1600" dirty="0">
              <a:latin typeface="+mn-ea"/>
              <a:ea typeface="+mn-ea"/>
            </a:endParaRPr>
          </a:p>
          <a:p>
            <a:pPr algn="ctr"/>
            <a:r>
              <a:rPr lang="ko-KR" altLang="en-US" sz="1600" b="1" dirty="0" smtClean="0">
                <a:latin typeface="+mn-ea"/>
                <a:ea typeface="+mn-ea"/>
              </a:rPr>
              <a:t>흥미 있거나 실속 있는 </a:t>
            </a:r>
            <a:r>
              <a:rPr lang="en-US" altLang="ko-KR" sz="1600" b="1" dirty="0" smtClean="0">
                <a:latin typeface="+mn-ea"/>
                <a:ea typeface="+mn-ea"/>
              </a:rPr>
              <a:t>VR </a:t>
            </a:r>
            <a:r>
              <a:rPr lang="ko-KR" altLang="en-US" sz="1600" b="1" dirty="0" err="1" smtClean="0">
                <a:latin typeface="+mn-ea"/>
                <a:ea typeface="+mn-ea"/>
              </a:rPr>
              <a:t>컨텐츠를</a:t>
            </a:r>
            <a:r>
              <a:rPr lang="ko-KR" altLang="en-US" sz="1600" b="1" dirty="0" smtClean="0">
                <a:latin typeface="+mn-ea"/>
                <a:ea typeface="+mn-ea"/>
              </a:rPr>
              <a:t> 중심으로  단발성이 </a:t>
            </a:r>
            <a:r>
              <a:rPr lang="ko-KR" altLang="en-US" sz="1600" b="1" dirty="0" smtClean="0">
                <a:latin typeface="+mn-ea"/>
                <a:ea typeface="+mn-ea"/>
              </a:rPr>
              <a:t>아닌 지속적으로 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b="1" dirty="0" smtClean="0">
                <a:latin typeface="+mn-ea"/>
                <a:ea typeface="+mn-ea"/>
              </a:rPr>
              <a:t>즐길 수 있는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제품이라는 인식을 심어줄 필요가 있음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18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880992" y="66690"/>
            <a:ext cx="4953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5</a:t>
            </a:r>
            <a:r>
              <a:rPr lang="en-US" altLang="ko-KR" sz="2000" b="1" smtClean="0">
                <a:latin typeface="+mn-ea"/>
                <a:ea typeface="+mn-ea"/>
              </a:rPr>
              <a:t>. </a:t>
            </a:r>
            <a:r>
              <a:rPr lang="en-US" altLang="ko-KR" sz="2000" b="1" dirty="0" smtClean="0">
                <a:latin typeface="+mn-ea"/>
                <a:ea typeface="+mn-ea"/>
              </a:rPr>
              <a:t>SWOT </a:t>
            </a:r>
            <a:r>
              <a:rPr lang="ko-KR" altLang="en-US" sz="2000" b="1" dirty="0" smtClean="0">
                <a:latin typeface="+mn-ea"/>
                <a:ea typeface="+mn-ea"/>
              </a:rPr>
              <a:t>분석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128464" y="1124744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6"/>
          <p:cNvSpPr/>
          <p:nvPr/>
        </p:nvSpPr>
        <p:spPr>
          <a:xfrm>
            <a:off x="537254" y="1124745"/>
            <a:ext cx="1204857" cy="682401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Pentagon 27"/>
          <p:cNvSpPr/>
          <p:nvPr/>
        </p:nvSpPr>
        <p:spPr>
          <a:xfrm>
            <a:off x="2561948" y="1469214"/>
            <a:ext cx="6963613" cy="682401"/>
          </a:xfrm>
          <a:prstGeom prst="homePlate">
            <a:avLst>
              <a:gd name="adj" fmla="val 4146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 dirty="0" smtClean="0">
                <a:latin typeface="+mj-lt"/>
              </a:rPr>
              <a:t>VR</a:t>
            </a:r>
            <a:r>
              <a:rPr lang="ko-KR" altLang="en-US" sz="1200" dirty="0" smtClean="0">
                <a:latin typeface="+mj-lt"/>
              </a:rPr>
              <a:t>을 이용해 다양한 분야에서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활용 가능</a:t>
            </a:r>
            <a:r>
              <a:rPr lang="en-US" altLang="ko-KR" sz="1200" dirty="0" smtClean="0">
                <a:latin typeface="+mj-lt"/>
              </a:rPr>
              <a:t>(</a:t>
            </a:r>
            <a:r>
              <a:rPr lang="ko-KR" altLang="en-US" sz="1200" dirty="0" smtClean="0">
                <a:latin typeface="+mj-lt"/>
              </a:rPr>
              <a:t>게임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마케팅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여행</a:t>
            </a:r>
            <a:r>
              <a:rPr lang="en-US" altLang="ko-KR" sz="1200" dirty="0" smtClean="0">
                <a:latin typeface="+mj-lt"/>
              </a:rPr>
              <a:t>)</a:t>
            </a:r>
            <a:endParaRPr lang="en-US" sz="1200" dirty="0">
              <a:latin typeface="+mj-lt"/>
            </a:endParaRPr>
          </a:p>
        </p:txBody>
      </p:sp>
      <p:sp>
        <p:nvSpPr>
          <p:cNvPr id="25" name="Parallelogram 28"/>
          <p:cNvSpPr/>
          <p:nvPr/>
        </p:nvSpPr>
        <p:spPr>
          <a:xfrm rot="16200000">
            <a:off x="1664868" y="1201990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254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entagon 32"/>
          <p:cNvSpPr/>
          <p:nvPr/>
        </p:nvSpPr>
        <p:spPr>
          <a:xfrm>
            <a:off x="2561948" y="2405318"/>
            <a:ext cx="6963613" cy="682401"/>
          </a:xfrm>
          <a:prstGeom prst="homePlate">
            <a:avLst>
              <a:gd name="adj" fmla="val 41466"/>
            </a:avLst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ea typeface="나눔바른고딕" panose="020B0603020101020101" pitchFamily="50" charset="-127"/>
              </a:rPr>
              <a:t>- VR </a:t>
            </a:r>
            <a:r>
              <a:rPr lang="ko-KR" altLang="en-US" sz="1200" dirty="0" smtClean="0">
                <a:solidFill>
                  <a:schemeClr val="bg1"/>
                </a:solidFill>
                <a:ea typeface="나눔바른고딕" panose="020B0603020101020101" pitchFamily="50" charset="-127"/>
              </a:rPr>
              <a:t>전용으로 제작되지 않으면 이용할 수 없다</a:t>
            </a:r>
            <a:r>
              <a:rPr lang="en-US" altLang="ko-KR" sz="1200" dirty="0" smtClean="0">
                <a:solidFill>
                  <a:schemeClr val="bg1"/>
                </a:solidFill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ea typeface="나눔바른고딕" panose="020B0603020101020101" pitchFamily="50" charset="-127"/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  <a:ea typeface="나눔바른고딕" panose="020B0603020101020101" pitchFamily="50" charset="-127"/>
              </a:rPr>
              <a:t>고사양의 </a:t>
            </a:r>
            <a:r>
              <a:rPr lang="ko-KR" altLang="en-US" sz="1200" dirty="0" err="1" smtClean="0">
                <a:solidFill>
                  <a:schemeClr val="bg1"/>
                </a:solidFill>
                <a:ea typeface="나눔바른고딕" panose="020B0603020101020101" pitchFamily="50" charset="-127"/>
              </a:rPr>
              <a:t>콘텐츠를</a:t>
            </a:r>
            <a:r>
              <a:rPr lang="ko-KR" altLang="en-US" sz="1200" dirty="0" smtClean="0">
                <a:solidFill>
                  <a:schemeClr val="bg1"/>
                </a:solidFill>
                <a:ea typeface="나눔바른고딕" panose="020B0603020101020101" pitchFamily="50" charset="-127"/>
              </a:rPr>
              <a:t> 온전히 즐기려면 높은 가격의 기기 필요 </a:t>
            </a:r>
            <a:r>
              <a:rPr lang="en-US" altLang="ko-KR" sz="1200" dirty="0" smtClean="0">
                <a:solidFill>
                  <a:schemeClr val="bg1"/>
                </a:solidFill>
                <a:ea typeface="나눔바른고딕" panose="020B0603020101020101" pitchFamily="50" charset="-127"/>
              </a:rPr>
              <a:t>.</a:t>
            </a:r>
            <a:endParaRPr lang="en-US" altLang="ko-KR" sz="1200" dirty="0"/>
          </a:p>
        </p:txBody>
      </p:sp>
      <p:sp>
        <p:nvSpPr>
          <p:cNvPr id="27" name="Rectangle 5"/>
          <p:cNvSpPr/>
          <p:nvPr/>
        </p:nvSpPr>
        <p:spPr>
          <a:xfrm>
            <a:off x="128464" y="2060848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31"/>
          <p:cNvSpPr/>
          <p:nvPr/>
        </p:nvSpPr>
        <p:spPr>
          <a:xfrm>
            <a:off x="537254" y="2060849"/>
            <a:ext cx="1204857" cy="682401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Parallelogram 33"/>
          <p:cNvSpPr/>
          <p:nvPr/>
        </p:nvSpPr>
        <p:spPr>
          <a:xfrm rot="16200000">
            <a:off x="1664868" y="2138094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128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entagon 37"/>
          <p:cNvSpPr/>
          <p:nvPr/>
        </p:nvSpPr>
        <p:spPr>
          <a:xfrm>
            <a:off x="2561948" y="3341422"/>
            <a:ext cx="6963613" cy="682401"/>
          </a:xfrm>
          <a:prstGeom prst="homePlate">
            <a:avLst>
              <a:gd name="adj" fmla="val 41466"/>
            </a:avLst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ko-KR" altLang="en-US" sz="1200" dirty="0" smtClean="0"/>
              <a:t>아직 상용화 되지 않거나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초기단계의 분야가 많다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건축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의료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제조산업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31" name="Rectangle 5"/>
          <p:cNvSpPr/>
          <p:nvPr/>
        </p:nvSpPr>
        <p:spPr>
          <a:xfrm>
            <a:off x="128464" y="2996952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6"/>
          <p:cNvSpPr/>
          <p:nvPr/>
        </p:nvSpPr>
        <p:spPr>
          <a:xfrm>
            <a:off x="537254" y="2996953"/>
            <a:ext cx="1204857" cy="682401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3" name="Parallelogram 38"/>
          <p:cNvSpPr/>
          <p:nvPr/>
        </p:nvSpPr>
        <p:spPr>
          <a:xfrm rot="16200000">
            <a:off x="1664867" y="3074199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64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entagon 42"/>
          <p:cNvSpPr/>
          <p:nvPr/>
        </p:nvSpPr>
        <p:spPr>
          <a:xfrm>
            <a:off x="2561948" y="4277526"/>
            <a:ext cx="6963613" cy="682401"/>
          </a:xfrm>
          <a:prstGeom prst="homePlate">
            <a:avLst>
              <a:gd name="adj" fmla="val 41466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  <a:ea typeface="나눔바른고딕" panose="020B0603020101020101" pitchFamily="50" charset="-127"/>
              </a:rPr>
              <a:t>기기를 구매 하더라도 </a:t>
            </a:r>
            <a:r>
              <a:rPr lang="ko-KR" altLang="en-US" sz="1200" dirty="0">
                <a:solidFill>
                  <a:schemeClr val="bg1"/>
                </a:solidFill>
                <a:ea typeface="나눔바른고딕" panose="020B0603020101020101" pitchFamily="50" charset="-127"/>
              </a:rPr>
              <a:t>지속적으로 즐길만한 다양한 양질의 </a:t>
            </a:r>
            <a:r>
              <a:rPr lang="en-US" altLang="ko-KR" sz="1200" dirty="0">
                <a:solidFill>
                  <a:schemeClr val="bg1"/>
                </a:solidFill>
                <a:ea typeface="나눔바른고딕" panose="020B0603020101020101" pitchFamily="50" charset="-127"/>
              </a:rPr>
              <a:t>VR </a:t>
            </a:r>
            <a:r>
              <a:rPr lang="ko-KR" altLang="en-US" sz="1200" dirty="0" err="1">
                <a:solidFill>
                  <a:schemeClr val="bg1"/>
                </a:solidFill>
                <a:ea typeface="나눔바른고딕" panose="020B0603020101020101" pitchFamily="50" charset="-127"/>
              </a:rPr>
              <a:t>콘텐츠</a:t>
            </a:r>
            <a:r>
              <a:rPr lang="ko-KR" altLang="en-US" sz="1200" dirty="0">
                <a:solidFill>
                  <a:schemeClr val="bg1"/>
                </a:solidFill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나눔바른고딕" panose="020B0603020101020101" pitchFamily="50" charset="-127"/>
              </a:rPr>
              <a:t>절대 </a:t>
            </a:r>
            <a:r>
              <a:rPr lang="ko-KR" altLang="en-US" sz="1200" smtClean="0">
                <a:solidFill>
                  <a:schemeClr val="bg1"/>
                </a:solidFill>
                <a:ea typeface="나눔바른고딕" panose="020B0603020101020101" pitchFamily="50" charset="-127"/>
              </a:rPr>
              <a:t>부족 </a:t>
            </a:r>
            <a:r>
              <a:rPr lang="en-US" altLang="ko-KR" sz="1200" dirty="0">
                <a:solidFill>
                  <a:schemeClr val="bg1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ea typeface="나눔바른고딕" panose="020B0603020101020101" pitchFamily="50" charset="-127"/>
              </a:rPr>
              <a:t>단발성</a:t>
            </a:r>
            <a:r>
              <a:rPr lang="en-US" altLang="ko-KR" sz="1200" dirty="0">
                <a:solidFill>
                  <a:schemeClr val="bg1"/>
                </a:solidFill>
                <a:ea typeface="나눔바른고딕" panose="020B0603020101020101" pitchFamily="50" charset="-127"/>
              </a:rPr>
              <a:t>)</a:t>
            </a:r>
            <a:endParaRPr lang="en-US" altLang="ko-KR" sz="1200" dirty="0"/>
          </a:p>
        </p:txBody>
      </p:sp>
      <p:sp>
        <p:nvSpPr>
          <p:cNvPr id="35" name="Rectangle 5"/>
          <p:cNvSpPr/>
          <p:nvPr/>
        </p:nvSpPr>
        <p:spPr>
          <a:xfrm>
            <a:off x="128464" y="3933056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41"/>
          <p:cNvSpPr/>
          <p:nvPr/>
        </p:nvSpPr>
        <p:spPr>
          <a:xfrm>
            <a:off x="537254" y="3933057"/>
            <a:ext cx="1204857" cy="68240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7" name="Parallelogram 43"/>
          <p:cNvSpPr/>
          <p:nvPr/>
        </p:nvSpPr>
        <p:spPr>
          <a:xfrm rot="16200000">
            <a:off x="1664867" y="4010303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AB6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7254" y="5157192"/>
            <a:ext cx="8988307" cy="1440160"/>
          </a:xfrm>
          <a:prstGeom prst="roundRect">
            <a:avLst>
              <a:gd name="adj" fmla="val 5136"/>
            </a:avLst>
          </a:prstGeom>
          <a:solidFill>
            <a:schemeClr val="bg1"/>
          </a:solidFill>
          <a:ln w="317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36576" y="5343599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+mn-ea"/>
                <a:ea typeface="+mn-ea"/>
              </a:rPr>
              <a:t>SO </a:t>
            </a:r>
            <a:r>
              <a:rPr lang="ko-KR" altLang="en-US" sz="2400" b="1" dirty="0" smtClean="0">
                <a:latin typeface="+mn-ea"/>
                <a:ea typeface="+mn-ea"/>
              </a:rPr>
              <a:t>전략</a:t>
            </a:r>
            <a:endParaRPr lang="en-US" altLang="ko-KR" sz="2400" b="1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3129" y="5877272"/>
            <a:ext cx="739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게임 외에도 다른 산업에서 활용가치가 있는 </a:t>
            </a:r>
            <a:r>
              <a:rPr lang="ko-KR" altLang="en-US" sz="1600" dirty="0" err="1" smtClean="0">
                <a:latin typeface="+mn-ea"/>
                <a:ea typeface="+mn-ea"/>
              </a:rPr>
              <a:t>콘텐츠를</a:t>
            </a:r>
            <a:r>
              <a:rPr lang="ko-KR" altLang="en-US" sz="1600" dirty="0" smtClean="0">
                <a:latin typeface="+mn-ea"/>
                <a:ea typeface="+mn-ea"/>
              </a:rPr>
              <a:t> 지속적으로 개발하여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많</a:t>
            </a:r>
            <a:r>
              <a:rPr lang="ko-KR" altLang="en-US" sz="1600" dirty="0">
                <a:latin typeface="+mn-ea"/>
                <a:ea typeface="+mn-ea"/>
              </a:rPr>
              <a:t>은</a:t>
            </a:r>
            <a:r>
              <a:rPr lang="ko-KR" altLang="en-US" sz="1600" dirty="0" smtClean="0">
                <a:latin typeface="+mn-ea"/>
                <a:ea typeface="+mn-ea"/>
              </a:rPr>
              <a:t> 분야에 유용한 기술이 될 수 있도록 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9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>
            <a:off x="-10387" y="692696"/>
            <a:ext cx="9916055" cy="6174954"/>
          </a:xfrm>
          <a:prstGeom prst="rect">
            <a:avLst/>
          </a:prstGeom>
          <a:solidFill>
            <a:srgbClr val="0D1425">
              <a:alpha val="89804"/>
            </a:srgb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b="0" dirty="0">
              <a:ea typeface="맑은 고딕" pitchFamily="50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974661" y="1556792"/>
            <a:ext cx="3006440" cy="50405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spc="-300" dirty="0" smtClean="0">
                <a:solidFill>
                  <a:schemeClr val="bg1"/>
                </a:solidFill>
                <a:latin typeface="+mn-ea"/>
              </a:rPr>
              <a:t>1 .  V R ?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307633" y="1962594"/>
            <a:ext cx="3006440" cy="50405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300" dirty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1400" spc="-300" dirty="0" smtClean="0">
                <a:solidFill>
                  <a:schemeClr val="bg1"/>
                </a:solidFill>
                <a:latin typeface="+mn-ea"/>
              </a:rPr>
              <a:t> .1  V R </a:t>
            </a:r>
            <a:r>
              <a:rPr lang="ko-KR" altLang="en-US" sz="1400" spc="-300" dirty="0" smtClean="0">
                <a:solidFill>
                  <a:schemeClr val="bg1"/>
                </a:solidFill>
                <a:latin typeface="+mn-ea"/>
              </a:rPr>
              <a:t>이</a:t>
            </a:r>
            <a:r>
              <a:rPr lang="ko-KR" altLang="en-US" sz="1400" spc="-300" dirty="0">
                <a:solidFill>
                  <a:schemeClr val="bg1"/>
                </a:solidFill>
                <a:latin typeface="+mn-ea"/>
              </a:rPr>
              <a:t>란</a:t>
            </a:r>
            <a:endParaRPr lang="ko-KR" altLang="en-US" sz="1400" spc="-300" dirty="0" smtClean="0">
              <a:solidFill>
                <a:schemeClr val="bg1"/>
              </a:solidFill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spc="-300" dirty="0" smtClean="0">
              <a:solidFill>
                <a:schemeClr val="bg1"/>
              </a:solidFill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978481" y="2811324"/>
            <a:ext cx="3006440" cy="50405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spc="-300" dirty="0" smtClean="0">
                <a:solidFill>
                  <a:schemeClr val="bg1"/>
                </a:solidFill>
                <a:latin typeface="+mn-ea"/>
              </a:rPr>
              <a:t>2 .  V R </a:t>
            </a:r>
            <a:r>
              <a:rPr lang="ko-KR" altLang="en-US" sz="1600" b="1" spc="-300" dirty="0" smtClean="0">
                <a:solidFill>
                  <a:schemeClr val="bg1"/>
                </a:solidFill>
                <a:latin typeface="+mn-ea"/>
              </a:rPr>
              <a:t>시</a:t>
            </a:r>
            <a:r>
              <a:rPr lang="ko-KR" altLang="en-US" sz="1600" b="1" spc="-300" dirty="0">
                <a:solidFill>
                  <a:schemeClr val="bg1"/>
                </a:solidFill>
                <a:latin typeface="+mn-ea"/>
              </a:rPr>
              <a:t>장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4980572" y="4035460"/>
            <a:ext cx="4071966" cy="50405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spc="-300" dirty="0" smtClean="0">
                <a:solidFill>
                  <a:schemeClr val="bg1"/>
                </a:solidFill>
                <a:latin typeface="+mn-ea"/>
              </a:rPr>
              <a:t>3 .  V R</a:t>
            </a:r>
            <a:r>
              <a:rPr lang="ko-KR" altLang="en-US" sz="1600" b="1" spc="-300" dirty="0" smtClean="0">
                <a:solidFill>
                  <a:schemeClr val="bg1"/>
                </a:solidFill>
                <a:latin typeface="+mn-ea"/>
              </a:rPr>
              <a:t>의 활용</a:t>
            </a:r>
            <a:endParaRPr lang="en-US" altLang="ko-KR" sz="1600" b="1" spc="-3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985490" y="5013176"/>
            <a:ext cx="4071966" cy="50405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spc="-3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600" b="1" spc="-300" dirty="0" smtClean="0">
                <a:solidFill>
                  <a:schemeClr val="bg1"/>
                </a:solidFill>
                <a:latin typeface="+mn-ea"/>
              </a:rPr>
              <a:t>  .  4 P</a:t>
            </a:r>
            <a:endParaRPr lang="ko-KR" altLang="en-US" sz="1600" b="1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4985490" y="5661248"/>
            <a:ext cx="4071966" cy="50405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spc="-3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1600" b="1" spc="-300" dirty="0" smtClean="0">
                <a:solidFill>
                  <a:schemeClr val="bg1"/>
                </a:solidFill>
                <a:latin typeface="+mn-ea"/>
              </a:rPr>
              <a:t> .   S W O T  </a:t>
            </a:r>
            <a:r>
              <a:rPr lang="ko-KR" altLang="en-US" sz="1600" b="1" spc="-300" dirty="0" smtClean="0">
                <a:solidFill>
                  <a:schemeClr val="bg1"/>
                </a:solidFill>
                <a:latin typeface="+mn-ea"/>
              </a:rPr>
              <a:t>분석</a:t>
            </a:r>
            <a:endParaRPr lang="ko-KR" altLang="en-US" sz="1600" b="1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321422" y="3182987"/>
            <a:ext cx="3006440" cy="50405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300" dirty="0" smtClean="0">
                <a:solidFill>
                  <a:schemeClr val="bg1"/>
                </a:solidFill>
                <a:latin typeface="+mn-ea"/>
              </a:rPr>
              <a:t>2 . 1  V  R </a:t>
            </a:r>
            <a:r>
              <a:rPr lang="ko-KR" altLang="en-US" sz="1400" spc="-300" dirty="0" smtClean="0">
                <a:solidFill>
                  <a:schemeClr val="bg1"/>
                </a:solidFill>
                <a:latin typeface="+mn-ea"/>
              </a:rPr>
              <a:t>주요  고객</a:t>
            </a:r>
            <a:endParaRPr lang="en-US" altLang="ko-KR" sz="1400" spc="-3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07633" y="2298892"/>
            <a:ext cx="3006440" cy="50405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300" dirty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1400" spc="-300" dirty="0" smtClean="0">
                <a:solidFill>
                  <a:schemeClr val="bg1"/>
                </a:solidFill>
                <a:latin typeface="+mn-ea"/>
              </a:rPr>
              <a:t> .. 2  V R </a:t>
            </a:r>
            <a:r>
              <a:rPr lang="ko-KR" altLang="en-US" sz="1400" spc="-300" dirty="0" smtClean="0">
                <a:solidFill>
                  <a:schemeClr val="bg1"/>
                </a:solidFill>
                <a:latin typeface="+mn-ea"/>
              </a:rPr>
              <a:t>의  원리</a:t>
            </a:r>
            <a:r>
              <a:rPr lang="en-US" altLang="ko-KR" sz="1400" spc="-300" dirty="0" smtClean="0">
                <a:solidFill>
                  <a:schemeClr val="bg1"/>
                </a:solidFill>
                <a:latin typeface="+mn-ea"/>
              </a:rPr>
              <a:t>,  </a:t>
            </a:r>
            <a:r>
              <a:rPr lang="ko-KR" altLang="en-US" sz="1400" spc="-300" dirty="0" smtClean="0">
                <a:solidFill>
                  <a:schemeClr val="bg1"/>
                </a:solidFill>
                <a:latin typeface="+mn-ea"/>
              </a:rPr>
              <a:t>활용  분야</a:t>
            </a:r>
            <a:endParaRPr lang="en-US" altLang="ko-KR" sz="1400" spc="-300" dirty="0" smtClean="0">
              <a:solidFill>
                <a:schemeClr val="bg1"/>
              </a:solidFill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307633" y="4418447"/>
            <a:ext cx="3006440" cy="37870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300" dirty="0" smtClean="0">
                <a:solidFill>
                  <a:schemeClr val="bg1"/>
                </a:solidFill>
                <a:latin typeface="+mn-ea"/>
              </a:rPr>
              <a:t>3 .. 1  V R</a:t>
            </a:r>
            <a:r>
              <a:rPr lang="ko-KR" altLang="en-US" sz="1400" spc="-300" dirty="0" smtClean="0">
                <a:solidFill>
                  <a:schemeClr val="bg1"/>
                </a:solidFill>
                <a:latin typeface="+mn-ea"/>
              </a:rPr>
              <a:t>의 활성화를 위한  과제</a:t>
            </a:r>
            <a:endParaRPr lang="ko-KR" altLang="en-US" sz="1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321422" y="3508302"/>
            <a:ext cx="3006440" cy="50405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3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1400" spc="-300" dirty="0" smtClean="0">
                <a:solidFill>
                  <a:schemeClr val="bg1"/>
                </a:solidFill>
                <a:latin typeface="+mn-ea"/>
              </a:rPr>
              <a:t> . 2  </a:t>
            </a:r>
            <a:r>
              <a:rPr lang="ko-KR" altLang="en-US" sz="1400" spc="-300" dirty="0" smtClean="0">
                <a:solidFill>
                  <a:schemeClr val="bg1"/>
                </a:solidFill>
                <a:latin typeface="+mn-ea"/>
              </a:rPr>
              <a:t>국내  </a:t>
            </a:r>
            <a:r>
              <a:rPr lang="en-US" altLang="ko-KR" sz="1400" spc="-300" dirty="0" smtClean="0">
                <a:solidFill>
                  <a:schemeClr val="bg1"/>
                </a:solidFill>
                <a:latin typeface="+mn-ea"/>
              </a:rPr>
              <a:t>V  R </a:t>
            </a:r>
            <a:r>
              <a:rPr lang="ko-KR" altLang="en-US" sz="1400" spc="-300" dirty="0" smtClean="0">
                <a:solidFill>
                  <a:schemeClr val="bg1"/>
                </a:solidFill>
                <a:latin typeface="+mn-ea"/>
              </a:rPr>
              <a:t>시장  규모</a:t>
            </a:r>
            <a:endParaRPr lang="en-US" altLang="ko-KR" sz="1400" spc="-3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439259" y="1424099"/>
            <a:ext cx="491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Table of Contents 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736976" y="1619897"/>
            <a:ext cx="0" cy="4329383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628496" y="2045928"/>
            <a:ext cx="717259" cy="946760"/>
            <a:chOff x="2557290" y="3247324"/>
            <a:chExt cx="2098675" cy="2770187"/>
          </a:xfrm>
          <a:solidFill>
            <a:schemeClr val="bg1">
              <a:lumMod val="95000"/>
            </a:schemeClr>
          </a:solidFill>
        </p:grpSpPr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880992" y="66690"/>
            <a:ext cx="4953000" cy="4944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1. VR?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-8467" y="5373216"/>
            <a:ext cx="9916055" cy="1512168"/>
          </a:xfrm>
          <a:prstGeom prst="rect">
            <a:avLst/>
          </a:prstGeom>
          <a:solidFill>
            <a:srgbClr val="0D1425">
              <a:alpha val="89804"/>
            </a:srgb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b="0" dirty="0">
              <a:ea typeface="맑은 고딕" pitchFamily="50" charset="-127"/>
            </a:endParaRPr>
          </a:p>
        </p:txBody>
      </p:sp>
      <p:sp>
        <p:nvSpPr>
          <p:cNvPr id="19" name="직사각형 10"/>
          <p:cNvSpPr>
            <a:spLocks noChangeArrowheads="1"/>
          </p:cNvSpPr>
          <p:nvPr/>
        </p:nvSpPr>
        <p:spPr bwMode="auto">
          <a:xfrm>
            <a:off x="341048" y="5775357"/>
            <a:ext cx="9217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n-ea"/>
                <a:ea typeface="+mn-ea"/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컴퓨터로 만들어 놓은 </a:t>
            </a:r>
            <a:r>
              <a:rPr lang="ko-KR" altLang="en-US" sz="2000" b="1" dirty="0" smtClean="0">
                <a:solidFill>
                  <a:srgbClr val="FFC000"/>
                </a:solidFill>
                <a:latin typeface="+mn-ea"/>
                <a:ea typeface="+mn-ea"/>
              </a:rPr>
              <a:t>가상의 세계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에서 사람이 </a:t>
            </a:r>
            <a:endParaRPr lang="en-US" altLang="ko-KR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2000" b="1" dirty="0" smtClean="0">
                <a:solidFill>
                  <a:srgbClr val="FFC000"/>
                </a:solidFill>
                <a:latin typeface="+mn-ea"/>
                <a:ea typeface="+mn-ea"/>
              </a:rPr>
              <a:t>실제와 같은 체험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을 할 수 있도록 하는 기술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  <a:ea typeface="+mn-ea"/>
              </a:rPr>
              <a:t>”</a:t>
            </a:r>
            <a:endParaRPr lang="en-US" altLang="ko-KR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4396" y="5373216"/>
            <a:ext cx="1444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VR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이란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?</a:t>
            </a:r>
          </a:p>
        </p:txBody>
      </p:sp>
      <p:pic>
        <p:nvPicPr>
          <p:cNvPr id="2" name="Picture 2" descr="샤오미 Mi VR Play 공개, 과연 통할까 ">
            <a:hlinkClick r:id="rId2" tooltip="샤오미 Mi VR Play 공개, 과연 통할까  포스트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3" y="890550"/>
            <a:ext cx="4285343" cy="2715642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모바일 VR 기기 지금 살까? 말까? 실제 플레이 후기를 보고 판단해보자! ">
            <a:hlinkClick r:id="rId4" tooltip="모바일 VR 기기 지금 살까? 말까? 실제 플레이 후기를 보고 판단해보자!  포스트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54" y="1325090"/>
            <a:ext cx="6286500" cy="40481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03.플젝\2015\12.Mercdeds\01.제안서\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"/>
          <a:stretch/>
        </p:blipFill>
        <p:spPr bwMode="auto">
          <a:xfrm>
            <a:off x="-32979" y="-35851"/>
            <a:ext cx="9955915" cy="69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오각형 448"/>
          <p:cNvSpPr>
            <a:spLocks noChangeArrowheads="1"/>
          </p:cNvSpPr>
          <p:nvPr/>
        </p:nvSpPr>
        <p:spPr bwMode="auto">
          <a:xfrm>
            <a:off x="1172794" y="3834448"/>
            <a:ext cx="6991917" cy="1423203"/>
          </a:xfrm>
          <a:prstGeom prst="homePlate">
            <a:avLst>
              <a:gd name="adj" fmla="val 50024"/>
            </a:avLst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E6E6E6">
                  <a:alpha val="50000"/>
                </a:srgbClr>
              </a:gs>
            </a:gsLst>
            <a:lin ang="7200000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 sz="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0992" y="66690"/>
            <a:ext cx="4953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YouAndI" pitchFamily="2" charset="0"/>
              </a:rPr>
              <a:t>1. VR?</a:t>
            </a:r>
          </a:p>
        </p:txBody>
      </p:sp>
      <p:sp>
        <p:nvSpPr>
          <p:cNvPr id="28" name="오각형 448"/>
          <p:cNvSpPr>
            <a:spLocks noChangeArrowheads="1"/>
          </p:cNvSpPr>
          <p:nvPr/>
        </p:nvSpPr>
        <p:spPr bwMode="auto">
          <a:xfrm>
            <a:off x="1172854" y="2164922"/>
            <a:ext cx="6993096" cy="1423203"/>
          </a:xfrm>
          <a:prstGeom prst="homePlate">
            <a:avLst>
              <a:gd name="adj" fmla="val 50024"/>
            </a:avLst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E6E6E6">
                  <a:alpha val="50000"/>
                </a:srgbClr>
              </a:gs>
            </a:gsLst>
            <a:lin ang="7200000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172854" y="3710909"/>
            <a:ext cx="6819886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square" lIns="54000" tIns="36000" rIns="54000" bIns="3600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4585213" y="2099343"/>
            <a:ext cx="1529026" cy="1529026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tIns="36000" rIns="54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latin typeface="+mn-ea"/>
                <a:ea typeface="+mn-ea"/>
              </a:rPr>
              <a:t>2. </a:t>
            </a:r>
            <a:r>
              <a:rPr kumimoji="0" lang="ko-KR" altLang="en-US" sz="1200" b="1" dirty="0">
                <a:latin typeface="+mn-ea"/>
                <a:ea typeface="+mn-ea"/>
              </a:rPr>
              <a:t>움직임 측정 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센서를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이용해 사용자 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움직임에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맞는 </a:t>
            </a:r>
            <a:r>
              <a:rPr kumimoji="0" lang="ko-KR" altLang="en-US" sz="1200" b="1" dirty="0">
                <a:latin typeface="+mn-ea"/>
                <a:ea typeface="+mn-ea"/>
              </a:rPr>
              <a:t>영상을 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보여줌</a:t>
            </a:r>
            <a:endParaRPr kumimoji="0" lang="en-US" altLang="ko-KR" sz="1200" b="1" dirty="0">
              <a:latin typeface="+mn-ea"/>
              <a:ea typeface="+mn-ea"/>
            </a:endParaRPr>
          </a:p>
        </p:txBody>
      </p:sp>
      <p:sp>
        <p:nvSpPr>
          <p:cNvPr id="36" name="직사각형 9"/>
          <p:cNvSpPr>
            <a:spLocks noChangeArrowheads="1"/>
          </p:cNvSpPr>
          <p:nvPr/>
        </p:nvSpPr>
        <p:spPr bwMode="auto">
          <a:xfrm>
            <a:off x="2720752" y="1688037"/>
            <a:ext cx="969963" cy="273050"/>
          </a:xfrm>
          <a:prstGeom prst="rect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Step 1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9"/>
          <p:cNvSpPr>
            <a:spLocks noChangeArrowheads="1"/>
          </p:cNvSpPr>
          <p:nvPr/>
        </p:nvSpPr>
        <p:spPr bwMode="auto">
          <a:xfrm>
            <a:off x="4846415" y="1688037"/>
            <a:ext cx="969962" cy="273050"/>
          </a:xfrm>
          <a:prstGeom prst="rect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step2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2449200" y="2120742"/>
            <a:ext cx="1508452" cy="1508452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tIns="36000" rIns="54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두 대의 카메라로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실물 촬영 또는 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가상의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3D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그래픽 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제작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110"/>
          <p:cNvSpPr>
            <a:spLocks noChangeArrowheads="1"/>
          </p:cNvSpPr>
          <p:nvPr/>
        </p:nvSpPr>
        <p:spPr bwMode="auto">
          <a:xfrm>
            <a:off x="938162" y="1052736"/>
            <a:ext cx="1841901" cy="442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36000" rIns="54000" bIns="3600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chemeClr val="bg1"/>
                </a:solidFill>
                <a:latin typeface="+mn-ea"/>
                <a:ea typeface="+mn-ea"/>
              </a:rPr>
              <a:t>“VR</a:t>
            </a:r>
            <a:r>
              <a:rPr kumimoji="0" lang="ko-KR" altLang="en-US" sz="2400" b="1" kern="0" dirty="0" smtClean="0">
                <a:solidFill>
                  <a:schemeClr val="bg1"/>
                </a:solidFill>
                <a:latin typeface="+mn-ea"/>
                <a:ea typeface="+mn-ea"/>
              </a:rPr>
              <a:t>의 원리</a:t>
            </a:r>
            <a:r>
              <a:rPr kumimoji="0" lang="en-US" altLang="ko-KR" sz="2400" b="1" kern="0" dirty="0" smtClean="0">
                <a:solidFill>
                  <a:schemeClr val="bg1"/>
                </a:solidFill>
                <a:latin typeface="+mn-ea"/>
                <a:ea typeface="+mn-ea"/>
              </a:rPr>
              <a:t>”</a:t>
            </a:r>
            <a:endParaRPr kumimoji="0" lang="en-US" altLang="ko-KR" sz="240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Line 24"/>
          <p:cNvSpPr>
            <a:spLocks noChangeShapeType="1"/>
          </p:cNvSpPr>
          <p:nvPr/>
        </p:nvSpPr>
        <p:spPr bwMode="auto">
          <a:xfrm>
            <a:off x="1172794" y="2062687"/>
            <a:ext cx="6156470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square" lIns="54000" tIns="36000" rIns="54000" bIns="3600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455220" y="2243359"/>
            <a:ext cx="2962276" cy="2979300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>
                <a:lumMod val="50000"/>
                <a:lumOff val="50000"/>
              </a:srgbClr>
            </a:solidFill>
            <a:prstDash val="sysDot"/>
            <a:round/>
            <a:headEnd/>
            <a:tailEnd/>
          </a:ln>
        </p:spPr>
        <p:txBody>
          <a:bodyPr wrap="none" lIns="54000" tIns="36000" rIns="54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Oval 9"/>
          <p:cNvSpPr>
            <a:spLocks noChangeArrowheads="1"/>
          </p:cNvSpPr>
          <p:nvPr/>
        </p:nvSpPr>
        <p:spPr bwMode="auto">
          <a:xfrm>
            <a:off x="6603679" y="2403505"/>
            <a:ext cx="2655834" cy="2655834"/>
          </a:xfrm>
          <a:prstGeom prst="ellipse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tIns="36000" rIns="54000" bIns="3600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두 개의 영상정보를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조합해 입체로 인식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 descr="머리에 쓰면 에펠탑이 눈앞에… VR, 수술실에서도 사용돼요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46" r="61597" b="22150"/>
          <a:stretch/>
        </p:blipFill>
        <p:spPr bwMode="auto">
          <a:xfrm>
            <a:off x="2416089" y="3855475"/>
            <a:ext cx="1574674" cy="1373390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머리에 쓰면 에펠탑이 눈앞에… VR, 수술실에서도 사용돼요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7" t="61300" r="38187" b="23990"/>
          <a:stretch/>
        </p:blipFill>
        <p:spPr bwMode="auto">
          <a:xfrm>
            <a:off x="4702312" y="3834176"/>
            <a:ext cx="1336806" cy="146703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머리에 쓰면 에펠탑이 눈앞에… VR, 수술실에서도 사용돼요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5" t="58541" r="525" b="24861"/>
          <a:stretch/>
        </p:blipFill>
        <p:spPr bwMode="auto">
          <a:xfrm>
            <a:off x="7110007" y="3367500"/>
            <a:ext cx="1746977" cy="1337458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880992" y="66690"/>
            <a:ext cx="4953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1. VR?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0051" y="1060041"/>
            <a:ext cx="8352928" cy="10081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“VR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 활용 분야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720291" y="2018715"/>
            <a:ext cx="8465417" cy="3341968"/>
            <a:chOff x="1355683" y="1109245"/>
            <a:chExt cx="8942779" cy="3530422"/>
          </a:xfrm>
        </p:grpSpPr>
        <p:sp>
          <p:nvSpPr>
            <p:cNvPr id="2" name="직사각형 1"/>
            <p:cNvSpPr/>
            <p:nvPr/>
          </p:nvSpPr>
          <p:spPr>
            <a:xfrm>
              <a:off x="4072240" y="1675957"/>
              <a:ext cx="3580476" cy="27358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b="1" dirty="0" smtClean="0">
                <a:solidFill>
                  <a:srgbClr val="00B0F0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355683" y="1109245"/>
              <a:ext cx="8942779" cy="3530422"/>
              <a:chOff x="701378" y="936793"/>
              <a:chExt cx="10461211" cy="4129867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710176" y="997888"/>
                <a:ext cx="2471123" cy="662935"/>
              </a:xfrm>
              <a:prstGeom prst="roundRect">
                <a:avLst>
                  <a:gd name="adj" fmla="val 18460"/>
                </a:avLst>
              </a:prstGeom>
              <a:solidFill>
                <a:schemeClr val="bg1"/>
              </a:solidFill>
              <a:ln w="317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제조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710175" y="2128392"/>
                <a:ext cx="2471123" cy="662935"/>
              </a:xfrm>
              <a:prstGeom prst="roundRect">
                <a:avLst>
                  <a:gd name="adj" fmla="val 18460"/>
                </a:avLst>
              </a:prstGeom>
              <a:solidFill>
                <a:schemeClr val="bg1"/>
              </a:solidFill>
              <a:ln w="317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의료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710174" y="3257771"/>
                <a:ext cx="2471123" cy="662935"/>
              </a:xfrm>
              <a:prstGeom prst="roundRect">
                <a:avLst>
                  <a:gd name="adj" fmla="val 18460"/>
                </a:avLst>
              </a:prstGeom>
              <a:solidFill>
                <a:schemeClr val="bg1"/>
              </a:solidFill>
              <a:ln w="317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관광</a:t>
                </a:r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여행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701378" y="4403725"/>
                <a:ext cx="2471123" cy="662935"/>
              </a:xfrm>
              <a:prstGeom prst="roundRect">
                <a:avLst>
                  <a:gd name="adj" fmla="val 18460"/>
                </a:avLst>
              </a:prstGeom>
              <a:solidFill>
                <a:schemeClr val="bg1"/>
              </a:solidFill>
              <a:ln w="317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건축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8691466" y="936793"/>
                <a:ext cx="2471123" cy="662935"/>
              </a:xfrm>
              <a:prstGeom prst="roundRect">
                <a:avLst>
                  <a:gd name="adj" fmla="val 18460"/>
                </a:avLst>
              </a:prstGeom>
              <a:solidFill>
                <a:schemeClr val="bg1"/>
              </a:solidFill>
              <a:ln w="317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디지털 쇼핑</a:t>
                </a: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8691466" y="4403723"/>
                <a:ext cx="2471123" cy="662935"/>
              </a:xfrm>
              <a:prstGeom prst="roundRect">
                <a:avLst>
                  <a:gd name="adj" fmla="val 18460"/>
                </a:avLst>
              </a:prstGeom>
              <a:solidFill>
                <a:schemeClr val="bg1"/>
              </a:solidFill>
              <a:ln w="317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교육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50" name="직선 화살표 연결선 49"/>
            <p:cNvCxnSpPr>
              <a:stCxn id="32" idx="3"/>
              <a:endCxn id="2" idx="1"/>
            </p:cNvCxnSpPr>
            <p:nvPr/>
          </p:nvCxnSpPr>
          <p:spPr>
            <a:xfrm>
              <a:off x="3475647" y="1444827"/>
              <a:ext cx="596593" cy="1599062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37" idx="3"/>
              <a:endCxn id="2" idx="1"/>
            </p:cNvCxnSpPr>
            <p:nvPr/>
          </p:nvCxnSpPr>
          <p:spPr>
            <a:xfrm>
              <a:off x="3475646" y="2411241"/>
              <a:ext cx="596594" cy="632649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67" idx="1"/>
              <a:endCxn id="2" idx="3"/>
            </p:cNvCxnSpPr>
            <p:nvPr/>
          </p:nvCxnSpPr>
          <p:spPr>
            <a:xfrm flipH="1">
              <a:off x="7652716" y="2411239"/>
              <a:ext cx="533302" cy="63265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38" idx="3"/>
              <a:endCxn id="2" idx="1"/>
            </p:cNvCxnSpPr>
            <p:nvPr/>
          </p:nvCxnSpPr>
          <p:spPr>
            <a:xfrm flipV="1">
              <a:off x="3475645" y="3043889"/>
              <a:ext cx="596595" cy="332802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40" idx="1"/>
              <a:endCxn id="2" idx="3"/>
            </p:cNvCxnSpPr>
            <p:nvPr/>
          </p:nvCxnSpPr>
          <p:spPr>
            <a:xfrm flipH="1">
              <a:off x="7652716" y="1392601"/>
              <a:ext cx="533304" cy="1651289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9" idx="3"/>
              <a:endCxn id="2" idx="1"/>
            </p:cNvCxnSpPr>
            <p:nvPr/>
          </p:nvCxnSpPr>
          <p:spPr>
            <a:xfrm flipV="1">
              <a:off x="3468125" y="3043889"/>
              <a:ext cx="604114" cy="1312422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모서리가 둥근 직사각형 66"/>
          <p:cNvSpPr/>
          <p:nvPr/>
        </p:nvSpPr>
        <p:spPr>
          <a:xfrm>
            <a:off x="7186026" y="2982979"/>
            <a:ext cx="1999681" cy="536460"/>
          </a:xfrm>
          <a:prstGeom prst="roundRect">
            <a:avLst>
              <a:gd name="adj" fmla="val 18460"/>
            </a:avLst>
          </a:prstGeom>
          <a:solidFill>
            <a:schemeClr val="bg1"/>
          </a:solidFill>
          <a:ln w="317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마케팅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186028" y="3896895"/>
            <a:ext cx="1999681" cy="536460"/>
          </a:xfrm>
          <a:prstGeom prst="roundRect">
            <a:avLst>
              <a:gd name="adj" fmla="val 18460"/>
            </a:avLst>
          </a:prstGeom>
          <a:solidFill>
            <a:schemeClr val="bg1"/>
          </a:solidFill>
          <a:ln w="317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임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직선 화살표 연결선 88"/>
          <p:cNvCxnSpPr>
            <a:endCxn id="2" idx="3"/>
          </p:cNvCxnSpPr>
          <p:nvPr/>
        </p:nvCxnSpPr>
        <p:spPr>
          <a:xfrm flipH="1" flipV="1">
            <a:off x="6681191" y="3850088"/>
            <a:ext cx="504836" cy="1242365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4" idx="1"/>
            <a:endCxn id="2" idx="3"/>
          </p:cNvCxnSpPr>
          <p:nvPr/>
        </p:nvCxnSpPr>
        <p:spPr>
          <a:xfrm flipH="1" flipV="1">
            <a:off x="6681191" y="3850088"/>
            <a:ext cx="504837" cy="315037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postfiles.pstatic.net/MjAxODA1MjdfNTYg/MDAxNTI3NDE2NzkyNzQx.fdbUT4S5ORMBLBiGWCn2FjM43wrw8uRGEm8L41JdqVMg.fjFuQiF0PEsf6Cw2RrULYztfqOGUo4FThvzkMgR_4OIg.JPEG.jihmomo/9486520413_20170228121757.jpg?type=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34" y="2730329"/>
            <a:ext cx="3057361" cy="223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136580" y="2492896"/>
            <a:ext cx="7560840" cy="1080120"/>
          </a:xfrm>
          <a:prstGeom prst="roundRect">
            <a:avLst>
              <a:gd name="adj" fmla="val 12954"/>
            </a:avLst>
          </a:prstGeom>
          <a:solidFill>
            <a:schemeClr val="bg1"/>
          </a:solidFill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얼리 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어답터</a:t>
            </a:r>
            <a:endParaRPr lang="ko-KR" alt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580" y="3861048"/>
            <a:ext cx="7560840" cy="1080120"/>
          </a:xfrm>
          <a:prstGeom prst="roundRect">
            <a:avLst>
              <a:gd name="adj" fmla="val 12954"/>
            </a:avLst>
          </a:prstGeom>
          <a:solidFill>
            <a:schemeClr val="bg1"/>
          </a:solidFill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게임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새로운 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콘텐츠에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관심이 많은 사람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36580" y="5229200"/>
            <a:ext cx="7560840" cy="1080120"/>
          </a:xfrm>
          <a:prstGeom prst="roundRect">
            <a:avLst>
              <a:gd name="adj" fmla="val 12954"/>
            </a:avLst>
          </a:prstGeom>
          <a:solidFill>
            <a:schemeClr val="bg1"/>
          </a:solidFill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낮은 연령대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80235" r="13582" b="4213"/>
          <a:stretch/>
        </p:blipFill>
        <p:spPr bwMode="auto">
          <a:xfrm>
            <a:off x="-7776" y="908728"/>
            <a:ext cx="9921552" cy="128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810245" y="1124744"/>
            <a:ext cx="8031191" cy="89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kumimoji="0" lang="en-US" altLang="ko-KR" sz="3600" b="1" dirty="0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“VR </a:t>
            </a:r>
            <a:r>
              <a:rPr kumimoji="0" lang="ko-KR" altLang="en-US" sz="3600" b="1" dirty="0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주요 고객</a:t>
            </a:r>
            <a:r>
              <a:rPr kumimoji="0" lang="en-US" altLang="ko-KR" sz="3600" b="1" dirty="0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80992" y="66690"/>
            <a:ext cx="4953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2. VR</a:t>
            </a:r>
            <a:r>
              <a:rPr lang="ko-KR" altLang="en-US" sz="2000" b="1" dirty="0" smtClean="0">
                <a:latin typeface="+mn-ea"/>
                <a:ea typeface="+mn-ea"/>
              </a:rPr>
              <a:t>시장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12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632520" y="5085184"/>
            <a:ext cx="8640960" cy="1296144"/>
          </a:xfrm>
          <a:prstGeom prst="roundRect">
            <a:avLst>
              <a:gd name="adj" fmla="val 5136"/>
            </a:avLst>
          </a:prstGeom>
          <a:solidFill>
            <a:schemeClr val="bg1"/>
          </a:solidFill>
          <a:ln w="317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rgbClr val="00B0F0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88504" y="5180508"/>
            <a:ext cx="8928992" cy="1106778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 err="1" smtClean="0">
                <a:latin typeface="+mn-ea"/>
                <a:ea typeface="+mn-ea"/>
              </a:rPr>
              <a:t>TrandForce</a:t>
            </a:r>
            <a:r>
              <a:rPr lang="ko-KR" altLang="en-US" sz="1600" b="1" dirty="0">
                <a:latin typeface="+mn-ea"/>
                <a:ea typeface="+mn-ea"/>
              </a:rPr>
              <a:t>의 자료에 따르면 전세계 가상현실 시장 규모는 올해 </a:t>
            </a:r>
            <a:r>
              <a:rPr lang="en-US" altLang="ko-KR" sz="1600" b="1" dirty="0">
                <a:latin typeface="+mn-ea"/>
                <a:ea typeface="+mn-ea"/>
              </a:rPr>
              <a:t>67</a:t>
            </a:r>
            <a:r>
              <a:rPr lang="ko-KR" altLang="en-US" sz="1600" b="1" dirty="0">
                <a:latin typeface="+mn-ea"/>
                <a:ea typeface="+mn-ea"/>
              </a:rPr>
              <a:t>억 </a:t>
            </a:r>
            <a:r>
              <a:rPr lang="ko-KR" altLang="en-US" sz="1600" b="1" dirty="0" smtClean="0">
                <a:latin typeface="+mn-ea"/>
                <a:ea typeface="+mn-ea"/>
              </a:rPr>
              <a:t>달러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한화 약 </a:t>
            </a:r>
            <a:r>
              <a:rPr lang="en-US" altLang="ko-KR" sz="1600" b="1" dirty="0">
                <a:latin typeface="+mn-ea"/>
                <a:ea typeface="+mn-ea"/>
              </a:rPr>
              <a:t>8</a:t>
            </a:r>
            <a:r>
              <a:rPr lang="ko-KR" altLang="en-US" sz="1600" b="1" dirty="0">
                <a:latin typeface="+mn-ea"/>
                <a:ea typeface="+mn-ea"/>
              </a:rPr>
              <a:t>조 </a:t>
            </a:r>
            <a:r>
              <a:rPr lang="en-US" altLang="ko-KR" sz="1600" b="1" dirty="0">
                <a:latin typeface="+mn-ea"/>
                <a:ea typeface="+mn-ea"/>
              </a:rPr>
              <a:t>700</a:t>
            </a:r>
            <a:r>
              <a:rPr lang="ko-KR" altLang="en-US" sz="1600" b="1" dirty="0">
                <a:latin typeface="+mn-ea"/>
                <a:ea typeface="+mn-ea"/>
              </a:rPr>
              <a:t>억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에서 </a:t>
            </a:r>
            <a:r>
              <a:rPr lang="en-US" altLang="ko-KR" sz="1600" b="1" dirty="0">
                <a:latin typeface="+mn-ea"/>
                <a:ea typeface="+mn-ea"/>
              </a:rPr>
              <a:t>2020</a:t>
            </a:r>
            <a:r>
              <a:rPr lang="ko-KR" altLang="en-US" sz="1600" b="1" dirty="0">
                <a:latin typeface="+mn-ea"/>
                <a:ea typeface="+mn-ea"/>
              </a:rPr>
              <a:t>년에는 약 </a:t>
            </a:r>
            <a:r>
              <a:rPr lang="en-US" altLang="ko-KR" sz="1600" b="1" dirty="0">
                <a:latin typeface="+mn-ea"/>
                <a:ea typeface="+mn-ea"/>
              </a:rPr>
              <a:t>700</a:t>
            </a:r>
            <a:r>
              <a:rPr lang="ko-KR" altLang="en-US" sz="1600" b="1" dirty="0">
                <a:latin typeface="+mn-ea"/>
                <a:ea typeface="+mn-ea"/>
              </a:rPr>
              <a:t>억 달러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한화 약 </a:t>
            </a:r>
            <a:r>
              <a:rPr lang="en-US" altLang="ko-KR" sz="1600" b="1" dirty="0">
                <a:latin typeface="+mn-ea"/>
                <a:ea typeface="+mn-ea"/>
              </a:rPr>
              <a:t>84</a:t>
            </a:r>
            <a:r>
              <a:rPr lang="ko-KR" altLang="en-US" sz="1600" b="1" dirty="0">
                <a:latin typeface="+mn-ea"/>
                <a:ea typeface="+mn-ea"/>
              </a:rPr>
              <a:t>조 </a:t>
            </a:r>
            <a:r>
              <a:rPr lang="en-US" altLang="ko-KR" sz="1600" b="1" dirty="0">
                <a:latin typeface="+mn-ea"/>
                <a:ea typeface="+mn-ea"/>
              </a:rPr>
              <a:t>3150</a:t>
            </a:r>
            <a:r>
              <a:rPr lang="ko-KR" altLang="en-US" sz="1600" b="1" dirty="0">
                <a:latin typeface="+mn-ea"/>
                <a:ea typeface="+mn-ea"/>
              </a:rPr>
              <a:t>억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까지 증가할 </a:t>
            </a:r>
            <a:r>
              <a:rPr lang="ko-KR" altLang="en-US" sz="1600" b="1" dirty="0" smtClean="0">
                <a:latin typeface="+mn-ea"/>
                <a:ea typeface="+mn-ea"/>
              </a:rPr>
              <a:t>전망</a:t>
            </a:r>
            <a:r>
              <a:rPr lang="en-US" altLang="ko-KR" sz="1600" b="1" dirty="0" smtClean="0">
                <a:latin typeface="+mn-ea"/>
                <a:ea typeface="+mn-ea"/>
              </a:rPr>
              <a:t>. 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atin typeface="+mn-ea"/>
                <a:ea typeface="+mn-ea"/>
              </a:rPr>
              <a:t>국내 </a:t>
            </a:r>
            <a:r>
              <a:rPr lang="ko-KR" altLang="en-US" sz="1600" b="1" dirty="0">
                <a:latin typeface="+mn-ea"/>
                <a:ea typeface="+mn-ea"/>
              </a:rPr>
              <a:t>시장 역시 올해 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조 </a:t>
            </a:r>
            <a:r>
              <a:rPr lang="en-US" altLang="ko-KR" sz="1600" b="1" dirty="0">
                <a:latin typeface="+mn-ea"/>
                <a:ea typeface="+mn-ea"/>
              </a:rPr>
              <a:t>4</a:t>
            </a:r>
            <a:r>
              <a:rPr lang="ko-KR" altLang="en-US" sz="1600" b="1" dirty="0">
                <a:latin typeface="+mn-ea"/>
                <a:ea typeface="+mn-ea"/>
              </a:rPr>
              <a:t>천억에서 </a:t>
            </a:r>
            <a:r>
              <a:rPr lang="en-US" altLang="ko-KR" sz="1600" b="1" dirty="0">
                <a:latin typeface="+mn-ea"/>
                <a:ea typeface="+mn-ea"/>
              </a:rPr>
              <a:t>2020</a:t>
            </a:r>
            <a:r>
              <a:rPr lang="ko-KR" altLang="en-US" sz="1600" b="1" dirty="0">
                <a:latin typeface="+mn-ea"/>
                <a:ea typeface="+mn-ea"/>
              </a:rPr>
              <a:t>년 </a:t>
            </a:r>
            <a:r>
              <a:rPr lang="en-US" altLang="ko-KR" sz="1600" b="1" dirty="0">
                <a:latin typeface="+mn-ea"/>
                <a:ea typeface="+mn-ea"/>
              </a:rPr>
              <a:t>5</a:t>
            </a:r>
            <a:r>
              <a:rPr lang="ko-KR" altLang="en-US" sz="1600" b="1" dirty="0">
                <a:latin typeface="+mn-ea"/>
                <a:ea typeface="+mn-ea"/>
              </a:rPr>
              <a:t>조 </a:t>
            </a:r>
            <a:r>
              <a:rPr lang="en-US" altLang="ko-KR" sz="1600" b="1" dirty="0">
                <a:latin typeface="+mn-ea"/>
                <a:ea typeface="+mn-ea"/>
              </a:rPr>
              <a:t>7</a:t>
            </a:r>
            <a:r>
              <a:rPr lang="ko-KR" altLang="en-US" sz="1600" b="1" dirty="0">
                <a:latin typeface="+mn-ea"/>
                <a:ea typeface="+mn-ea"/>
              </a:rPr>
              <a:t>천억까지 성장이 </a:t>
            </a:r>
            <a:r>
              <a:rPr lang="ko-KR" altLang="en-US" sz="1600" b="1" dirty="0" smtClean="0">
                <a:latin typeface="+mn-ea"/>
                <a:ea typeface="+mn-ea"/>
              </a:rPr>
              <a:t>기대 되지만</a:t>
            </a:r>
            <a:r>
              <a:rPr lang="en-US" altLang="ko-KR" sz="1600" b="1" dirty="0" smtClean="0">
                <a:latin typeface="+mn-ea"/>
                <a:ea typeface="+mn-ea"/>
              </a:rPr>
              <a:t>…</a:t>
            </a:r>
            <a:endParaRPr lang="en-US" altLang="ko-KR" sz="1400" b="1" dirty="0" smtClean="0">
              <a:latin typeface="+mn-ea"/>
              <a:ea typeface="+mn-ea"/>
            </a:endParaRPr>
          </a:p>
        </p:txBody>
      </p:sp>
      <p:pic>
        <p:nvPicPr>
          <p:cNvPr id="1026" name="Picture 2" descr="http://www.banronbodo.com/news/photo/201607/1667_1962_31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344196"/>
            <a:ext cx="8640960" cy="35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880992" y="66690"/>
            <a:ext cx="4953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+mn-ea"/>
              </a:rPr>
              <a:t>2. VR</a:t>
            </a:r>
            <a:r>
              <a:rPr lang="ko-KR" altLang="en-US" sz="2000" b="1" dirty="0" smtClean="0">
                <a:latin typeface="+mn-ea"/>
                <a:ea typeface="+mn-ea"/>
              </a:rPr>
              <a:t>시장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22" name="Rectangle 110"/>
          <p:cNvSpPr>
            <a:spLocks noChangeArrowheads="1"/>
          </p:cNvSpPr>
          <p:nvPr/>
        </p:nvSpPr>
        <p:spPr bwMode="auto">
          <a:xfrm>
            <a:off x="573210" y="803655"/>
            <a:ext cx="2258682" cy="442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36000" rIns="54000" bIns="3600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“VR</a:t>
            </a:r>
            <a:r>
              <a:rPr kumimoji="0" lang="ko-KR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시장 규모</a:t>
            </a:r>
            <a:r>
              <a:rPr kumimoji="0" lang="en-US" altLang="ko-KR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”</a:t>
            </a:r>
            <a:endParaRPr kumimoji="0" lang="en-US" altLang="ko-KR" sz="24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520" y="4581128"/>
            <a:ext cx="8640960" cy="3984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하드웨어만큼 중요한</a:t>
            </a:r>
            <a:r>
              <a:rPr kumimoji="0"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“</a:t>
            </a:r>
            <a:r>
              <a:rPr kumimoji="0" lang="ko-KR" altLang="en-US" sz="1600" b="1" u="sng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콘텐츠</a:t>
            </a:r>
            <a:r>
              <a:rPr kumimoji="0"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”</a:t>
            </a:r>
            <a:r>
              <a:rPr kumimoji="0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의 국내 성장 전망은</a:t>
            </a:r>
            <a:r>
              <a:rPr kumimoji="0" lang="en-US" altLang="ko-KR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kumimoji="0"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미미해 보임</a:t>
            </a:r>
            <a:endParaRPr kumimoji="0"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오른쪽 화살표 59"/>
          <p:cNvSpPr/>
          <p:nvPr/>
        </p:nvSpPr>
        <p:spPr>
          <a:xfrm>
            <a:off x="4592960" y="1317748"/>
            <a:ext cx="1780185" cy="4618156"/>
          </a:xfrm>
          <a:prstGeom prst="rightArrow">
            <a:avLst>
              <a:gd name="adj1" fmla="val 72001"/>
              <a:gd name="adj2" fmla="val 81872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400" b="1" dirty="0" smtClean="0">
              <a:solidFill>
                <a:srgbClr val="00B0F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4144" y="1296888"/>
            <a:ext cx="2786743" cy="914400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</a:sysClr>
              </a:gs>
              <a:gs pos="50000">
                <a:sysClr val="window" lastClr="FFFFFF">
                  <a:shade val="67500"/>
                  <a:satMod val="11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34143" y="2566888"/>
            <a:ext cx="2786743" cy="914400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</a:sysClr>
              </a:gs>
              <a:gs pos="50000">
                <a:sysClr val="window" lastClr="FFFFFF">
                  <a:shade val="67500"/>
                  <a:satMod val="11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4142" y="3836888"/>
            <a:ext cx="2786743" cy="914400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</a:sysClr>
              </a:gs>
              <a:gs pos="50000">
                <a:sysClr val="window" lastClr="FFFFFF">
                  <a:shade val="67500"/>
                  <a:satMod val="11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4141" y="5106888"/>
            <a:ext cx="2786743" cy="914400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</a:sysClr>
              </a:gs>
              <a:gs pos="50000">
                <a:sysClr val="window" lastClr="FFFFFF">
                  <a:shade val="67500"/>
                  <a:satMod val="11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01912" y="1521859"/>
            <a:ext cx="464457" cy="4644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>
                <a:solidFill>
                  <a:prstClr val="white"/>
                </a:solidFill>
                <a:latin typeface="맑은 고딕" panose="020F0502020204030204"/>
                <a:ea typeface="맑은 고딕"/>
              </a:rPr>
              <a:t>1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01912" y="2791859"/>
            <a:ext cx="464457" cy="4644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>
                <a:solidFill>
                  <a:prstClr val="white"/>
                </a:solidFill>
                <a:latin typeface="맑은 고딕" panose="020F0502020204030204"/>
                <a:ea typeface="맑은 고딕"/>
              </a:rPr>
              <a:t>2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01912" y="4061859"/>
            <a:ext cx="464457" cy="4644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>
                <a:solidFill>
                  <a:prstClr val="white"/>
                </a:solidFill>
                <a:latin typeface="맑은 고딕" panose="020F0502020204030204"/>
                <a:ea typeface="맑은 고딕"/>
              </a:rPr>
              <a:t>3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01912" y="5331859"/>
            <a:ext cx="464457" cy="4644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>
                <a:solidFill>
                  <a:prstClr val="white"/>
                </a:solidFill>
                <a:latin typeface="맑은 고딕" panose="020F0502020204030204"/>
                <a:ea typeface="맑은 고딕"/>
              </a:rPr>
              <a:t>4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9035" y="3351245"/>
            <a:ext cx="194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‘Contents’ 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382299" y="1347676"/>
            <a:ext cx="2201233" cy="843018"/>
            <a:chOff x="826395" y="1391556"/>
            <a:chExt cx="2201233" cy="843018"/>
          </a:xfrm>
        </p:grpSpPr>
        <p:sp>
          <p:nvSpPr>
            <p:cNvPr id="74" name="직사각형 73"/>
            <p:cNvSpPr/>
            <p:nvPr/>
          </p:nvSpPr>
          <p:spPr>
            <a:xfrm>
              <a:off x="1463840" y="1391556"/>
              <a:ext cx="1011624" cy="329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Hardware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920792" y="1700808"/>
              <a:ext cx="205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826395" y="1735976"/>
              <a:ext cx="2201233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크기와 무게 개선을 통한 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휴대성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 강화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404537" y="2625901"/>
            <a:ext cx="2213155" cy="711573"/>
            <a:chOff x="860555" y="1391556"/>
            <a:chExt cx="2213155" cy="711573"/>
          </a:xfrm>
        </p:grpSpPr>
        <p:sp>
          <p:nvSpPr>
            <p:cNvPr id="78" name="직사각형 77"/>
            <p:cNvSpPr/>
            <p:nvPr/>
          </p:nvSpPr>
          <p:spPr>
            <a:xfrm>
              <a:off x="1667807" y="1391556"/>
              <a:ext cx="603691" cy="309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Price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920792" y="1700808"/>
              <a:ext cx="205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860555" y="1824911"/>
              <a:ext cx="2213155" cy="278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가격부담 해결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474180" y="3889176"/>
            <a:ext cx="2052000" cy="718297"/>
            <a:chOff x="920792" y="1391556"/>
            <a:chExt cx="2052000" cy="718297"/>
          </a:xfrm>
        </p:grpSpPr>
        <p:sp>
          <p:nvSpPr>
            <p:cNvPr id="82" name="직사각형 81"/>
            <p:cNvSpPr/>
            <p:nvPr/>
          </p:nvSpPr>
          <p:spPr>
            <a:xfrm>
              <a:off x="1333484" y="1391556"/>
              <a:ext cx="1272336" cy="309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Performance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920792" y="1700808"/>
              <a:ext cx="205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948764" y="1831635"/>
              <a:ext cx="1996059" cy="278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화질 및 그래픽  성능 개선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462258" y="5167401"/>
            <a:ext cx="2052000" cy="832745"/>
            <a:chOff x="920792" y="1391556"/>
            <a:chExt cx="2052000" cy="832745"/>
          </a:xfrm>
        </p:grpSpPr>
        <p:sp>
          <p:nvSpPr>
            <p:cNvPr id="86" name="직사각형 85"/>
            <p:cNvSpPr/>
            <p:nvPr/>
          </p:nvSpPr>
          <p:spPr>
            <a:xfrm>
              <a:off x="1397217" y="1391556"/>
              <a:ext cx="1144865" cy="309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생리적 문제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920792" y="1700808"/>
              <a:ext cx="205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1056282" y="1742951"/>
              <a:ext cx="1733167" cy="481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멀미와 어지럼증 같은 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생리적 문제 해결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880992" y="66690"/>
            <a:ext cx="4953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en-US" altLang="ko-KR" sz="2000" b="1" dirty="0" smtClean="0">
                <a:latin typeface="+mn-ea"/>
                <a:ea typeface="+mn-ea"/>
              </a:rPr>
              <a:t>. VR</a:t>
            </a:r>
            <a:r>
              <a:rPr lang="ko-KR" altLang="en-US" sz="2000" b="1" dirty="0" smtClean="0">
                <a:latin typeface="+mn-ea"/>
                <a:ea typeface="+mn-ea"/>
              </a:rPr>
              <a:t>의 활용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54" name="Rectangle 110"/>
          <p:cNvSpPr>
            <a:spLocks noChangeArrowheads="1"/>
          </p:cNvSpPr>
          <p:nvPr/>
        </p:nvSpPr>
        <p:spPr bwMode="auto">
          <a:xfrm>
            <a:off x="6239434" y="2986965"/>
            <a:ext cx="3489788" cy="442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54000" tIns="36000" rIns="54000" bIns="3600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“VR</a:t>
            </a:r>
            <a:r>
              <a:rPr kumimoji="0" lang="ko-KR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활성화를 위한 과제</a:t>
            </a:r>
            <a:r>
              <a:rPr kumimoji="0" lang="en-US" altLang="ko-KR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”</a:t>
            </a:r>
            <a:endParaRPr kumimoji="0" lang="en-US" altLang="ko-KR" sz="24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4986" y="3473677"/>
            <a:ext cx="316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하드웨어 뿐만 아니라 가상현실 </a:t>
            </a:r>
            <a:r>
              <a:rPr lang="ko-KR" altLang="en-US" sz="1200" b="1" dirty="0">
                <a:latin typeface="+mn-ea"/>
                <a:ea typeface="+mn-ea"/>
              </a:rPr>
              <a:t>경험을 극대화할 수 있는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  <a:ea typeface="+mn-ea"/>
              </a:rPr>
              <a:t>차별화된 </a:t>
            </a:r>
            <a:r>
              <a:rPr lang="ko-KR" altLang="en-US" sz="1200" b="1" u="sng" dirty="0" err="1">
                <a:solidFill>
                  <a:srgbClr val="FF0000"/>
                </a:solidFill>
                <a:latin typeface="+mn-ea"/>
                <a:ea typeface="+mn-ea"/>
              </a:rPr>
              <a:t>콘텐츠</a:t>
            </a:r>
            <a:r>
              <a:rPr lang="ko-KR" altLang="en-US" sz="1200" b="1" dirty="0" err="1">
                <a:latin typeface="+mn-ea"/>
                <a:ea typeface="+mn-ea"/>
              </a:rPr>
              <a:t>와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  <a:ea typeface="+mn-ea"/>
              </a:rPr>
              <a:t>쉽게 영상을 소비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  <a:ea typeface="+mn-ea"/>
              </a:rPr>
              <a:t>공유할 수 있는 플랫폼의 확대</a:t>
            </a:r>
            <a:r>
              <a:rPr lang="ko-KR" altLang="en-US" sz="1200" b="1" dirty="0">
                <a:latin typeface="+mn-ea"/>
                <a:ea typeface="+mn-ea"/>
              </a:rPr>
              <a:t>가 가상현실 대중화를 위한 선결과제</a:t>
            </a:r>
          </a:p>
        </p:txBody>
      </p:sp>
      <p:sp>
        <p:nvSpPr>
          <p:cNvPr id="96" name="타원 95"/>
          <p:cNvSpPr/>
          <p:nvPr/>
        </p:nvSpPr>
        <p:spPr>
          <a:xfrm>
            <a:off x="4019720" y="3394598"/>
            <a:ext cx="464457" cy="4644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맑은 고딕" panose="020F0502020204030204"/>
                <a:ea typeface="맑은 고딕"/>
              </a:rPr>
              <a:t>+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808984" y="3789040"/>
            <a:ext cx="1296144" cy="0"/>
          </a:xfrm>
          <a:prstGeom prst="line">
            <a:avLst/>
          </a:prstGeom>
          <a:ln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880992" y="66690"/>
            <a:ext cx="4953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latin typeface="YouAndI" pitchFamily="2" charset="0"/>
              </a:rPr>
              <a:t>4. 4P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8417" y="3380162"/>
            <a:ext cx="2237636" cy="63236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75709" y="3380162"/>
            <a:ext cx="2237636" cy="63236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19873" y="3380162"/>
            <a:ext cx="2237636" cy="6323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64037" y="3380162"/>
            <a:ext cx="2237636" cy="6323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이등변 삼각형 37"/>
          <p:cNvSpPr/>
          <p:nvPr/>
        </p:nvSpPr>
        <p:spPr>
          <a:xfrm>
            <a:off x="1631045" y="3166406"/>
            <a:ext cx="206457" cy="21375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/>
          <p:cNvSpPr/>
          <p:nvPr/>
        </p:nvSpPr>
        <p:spPr>
          <a:xfrm>
            <a:off x="6009102" y="3166406"/>
            <a:ext cx="206457" cy="21375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/>
          <p:cNvSpPr/>
          <p:nvPr/>
        </p:nvSpPr>
        <p:spPr>
          <a:xfrm flipV="1">
            <a:off x="8132303" y="4012523"/>
            <a:ext cx="206457" cy="2137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flipV="1">
            <a:off x="3837517" y="4012523"/>
            <a:ext cx="206457" cy="2137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35698" y="4284193"/>
            <a:ext cx="233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높은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가격 보완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85248" y="4363863"/>
            <a:ext cx="233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홍보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판매촉진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7986" y="2781427"/>
            <a:ext cx="233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체험시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572" y="2781426"/>
            <a:ext cx="233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제품 종류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브랜드 별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1940" y="417919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39BA5"/>
                </a:solidFill>
                <a:latin typeface="+mn-ea"/>
                <a:ea typeface="+mn-ea"/>
              </a:rPr>
              <a:t>01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69232" y="2319763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39BA5"/>
                </a:solidFill>
                <a:latin typeface="+mn-ea"/>
                <a:ea typeface="+mn-ea"/>
              </a:rPr>
              <a:t>02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45667" y="417919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39BA5"/>
                </a:solidFill>
                <a:latin typeface="+mn-ea"/>
                <a:ea typeface="+mn-ea"/>
              </a:rPr>
              <a:t>03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28564" y="2319763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39BA5"/>
                </a:solidFill>
                <a:latin typeface="+mn-ea"/>
                <a:ea typeface="+mn-ea"/>
              </a:rPr>
              <a:t>04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6901" y="3531392"/>
            <a:ext cx="216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Product</a:t>
            </a:r>
            <a:endParaRPr lang="ko-KR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13518" y="3531391"/>
            <a:ext cx="216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Price</a:t>
            </a:r>
            <a:endParaRPr lang="ko-KR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21036" y="3540426"/>
            <a:ext cx="216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Place</a:t>
            </a:r>
            <a:endParaRPr lang="ko-KR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01272" y="3540426"/>
            <a:ext cx="216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Promotion</a:t>
            </a:r>
            <a:endParaRPr lang="ko-KR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8416" y="170080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“4P </a:t>
            </a:r>
            <a:r>
              <a:rPr lang="ko-KR" altLang="en-US" sz="24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분석</a:t>
            </a:r>
            <a:r>
              <a:rPr lang="en-US" altLang="ko-KR" sz="24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”</a:t>
            </a:r>
            <a:endParaRPr lang="ko-KR" altLang="en-US" sz="2400" b="1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46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rgbClr val="6DD9FF"/>
          </a:solidFill>
        </a:ln>
      </a:spPr>
      <a:bodyPr lIns="36000" tIns="36000" rIns="36000" bIns="36000" rtlCol="0" anchor="ctr"/>
      <a:lstStyle>
        <a:defPPr algn="ctr">
          <a:defRPr sz="1400" b="1" dirty="0" smtClean="0">
            <a:solidFill>
              <a:srgbClr val="00B0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DD9FF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rgbClr val="6DD9FF"/>
          </a:solidFill>
        </a:ln>
      </a:spPr>
      <a:bodyPr lIns="36000" tIns="36000" rIns="36000" bIns="36000" rtlCol="0" anchor="ctr"/>
      <a:lstStyle>
        <a:defPPr algn="ctr">
          <a:defRPr sz="1400" b="1" dirty="0" smtClean="0">
            <a:solidFill>
              <a:srgbClr val="00B0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DD9FF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10671</TotalTime>
  <Words>607</Words>
  <Application>Microsoft Office PowerPoint</Application>
  <PresentationFormat>A4 용지(210x297mm)</PresentationFormat>
  <Paragraphs>152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Ashley Kim (DigitalOasis)</dc:creator>
  <cp:lastModifiedBy>hi-ilsan</cp:lastModifiedBy>
  <cp:revision>504</cp:revision>
  <dcterms:created xsi:type="dcterms:W3CDTF">2007-05-19T09:36:44Z</dcterms:created>
  <dcterms:modified xsi:type="dcterms:W3CDTF">2018-09-13T02:04:10Z</dcterms:modified>
</cp:coreProperties>
</file>